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8" r:id="rId5"/>
  </p:sldMasterIdLst>
  <p:notesMasterIdLst>
    <p:notesMasterId r:id="rId13"/>
  </p:notesMasterIdLst>
  <p:sldIdLst>
    <p:sldId id="1646" r:id="rId6"/>
    <p:sldId id="2147469070" r:id="rId7"/>
    <p:sldId id="2142533366" r:id="rId8"/>
    <p:sldId id="2147469067" r:id="rId9"/>
    <p:sldId id="2147469068" r:id="rId10"/>
    <p:sldId id="2147469069" r:id="rId11"/>
    <p:sldId id="21474690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C0854-6126-4253-A549-D5955C8A6B7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E1FB3-8412-4D95-9C92-6C4B75568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E1FB3-8412-4D95-9C92-6C4B755680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383" y="664787"/>
            <a:ext cx="11389235" cy="451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1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08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997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92602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2862" y="5880846"/>
            <a:ext cx="2266277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46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ed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92602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A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40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 userDrawn="1"/>
        </p:nvSpPr>
        <p:spPr bwMode="auto">
          <a:xfrm rot="18885320">
            <a:off x="6602504" y="458250"/>
            <a:ext cx="4545106" cy="4424082"/>
          </a:xfrm>
          <a:prstGeom prst="triangle">
            <a:avLst/>
          </a:prstGeom>
          <a:solidFill>
            <a:srgbClr val="FFFFFF"/>
          </a:solidFill>
          <a:ln w="38100" cap="flat" cmpd="sng" algn="ctr">
            <a:solidFill>
              <a:srgbClr val="0066B3"/>
            </a:solidFill>
            <a:prstDash val="solid"/>
            <a:miter lim="800000"/>
            <a:headEnd type="none" w="sm" len="sm"/>
            <a:tailEnd type="triangle" w="med" len="med"/>
          </a:ln>
          <a:effectLst/>
          <a:scene3d>
            <a:camera prst="perspectiveFront"/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132"/>
            <a:ext cx="2743200" cy="229343"/>
          </a:xfrm>
        </p:spPr>
        <p:txBody>
          <a:bodyPr/>
          <a:lstStyle/>
          <a:p>
            <a:fld id="{FA141843-B857-43F9-A249-62B9F376040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132"/>
            <a:ext cx="4114800" cy="2293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146"/>
          <a:stretch>
            <a:fillRect/>
          </a:stretch>
        </p:blipFill>
        <p:spPr>
          <a:xfrm>
            <a:off x="6470231" y="538779"/>
            <a:ext cx="4954996" cy="5681045"/>
          </a:xfrm>
          <a:custGeom>
            <a:avLst/>
            <a:gdLst>
              <a:gd name="connsiteX0" fmla="*/ 5264809 w 5264814"/>
              <a:gd name="connsiteY0" fmla="*/ 0 h 6036260"/>
              <a:gd name="connsiteX1" fmla="*/ 5264814 w 5264814"/>
              <a:gd name="connsiteY1" fmla="*/ 0 h 6036260"/>
              <a:gd name="connsiteX2" fmla="*/ 5264814 w 5264814"/>
              <a:gd name="connsiteY2" fmla="*/ 6036260 h 6036260"/>
              <a:gd name="connsiteX3" fmla="*/ 0 w 5264814"/>
              <a:gd name="connsiteY3" fmla="*/ 2978953 h 6036260"/>
              <a:gd name="connsiteX4" fmla="*/ 5264809 w 5264814"/>
              <a:gd name="connsiteY4" fmla="*/ 0 h 603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4814" h="6036260">
                <a:moveTo>
                  <a:pt x="5264809" y="0"/>
                </a:moveTo>
                <a:lnTo>
                  <a:pt x="5264814" y="0"/>
                </a:lnTo>
                <a:lnTo>
                  <a:pt x="5264814" y="6036260"/>
                </a:lnTo>
                <a:lnTo>
                  <a:pt x="0" y="2978953"/>
                </a:lnTo>
                <a:lnTo>
                  <a:pt x="5264809" y="0"/>
                </a:lnTo>
                <a:close/>
              </a:path>
            </a:pathLst>
          </a:custGeom>
          <a:effectLst>
            <a:softEdge rad="12700"/>
          </a:effectLst>
          <a:scene3d>
            <a:camera prst="perspectiveLeft"/>
            <a:lightRig rig="threePt" dir="t"/>
          </a:scene3d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F432B-C949-431E-A90D-355ED5904B67}"/>
              </a:ext>
            </a:extLst>
          </p:cNvPr>
          <p:cNvGrpSpPr/>
          <p:nvPr userDrawn="1"/>
        </p:nvGrpSpPr>
        <p:grpSpPr>
          <a:xfrm>
            <a:off x="10546240" y="6380402"/>
            <a:ext cx="1219595" cy="186117"/>
            <a:chOff x="10543493" y="6380401"/>
            <a:chExt cx="1219277" cy="186117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B027AD6-A159-4CB4-85EF-A4C9FF6DE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181636-0E21-4B5B-83BC-1AF35BD92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621C224B-0D82-4D18-90FA-BF70ED26D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8" name="Isosceles Triangle 17"/>
          <p:cNvSpPr/>
          <p:nvPr userDrawn="1"/>
        </p:nvSpPr>
        <p:spPr bwMode="auto">
          <a:xfrm rot="5161500">
            <a:off x="11357526" y="3523507"/>
            <a:ext cx="709710" cy="619398"/>
          </a:xfrm>
          <a:prstGeom prst="triangle">
            <a:avLst/>
          </a:prstGeom>
          <a:solidFill>
            <a:srgbClr val="FFB51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Isosceles Triangle 18"/>
          <p:cNvSpPr/>
          <p:nvPr userDrawn="1"/>
        </p:nvSpPr>
        <p:spPr bwMode="auto">
          <a:xfrm rot="9248767">
            <a:off x="7366480" y="1703850"/>
            <a:ext cx="779776" cy="580570"/>
          </a:xfrm>
          <a:prstGeom prst="triangle">
            <a:avLst/>
          </a:prstGeom>
          <a:solidFill>
            <a:srgbClr val="8CCE4A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B22901-3D04-42EA-B697-D60E30225A10}"/>
              </a:ext>
            </a:extLst>
          </p:cNvPr>
          <p:cNvGrpSpPr/>
          <p:nvPr userDrawn="1"/>
        </p:nvGrpSpPr>
        <p:grpSpPr>
          <a:xfrm>
            <a:off x="302624" y="191794"/>
            <a:ext cx="962125" cy="1163179"/>
            <a:chOff x="489052" y="714485"/>
            <a:chExt cx="1792287" cy="2166818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32FABF5-1FF0-4E74-B140-DDC71852FC52}"/>
                </a:ext>
              </a:extLst>
            </p:cNvPr>
            <p:cNvSpPr>
              <a:spLocks/>
            </p:cNvSpPr>
            <p:nvPr/>
          </p:nvSpPr>
          <p:spPr bwMode="auto">
            <a:xfrm rot="840878">
              <a:off x="1006662" y="2098666"/>
              <a:ext cx="687387" cy="782637"/>
            </a:xfrm>
            <a:custGeom>
              <a:avLst/>
              <a:gdLst>
                <a:gd name="T0" fmla="*/ 0 w 2346"/>
                <a:gd name="T1" fmla="*/ 2667 h 2667"/>
                <a:gd name="T2" fmla="*/ 2346 w 2346"/>
                <a:gd name="T3" fmla="*/ 1333 h 2667"/>
                <a:gd name="T4" fmla="*/ 0 w 2346"/>
                <a:gd name="T5" fmla="*/ 0 h 2667"/>
                <a:gd name="T6" fmla="*/ 0 w 2346"/>
                <a:gd name="T7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6" h="2667">
                  <a:moveTo>
                    <a:pt x="0" y="2667"/>
                  </a:moveTo>
                  <a:lnTo>
                    <a:pt x="2346" y="1333"/>
                  </a:lnTo>
                  <a:lnTo>
                    <a:pt x="0" y="0"/>
                  </a:lnTo>
                  <a:lnTo>
                    <a:pt x="0" y="2667"/>
                  </a:lnTo>
                  <a:close/>
                </a:path>
              </a:pathLst>
            </a:custGeom>
            <a:solidFill>
              <a:srgbClr val="25A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78C00301-2EFD-4F61-BEF7-B2CEDEE8A655}"/>
                </a:ext>
              </a:extLst>
            </p:cNvPr>
            <p:cNvSpPr>
              <a:spLocks/>
            </p:cNvSpPr>
            <p:nvPr/>
          </p:nvSpPr>
          <p:spPr bwMode="auto">
            <a:xfrm rot="840878">
              <a:off x="489052" y="714485"/>
              <a:ext cx="687387" cy="782637"/>
            </a:xfrm>
            <a:custGeom>
              <a:avLst/>
              <a:gdLst>
                <a:gd name="T0" fmla="*/ 0 w 2346"/>
                <a:gd name="T1" fmla="*/ 2667 h 2667"/>
                <a:gd name="T2" fmla="*/ 2346 w 2346"/>
                <a:gd name="T3" fmla="*/ 1333 h 2667"/>
                <a:gd name="T4" fmla="*/ 0 w 2346"/>
                <a:gd name="T5" fmla="*/ 0 h 2667"/>
                <a:gd name="T6" fmla="*/ 0 w 2346"/>
                <a:gd name="T7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6" h="2667">
                  <a:moveTo>
                    <a:pt x="0" y="2667"/>
                  </a:moveTo>
                  <a:lnTo>
                    <a:pt x="2346" y="1333"/>
                  </a:lnTo>
                  <a:lnTo>
                    <a:pt x="0" y="0"/>
                  </a:lnTo>
                  <a:lnTo>
                    <a:pt x="0" y="2667"/>
                  </a:lnTo>
                  <a:close/>
                </a:path>
              </a:pathLst>
            </a:custGeom>
            <a:solidFill>
              <a:srgbClr val="8DC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1E0A14D-166D-439E-8061-986A1917E24C}"/>
                </a:ext>
              </a:extLst>
            </p:cNvPr>
            <p:cNvSpPr>
              <a:spLocks/>
            </p:cNvSpPr>
            <p:nvPr/>
          </p:nvSpPr>
          <p:spPr bwMode="auto">
            <a:xfrm rot="840878">
              <a:off x="1198749" y="1609716"/>
              <a:ext cx="393700" cy="447675"/>
            </a:xfrm>
            <a:custGeom>
              <a:avLst/>
              <a:gdLst>
                <a:gd name="T0" fmla="*/ 1340 w 1340"/>
                <a:gd name="T1" fmla="*/ 1524 h 1524"/>
                <a:gd name="T2" fmla="*/ 0 w 1340"/>
                <a:gd name="T3" fmla="*/ 762 h 1524"/>
                <a:gd name="T4" fmla="*/ 1340 w 1340"/>
                <a:gd name="T5" fmla="*/ 0 h 1524"/>
                <a:gd name="T6" fmla="*/ 1340 w 1340"/>
                <a:gd name="T7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24">
                  <a:moveTo>
                    <a:pt x="1340" y="1524"/>
                  </a:moveTo>
                  <a:lnTo>
                    <a:pt x="0" y="762"/>
                  </a:lnTo>
                  <a:lnTo>
                    <a:pt x="1340" y="0"/>
                  </a:lnTo>
                  <a:lnTo>
                    <a:pt x="1340" y="15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E7394E3-E0F3-4690-950F-5F81CE69047C}"/>
                </a:ext>
              </a:extLst>
            </p:cNvPr>
            <p:cNvSpPr>
              <a:spLocks/>
            </p:cNvSpPr>
            <p:nvPr/>
          </p:nvSpPr>
          <p:spPr bwMode="auto">
            <a:xfrm rot="840878">
              <a:off x="1592364" y="863710"/>
              <a:ext cx="688975" cy="782637"/>
            </a:xfrm>
            <a:custGeom>
              <a:avLst/>
              <a:gdLst>
                <a:gd name="T0" fmla="*/ 0 w 2347"/>
                <a:gd name="T1" fmla="*/ 2667 h 2667"/>
                <a:gd name="T2" fmla="*/ 2347 w 2347"/>
                <a:gd name="T3" fmla="*/ 1333 h 2667"/>
                <a:gd name="T4" fmla="*/ 0 w 2347"/>
                <a:gd name="T5" fmla="*/ 0 h 2667"/>
                <a:gd name="T6" fmla="*/ 0 w 2347"/>
                <a:gd name="T7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7" h="2667">
                  <a:moveTo>
                    <a:pt x="0" y="2667"/>
                  </a:moveTo>
                  <a:lnTo>
                    <a:pt x="2347" y="1333"/>
                  </a:lnTo>
                  <a:lnTo>
                    <a:pt x="0" y="0"/>
                  </a:lnTo>
                  <a:lnTo>
                    <a:pt x="0" y="2667"/>
                  </a:lnTo>
                  <a:close/>
                </a:path>
              </a:pathLst>
            </a:custGeom>
            <a:solidFill>
              <a:srgbClr val="FCB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0336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" y="735106"/>
            <a:ext cx="12192000" cy="259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99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217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BT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3"/>
          <p:cNvGrpSpPr>
            <a:grpSpLocks/>
          </p:cNvGrpSpPr>
          <p:nvPr/>
        </p:nvGrpSpPr>
        <p:grpSpPr bwMode="auto">
          <a:xfrm>
            <a:off x="5022446" y="5859678"/>
            <a:ext cx="2147116" cy="438641"/>
            <a:chOff x="3533775" y="5853113"/>
            <a:chExt cx="2144713" cy="438150"/>
          </a:xfrm>
        </p:grpSpPr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38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91" y="5827892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899277" y="823250"/>
            <a:ext cx="2393454" cy="365535"/>
            <a:chOff x="3712598" y="617435"/>
            <a:chExt cx="1795091" cy="274151"/>
          </a:xfrm>
        </p:grpSpPr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16729" y="2644567"/>
            <a:ext cx="4958550" cy="1061639"/>
            <a:chOff x="2697049" y="1983421"/>
            <a:chExt cx="3718913" cy="796229"/>
          </a:xfrm>
        </p:grpSpPr>
        <p:sp>
          <p:nvSpPr>
            <p:cNvPr id="74" name="Freeform 51"/>
            <p:cNvSpPr>
              <a:spLocks noEditPoints="1"/>
            </p:cNvSpPr>
            <p:nvPr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54"/>
            <p:cNvSpPr>
              <a:spLocks noEditPoints="1"/>
            </p:cNvSpPr>
            <p:nvPr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56"/>
            <p:cNvSpPr>
              <a:spLocks noEditPoints="1"/>
            </p:cNvSpPr>
            <p:nvPr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61"/>
            <p:cNvSpPr>
              <a:spLocks noEditPoints="1"/>
            </p:cNvSpPr>
            <p:nvPr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65"/>
            <p:cNvSpPr>
              <a:spLocks noEditPoints="1"/>
            </p:cNvSpPr>
            <p:nvPr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70"/>
            <p:cNvSpPr>
              <a:spLocks noEditPoints="1"/>
            </p:cNvSpPr>
            <p:nvPr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1"/>
            <p:cNvSpPr>
              <a:spLocks noEditPoints="1"/>
            </p:cNvSpPr>
            <p:nvPr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8">
            <a:extLst>
              <a:ext uri="{FF2B5EF4-FFF2-40B4-BE49-F238E27FC236}">
                <a16:creationId xmlns:a16="http://schemas.microsoft.com/office/drawing/2014/main" id="{30885F36-5650-4C9E-BFB2-9E4A454AE6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4746" y="4052466"/>
            <a:ext cx="59025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$10.5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|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169,000+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IDEAPRENEURS |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913147946"/>
      </p:ext>
    </p:extLst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9730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933432" y="253778"/>
            <a:ext cx="524872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4431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74192"/>
            <a:ext cx="5386917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34431"/>
            <a:ext cx="5389033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74192"/>
            <a:ext cx="5389033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21427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20510" y="1478493"/>
            <a:ext cx="5938308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13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113396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69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348"/>
            <a:ext cx="1295400" cy="38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2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620" marR="0" lvl="0" indent="-266620" algn="l" defTabSz="91385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Wingdings 3" panose="05040102010807070707" pitchFamily="18" charset="2"/>
              <a:buChar char="u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2" y="57076"/>
            <a:ext cx="11379200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CEEBF-9863-8848-B13D-0FE87BB5E3AB}"/>
              </a:ext>
            </a:extLst>
          </p:cNvPr>
          <p:cNvSpPr/>
          <p:nvPr userDrawn="1"/>
        </p:nvSpPr>
        <p:spPr>
          <a:xfrm>
            <a:off x="406400" y="6573382"/>
            <a:ext cx="267772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90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900" dirty="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  | </a:t>
            </a:r>
            <a:endParaRPr lang="en-US" sz="900" dirty="0">
              <a:solidFill>
                <a:srgbClr val="40404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49369-EFAE-3A46-9CD5-BACC5872E6F7}"/>
              </a:ext>
            </a:extLst>
          </p:cNvPr>
          <p:cNvSpPr>
            <a:spLocks/>
          </p:cNvSpPr>
          <p:nvPr userDrawn="1"/>
        </p:nvSpPr>
        <p:spPr>
          <a:xfrm>
            <a:off x="8740116" y="6594130"/>
            <a:ext cx="304008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7BCFB02-4118-1D40-92BA-281413B753F0}"/>
              </a:ext>
            </a:extLst>
          </p:cNvPr>
          <p:cNvSpPr>
            <a:spLocks/>
          </p:cNvSpPr>
          <p:nvPr userDrawn="1"/>
        </p:nvSpPr>
        <p:spPr bwMode="auto">
          <a:xfrm>
            <a:off x="10546241" y="6393817"/>
            <a:ext cx="469075" cy="162643"/>
          </a:xfrm>
          <a:custGeom>
            <a:avLst/>
            <a:gdLst>
              <a:gd name="T0" fmla="*/ 0 w 555"/>
              <a:gd name="T1" fmla="*/ 194 h 194"/>
              <a:gd name="T2" fmla="*/ 156 w 555"/>
              <a:gd name="T3" fmla="*/ 194 h 194"/>
              <a:gd name="T4" fmla="*/ 189 w 555"/>
              <a:gd name="T5" fmla="*/ 116 h 194"/>
              <a:gd name="T6" fmla="*/ 343 w 555"/>
              <a:gd name="T7" fmla="*/ 116 h 194"/>
              <a:gd name="T8" fmla="*/ 310 w 555"/>
              <a:gd name="T9" fmla="*/ 194 h 194"/>
              <a:gd name="T10" fmla="*/ 468 w 555"/>
              <a:gd name="T11" fmla="*/ 194 h 194"/>
              <a:gd name="T12" fmla="*/ 555 w 555"/>
              <a:gd name="T13" fmla="*/ 0 h 194"/>
              <a:gd name="T14" fmla="*/ 395 w 555"/>
              <a:gd name="T15" fmla="*/ 0 h 194"/>
              <a:gd name="T16" fmla="*/ 366 w 555"/>
              <a:gd name="T17" fmla="*/ 66 h 194"/>
              <a:gd name="T18" fmla="*/ 213 w 555"/>
              <a:gd name="T19" fmla="*/ 66 h 194"/>
              <a:gd name="T20" fmla="*/ 241 w 555"/>
              <a:gd name="T21" fmla="*/ 0 h 194"/>
              <a:gd name="T22" fmla="*/ 85 w 555"/>
              <a:gd name="T23" fmla="*/ 0 h 194"/>
              <a:gd name="T24" fmla="*/ 0 w 555"/>
              <a:gd name="T25" fmla="*/ 194 h 1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5" h="194">
                <a:moveTo>
                  <a:pt x="0" y="194"/>
                </a:moveTo>
                <a:lnTo>
                  <a:pt x="156" y="194"/>
                </a:lnTo>
                <a:lnTo>
                  <a:pt x="189" y="116"/>
                </a:lnTo>
                <a:lnTo>
                  <a:pt x="343" y="116"/>
                </a:lnTo>
                <a:lnTo>
                  <a:pt x="310" y="194"/>
                </a:lnTo>
                <a:lnTo>
                  <a:pt x="468" y="194"/>
                </a:lnTo>
                <a:lnTo>
                  <a:pt x="555" y="0"/>
                </a:lnTo>
                <a:lnTo>
                  <a:pt x="395" y="0"/>
                </a:lnTo>
                <a:lnTo>
                  <a:pt x="366" y="66"/>
                </a:lnTo>
                <a:lnTo>
                  <a:pt x="213" y="66"/>
                </a:lnTo>
                <a:lnTo>
                  <a:pt x="241" y="0"/>
                </a:lnTo>
                <a:lnTo>
                  <a:pt x="85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398" dirty="0">
              <a:latin typeface="+mj-lt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56EF8A5E-F69E-FE4D-80F0-EC8C4233FC11}"/>
              </a:ext>
            </a:extLst>
          </p:cNvPr>
          <p:cNvSpPr>
            <a:spLocks/>
          </p:cNvSpPr>
          <p:nvPr userDrawn="1"/>
        </p:nvSpPr>
        <p:spPr bwMode="auto">
          <a:xfrm>
            <a:off x="10991650" y="6380404"/>
            <a:ext cx="442874" cy="186117"/>
          </a:xfrm>
          <a:custGeom>
            <a:avLst/>
            <a:gdLst>
              <a:gd name="T0" fmla="*/ 27472 w 222"/>
              <a:gd name="T1" fmla="*/ 6096 h 94"/>
              <a:gd name="T2" fmla="*/ 38398 w 222"/>
              <a:gd name="T3" fmla="*/ 6096 h 94"/>
              <a:gd name="T4" fmla="*/ 31506 w 222"/>
              <a:gd name="T5" fmla="*/ 1393 h 94"/>
              <a:gd name="T6" fmla="*/ 5865 w 222"/>
              <a:gd name="T7" fmla="*/ 4322 h 94"/>
              <a:gd name="T8" fmla="*/ 5337 w 222"/>
              <a:gd name="T9" fmla="*/ 14251 h 94"/>
              <a:gd name="T10" fmla="*/ 26448 w 222"/>
              <a:gd name="T11" fmla="*/ 15053 h 94"/>
              <a:gd name="T12" fmla="*/ 36125 w 222"/>
              <a:gd name="T13" fmla="*/ 10736 h 94"/>
              <a:gd name="T14" fmla="*/ 25048 w 222"/>
              <a:gd name="T15" fmla="*/ 10736 h 94"/>
              <a:gd name="T16" fmla="*/ 19556 w 222"/>
              <a:gd name="T17" fmla="*/ 12477 h 94"/>
              <a:gd name="T18" fmla="*/ 13622 w 222"/>
              <a:gd name="T19" fmla="*/ 8311 h 94"/>
              <a:gd name="T20" fmla="*/ 21763 w 222"/>
              <a:gd name="T21" fmla="*/ 4322 h 94"/>
              <a:gd name="T22" fmla="*/ 27472 w 222"/>
              <a:gd name="T23" fmla="*/ 6096 h 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2" h="94">
                <a:moveTo>
                  <a:pt x="159" y="35"/>
                </a:moveTo>
                <a:cubicBezTo>
                  <a:pt x="222" y="35"/>
                  <a:pt x="222" y="35"/>
                  <a:pt x="222" y="35"/>
                </a:cubicBezTo>
                <a:cubicBezTo>
                  <a:pt x="221" y="21"/>
                  <a:pt x="208" y="12"/>
                  <a:pt x="182" y="8"/>
                </a:cubicBezTo>
                <a:cubicBezTo>
                  <a:pt x="130" y="0"/>
                  <a:pt x="74" y="3"/>
                  <a:pt x="34" y="25"/>
                </a:cubicBezTo>
                <a:cubicBezTo>
                  <a:pt x="2" y="43"/>
                  <a:pt x="0" y="69"/>
                  <a:pt x="31" y="82"/>
                </a:cubicBezTo>
                <a:cubicBezTo>
                  <a:pt x="58" y="93"/>
                  <a:pt x="113" y="94"/>
                  <a:pt x="153" y="87"/>
                </a:cubicBezTo>
                <a:cubicBezTo>
                  <a:pt x="179" y="83"/>
                  <a:pt x="198" y="74"/>
                  <a:pt x="209" y="62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37" y="68"/>
                  <a:pt x="126" y="71"/>
                  <a:pt x="113" y="72"/>
                </a:cubicBezTo>
                <a:cubicBezTo>
                  <a:pt x="77" y="72"/>
                  <a:pt x="72" y="61"/>
                  <a:pt x="79" y="48"/>
                </a:cubicBezTo>
                <a:cubicBezTo>
                  <a:pt x="86" y="34"/>
                  <a:pt x="102" y="25"/>
                  <a:pt x="126" y="25"/>
                </a:cubicBezTo>
                <a:cubicBezTo>
                  <a:pt x="145" y="24"/>
                  <a:pt x="154" y="28"/>
                  <a:pt x="15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398" dirty="0">
              <a:latin typeface="+mj-lt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BEA441B1-0AA9-E44B-91A1-BD71C5E35E93}"/>
              </a:ext>
            </a:extLst>
          </p:cNvPr>
          <p:cNvSpPr>
            <a:spLocks/>
          </p:cNvSpPr>
          <p:nvPr userDrawn="1"/>
        </p:nvSpPr>
        <p:spPr bwMode="auto">
          <a:xfrm>
            <a:off x="11425228" y="6393817"/>
            <a:ext cx="340608" cy="162643"/>
          </a:xfrm>
          <a:custGeom>
            <a:avLst/>
            <a:gdLst>
              <a:gd name="T0" fmla="*/ 248 w 403"/>
              <a:gd name="T1" fmla="*/ 0 h 194"/>
              <a:gd name="T2" fmla="*/ 181 w 403"/>
              <a:gd name="T3" fmla="*/ 146 h 194"/>
              <a:gd name="T4" fmla="*/ 403 w 403"/>
              <a:gd name="T5" fmla="*/ 146 h 194"/>
              <a:gd name="T6" fmla="*/ 385 w 403"/>
              <a:gd name="T7" fmla="*/ 194 h 194"/>
              <a:gd name="T8" fmla="*/ 0 w 403"/>
              <a:gd name="T9" fmla="*/ 194 h 194"/>
              <a:gd name="T10" fmla="*/ 87 w 403"/>
              <a:gd name="T11" fmla="*/ 0 h 194"/>
              <a:gd name="T12" fmla="*/ 248 w 403"/>
              <a:gd name="T13" fmla="*/ 0 h 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3" h="194">
                <a:moveTo>
                  <a:pt x="248" y="0"/>
                </a:moveTo>
                <a:lnTo>
                  <a:pt x="181" y="146"/>
                </a:lnTo>
                <a:lnTo>
                  <a:pt x="403" y="146"/>
                </a:lnTo>
                <a:lnTo>
                  <a:pt x="385" y="194"/>
                </a:lnTo>
                <a:lnTo>
                  <a:pt x="0" y="194"/>
                </a:lnTo>
                <a:lnTo>
                  <a:pt x="87" y="0"/>
                </a:lnTo>
                <a:lnTo>
                  <a:pt x="24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398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5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99" b="0" cap="none" baseline="0">
          <a:solidFill>
            <a:srgbClr val="0066B3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5pPr>
      <a:lvl6pPr marL="457063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6pPr>
      <a:lvl7pPr marL="914126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7pPr>
      <a:lvl8pPr marL="1371189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8pPr>
      <a:lvl9pPr marL="1828251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9pPr>
    </p:titleStyle>
    <p:bodyStyle>
      <a:lvl1pPr marL="266620" marR="0" indent="-266620" algn="l" defTabSz="913852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80000"/>
        <a:buFont typeface="Wingdings 3" panose="05040102010807070707" pitchFamily="18" charset="2"/>
        <a:buChar char="u"/>
        <a:tabLst/>
        <a:defRPr sz="1999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7063" indent="-2285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799">
          <a:solidFill>
            <a:schemeClr val="tx1"/>
          </a:solidFill>
          <a:latin typeface="Arial" panose="020B0604020202020204" pitchFamily="34" charset="0"/>
        </a:defRPr>
      </a:lvl2pPr>
      <a:lvl3pPr marL="690356" indent="-2332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799">
          <a:solidFill>
            <a:schemeClr val="tx1"/>
          </a:solidFill>
          <a:latin typeface="Arial" panose="020B0604020202020204" pitchFamily="34" charset="0"/>
        </a:defRPr>
      </a:lvl3pPr>
      <a:lvl4pPr marL="904604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135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198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261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323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386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8E2B-D5EF-4314-AF70-AC975F0A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1810"/>
            <a:ext cx="8931965" cy="1470025"/>
          </a:xfrm>
        </p:spPr>
        <p:txBody>
          <a:bodyPr/>
          <a:lstStyle/>
          <a:p>
            <a:r>
              <a:rPr lang="en-US" dirty="0"/>
              <a:t>Athena DevOps Approach</a:t>
            </a:r>
          </a:p>
        </p:txBody>
      </p:sp>
    </p:spTree>
    <p:extLst>
      <p:ext uri="{BB962C8B-B14F-4D97-AF65-F5344CB8AC3E}">
        <p14:creationId xmlns:p14="http://schemas.microsoft.com/office/powerpoint/2010/main" val="43068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67E8-A10F-45CA-9CBA-84E578E7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DevOps implementation for Athena J&amp;J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1051-5DF7-42AA-884C-A6BD0128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63030"/>
            <a:ext cx="11325546" cy="504991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DevOps proposition for Athena overview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en-US" sz="1800" dirty="0">
                <a:latin typeface="+mn-lt"/>
              </a:rPr>
              <a:t>Identify the Process and Tools</a:t>
            </a:r>
          </a:p>
          <a:p>
            <a:r>
              <a:rPr lang="en-US" sz="1800" dirty="0">
                <a:latin typeface="+mn-lt"/>
              </a:rPr>
              <a:t>Create Automate pipeline for create Docker Image for all the dependencies</a:t>
            </a:r>
          </a:p>
          <a:p>
            <a:r>
              <a:rPr lang="en-US" sz="1800" dirty="0">
                <a:latin typeface="+mn-lt"/>
              </a:rPr>
              <a:t>Push the Image to Artifactory and Jforg scan.</a:t>
            </a:r>
          </a:p>
          <a:p>
            <a:r>
              <a:rPr lang="en-US" sz="1800" dirty="0">
                <a:latin typeface="+mn-lt"/>
              </a:rPr>
              <a:t>Create Automate Pipeline for Jenkins for the below</a:t>
            </a:r>
          </a:p>
          <a:p>
            <a:pPr lvl="1"/>
            <a:r>
              <a:rPr lang="en-US" sz="1800" dirty="0">
                <a:latin typeface="+mn-lt"/>
              </a:rPr>
              <a:t>Checkout code</a:t>
            </a:r>
          </a:p>
          <a:p>
            <a:pPr lvl="1"/>
            <a:r>
              <a:rPr lang="en-US" sz="1800" dirty="0">
                <a:latin typeface="+mn-lt"/>
              </a:rPr>
              <a:t>Calculate Versioning</a:t>
            </a:r>
          </a:p>
          <a:p>
            <a:pPr lvl="1"/>
            <a:r>
              <a:rPr lang="en-US" sz="1800" dirty="0">
                <a:latin typeface="+mn-lt"/>
              </a:rPr>
              <a:t>Compiling</a:t>
            </a:r>
          </a:p>
          <a:p>
            <a:pPr lvl="1"/>
            <a:r>
              <a:rPr lang="en-US" sz="1800" dirty="0">
                <a:latin typeface="+mn-lt"/>
              </a:rPr>
              <a:t>Package</a:t>
            </a:r>
          </a:p>
          <a:p>
            <a:pPr lvl="1"/>
            <a:r>
              <a:rPr lang="en-US" sz="1800" dirty="0">
                <a:latin typeface="+mn-lt"/>
              </a:rPr>
              <a:t>Unit Test</a:t>
            </a:r>
          </a:p>
          <a:p>
            <a:pPr lvl="1"/>
            <a:r>
              <a:rPr lang="en-US" sz="1800" dirty="0">
                <a:latin typeface="+mn-lt"/>
              </a:rPr>
              <a:t>SonarQube Analysis</a:t>
            </a:r>
          </a:p>
          <a:p>
            <a:pPr lvl="1"/>
            <a:r>
              <a:rPr lang="en-US" sz="1800" dirty="0">
                <a:latin typeface="+mn-lt"/>
              </a:rPr>
              <a:t>Publishing to Frog</a:t>
            </a:r>
          </a:p>
          <a:p>
            <a:pPr lvl="1"/>
            <a:r>
              <a:rPr lang="en-US" sz="1800" dirty="0">
                <a:latin typeface="+mn-lt"/>
              </a:rPr>
              <a:t>Regression Test (Robot Framework Automation)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404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613B4-0E3D-42A0-AC28-49EF332D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6" y="771525"/>
            <a:ext cx="826321" cy="69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81D24-67D8-4219-B1FA-47EA5964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6" y="4914900"/>
            <a:ext cx="826321" cy="692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0A117-A512-4E04-9793-A4B8B925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6" y="2897823"/>
            <a:ext cx="756505" cy="77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9ABD6-DD2B-4778-BED1-A4C218560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945" y="2826604"/>
            <a:ext cx="803076" cy="748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27FC4-0566-4F6A-B176-91D54442D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55" y="2972316"/>
            <a:ext cx="454343" cy="44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92ECD-8283-4D57-A7F0-391AB3D3F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031" y="2686174"/>
            <a:ext cx="551700" cy="764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5CBAF6-1DB6-48DF-BCDF-F11D472D0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0581" y="675955"/>
            <a:ext cx="940258" cy="600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D6B89-C748-4A0B-BD9C-AEC9E3BC9ED2}"/>
              </a:ext>
            </a:extLst>
          </p:cNvPr>
          <p:cNvSpPr txBox="1"/>
          <p:nvPr/>
        </p:nvSpPr>
        <p:spPr>
          <a:xfrm>
            <a:off x="1277043" y="2022890"/>
            <a:ext cx="1541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Collect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FBAA6-AC3C-4F61-9CC2-5C26BFEB50E0}"/>
              </a:ext>
            </a:extLst>
          </p:cNvPr>
          <p:cNvSpPr txBox="1"/>
          <p:nvPr/>
        </p:nvSpPr>
        <p:spPr>
          <a:xfrm>
            <a:off x="1246562" y="4132317"/>
            <a:ext cx="15716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Collect Requirements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44879-2802-4777-9AFE-459E94BE73BF}"/>
              </a:ext>
            </a:extLst>
          </p:cNvPr>
          <p:cNvSpPr txBox="1"/>
          <p:nvPr/>
        </p:nvSpPr>
        <p:spPr>
          <a:xfrm>
            <a:off x="2553091" y="2898123"/>
            <a:ext cx="57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1C86B-C396-4EA3-97F7-0782AA6873C5}"/>
              </a:ext>
            </a:extLst>
          </p:cNvPr>
          <p:cNvSpPr txBox="1"/>
          <p:nvPr/>
        </p:nvSpPr>
        <p:spPr>
          <a:xfrm>
            <a:off x="5096267" y="2251065"/>
            <a:ext cx="936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Check- in to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5B2BE8-DD31-4C8B-800C-6EEF00568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819" y="4135634"/>
            <a:ext cx="1219200" cy="43815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06AE3D-49FB-429D-85AD-BD03E8DE96B4}"/>
              </a:ext>
            </a:extLst>
          </p:cNvPr>
          <p:cNvCxnSpPr/>
          <p:nvPr/>
        </p:nvCxnSpPr>
        <p:spPr>
          <a:xfrm>
            <a:off x="2207447" y="3272138"/>
            <a:ext cx="123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A4AEC1-B05D-48B1-A9C0-0A61FC108D4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26198" y="3196155"/>
            <a:ext cx="142883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8CCE55-E74B-4DBE-905B-C54D56DD78FB}"/>
              </a:ext>
            </a:extLst>
          </p:cNvPr>
          <p:cNvCxnSpPr>
            <a:stCxn id="4" idx="2"/>
          </p:cNvCxnSpPr>
          <p:nvPr/>
        </p:nvCxnSpPr>
        <p:spPr>
          <a:xfrm>
            <a:off x="1794287" y="1463848"/>
            <a:ext cx="27341" cy="133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B6D6-B636-43A3-9A72-C0218719CE86}"/>
              </a:ext>
            </a:extLst>
          </p:cNvPr>
          <p:cNvCxnSpPr>
            <a:cxnSpLocks/>
          </p:cNvCxnSpPr>
          <p:nvPr/>
        </p:nvCxnSpPr>
        <p:spPr>
          <a:xfrm flipV="1">
            <a:off x="1766945" y="3608353"/>
            <a:ext cx="27341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A0E3C2-F2BE-4441-88D8-B1C35413E6E8}"/>
              </a:ext>
            </a:extLst>
          </p:cNvPr>
          <p:cNvSpPr txBox="1"/>
          <p:nvPr/>
        </p:nvSpPr>
        <p:spPr>
          <a:xfrm>
            <a:off x="3448458" y="3575234"/>
            <a:ext cx="9364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Evolving /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Prototyping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Architecture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28E62EC-B43C-4F1B-8904-B71B55B9D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517" y="5511847"/>
            <a:ext cx="803076" cy="7486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3FB9AF-026B-4DE8-8475-35B15C3A04D8}"/>
              </a:ext>
            </a:extLst>
          </p:cNvPr>
          <p:cNvCxnSpPr/>
          <p:nvPr/>
        </p:nvCxnSpPr>
        <p:spPr>
          <a:xfrm flipH="1">
            <a:off x="600076" y="3200897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2BC3F2-57F5-4CBF-9F23-362DCB455F88}"/>
              </a:ext>
            </a:extLst>
          </p:cNvPr>
          <p:cNvCxnSpPr>
            <a:cxnSpLocks/>
          </p:cNvCxnSpPr>
          <p:nvPr/>
        </p:nvCxnSpPr>
        <p:spPr>
          <a:xfrm>
            <a:off x="581025" y="3241111"/>
            <a:ext cx="0" cy="2724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E4C77-36C8-4C78-9234-D25CD978A683}"/>
              </a:ext>
            </a:extLst>
          </p:cNvPr>
          <p:cNvCxnSpPr>
            <a:cxnSpLocks/>
          </p:cNvCxnSpPr>
          <p:nvPr/>
        </p:nvCxnSpPr>
        <p:spPr>
          <a:xfrm>
            <a:off x="581025" y="5965652"/>
            <a:ext cx="4229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CBB67A-3446-4C83-A5FA-F4B9AF71DC6F}"/>
              </a:ext>
            </a:extLst>
          </p:cNvPr>
          <p:cNvSpPr txBox="1"/>
          <p:nvPr/>
        </p:nvSpPr>
        <p:spPr>
          <a:xfrm>
            <a:off x="3443945" y="5998867"/>
            <a:ext cx="1117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Engineer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3B2C08-8E22-4084-8EE1-80B3F99F6CBD}"/>
              </a:ext>
            </a:extLst>
          </p:cNvPr>
          <p:cNvCxnSpPr/>
          <p:nvPr/>
        </p:nvCxnSpPr>
        <p:spPr>
          <a:xfrm flipV="1">
            <a:off x="5324475" y="3419994"/>
            <a:ext cx="0" cy="209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B6637-94F7-4D82-819B-7160CE077166}"/>
              </a:ext>
            </a:extLst>
          </p:cNvPr>
          <p:cNvSpPr txBox="1"/>
          <p:nvPr/>
        </p:nvSpPr>
        <p:spPr>
          <a:xfrm>
            <a:off x="5032788" y="4640647"/>
            <a:ext cx="12596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Gated check-in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coverage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30A1BE-AE13-420D-A150-8F3F352A5149}"/>
              </a:ext>
            </a:extLst>
          </p:cNvPr>
          <p:cNvSpPr txBox="1"/>
          <p:nvPr/>
        </p:nvSpPr>
        <p:spPr>
          <a:xfrm>
            <a:off x="2943227" y="215211"/>
            <a:ext cx="589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Proposition plan for CI Process for Athena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B584735-3C37-4FBF-9E98-C18BB6580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036" y="950617"/>
            <a:ext cx="765035" cy="64799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B23785-B128-4AD7-AA02-C950F5042E5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715375" y="976038"/>
            <a:ext cx="13552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59BB3F1-273C-49A1-952E-089BE76774CB}"/>
              </a:ext>
            </a:extLst>
          </p:cNvPr>
          <p:cNvSpPr txBox="1"/>
          <p:nvPr/>
        </p:nvSpPr>
        <p:spPr>
          <a:xfrm>
            <a:off x="7645071" y="714950"/>
            <a:ext cx="1372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Docker images to Artifactory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E7C9D3B-1DA5-42FF-8CEB-C783BD16A762}"/>
              </a:ext>
            </a:extLst>
          </p:cNvPr>
          <p:cNvCxnSpPr>
            <a:stCxn id="10" idx="2"/>
          </p:cNvCxnSpPr>
          <p:nvPr/>
        </p:nvCxnSpPr>
        <p:spPr>
          <a:xfrm rot="5400000">
            <a:off x="8162798" y="639360"/>
            <a:ext cx="1741152" cy="30146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EAAE478B-E24F-4FC7-A141-8017276C9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43568" y="658552"/>
            <a:ext cx="560233" cy="513789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8D5AA9-48AB-47BB-BB9C-4E8A4F13E8AE}"/>
              </a:ext>
            </a:extLst>
          </p:cNvPr>
          <p:cNvCxnSpPr>
            <a:stCxn id="10" idx="3"/>
          </p:cNvCxnSpPr>
          <p:nvPr/>
        </p:nvCxnSpPr>
        <p:spPr>
          <a:xfrm flipV="1">
            <a:off x="11010839" y="976037"/>
            <a:ext cx="3620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2F69AF-A75F-4AA4-AD7B-41E557695287}"/>
              </a:ext>
            </a:extLst>
          </p:cNvPr>
          <p:cNvCxnSpPr>
            <a:cxnSpLocks/>
          </p:cNvCxnSpPr>
          <p:nvPr/>
        </p:nvCxnSpPr>
        <p:spPr>
          <a:xfrm>
            <a:off x="4937542" y="616111"/>
            <a:ext cx="2228" cy="6143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1954FF-3A20-4761-BFDE-FDB7CCC32733}"/>
              </a:ext>
            </a:extLst>
          </p:cNvPr>
          <p:cNvSpPr txBox="1"/>
          <p:nvPr/>
        </p:nvSpPr>
        <p:spPr>
          <a:xfrm>
            <a:off x="8318118" y="2767754"/>
            <a:ext cx="1856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Pull Image from Repo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FFD93-5AD8-4C61-A76A-9746FF37EE6C}"/>
              </a:ext>
            </a:extLst>
          </p:cNvPr>
          <p:cNvSpPr txBox="1"/>
          <p:nvPr/>
        </p:nvSpPr>
        <p:spPr>
          <a:xfrm>
            <a:off x="5431158" y="6267313"/>
            <a:ext cx="66095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F9020B-9245-4842-A606-3B8F210D8839}"/>
              </a:ext>
            </a:extLst>
          </p:cNvPr>
          <p:cNvSpPr txBox="1"/>
          <p:nvPr/>
        </p:nvSpPr>
        <p:spPr>
          <a:xfrm>
            <a:off x="123837" y="6306204"/>
            <a:ext cx="465720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6A970-D550-480F-9C4B-CB817FEFECE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021" y="3196155"/>
            <a:ext cx="924834" cy="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E94E9D-0519-4B1C-AA33-951225963523}"/>
              </a:ext>
            </a:extLst>
          </p:cNvPr>
          <p:cNvCxnSpPr>
            <a:stCxn id="8" idx="3"/>
          </p:cNvCxnSpPr>
          <p:nvPr/>
        </p:nvCxnSpPr>
        <p:spPr>
          <a:xfrm flipV="1">
            <a:off x="5626198" y="1463848"/>
            <a:ext cx="1253838" cy="1732307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C3538A-7A0F-4F53-8CE0-3732600BDF57}"/>
              </a:ext>
            </a:extLst>
          </p:cNvPr>
          <p:cNvSpPr txBox="1"/>
          <p:nvPr/>
        </p:nvSpPr>
        <p:spPr>
          <a:xfrm>
            <a:off x="5834284" y="3159734"/>
            <a:ext cx="110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Jenkins Job and scan for multiple branches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B98CB8-6F12-49E4-A99F-0DCA6E1537DE}"/>
              </a:ext>
            </a:extLst>
          </p:cNvPr>
          <p:cNvSpPr txBox="1"/>
          <p:nvPr/>
        </p:nvSpPr>
        <p:spPr>
          <a:xfrm>
            <a:off x="5834284" y="1657440"/>
            <a:ext cx="214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images created with all dependencies and push Artifacts to </a:t>
            </a:r>
            <a:r>
              <a:rPr lang="en-US" sz="1200" dirty="0" err="1"/>
              <a:t>Jfrog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B2E0F-2F13-42FF-97DD-2B4F3D34B2E8}"/>
              </a:ext>
            </a:extLst>
          </p:cNvPr>
          <p:cNvSpPr txBox="1"/>
          <p:nvPr/>
        </p:nvSpPr>
        <p:spPr>
          <a:xfrm>
            <a:off x="8247601" y="4724912"/>
            <a:ext cx="6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9A03E6-7EFA-408B-9E44-5178E3CE4B2C}"/>
              </a:ext>
            </a:extLst>
          </p:cNvPr>
          <p:cNvSpPr/>
          <p:nvPr/>
        </p:nvSpPr>
        <p:spPr>
          <a:xfrm>
            <a:off x="8226085" y="4049391"/>
            <a:ext cx="706253" cy="398397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16351-7EF3-424F-BFE3-F30DF370E7F9}"/>
              </a:ext>
            </a:extLst>
          </p:cNvPr>
          <p:cNvSpPr/>
          <p:nvPr/>
        </p:nvSpPr>
        <p:spPr>
          <a:xfrm>
            <a:off x="8044147" y="5542824"/>
            <a:ext cx="1670232" cy="4381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E940A-02CA-43D3-A12F-45A1BE5E61A0}"/>
              </a:ext>
            </a:extLst>
          </p:cNvPr>
          <p:cNvSpPr txBox="1"/>
          <p:nvPr/>
        </p:nvSpPr>
        <p:spPr>
          <a:xfrm>
            <a:off x="8226086" y="5500289"/>
            <a:ext cx="158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Robot Framework Automation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77E70B6-E575-46C0-BAD3-7EDD8C27735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6450930" y="4330665"/>
            <a:ext cx="2458762" cy="698860"/>
          </a:xfrm>
          <a:prstGeom prst="bentConnector3">
            <a:avLst>
              <a:gd name="adj1" fmla="val 1005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8456F5-A5F0-4965-BCF7-20EF6CC37A3A}"/>
              </a:ext>
            </a:extLst>
          </p:cNvPr>
          <p:cNvCxnSpPr>
            <a:cxnSpLocks/>
          </p:cNvCxnSpPr>
          <p:nvPr/>
        </p:nvCxnSpPr>
        <p:spPr>
          <a:xfrm>
            <a:off x="7330881" y="4940729"/>
            <a:ext cx="1033940" cy="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6567DA-82B6-4A4C-9CCA-F97641D1B6F6}"/>
              </a:ext>
            </a:extLst>
          </p:cNvPr>
          <p:cNvCxnSpPr>
            <a:cxnSpLocks/>
          </p:cNvCxnSpPr>
          <p:nvPr/>
        </p:nvCxnSpPr>
        <p:spPr>
          <a:xfrm>
            <a:off x="7313158" y="4263122"/>
            <a:ext cx="1018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94FD002-A581-4BA6-848C-4DAC49F307E1}"/>
              </a:ext>
            </a:extLst>
          </p:cNvPr>
          <p:cNvSpPr txBox="1"/>
          <p:nvPr/>
        </p:nvSpPr>
        <p:spPr>
          <a:xfrm>
            <a:off x="7208732" y="3458680"/>
            <a:ext cx="203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5920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81F110-AFAC-4B44-83CE-BFB02165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6" y="3640136"/>
            <a:ext cx="454343" cy="44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74B78-DE27-4082-B82B-FCE88EC9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72" y="1343775"/>
            <a:ext cx="940258" cy="60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2DA92-64EB-41FD-B1CD-919FABBCBA97}"/>
              </a:ext>
            </a:extLst>
          </p:cNvPr>
          <p:cNvSpPr txBox="1"/>
          <p:nvPr/>
        </p:nvSpPr>
        <p:spPr>
          <a:xfrm>
            <a:off x="329058" y="2918885"/>
            <a:ext cx="936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Check- in to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C10FD-6EBF-4647-926C-BD30C7BA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139" y="4700222"/>
            <a:ext cx="1219200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5B542-8A4A-4D7F-B79B-9A4E22175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827" y="1618437"/>
            <a:ext cx="765035" cy="6479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D5484-5524-4009-AAFA-E277E6559AB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48166" y="1643858"/>
            <a:ext cx="135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6ACD9A-4607-40B8-810D-980297AD7E8E}"/>
              </a:ext>
            </a:extLst>
          </p:cNvPr>
          <p:cNvSpPr txBox="1"/>
          <p:nvPr/>
        </p:nvSpPr>
        <p:spPr>
          <a:xfrm>
            <a:off x="2877862" y="1382770"/>
            <a:ext cx="1372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Docker images to Artifactory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3F5F9A1-99B6-4C7E-8491-7DE82368ECB8}"/>
              </a:ext>
            </a:extLst>
          </p:cNvPr>
          <p:cNvCxnSpPr>
            <a:stCxn id="5" idx="2"/>
          </p:cNvCxnSpPr>
          <p:nvPr/>
        </p:nvCxnSpPr>
        <p:spPr>
          <a:xfrm rot="5400000">
            <a:off x="3395589" y="1307180"/>
            <a:ext cx="1741152" cy="3014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A5FAD-B442-4036-ADB5-39E86CB93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359" y="1326372"/>
            <a:ext cx="560233" cy="5137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F1D58-2B92-4F25-8EEF-AA43D20B9416}"/>
              </a:ext>
            </a:extLst>
          </p:cNvPr>
          <p:cNvCxnSpPr>
            <a:stCxn id="5" idx="3"/>
          </p:cNvCxnSpPr>
          <p:nvPr/>
        </p:nvCxnSpPr>
        <p:spPr>
          <a:xfrm flipV="1">
            <a:off x="6243630" y="1643857"/>
            <a:ext cx="3620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BD605E-AAFD-4FE2-8FDC-CE4495A0FC8D}"/>
              </a:ext>
            </a:extLst>
          </p:cNvPr>
          <p:cNvSpPr txBox="1"/>
          <p:nvPr/>
        </p:nvSpPr>
        <p:spPr>
          <a:xfrm>
            <a:off x="3550909" y="3435574"/>
            <a:ext cx="1856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Pull Image from Repo as part of Jenkins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1EEA5-7724-4E95-A142-98F75B29C13B}"/>
              </a:ext>
            </a:extLst>
          </p:cNvPr>
          <p:cNvSpPr txBox="1"/>
          <p:nvPr/>
        </p:nvSpPr>
        <p:spPr>
          <a:xfrm>
            <a:off x="1183024" y="3939958"/>
            <a:ext cx="988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Jenkins Job and scan for multiple branches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67341-BB68-4544-8A6A-BECB0212982D}"/>
              </a:ext>
            </a:extLst>
          </p:cNvPr>
          <p:cNvSpPr txBox="1"/>
          <p:nvPr/>
        </p:nvSpPr>
        <p:spPr>
          <a:xfrm>
            <a:off x="1067075" y="2325260"/>
            <a:ext cx="214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images created with all dependencies and push Artifacts to </a:t>
            </a:r>
            <a:r>
              <a:rPr lang="en-US" sz="1200" dirty="0" err="1"/>
              <a:t>Jfrog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7EDC9-0BF6-4852-9668-C474CE07F7F2}"/>
              </a:ext>
            </a:extLst>
          </p:cNvPr>
          <p:cNvSpPr txBox="1"/>
          <p:nvPr/>
        </p:nvSpPr>
        <p:spPr>
          <a:xfrm>
            <a:off x="3581705" y="5309023"/>
            <a:ext cx="57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17C96-266C-491F-84C4-F5FED3F422C3}"/>
              </a:ext>
            </a:extLst>
          </p:cNvPr>
          <p:cNvSpPr txBox="1"/>
          <p:nvPr/>
        </p:nvSpPr>
        <p:spPr>
          <a:xfrm>
            <a:off x="4333211" y="5941763"/>
            <a:ext cx="176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Robot Framework Automation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421E42-3DB1-473C-9849-82C261A0ED96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1801166" y="4776881"/>
            <a:ext cx="2150434" cy="772300"/>
          </a:xfrm>
          <a:prstGeom prst="bentConnector3">
            <a:avLst>
              <a:gd name="adj1" fmla="val 996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781203-5250-4DF2-B566-387A968F4634}"/>
              </a:ext>
            </a:extLst>
          </p:cNvPr>
          <p:cNvCxnSpPr>
            <a:cxnSpLocks/>
          </p:cNvCxnSpPr>
          <p:nvPr/>
        </p:nvCxnSpPr>
        <p:spPr>
          <a:xfrm>
            <a:off x="2509030" y="5500501"/>
            <a:ext cx="1033940" cy="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805F18-F308-4070-8BBD-3AAD3DF26B25}"/>
              </a:ext>
            </a:extLst>
          </p:cNvPr>
          <p:cNvCxnSpPr>
            <a:cxnSpLocks/>
          </p:cNvCxnSpPr>
          <p:nvPr/>
        </p:nvCxnSpPr>
        <p:spPr>
          <a:xfrm>
            <a:off x="2490233" y="4902556"/>
            <a:ext cx="1018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6FABD-B402-447C-AB2E-8E206F7BA456}"/>
              </a:ext>
            </a:extLst>
          </p:cNvPr>
          <p:cNvSpPr txBox="1"/>
          <p:nvPr/>
        </p:nvSpPr>
        <p:spPr>
          <a:xfrm>
            <a:off x="7468330" y="1140431"/>
            <a:ext cx="407982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the all the dependency software and package to install.</a:t>
            </a:r>
          </a:p>
          <a:p>
            <a:r>
              <a:rPr lang="en-US" sz="1400" b="1" u="sng" dirty="0"/>
              <a:t>Steps for Docker image: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Dockerfile.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Pipeline for Docker image for pushing to Artifactory an Scan Artifacts</a:t>
            </a:r>
          </a:p>
          <a:p>
            <a:endParaRPr lang="en-US" sz="1400" b="1" u="sng" dirty="0"/>
          </a:p>
          <a:p>
            <a:r>
              <a:rPr lang="en-US" sz="1400" b="1" u="sng" dirty="0"/>
              <a:t>Steps for creating CI Pipeline</a:t>
            </a:r>
          </a:p>
          <a:p>
            <a:r>
              <a:rPr lang="en-US" sz="1400" b="1" u="sng" dirty="0"/>
              <a:t>Stage 1</a:t>
            </a:r>
            <a:r>
              <a:rPr lang="en-US" sz="1400" dirty="0"/>
              <a:t>: Check out code from BitBucket – Automate or Manual need to execute from Jenkins</a:t>
            </a:r>
          </a:p>
          <a:p>
            <a:r>
              <a:rPr lang="en-US" sz="1400" b="1" u="sng" dirty="0"/>
              <a:t>Stage 2 </a:t>
            </a:r>
            <a:r>
              <a:rPr lang="en-US" sz="1400" dirty="0"/>
              <a:t>: Pull Docker image</a:t>
            </a:r>
          </a:p>
          <a:p>
            <a:r>
              <a:rPr lang="en-US" sz="1400" b="1" u="sng" dirty="0"/>
              <a:t>Stage 3</a:t>
            </a:r>
            <a:r>
              <a:rPr lang="en-US" sz="1400" dirty="0"/>
              <a:t>: Creating Docker Container </a:t>
            </a:r>
          </a:p>
          <a:p>
            <a:r>
              <a:rPr lang="en-US" sz="1400" b="1" u="sng" dirty="0"/>
              <a:t>Stage 4</a:t>
            </a:r>
            <a:r>
              <a:rPr lang="en-US" sz="1400" dirty="0"/>
              <a:t>: Compile code in Docker container</a:t>
            </a:r>
          </a:p>
          <a:p>
            <a:r>
              <a:rPr lang="en-US" sz="1400" b="1" u="sng" dirty="0"/>
              <a:t>Stage 5: </a:t>
            </a:r>
            <a:r>
              <a:rPr lang="en-US" sz="1400" dirty="0"/>
              <a:t>Package code in Docker container</a:t>
            </a:r>
          </a:p>
          <a:p>
            <a:r>
              <a:rPr lang="en-US" sz="1400" b="1" u="sng" dirty="0"/>
              <a:t>Stage 6: </a:t>
            </a:r>
            <a:r>
              <a:rPr lang="en-US" sz="1400" dirty="0"/>
              <a:t>Unit Test</a:t>
            </a:r>
            <a:br>
              <a:rPr lang="en-US" sz="1400" dirty="0"/>
            </a:br>
            <a:r>
              <a:rPr lang="en-US" sz="1400" b="1" u="sng" dirty="0"/>
              <a:t>Stage 7 </a:t>
            </a:r>
            <a:r>
              <a:rPr lang="en-US" sz="1400" dirty="0"/>
              <a:t>: Static code Analysis in Docker Container(SonarQube)</a:t>
            </a:r>
            <a:br>
              <a:rPr lang="en-US" sz="1400" dirty="0"/>
            </a:br>
            <a:r>
              <a:rPr lang="en-US" sz="1400" dirty="0"/>
              <a:t>If Sonar success, then Pass the stage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Fail the Build and notify the user with Logs.</a:t>
            </a:r>
          </a:p>
          <a:p>
            <a:r>
              <a:rPr lang="en-US" sz="1400" b="1" u="sng" dirty="0"/>
              <a:t>Stage8: </a:t>
            </a:r>
            <a:r>
              <a:rPr lang="en-US" sz="1400" dirty="0"/>
              <a:t>Lint test and report.</a:t>
            </a:r>
          </a:p>
          <a:p>
            <a:r>
              <a:rPr lang="en-US" sz="1400" b="1" u="sng" dirty="0"/>
              <a:t>Stage 9</a:t>
            </a:r>
            <a:r>
              <a:rPr lang="en-US" sz="1400" dirty="0"/>
              <a:t>: Execute Automation Test cases and Post Results</a:t>
            </a:r>
          </a:p>
          <a:p>
            <a:r>
              <a:rPr lang="en-US" sz="1400" b="1" u="sng" dirty="0"/>
              <a:t>Stage 10 </a:t>
            </a:r>
            <a:r>
              <a:rPr lang="en-US" sz="1400" dirty="0"/>
              <a:t>: Post Build actions </a:t>
            </a:r>
            <a:br>
              <a:rPr lang="en-US" sz="1400" dirty="0"/>
            </a:b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FEE19-5234-4462-8C5B-162584FFCC87}"/>
              </a:ext>
            </a:extLst>
          </p:cNvPr>
          <p:cNvSpPr txBox="1"/>
          <p:nvPr/>
        </p:nvSpPr>
        <p:spPr>
          <a:xfrm>
            <a:off x="3667874" y="181931"/>
            <a:ext cx="558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AICS - Build and Automation Pipeline  - List of activities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CF84476-460C-4D81-89E2-D884A4016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383" y="3323274"/>
            <a:ext cx="551700" cy="7645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5FD55A-5692-43DF-8DE4-EB53ED2B61FA}"/>
              </a:ext>
            </a:extLst>
          </p:cNvPr>
          <p:cNvSpPr txBox="1"/>
          <p:nvPr/>
        </p:nvSpPr>
        <p:spPr>
          <a:xfrm>
            <a:off x="329058" y="4087814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AFE21F-9D36-47E1-8958-BD90320E463B}"/>
              </a:ext>
            </a:extLst>
          </p:cNvPr>
          <p:cNvSpPr txBox="1"/>
          <p:nvPr/>
        </p:nvSpPr>
        <p:spPr>
          <a:xfrm>
            <a:off x="797295" y="1988459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7BE7E-EED6-4FC6-9E84-5ABE89A78204}"/>
              </a:ext>
            </a:extLst>
          </p:cNvPr>
          <p:cNvSpPr txBox="1"/>
          <p:nvPr/>
        </p:nvSpPr>
        <p:spPr>
          <a:xfrm>
            <a:off x="3786468" y="1028846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C3582-6BCD-4C80-A08B-A1A293BA95D6}"/>
              </a:ext>
            </a:extLst>
          </p:cNvPr>
          <p:cNvSpPr txBox="1"/>
          <p:nvPr/>
        </p:nvSpPr>
        <p:spPr>
          <a:xfrm>
            <a:off x="5107930" y="2644452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89594-4B4C-4B49-968C-0467D2E4A1B0}"/>
              </a:ext>
            </a:extLst>
          </p:cNvPr>
          <p:cNvSpPr txBox="1"/>
          <p:nvPr/>
        </p:nvSpPr>
        <p:spPr>
          <a:xfrm>
            <a:off x="4291627" y="4087814"/>
            <a:ext cx="7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BBEE-4FFB-4F0C-9A98-2AB065A6176F}"/>
              </a:ext>
            </a:extLst>
          </p:cNvPr>
          <p:cNvSpPr txBox="1"/>
          <p:nvPr/>
        </p:nvSpPr>
        <p:spPr>
          <a:xfrm>
            <a:off x="2369311" y="4097753"/>
            <a:ext cx="19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container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0ED8D-F0A4-4ADA-8ADD-6E3A0EC55299}"/>
              </a:ext>
            </a:extLst>
          </p:cNvPr>
          <p:cNvSpPr txBox="1"/>
          <p:nvPr/>
        </p:nvSpPr>
        <p:spPr>
          <a:xfrm>
            <a:off x="2568154" y="4908937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D268C-FBDB-4FBF-90BB-D64B092AFB63}"/>
              </a:ext>
            </a:extLst>
          </p:cNvPr>
          <p:cNvSpPr txBox="1"/>
          <p:nvPr/>
        </p:nvSpPr>
        <p:spPr>
          <a:xfrm>
            <a:off x="2599017" y="5509514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6B7E5-84A1-4168-AB01-3F4CD87A2675}"/>
              </a:ext>
            </a:extLst>
          </p:cNvPr>
          <p:cNvSpPr txBox="1"/>
          <p:nvPr/>
        </p:nvSpPr>
        <p:spPr>
          <a:xfrm>
            <a:off x="2568153" y="6280907"/>
            <a:ext cx="85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Stage8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1D48C7-422A-4678-A8DA-73514FF70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8510" y="5956563"/>
            <a:ext cx="1044016" cy="49362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8F1207-7DB6-48E6-9056-8FED8BB29C94}"/>
              </a:ext>
            </a:extLst>
          </p:cNvPr>
          <p:cNvCxnSpPr/>
          <p:nvPr/>
        </p:nvCxnSpPr>
        <p:spPr>
          <a:xfrm flipV="1">
            <a:off x="910357" y="1973237"/>
            <a:ext cx="1253838" cy="1732307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828A60-D01C-4A56-BAD6-A7E3AA318D0B}"/>
              </a:ext>
            </a:extLst>
          </p:cNvPr>
          <p:cNvSpPr txBox="1"/>
          <p:nvPr/>
        </p:nvSpPr>
        <p:spPr>
          <a:xfrm>
            <a:off x="5834284" y="3159734"/>
            <a:ext cx="110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Jenkins Job and scan for multiple branches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B7E25-D515-432B-9767-822022301CE2}"/>
              </a:ext>
            </a:extLst>
          </p:cNvPr>
          <p:cNvCxnSpPr>
            <a:cxnSpLocks/>
          </p:cNvCxnSpPr>
          <p:nvPr/>
        </p:nvCxnSpPr>
        <p:spPr>
          <a:xfrm>
            <a:off x="910357" y="3706436"/>
            <a:ext cx="142883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1DAB12-C6BB-47A7-AC46-DC65B918B58F}"/>
              </a:ext>
            </a:extLst>
          </p:cNvPr>
          <p:cNvSpPr/>
          <p:nvPr/>
        </p:nvSpPr>
        <p:spPr>
          <a:xfrm>
            <a:off x="4729536" y="6212167"/>
            <a:ext cx="1837362" cy="6164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using pipeline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28BB64-A41F-4D6D-9173-4FBEF04F769A}"/>
              </a:ext>
            </a:extLst>
          </p:cNvPr>
          <p:cNvSpPr/>
          <p:nvPr/>
        </p:nvSpPr>
        <p:spPr>
          <a:xfrm>
            <a:off x="4962421" y="495949"/>
            <a:ext cx="1325366" cy="72946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Start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BECA4-70C8-4796-A881-189E6149D2D8}"/>
              </a:ext>
            </a:extLst>
          </p:cNvPr>
          <p:cNvSpPr/>
          <p:nvPr/>
        </p:nvSpPr>
        <p:spPr>
          <a:xfrm>
            <a:off x="648135" y="3195262"/>
            <a:ext cx="2829669" cy="47829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2.Request tool access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8AA0C8-18FE-45CE-94AE-1799410670CC}"/>
              </a:ext>
            </a:extLst>
          </p:cNvPr>
          <p:cNvSpPr/>
          <p:nvPr/>
        </p:nvSpPr>
        <p:spPr>
          <a:xfrm>
            <a:off x="648135" y="1873636"/>
            <a:ext cx="2829669" cy="4337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1.Provision EAT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67D769-D53C-406B-A891-AD884224C488}"/>
              </a:ext>
            </a:extLst>
          </p:cNvPr>
          <p:cNvSpPr/>
          <p:nvPr/>
        </p:nvSpPr>
        <p:spPr>
          <a:xfrm>
            <a:off x="3765481" y="1873637"/>
            <a:ext cx="3719245" cy="4337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3.Identify Deployment components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A01B4D-8E07-48EF-9DEF-3F73066E2AA0}"/>
              </a:ext>
            </a:extLst>
          </p:cNvPr>
          <p:cNvSpPr/>
          <p:nvPr/>
        </p:nvSpPr>
        <p:spPr>
          <a:xfrm>
            <a:off x="3765481" y="2795245"/>
            <a:ext cx="3719245" cy="36112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4.Choose JPM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0D47C5-9BF4-4619-881C-DB0297C26BE4}"/>
              </a:ext>
            </a:extLst>
          </p:cNvPr>
          <p:cNvSpPr/>
          <p:nvPr/>
        </p:nvSpPr>
        <p:spPr>
          <a:xfrm>
            <a:off x="3914453" y="3684813"/>
            <a:ext cx="3719245" cy="4782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6.Create Bitbucket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1DB5E-6625-4630-BA7D-7B414AB3AFD3}"/>
              </a:ext>
            </a:extLst>
          </p:cNvPr>
          <p:cNvSpPr/>
          <p:nvPr/>
        </p:nvSpPr>
        <p:spPr>
          <a:xfrm>
            <a:off x="3914453" y="4579097"/>
            <a:ext cx="3645615" cy="4337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7.Configure Automation pipeline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10F1E4-08B5-44FB-BF55-A917D2B12000}"/>
              </a:ext>
            </a:extLst>
          </p:cNvPr>
          <p:cNvSpPr/>
          <p:nvPr/>
        </p:nvSpPr>
        <p:spPr>
          <a:xfrm>
            <a:off x="3914453" y="5408216"/>
            <a:ext cx="3645615" cy="4337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8.Configure Jenkins pipeline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F9798E-1DEB-4B13-9422-75A3A53BDFC3}"/>
              </a:ext>
            </a:extLst>
          </p:cNvPr>
          <p:cNvSpPr/>
          <p:nvPr/>
        </p:nvSpPr>
        <p:spPr>
          <a:xfrm>
            <a:off x="7923089" y="1924895"/>
            <a:ext cx="2988066" cy="5203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5.Choose a workflow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567C4E-FA1B-4F64-B040-3FAEB3FC61E5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5625104" y="1225412"/>
            <a:ext cx="0" cy="6482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F28F4B-18AF-4FD3-88D6-6D6E35EF884C}"/>
              </a:ext>
            </a:extLst>
          </p:cNvPr>
          <p:cNvCxnSpPr>
            <a:cxnSpLocks/>
          </p:cNvCxnSpPr>
          <p:nvPr/>
        </p:nvCxnSpPr>
        <p:spPr>
          <a:xfrm>
            <a:off x="2062969" y="1417833"/>
            <a:ext cx="762042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9382CA-6AB5-496C-A7D9-F89821F26CBB}"/>
              </a:ext>
            </a:extLst>
          </p:cNvPr>
          <p:cNvCxnSpPr/>
          <p:nvPr/>
        </p:nvCxnSpPr>
        <p:spPr>
          <a:xfrm>
            <a:off x="2057834" y="1443462"/>
            <a:ext cx="0" cy="455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0AC401-5416-4E65-A0B0-4DD405F76949}"/>
              </a:ext>
            </a:extLst>
          </p:cNvPr>
          <p:cNvCxnSpPr/>
          <p:nvPr/>
        </p:nvCxnSpPr>
        <p:spPr>
          <a:xfrm>
            <a:off x="9683395" y="1417833"/>
            <a:ext cx="0" cy="5070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3C72EB-37A8-4953-AEB9-F8386E5940C6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2062970" y="2307402"/>
            <a:ext cx="0" cy="887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EEDA2-7F6A-497E-947A-02CEB6826E5E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5625104" y="2307402"/>
            <a:ext cx="0" cy="4878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49CC0-9EA5-4E30-9F11-195871A68F3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25104" y="3156367"/>
            <a:ext cx="0" cy="5822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0C7435-10B7-4BED-BB0F-C192E10AECE5}"/>
              </a:ext>
            </a:extLst>
          </p:cNvPr>
          <p:cNvCxnSpPr/>
          <p:nvPr/>
        </p:nvCxnSpPr>
        <p:spPr>
          <a:xfrm>
            <a:off x="5625103" y="4163107"/>
            <a:ext cx="0" cy="4159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38D569-00D9-4716-9B6A-00E23D0401C8}"/>
              </a:ext>
            </a:extLst>
          </p:cNvPr>
          <p:cNvCxnSpPr/>
          <p:nvPr/>
        </p:nvCxnSpPr>
        <p:spPr>
          <a:xfrm>
            <a:off x="5625103" y="5012862"/>
            <a:ext cx="0" cy="4159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74479A-BABF-4FC1-A20E-9A900E3645CB}"/>
              </a:ext>
            </a:extLst>
          </p:cNvPr>
          <p:cNvCxnSpPr/>
          <p:nvPr/>
        </p:nvCxnSpPr>
        <p:spPr>
          <a:xfrm>
            <a:off x="5625103" y="5841982"/>
            <a:ext cx="0" cy="4159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DE0E764-6DFD-4E64-9C18-8A5FA5C95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3698" y="2455906"/>
            <a:ext cx="2049697" cy="1478711"/>
          </a:xfrm>
          <a:prstGeom prst="bentConnector3">
            <a:avLst>
              <a:gd name="adj1" fmla="val 188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1188EDE-0A8E-4DAB-A68B-8AB03F7AC92D}"/>
              </a:ext>
            </a:extLst>
          </p:cNvPr>
          <p:cNvCxnSpPr>
            <a:stCxn id="18" idx="2"/>
            <a:endCxn id="24" idx="1"/>
          </p:cNvCxnSpPr>
          <p:nvPr/>
        </p:nvCxnSpPr>
        <p:spPr>
          <a:xfrm rot="16200000" flipH="1">
            <a:off x="2863509" y="2873016"/>
            <a:ext cx="250404" cy="1851483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061332A-D4C8-49E5-BAF4-E56BDFF45191}"/>
              </a:ext>
            </a:extLst>
          </p:cNvPr>
          <p:cNvSpPr txBox="1"/>
          <p:nvPr/>
        </p:nvSpPr>
        <p:spPr>
          <a:xfrm>
            <a:off x="3797588" y="79012"/>
            <a:ext cx="395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Athena : Jenkins Pipeline Manager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040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9DEC0-048B-4598-90A1-1EF467948C8E}"/>
              </a:ext>
            </a:extLst>
          </p:cNvPr>
          <p:cNvSpPr txBox="1"/>
          <p:nvPr/>
        </p:nvSpPr>
        <p:spPr>
          <a:xfrm>
            <a:off x="4551451" y="1037690"/>
            <a:ext cx="43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Athena : </a:t>
            </a:r>
            <a:r>
              <a:rPr lang="en-US" sz="2000" b="1" i="0" dirty="0">
                <a:effectLst/>
                <a:latin typeface="-apple-system"/>
              </a:rPr>
              <a:t>CI pipeline – Where we stand.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8134-4BDC-48C7-9E32-EFFDAD8A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1" y="2090900"/>
            <a:ext cx="1870378" cy="415995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71BEC88C-5C89-42EF-93EF-52E3491AF48C}"/>
              </a:ext>
            </a:extLst>
          </p:cNvPr>
          <p:cNvSpPr/>
          <p:nvPr/>
        </p:nvSpPr>
        <p:spPr>
          <a:xfrm>
            <a:off x="137058" y="2943762"/>
            <a:ext cx="2024251" cy="695966"/>
          </a:xfrm>
          <a:prstGeom prst="chevr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C789C8-1380-4D4A-A0BB-F6D253E1D0B0}"/>
              </a:ext>
            </a:extLst>
          </p:cNvPr>
          <p:cNvSpPr/>
          <p:nvPr/>
        </p:nvSpPr>
        <p:spPr>
          <a:xfrm>
            <a:off x="2501045" y="2943762"/>
            <a:ext cx="2024251" cy="695966"/>
          </a:xfrm>
          <a:prstGeom prst="chevr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PREDEV/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41B7650-ACE6-47BB-BB79-F7E6ABDCE915}"/>
              </a:ext>
            </a:extLst>
          </p:cNvPr>
          <p:cNvSpPr/>
          <p:nvPr/>
        </p:nvSpPr>
        <p:spPr>
          <a:xfrm>
            <a:off x="4309064" y="2943762"/>
            <a:ext cx="1673089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36D1B42-866A-4337-96DA-EF03210E53A7}"/>
              </a:ext>
            </a:extLst>
          </p:cNvPr>
          <p:cNvSpPr/>
          <p:nvPr/>
        </p:nvSpPr>
        <p:spPr>
          <a:xfrm>
            <a:off x="5848044" y="2943762"/>
            <a:ext cx="1690445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Analysis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DBB61D37-E0A3-464B-AF09-1F1D2899B882}"/>
              </a:ext>
            </a:extLst>
          </p:cNvPr>
          <p:cNvSpPr/>
          <p:nvPr/>
        </p:nvSpPr>
        <p:spPr>
          <a:xfrm>
            <a:off x="7351569" y="2943762"/>
            <a:ext cx="1934386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Version Calculation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98CD2DE-FF0C-46FA-B03C-D90E24CB5539}"/>
              </a:ext>
            </a:extLst>
          </p:cNvPr>
          <p:cNvSpPr/>
          <p:nvPr/>
        </p:nvSpPr>
        <p:spPr>
          <a:xfrm>
            <a:off x="9068418" y="2943762"/>
            <a:ext cx="1690445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247A06C-668C-430F-B754-47ECEE7FEAFF}"/>
              </a:ext>
            </a:extLst>
          </p:cNvPr>
          <p:cNvSpPr/>
          <p:nvPr/>
        </p:nvSpPr>
        <p:spPr>
          <a:xfrm>
            <a:off x="10572109" y="2943762"/>
            <a:ext cx="1619891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DF0DAD8-0116-4D9A-88B9-E30D0F3DC917}"/>
              </a:ext>
            </a:extLst>
          </p:cNvPr>
          <p:cNvSpPr/>
          <p:nvPr/>
        </p:nvSpPr>
        <p:spPr>
          <a:xfrm>
            <a:off x="289458" y="4483174"/>
            <a:ext cx="2024251" cy="695966"/>
          </a:xfrm>
          <a:prstGeom prst="chevr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/Master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67FDC92-7E8D-4BAE-8DD6-3406FB7841CE}"/>
              </a:ext>
            </a:extLst>
          </p:cNvPr>
          <p:cNvSpPr/>
          <p:nvPr/>
        </p:nvSpPr>
        <p:spPr>
          <a:xfrm>
            <a:off x="2653445" y="4483174"/>
            <a:ext cx="2024251" cy="695966"/>
          </a:xfrm>
          <a:prstGeom prst="chevr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23FAE2C-2A91-439E-9251-80EA6B0FC934}"/>
              </a:ext>
            </a:extLst>
          </p:cNvPr>
          <p:cNvSpPr/>
          <p:nvPr/>
        </p:nvSpPr>
        <p:spPr>
          <a:xfrm>
            <a:off x="4461464" y="4483174"/>
            <a:ext cx="1673089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Image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C0E1CFA5-B099-4150-BB6D-6D3899FC25B5}"/>
              </a:ext>
            </a:extLst>
          </p:cNvPr>
          <p:cNvSpPr/>
          <p:nvPr/>
        </p:nvSpPr>
        <p:spPr>
          <a:xfrm>
            <a:off x="6000444" y="4483174"/>
            <a:ext cx="1690445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to </a:t>
            </a:r>
            <a:r>
              <a:rPr lang="en-US" dirty="0" err="1">
                <a:solidFill>
                  <a:schemeClr val="tx1"/>
                </a:solidFill>
              </a:rPr>
              <a:t>Jfrog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EDFC695-AE8F-4549-81A1-AC064616CA87}"/>
              </a:ext>
            </a:extLst>
          </p:cNvPr>
          <p:cNvSpPr/>
          <p:nvPr/>
        </p:nvSpPr>
        <p:spPr>
          <a:xfrm>
            <a:off x="7538489" y="4449724"/>
            <a:ext cx="1841817" cy="6959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 </a:t>
            </a:r>
            <a:r>
              <a:rPr lang="en-US" dirty="0" err="1">
                <a:solidFill>
                  <a:schemeClr val="tx1"/>
                </a:solidFill>
              </a:rPr>
              <a:t>Jfrog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580E5-5447-4FD3-9A0D-E2C03EB88E8D}"/>
              </a:ext>
            </a:extLst>
          </p:cNvPr>
          <p:cNvSpPr txBox="1"/>
          <p:nvPr/>
        </p:nvSpPr>
        <p:spPr>
          <a:xfrm>
            <a:off x="7690889" y="2506895"/>
            <a:ext cx="12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39899-1D23-478E-835C-383B9AF0BDCC}"/>
              </a:ext>
            </a:extLst>
          </p:cNvPr>
          <p:cNvSpPr txBox="1"/>
          <p:nvPr/>
        </p:nvSpPr>
        <p:spPr>
          <a:xfrm>
            <a:off x="9274516" y="2486347"/>
            <a:ext cx="193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            InProgress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FEC51-576B-4895-972F-4FA762B230D9}"/>
              </a:ext>
            </a:extLst>
          </p:cNvPr>
          <p:cNvSpPr txBox="1"/>
          <p:nvPr/>
        </p:nvSpPr>
        <p:spPr>
          <a:xfrm>
            <a:off x="4859676" y="2506895"/>
            <a:ext cx="187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Yet to start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9D108A-A435-42C4-877C-6D7ED0F7D648}"/>
              </a:ext>
            </a:extLst>
          </p:cNvPr>
          <p:cNvSpPr/>
          <p:nvPr/>
        </p:nvSpPr>
        <p:spPr>
          <a:xfrm>
            <a:off x="4461464" y="2486347"/>
            <a:ext cx="2596882" cy="389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2A6C9-0E3D-4097-8455-1C2E97901140}"/>
              </a:ext>
            </a:extLst>
          </p:cNvPr>
          <p:cNvSpPr/>
          <p:nvPr/>
        </p:nvSpPr>
        <p:spPr>
          <a:xfrm>
            <a:off x="7538489" y="2486347"/>
            <a:ext cx="140773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70BEA-8CF7-4A3C-B96B-3A79E54D3A8D}"/>
              </a:ext>
            </a:extLst>
          </p:cNvPr>
          <p:cNvSpPr/>
          <p:nvPr/>
        </p:nvSpPr>
        <p:spPr>
          <a:xfrm>
            <a:off x="9285955" y="2465799"/>
            <a:ext cx="236493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C6E4F-1CF1-43BB-8D27-D44B1F5B85AF}"/>
              </a:ext>
            </a:extLst>
          </p:cNvPr>
          <p:cNvSpPr/>
          <p:nvPr/>
        </p:nvSpPr>
        <p:spPr>
          <a:xfrm>
            <a:off x="2866490" y="5476126"/>
            <a:ext cx="6201928" cy="479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C7CFD7-A55B-4531-BF43-938AD7DC9918}"/>
              </a:ext>
            </a:extLst>
          </p:cNvPr>
          <p:cNvSpPr txBox="1"/>
          <p:nvPr/>
        </p:nvSpPr>
        <p:spPr>
          <a:xfrm>
            <a:off x="4677696" y="5531240"/>
            <a:ext cx="32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29255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77B24-382D-4E99-B903-62A3D6AC6D0E}"/>
              </a:ext>
            </a:extLst>
          </p:cNvPr>
          <p:cNvSpPr txBox="1"/>
          <p:nvPr/>
        </p:nvSpPr>
        <p:spPr>
          <a:xfrm>
            <a:off x="770561" y="811658"/>
            <a:ext cx="10633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List of Activities Completed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Creating Docker Images with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Pushing and Scanning of Docker Image to Artifactory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Creating Automate Pipeline for Jenkins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Pulling Image from Artifactory and Create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Executing sample Robot Test cases on Container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21266-F156-487C-A4BF-9BC1CF3E2F35}"/>
              </a:ext>
            </a:extLst>
          </p:cNvPr>
          <p:cNvSpPr txBox="1"/>
          <p:nvPr/>
        </p:nvSpPr>
        <p:spPr>
          <a:xfrm>
            <a:off x="901557" y="3710450"/>
            <a:ext cx="99787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List of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using Jenkins Pipeline Manager , Docker container is removing as soon the stage is completed, So unable to find out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contact XENA team by proving Logs.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Takes lot of time to get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compiling code getting error which we could not be able to reproduce working locally, need to follow up with developer.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time understand the Framework with limited access</a:t>
            </a:r>
          </a:p>
        </p:txBody>
      </p:sp>
    </p:spTree>
    <p:extLst>
      <p:ext uri="{BB962C8B-B14F-4D97-AF65-F5344CB8AC3E}">
        <p14:creationId xmlns:p14="http://schemas.microsoft.com/office/powerpoint/2010/main" val="3742438898"/>
      </p:ext>
    </p:extLst>
  </p:cSld>
  <p:clrMapOvr>
    <a:masterClrMapping/>
  </p:clrMapOvr>
</p:sld>
</file>

<file path=ppt/theme/theme1.xml><?xml version="1.0" encoding="utf-8"?>
<a:theme xmlns:a="http://schemas.openxmlformats.org/drawingml/2006/main" name="H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CL" id="{F3BEA126-26DF-457E-8F71-6221F55B971C}" vid="{5A768C2B-F871-404D-96F5-5A68DD3CC304}"/>
    </a:ext>
  </a:extLst>
</a:theme>
</file>

<file path=ppt/theme/theme2.xml><?xml version="1.0" encoding="utf-8"?>
<a:theme xmlns:a="http://schemas.openxmlformats.org/drawingml/2006/main" name="12_HCL Template">
  <a:themeElements>
    <a:clrScheme name="Custom 6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EB1946"/>
      </a:accent1>
      <a:accent2>
        <a:srgbClr val="5A2D91"/>
      </a:accent2>
      <a:accent3>
        <a:srgbClr val="00AEBD"/>
      </a:accent3>
      <a:accent4>
        <a:srgbClr val="44C8F4"/>
      </a:accent4>
      <a:accent5>
        <a:srgbClr val="AFC62E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CEBAD05982D40A884168DD9116C2C" ma:contentTypeVersion="12" ma:contentTypeDescription="Create a new document." ma:contentTypeScope="" ma:versionID="ddeba3e9df4e9238f9f3dd89d66c6142">
  <xsd:schema xmlns:xsd="http://www.w3.org/2001/XMLSchema" xmlns:xs="http://www.w3.org/2001/XMLSchema" xmlns:p="http://schemas.microsoft.com/office/2006/metadata/properties" xmlns:ns2="98c48931-cb13-4cdc-a190-a8cd40a5063d" xmlns:ns3="b66bbfdc-3493-459c-9208-a90d9379a8d4" targetNamespace="http://schemas.microsoft.com/office/2006/metadata/properties" ma:root="true" ma:fieldsID="aebb2624ce571e82605312caad75d552" ns2:_="" ns3:_="">
    <xsd:import namespace="98c48931-cb13-4cdc-a190-a8cd40a5063d"/>
    <xsd:import namespace="b66bbfdc-3493-459c-9208-a90d9379a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48931-cb13-4cdc-a190-a8cd40a50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bfdc-3493-459c-9208-a90d9379a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630F7-5A55-4C07-A7F5-A51C79A76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c48931-cb13-4cdc-a190-a8cd40a5063d"/>
    <ds:schemaRef ds:uri="b66bbfdc-3493-459c-9208-a90d9379a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A026D0-C377-4F6B-B2DA-3DEE3F0E59D9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b66bbfdc-3493-459c-9208-a90d9379a8d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8c48931-cb13-4cdc-a190-a8cd40a5063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4A9A89-6D35-42C6-87BE-C98203AD19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9480</TotalTime>
  <Words>553</Words>
  <Application>Microsoft Office PowerPoint</Application>
  <PresentationFormat>Widescreen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Novecento Book</vt:lpstr>
      <vt:lpstr>Raleway</vt:lpstr>
      <vt:lpstr>Wingdings</vt:lpstr>
      <vt:lpstr>Wingdings 3</vt:lpstr>
      <vt:lpstr>HCL</vt:lpstr>
      <vt:lpstr>12_HCL Template</vt:lpstr>
      <vt:lpstr>Athena DevOps Approach</vt:lpstr>
      <vt:lpstr>DevOps implementation for Athena J&amp;J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Tiruchengode Parthasarathy</dc:creator>
  <cp:lastModifiedBy>Madhavi Cirasanambati</cp:lastModifiedBy>
  <cp:revision>374</cp:revision>
  <dcterms:created xsi:type="dcterms:W3CDTF">2016-08-18T13:20:45Z</dcterms:created>
  <dcterms:modified xsi:type="dcterms:W3CDTF">2022-04-22T03:23:57Z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2690be75-776a-4fd1-8f2a-f00f4fe9c01d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  <property fmtid="{D5CDD505-2E9C-101B-9397-08002B2CF9AE}" pid="5" name="ContentTypeId">
    <vt:lpwstr>0x0101001C4CEBAD05982D40A884168DD9116C2C</vt:lpwstr>
  </property>
</Properties>
</file>