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1646" r:id="rId5"/>
    <p:sldId id="1156" r:id="rId6"/>
    <p:sldId id="2142533370" r:id="rId7"/>
    <p:sldId id="278" r:id="rId8"/>
    <p:sldId id="2142533366" r:id="rId9"/>
    <p:sldId id="2142533372" r:id="rId10"/>
    <p:sldId id="2142533371" r:id="rId11"/>
    <p:sldId id="2142533368" r:id="rId12"/>
    <p:sldId id="2142533364" r:id="rId13"/>
    <p:sldId id="256" r:id="rId14"/>
    <p:sldId id="1167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051" autoAdjust="0"/>
  </p:normalViewPr>
  <p:slideViewPr>
    <p:cSldViewPr snapToGrid="0">
      <p:cViewPr>
        <p:scale>
          <a:sx n="80" d="100"/>
          <a:sy n="80" d="100"/>
        </p:scale>
        <p:origin x="136" y="-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3A0F6-7ECD-4D2A-80A1-2D7758286BA8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F7B5C-BD01-4471-8766-0EC5150DA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4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8ED1D-E2D1-4431-9B81-0C80198755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18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58ED1D-E2D1-4431-9B81-0C80198755D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827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7990-7CE5-4672-8BF3-6AD16BAD2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28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3F7B5C-BD01-4471-8766-0EC5150DA7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3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source code is changed, full FPGA build will run</a:t>
            </a:r>
          </a:p>
          <a:p>
            <a:r>
              <a:rPr lang="en-US" dirty="0"/>
              <a:t>Automate the </a:t>
            </a:r>
            <a:r>
              <a:rPr lang="en-US" dirty="0" err="1"/>
              <a:t>fpga</a:t>
            </a:r>
            <a:r>
              <a:rPr lang="en-US" dirty="0"/>
              <a:t> compilation, verification and validation flow</a:t>
            </a:r>
          </a:p>
          <a:p>
            <a:r>
              <a:rPr lang="en-US" dirty="0"/>
              <a:t>Everything is stored and labelled in </a:t>
            </a:r>
            <a:r>
              <a:rPr lang="en-US" dirty="0" err="1"/>
              <a:t>artifactory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7990-7CE5-4672-8BF3-6AD16BAD2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20D039-AAC4-4818-A742-7F49ADB5B4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3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www.bestppt.com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9436"/>
            <a:ext cx="12192000" cy="22365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290" y="10524"/>
            <a:ext cx="1159429" cy="31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60635" y="6629400"/>
            <a:ext cx="1285875" cy="22860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4819935" y="6629400"/>
            <a:ext cx="19960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HCL 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888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8333734"/>
            <a:ext cx="2844800" cy="365125"/>
          </a:xfrm>
          <a:prstGeom prst="rect">
            <a:avLst/>
          </a:prstGeom>
        </p:spPr>
        <p:txBody>
          <a:bodyPr/>
          <a:lstStyle/>
          <a:p>
            <a:fld id="{D04CB431-5B5F-4953-80BE-D7498F0F2947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6B855E-966B-4E1A-B2AD-0C7203557E3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383" y="664787"/>
            <a:ext cx="11389235" cy="4515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79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057" y="174298"/>
            <a:ext cx="8128000" cy="47478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8697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29842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0D1EDE-7116-2443-9BDD-368CE5B37660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 Light" panose="020F0302020204030204" pitchFamily="34" charset="0"/>
              <a:ea typeface="+mn-ea"/>
            </a:endParaRP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533072" y="749419"/>
            <a:ext cx="1109084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5348"/>
            <a:ext cx="1295400" cy="38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608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1867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Raleway"/>
          <a:ea typeface="+mn-ea"/>
          <a:cs typeface="Raleway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Raleway"/>
          <a:ea typeface="+mn-ea"/>
          <a:cs typeface="Raleway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Raleway"/>
          <a:ea typeface="+mn-ea"/>
          <a:cs typeface="Raleway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133" kern="1200">
          <a:solidFill>
            <a:schemeClr val="tx1"/>
          </a:solidFill>
          <a:latin typeface="Raleway"/>
          <a:ea typeface="+mn-ea"/>
          <a:cs typeface="Raleway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35.png"/><Relationship Id="rId18" Type="http://schemas.openxmlformats.org/officeDocument/2006/relationships/image" Target="../media/image47.png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50.png"/><Relationship Id="rId7" Type="http://schemas.openxmlformats.org/officeDocument/2006/relationships/image" Target="../media/image39.png"/><Relationship Id="rId12" Type="http://schemas.openxmlformats.org/officeDocument/2006/relationships/image" Target="../media/image33.png"/><Relationship Id="rId17" Type="http://schemas.openxmlformats.org/officeDocument/2006/relationships/image" Target="../media/image46.jpe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45.jpeg"/><Relationship Id="rId20" Type="http://schemas.openxmlformats.org/officeDocument/2006/relationships/image" Target="../media/image49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24.wmf"/><Relationship Id="rId5" Type="http://schemas.openxmlformats.org/officeDocument/2006/relationships/image" Target="../media/image37.png"/><Relationship Id="rId15" Type="http://schemas.openxmlformats.org/officeDocument/2006/relationships/image" Target="../media/image34.png"/><Relationship Id="rId23" Type="http://schemas.openxmlformats.org/officeDocument/2006/relationships/oleObject" Target="../embeddings/oleObject5.bin"/><Relationship Id="rId10" Type="http://schemas.openxmlformats.org/officeDocument/2006/relationships/image" Target="../media/image42.png"/><Relationship Id="rId19" Type="http://schemas.openxmlformats.org/officeDocument/2006/relationships/image" Target="../media/image48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4.png"/><Relationship Id="rId22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jpeg"/><Relationship Id="rId17" Type="http://schemas.openxmlformats.org/officeDocument/2006/relationships/image" Target="../media/image67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jpe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jpe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34.png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1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.bin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22.wmf"/><Relationship Id="rId10" Type="http://schemas.openxmlformats.org/officeDocument/2006/relationships/image" Target="../media/image31.png"/><Relationship Id="rId19" Type="http://schemas.openxmlformats.org/officeDocument/2006/relationships/image" Target="../media/image24.wmf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oleObject" Target="../embeddings/oleObject2.bin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8E2B-D5EF-4314-AF70-AC975F0AB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931965" cy="1470025"/>
          </a:xfrm>
        </p:spPr>
        <p:txBody>
          <a:bodyPr/>
          <a:lstStyle/>
          <a:p>
            <a:pPr algn="l"/>
            <a:r>
              <a:rPr lang="en-US" dirty="0"/>
              <a:t>DevOps Overview</a:t>
            </a:r>
          </a:p>
        </p:txBody>
      </p:sp>
    </p:spTree>
    <p:extLst>
      <p:ext uri="{BB962C8B-B14F-4D97-AF65-F5344CB8AC3E}">
        <p14:creationId xmlns:p14="http://schemas.microsoft.com/office/powerpoint/2010/main" val="430685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2056">
            <a:extLst>
              <a:ext uri="{FF2B5EF4-FFF2-40B4-BE49-F238E27FC236}">
                <a16:creationId xmlns:a16="http://schemas.microsoft.com/office/drawing/2014/main" id="{F57FACD5-35F1-417F-9D3D-8942157F9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6302" y="5539491"/>
            <a:ext cx="3513717" cy="6000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9BF68AF-927F-4F73-9040-2000BF70A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24" y="5487218"/>
            <a:ext cx="1046041" cy="41596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020F72-EE60-4B3D-97E9-3C5BE9B73E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74" y="1994922"/>
            <a:ext cx="1362075" cy="9715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9E1B89A-08EB-463D-B86F-6DD5C6C2FEC8}"/>
              </a:ext>
            </a:extLst>
          </p:cNvPr>
          <p:cNvSpPr/>
          <p:nvPr/>
        </p:nvSpPr>
        <p:spPr>
          <a:xfrm>
            <a:off x="156254" y="3126054"/>
            <a:ext cx="2710767" cy="69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RTL development/modifications 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(VHDL / Verilog / System Verilog)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( </a:t>
            </a:r>
            <a:r>
              <a:rPr lang="en-US" sz="1300" b="1" dirty="0">
                <a:solidFill>
                  <a:srgbClr val="FF0000"/>
                </a:solidFill>
              </a:rPr>
              <a:t>Tool 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en-US" sz="1300" b="1" dirty="0">
                <a:solidFill>
                  <a:srgbClr val="FF0000"/>
                </a:solidFill>
              </a:rPr>
              <a:t>Quartus Prime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  <a:endParaRPr lang="en-US" sz="1300" dirty="0">
              <a:solidFill>
                <a:schemeClr val="tx1"/>
              </a:solidFill>
            </a:endParaRPr>
          </a:p>
        </p:txBody>
      </p:sp>
      <p:pic>
        <p:nvPicPr>
          <p:cNvPr id="2054" name="Picture 6" descr="The Definitive Guide to Git&amp;#39;s Code">
            <a:extLst>
              <a:ext uri="{FF2B5EF4-FFF2-40B4-BE49-F238E27FC236}">
                <a16:creationId xmlns:a16="http://schemas.microsoft.com/office/drawing/2014/main" id="{3254AD14-AA65-4C3C-AAC6-4D5C3C2B7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" y="4748649"/>
            <a:ext cx="1464673" cy="81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4BAECA8-B11E-4982-B658-E90D0EB9AFCC}"/>
              </a:ext>
            </a:extLst>
          </p:cNvPr>
          <p:cNvSpPr/>
          <p:nvPr/>
        </p:nvSpPr>
        <p:spPr>
          <a:xfrm>
            <a:off x="60012" y="1676061"/>
            <a:ext cx="2903253" cy="5066239"/>
          </a:xfrm>
          <a:prstGeom prst="rect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0437DB1-D1DE-4D34-A220-2625348CCDB5}"/>
              </a:ext>
            </a:extLst>
          </p:cNvPr>
          <p:cNvSpPr/>
          <p:nvPr/>
        </p:nvSpPr>
        <p:spPr>
          <a:xfrm>
            <a:off x="4599478" y="2632251"/>
            <a:ext cx="1979509" cy="696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Design Implementation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tx1"/>
                </a:solidFill>
              </a:rPr>
              <a:t>Synthesis, PnR ( </a:t>
            </a:r>
            <a:r>
              <a:rPr lang="en-US" sz="1300" b="1" dirty="0">
                <a:solidFill>
                  <a:srgbClr val="FF0000"/>
                </a:solidFill>
              </a:rPr>
              <a:t>Tool </a:t>
            </a:r>
            <a:r>
              <a:rPr lang="en-US" sz="1300" dirty="0">
                <a:solidFill>
                  <a:schemeClr val="tx1"/>
                </a:solidFill>
              </a:rPr>
              <a:t>: </a:t>
            </a:r>
            <a:r>
              <a:rPr lang="en-US" sz="1300" b="1" dirty="0">
                <a:solidFill>
                  <a:srgbClr val="FF0000"/>
                </a:solidFill>
              </a:rPr>
              <a:t>Quartus Prime</a:t>
            </a:r>
            <a:r>
              <a:rPr lang="en-US" sz="13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6CC163-DA92-4B08-9575-C82D7CECBD3D}"/>
              </a:ext>
            </a:extLst>
          </p:cNvPr>
          <p:cNvSpPr/>
          <p:nvPr/>
        </p:nvSpPr>
        <p:spPr>
          <a:xfrm>
            <a:off x="4599476" y="3371712"/>
            <a:ext cx="1979509" cy="796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Functional Simulation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(Zero Delay)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rgbClr val="FF0000"/>
                </a:solidFill>
              </a:rPr>
              <a:t>( Tool : Modelsim/</a:t>
            </a:r>
            <a:r>
              <a:rPr lang="en-US" sz="1300" b="1" dirty="0" err="1">
                <a:solidFill>
                  <a:srgbClr val="FF0000"/>
                </a:solidFill>
              </a:rPr>
              <a:t>Qsim</a:t>
            </a:r>
            <a:r>
              <a:rPr lang="en-US" sz="13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40114E-0D5A-4461-B7D8-DDF5EEA3D141}"/>
              </a:ext>
            </a:extLst>
          </p:cNvPr>
          <p:cNvSpPr/>
          <p:nvPr/>
        </p:nvSpPr>
        <p:spPr>
          <a:xfrm>
            <a:off x="4599477" y="4211769"/>
            <a:ext cx="1979509" cy="6962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Code Coverage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(Branch / FEC / Toggle)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( Tool : Modelsim/</a:t>
            </a:r>
            <a:r>
              <a:rPr lang="en-US" sz="1200" b="1" dirty="0" err="1">
                <a:solidFill>
                  <a:srgbClr val="FF0000"/>
                </a:solidFill>
              </a:rPr>
              <a:t>Qsim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F923F3-27CE-4A33-8794-18C915C8E2FE}"/>
              </a:ext>
            </a:extLst>
          </p:cNvPr>
          <p:cNvSpPr/>
          <p:nvPr/>
        </p:nvSpPr>
        <p:spPr>
          <a:xfrm>
            <a:off x="4599476" y="4971800"/>
            <a:ext cx="1979509" cy="796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Timing Simulation</a:t>
            </a:r>
          </a:p>
          <a:p>
            <a:pPr algn="ctr"/>
            <a:r>
              <a:rPr lang="en-US" sz="1300" b="1" dirty="0">
                <a:solidFill>
                  <a:schemeClr val="tx1"/>
                </a:solidFill>
              </a:rPr>
              <a:t>(Min, Max, Typical Delay)</a:t>
            </a:r>
          </a:p>
          <a:p>
            <a:pPr algn="ctr"/>
            <a:endParaRPr lang="en-US" sz="1300" b="1" dirty="0">
              <a:solidFill>
                <a:schemeClr val="tx1"/>
              </a:solidFill>
            </a:endParaRPr>
          </a:p>
          <a:p>
            <a:pPr algn="ctr"/>
            <a:r>
              <a:rPr lang="en-US" sz="1300" b="1" dirty="0">
                <a:solidFill>
                  <a:srgbClr val="FF0000"/>
                </a:solidFill>
              </a:rPr>
              <a:t>( Tool : Modelsim/</a:t>
            </a:r>
            <a:r>
              <a:rPr lang="en-US" sz="1300" b="1" dirty="0" err="1">
                <a:solidFill>
                  <a:srgbClr val="FF0000"/>
                </a:solidFill>
              </a:rPr>
              <a:t>Qsim</a:t>
            </a:r>
            <a:r>
              <a:rPr lang="en-US" sz="1300" b="1" dirty="0">
                <a:solidFill>
                  <a:srgbClr val="FF0000"/>
                </a:solidFill>
              </a:rPr>
              <a:t>)</a:t>
            </a:r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User - Free social media icons">
            <a:extLst>
              <a:ext uri="{FF2B5EF4-FFF2-40B4-BE49-F238E27FC236}">
                <a16:creationId xmlns:a16="http://schemas.microsoft.com/office/drawing/2014/main" id="{1A9FC04A-2E9A-4343-A258-B7609B53B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98" y="1482359"/>
            <a:ext cx="372458" cy="37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F29BEF6-26B7-4BFF-A8EC-7E6DF9AF56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50584" y="2547659"/>
            <a:ext cx="1171575" cy="3229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336141-E070-416A-8B9A-0BA694C4B0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1942" y="5972447"/>
            <a:ext cx="5448300" cy="60007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E2B06DB7-7492-40E6-842D-14467C2A686B}"/>
              </a:ext>
            </a:extLst>
          </p:cNvPr>
          <p:cNvSpPr/>
          <p:nvPr/>
        </p:nvSpPr>
        <p:spPr>
          <a:xfrm>
            <a:off x="8631076" y="2942938"/>
            <a:ext cx="2076581" cy="6962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Programming file loading to FPGA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7AC52CC-77FF-4491-AF1F-E8723EBD0AD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17791" y="3254251"/>
            <a:ext cx="1685925" cy="129540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6CB0BF5-A08D-42F3-B73E-01B6C21312F1}"/>
              </a:ext>
            </a:extLst>
          </p:cNvPr>
          <p:cNvSpPr/>
          <p:nvPr/>
        </p:nvSpPr>
        <p:spPr>
          <a:xfrm>
            <a:off x="10616334" y="3813351"/>
            <a:ext cx="1478693" cy="796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In-Circuit Testing/Hardware testing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0887ADA2-2F27-4986-9A1E-9531AAC1349A}"/>
              </a:ext>
            </a:extLst>
          </p:cNvPr>
          <p:cNvCxnSpPr>
            <a:cxnSpLocks/>
          </p:cNvCxnSpPr>
          <p:nvPr/>
        </p:nvCxnSpPr>
        <p:spPr>
          <a:xfrm>
            <a:off x="11112459" y="1951272"/>
            <a:ext cx="101874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9EE37C78-190C-43A9-8137-161AEA22B0EB}"/>
              </a:ext>
            </a:extLst>
          </p:cNvPr>
          <p:cNvCxnSpPr>
            <a:cxnSpLocks/>
          </p:cNvCxnSpPr>
          <p:nvPr/>
        </p:nvCxnSpPr>
        <p:spPr>
          <a:xfrm flipH="1">
            <a:off x="5652036" y="6711908"/>
            <a:ext cx="278677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13ADEF7-042D-4E85-9D94-163ACBF988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78445" y="5562356"/>
            <a:ext cx="754032" cy="440242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E9A0CA9-CE11-493E-8AE5-072DFE2F09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3226" y="5000540"/>
            <a:ext cx="754032" cy="44024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DA85B78-EC1F-45EE-8EDC-45DAACF85676}"/>
              </a:ext>
            </a:extLst>
          </p:cNvPr>
          <p:cNvSpPr txBox="1"/>
          <p:nvPr/>
        </p:nvSpPr>
        <p:spPr>
          <a:xfrm>
            <a:off x="185476" y="84713"/>
            <a:ext cx="5241154" cy="4801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r>
              <a:rPr lang="fi-FI" dirty="0"/>
              <a:t>Integration Workflow</a:t>
            </a:r>
            <a:endParaRPr lang="en-GB" dirty="0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46B46FA1-F347-47B2-9F14-AE8999A08E7E}"/>
              </a:ext>
            </a:extLst>
          </p:cNvPr>
          <p:cNvSpPr/>
          <p:nvPr/>
        </p:nvSpPr>
        <p:spPr>
          <a:xfrm>
            <a:off x="3063177" y="1515164"/>
            <a:ext cx="9068030" cy="5066240"/>
          </a:xfrm>
          <a:prstGeom prst="rect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0" name="Rectangle: Rounded Corners 2059">
            <a:extLst>
              <a:ext uri="{FF2B5EF4-FFF2-40B4-BE49-F238E27FC236}">
                <a16:creationId xmlns:a16="http://schemas.microsoft.com/office/drawing/2014/main" id="{6CF6796A-35F9-4A19-B791-DF10F7A4D952}"/>
              </a:ext>
            </a:extLst>
          </p:cNvPr>
          <p:cNvSpPr/>
          <p:nvPr/>
        </p:nvSpPr>
        <p:spPr>
          <a:xfrm>
            <a:off x="3187854" y="1506282"/>
            <a:ext cx="1401742" cy="4624402"/>
          </a:xfrm>
          <a:prstGeom prst="roundRect">
            <a:avLst/>
          </a:prstGeom>
          <a:noFill/>
          <a:ln>
            <a:gradFill>
              <a:gsLst>
                <a:gs pos="0">
                  <a:srgbClr val="00B05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EC7E056-C727-42ED-A8CE-0C6B53C32CDD}"/>
              </a:ext>
            </a:extLst>
          </p:cNvPr>
          <p:cNvSpPr/>
          <p:nvPr/>
        </p:nvSpPr>
        <p:spPr>
          <a:xfrm>
            <a:off x="4643684" y="1520808"/>
            <a:ext cx="2323068" cy="4624402"/>
          </a:xfrm>
          <a:prstGeom prst="roundRect">
            <a:avLst/>
          </a:prstGeom>
          <a:noFill/>
          <a:ln>
            <a:gradFill>
              <a:gsLst>
                <a:gs pos="0">
                  <a:srgbClr val="7030A0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476ACBF-FB74-444F-A749-1DF45F8D089C}"/>
              </a:ext>
            </a:extLst>
          </p:cNvPr>
          <p:cNvSpPr/>
          <p:nvPr/>
        </p:nvSpPr>
        <p:spPr>
          <a:xfrm>
            <a:off x="7044069" y="1526042"/>
            <a:ext cx="2116389" cy="4624402"/>
          </a:xfrm>
          <a:prstGeom prst="roundRect">
            <a:avLst/>
          </a:prstGeom>
          <a:noFill/>
          <a:ln>
            <a:gradFill>
              <a:gsLst>
                <a:gs pos="0">
                  <a:schemeClr val="accent1">
                    <a:lumMod val="11000"/>
                    <a:lumOff val="89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3CF79E6-E104-42E6-97A8-DD940619319B}"/>
              </a:ext>
            </a:extLst>
          </p:cNvPr>
          <p:cNvSpPr/>
          <p:nvPr/>
        </p:nvSpPr>
        <p:spPr>
          <a:xfrm>
            <a:off x="9364915" y="1520808"/>
            <a:ext cx="2116389" cy="4624402"/>
          </a:xfrm>
          <a:prstGeom prst="roundRect">
            <a:avLst/>
          </a:prstGeom>
          <a:noFill/>
          <a:ln>
            <a:gradFill>
              <a:gsLst>
                <a:gs pos="0">
                  <a:schemeClr val="accent2">
                    <a:lumMod val="7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69" name="Picture 12" descr="Confluence (int. sub-page) | Wired Relations - Privacy Management Software">
            <a:extLst>
              <a:ext uri="{FF2B5EF4-FFF2-40B4-BE49-F238E27FC236}">
                <a16:creationId xmlns:a16="http://schemas.microsoft.com/office/drawing/2014/main" id="{EC6837F4-77E1-4DFC-8C63-81BC83B69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45" y="792032"/>
            <a:ext cx="667832" cy="6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14">
            <a:extLst>
              <a:ext uri="{FF2B5EF4-FFF2-40B4-BE49-F238E27FC236}">
                <a16:creationId xmlns:a16="http://schemas.microsoft.com/office/drawing/2014/main" id="{3BCEE79D-549D-46A3-A0B9-072ABC347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912" y="4993577"/>
            <a:ext cx="113347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1" name="Picture 16" descr="Products - Sigasi">
            <a:extLst>
              <a:ext uri="{FF2B5EF4-FFF2-40B4-BE49-F238E27FC236}">
                <a16:creationId xmlns:a16="http://schemas.microsoft.com/office/drawing/2014/main" id="{F8C04ADE-3B90-449E-B81D-410CF32EA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37" y="2505482"/>
            <a:ext cx="1011857" cy="4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WR-QII-SEPARATION Intel / Altera | Mouser India">
            <a:extLst>
              <a:ext uri="{FF2B5EF4-FFF2-40B4-BE49-F238E27FC236}">
                <a16:creationId xmlns:a16="http://schemas.microsoft.com/office/drawing/2014/main" id="{2591E689-4DBB-4BEE-82EE-F751F9E3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419" y="2946554"/>
            <a:ext cx="480599" cy="55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10" descr="Visual Studio Code (@code) | Twitter">
            <a:extLst>
              <a:ext uri="{FF2B5EF4-FFF2-40B4-BE49-F238E27FC236}">
                <a16:creationId xmlns:a16="http://schemas.microsoft.com/office/drawing/2014/main" id="{842B4328-525D-44B5-BC95-982AA5C9D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07" y="3896757"/>
            <a:ext cx="684814" cy="68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7B11F41A-0E0C-4B51-A455-07F42660D8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443" y="4190545"/>
            <a:ext cx="1085850" cy="161925"/>
          </a:xfrm>
          <a:prstGeom prst="rect">
            <a:avLst/>
          </a:prstGeom>
        </p:spPr>
      </p:pic>
      <p:pic>
        <p:nvPicPr>
          <p:cNvPr id="2074" name="Picture 2073">
            <a:extLst>
              <a:ext uri="{FF2B5EF4-FFF2-40B4-BE49-F238E27FC236}">
                <a16:creationId xmlns:a16="http://schemas.microsoft.com/office/drawing/2014/main" id="{9C4625D8-91EC-41D7-84AA-785FE179334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41530" y="1477832"/>
            <a:ext cx="980629" cy="259578"/>
          </a:xfrm>
          <a:prstGeom prst="rect">
            <a:avLst/>
          </a:prstGeom>
        </p:spPr>
      </p:pic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C3CAFC-959F-4D3D-B7C5-DED744245768}"/>
              </a:ext>
            </a:extLst>
          </p:cNvPr>
          <p:cNvCxnSpPr>
            <a:cxnSpLocks/>
          </p:cNvCxnSpPr>
          <p:nvPr/>
        </p:nvCxnSpPr>
        <p:spPr>
          <a:xfrm flipH="1">
            <a:off x="2963265" y="4886040"/>
            <a:ext cx="278677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F42561B-4877-400D-B1AE-DD2D23697B6E}"/>
              </a:ext>
            </a:extLst>
          </p:cNvPr>
          <p:cNvSpPr/>
          <p:nvPr/>
        </p:nvSpPr>
        <p:spPr>
          <a:xfrm>
            <a:off x="3350584" y="1793392"/>
            <a:ext cx="7761875" cy="39908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1A3EC-4F75-481C-977A-87FA153168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883483" y="1811974"/>
            <a:ext cx="6696075" cy="400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4D30B-24A2-4806-B0BC-C87BF3AB7EB7}"/>
              </a:ext>
            </a:extLst>
          </p:cNvPr>
          <p:cNvSpPr txBox="1"/>
          <p:nvPr/>
        </p:nvSpPr>
        <p:spPr>
          <a:xfrm>
            <a:off x="11166547" y="1554139"/>
            <a:ext cx="1207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Delivery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2E19DD-EC6A-4B9C-B8CA-74F19935CDE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7600" y="1151717"/>
            <a:ext cx="4724400" cy="352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D4367-AEB6-434F-827E-C284604A5FF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92866" y="672933"/>
            <a:ext cx="6134100" cy="657225"/>
          </a:xfrm>
          <a:prstGeom prst="rect">
            <a:avLst/>
          </a:prstGeom>
        </p:spPr>
      </p:pic>
      <p:graphicFrame>
        <p:nvGraphicFramePr>
          <p:cNvPr id="93" name="Object 92">
            <a:extLst>
              <a:ext uri="{FF2B5EF4-FFF2-40B4-BE49-F238E27FC236}">
                <a16:creationId xmlns:a16="http://schemas.microsoft.com/office/drawing/2014/main" id="{A4DB492F-F134-4E2D-AD77-52B4F1299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804185"/>
              </p:ext>
            </p:extLst>
          </p:nvPr>
        </p:nvGraphicFramePr>
        <p:xfrm>
          <a:off x="2866704" y="1003775"/>
          <a:ext cx="593573" cy="24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Bitmap Image" r:id="rId23" imgW="1276200" imgH="800280" progId="Paint.Picture">
                  <p:embed/>
                </p:oleObj>
              </mc:Choice>
              <mc:Fallback>
                <p:oleObj name="Bitmap Image" r:id="rId23" imgW="1276200" imgH="800280" progId="Paint.Picture">
                  <p:embed/>
                  <p:pic>
                    <p:nvPicPr>
                      <p:cNvPr id="93" name="Object 92">
                        <a:extLst>
                          <a:ext uri="{FF2B5EF4-FFF2-40B4-BE49-F238E27FC236}">
                            <a16:creationId xmlns:a16="http://schemas.microsoft.com/office/drawing/2014/main" id="{A4DB492F-F134-4E2D-AD77-52B4F1299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66704" y="1003775"/>
                        <a:ext cx="593573" cy="246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3734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BE20FB-4BD7-4219-827A-48CC3690BDA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6971" y="798286"/>
            <a:ext cx="10203541" cy="599439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B2CC3-9CD5-423E-9ECA-CD58BCCA331A}"/>
              </a:ext>
            </a:extLst>
          </p:cNvPr>
          <p:cNvSpPr txBox="1"/>
          <p:nvPr/>
        </p:nvSpPr>
        <p:spPr>
          <a:xfrm>
            <a:off x="114696" y="40944"/>
            <a:ext cx="7223760" cy="48013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Case study for Aero </a:t>
            </a:r>
          </a:p>
        </p:txBody>
      </p:sp>
    </p:spTree>
    <p:extLst>
      <p:ext uri="{BB962C8B-B14F-4D97-AF65-F5344CB8AC3E}">
        <p14:creationId xmlns:p14="http://schemas.microsoft.com/office/powerpoint/2010/main" val="344434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Karma - CI/CD Tools Universe">
            <a:extLst>
              <a:ext uri="{FF2B5EF4-FFF2-40B4-BE49-F238E27FC236}">
                <a16:creationId xmlns:a16="http://schemas.microsoft.com/office/drawing/2014/main" id="{14F9A9DB-865C-4C05-90C2-2BFC376BF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975" y="6326719"/>
            <a:ext cx="910590" cy="6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728F0F14-7A52-462C-8A36-6DEB584713CB}"/>
              </a:ext>
            </a:extLst>
          </p:cNvPr>
          <p:cNvGrpSpPr/>
          <p:nvPr/>
        </p:nvGrpSpPr>
        <p:grpSpPr>
          <a:xfrm>
            <a:off x="1951756" y="635912"/>
            <a:ext cx="8725362" cy="5982723"/>
            <a:chOff x="1917238" y="687945"/>
            <a:chExt cx="8725362" cy="598272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8C5C7BA-3606-47BD-8948-81528287C565}"/>
                </a:ext>
              </a:extLst>
            </p:cNvPr>
            <p:cNvSpPr/>
            <p:nvPr/>
          </p:nvSpPr>
          <p:spPr>
            <a:xfrm>
              <a:off x="7511415" y="1608770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 backlog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068324E-7D7D-43CE-9E40-3F99C5A30E0A}"/>
                </a:ext>
              </a:extLst>
            </p:cNvPr>
            <p:cNvSpPr/>
            <p:nvPr/>
          </p:nvSpPr>
          <p:spPr>
            <a:xfrm>
              <a:off x="8097289" y="2768119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R&amp;D Agile team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0FBB9F-2621-4495-BECE-C6C19C58267F}"/>
                </a:ext>
              </a:extLst>
            </p:cNvPr>
            <p:cNvSpPr/>
            <p:nvPr/>
          </p:nvSpPr>
          <p:spPr>
            <a:xfrm>
              <a:off x="7941070" y="3927468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Source Control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E9B54B-C210-4C90-A45E-784420CE6766}"/>
                </a:ext>
              </a:extLst>
            </p:cNvPr>
            <p:cNvSpPr/>
            <p:nvPr/>
          </p:nvSpPr>
          <p:spPr>
            <a:xfrm>
              <a:off x="7000875" y="4841868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Software build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D78538-74A1-4ED2-B1E6-386D95C347FE}"/>
                </a:ext>
              </a:extLst>
            </p:cNvPr>
            <p:cNvSpPr/>
            <p:nvPr/>
          </p:nvSpPr>
          <p:spPr>
            <a:xfrm>
              <a:off x="5443460" y="4994149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Unit test and code quality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FA03806-BD2A-4C7B-92EA-8F4CBDDE07EB}"/>
                </a:ext>
              </a:extLst>
            </p:cNvPr>
            <p:cNvSpPr/>
            <p:nvPr/>
          </p:nvSpPr>
          <p:spPr>
            <a:xfrm>
              <a:off x="6044566" y="1019178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Product owner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14759A-0A07-48F0-B0C9-BEA472339B69}"/>
                </a:ext>
              </a:extLst>
            </p:cNvPr>
            <p:cNvSpPr/>
            <p:nvPr/>
          </p:nvSpPr>
          <p:spPr>
            <a:xfrm>
              <a:off x="3673478" y="2157098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Cloud Deployment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4D4ED6-CE6D-4CAA-85BA-87FF4AFF4218}"/>
                </a:ext>
              </a:extLst>
            </p:cNvPr>
            <p:cNvSpPr/>
            <p:nvPr/>
          </p:nvSpPr>
          <p:spPr>
            <a:xfrm>
              <a:off x="4614547" y="1283338"/>
              <a:ext cx="123825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Customer</a:t>
              </a:r>
              <a:endParaRPr lang="en-US" sz="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EB2DC0F-0156-4805-B504-3557DEC15A6E}"/>
                </a:ext>
              </a:extLst>
            </p:cNvPr>
            <p:cNvSpPr/>
            <p:nvPr/>
          </p:nvSpPr>
          <p:spPr>
            <a:xfrm>
              <a:off x="3416301" y="3329303"/>
              <a:ext cx="123825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Repository container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C27086-F4F4-4D3C-B933-4A4D6A0F2DD0}"/>
                </a:ext>
              </a:extLst>
            </p:cNvPr>
            <p:cNvSpPr/>
            <p:nvPr/>
          </p:nvSpPr>
          <p:spPr>
            <a:xfrm>
              <a:off x="4119872" y="4432951"/>
              <a:ext cx="123444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Integration performance test</a:t>
              </a:r>
            </a:p>
          </p:txBody>
        </p:sp>
        <p:pic>
          <p:nvPicPr>
            <p:cNvPr id="1026" name="Picture 2" descr="Confluence Atlassian Logo JIRA SharePoint, PNG, 827x510px, Confluence,  Area, Atlassian, Brand, Computer Software Download Free">
              <a:extLst>
                <a:ext uri="{FF2B5EF4-FFF2-40B4-BE49-F238E27FC236}">
                  <a16:creationId xmlns:a16="http://schemas.microsoft.com/office/drawing/2014/main" id="{935D87C8-B0F5-4D13-B216-0FC93D05B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3610" y="687945"/>
              <a:ext cx="726414" cy="447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Jira | Issue &amp; Project Tracking Software | Atlassian">
              <a:extLst>
                <a:ext uri="{FF2B5EF4-FFF2-40B4-BE49-F238E27FC236}">
                  <a16:creationId xmlns:a16="http://schemas.microsoft.com/office/drawing/2014/main" id="{1CEBEDA9-2D96-4016-B392-C3C073B41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5987" y="1454055"/>
              <a:ext cx="1473573" cy="193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824373FB-5CA3-4414-8122-D67F96124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0090" y="2768118"/>
              <a:ext cx="751428" cy="751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D2EB2EBE-4289-402C-9383-A47845BDF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160" y="3927469"/>
              <a:ext cx="1234440" cy="100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3. Executing Maven build from CI Jenkins. - YouTube">
              <a:extLst>
                <a:ext uri="{FF2B5EF4-FFF2-40B4-BE49-F238E27FC236}">
                  <a16:creationId xmlns:a16="http://schemas.microsoft.com/office/drawing/2014/main" id="{04F33347-B248-4A9D-9EA1-AB5641326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08380" y="5882078"/>
              <a:ext cx="1408196" cy="78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JUnit · GitHub">
              <a:extLst>
                <a:ext uri="{FF2B5EF4-FFF2-40B4-BE49-F238E27FC236}">
                  <a16:creationId xmlns:a16="http://schemas.microsoft.com/office/drawing/2014/main" id="{32570F57-420C-4A0B-ABF0-04EA3F1996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8222" y="6150921"/>
              <a:ext cx="743258" cy="398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onarQube Logos and Usage | SonarQube">
              <a:extLst>
                <a:ext uri="{FF2B5EF4-FFF2-40B4-BE49-F238E27FC236}">
                  <a16:creationId xmlns:a16="http://schemas.microsoft.com/office/drawing/2014/main" id="{275791DC-E49F-403E-936E-71EDC7D9E6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3060" y="5996524"/>
              <a:ext cx="1572997" cy="57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E2E Testing with Protractor , Cucumber using TypeScript! | by Ram Pasala |  Medium">
              <a:extLst>
                <a:ext uri="{FF2B5EF4-FFF2-40B4-BE49-F238E27FC236}">
                  <a16:creationId xmlns:a16="http://schemas.microsoft.com/office/drawing/2014/main" id="{5BA61D84-3867-49DD-A623-CBD9815F75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7364" y="5038402"/>
              <a:ext cx="1533256" cy="77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ombining Gatling Reports - Knoldus Blogs">
              <a:extLst>
                <a:ext uri="{FF2B5EF4-FFF2-40B4-BE49-F238E27FC236}">
                  <a16:creationId xmlns:a16="http://schemas.microsoft.com/office/drawing/2014/main" id="{2494B10B-1D62-4913-A565-F196F89807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336" y="5691313"/>
              <a:ext cx="981586" cy="4344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Kubernetes – Logos Download">
              <a:extLst>
                <a:ext uri="{FF2B5EF4-FFF2-40B4-BE49-F238E27FC236}">
                  <a16:creationId xmlns:a16="http://schemas.microsoft.com/office/drawing/2014/main" id="{D5A331DD-C4DD-4428-A28F-E8C0E148F1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7847" y="2872674"/>
              <a:ext cx="1238250" cy="6289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 descr="Docker Logos | Docker">
              <a:extLst>
                <a:ext uri="{FF2B5EF4-FFF2-40B4-BE49-F238E27FC236}">
                  <a16:creationId xmlns:a16="http://schemas.microsoft.com/office/drawing/2014/main" id="{1A66EAE4-A97C-44BC-8725-D0F7D10D9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2865" y="3682519"/>
              <a:ext cx="1398198" cy="35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 descr="Using Sonatype Nexus 3 as backend provider for terraform | by Arno Broekhof  | Medium">
              <a:extLst>
                <a:ext uri="{FF2B5EF4-FFF2-40B4-BE49-F238E27FC236}">
                  <a16:creationId xmlns:a16="http://schemas.microsoft.com/office/drawing/2014/main" id="{45F9C829-92C3-4D76-ACC6-98A93F74F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7238" y="2088425"/>
              <a:ext cx="1047013" cy="784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2" name="Picture 28">
              <a:extLst>
                <a:ext uri="{FF2B5EF4-FFF2-40B4-BE49-F238E27FC236}">
                  <a16:creationId xmlns:a16="http://schemas.microsoft.com/office/drawing/2014/main" id="{31BD8192-517F-45B8-ACF1-3EB07BEA3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9265" y="1968482"/>
              <a:ext cx="920170" cy="264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185CDBB-D167-439E-8537-689A51412036}"/>
                </a:ext>
              </a:extLst>
            </p:cNvPr>
            <p:cNvSpPr/>
            <p:nvPr/>
          </p:nvSpPr>
          <p:spPr>
            <a:xfrm rot="849831">
              <a:off x="7355840" y="1608770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13AECC6B-2ECF-4865-B6AF-FC668787C94C}"/>
                </a:ext>
              </a:extLst>
            </p:cNvPr>
            <p:cNvSpPr/>
            <p:nvPr/>
          </p:nvSpPr>
          <p:spPr>
            <a:xfrm rot="2497529">
              <a:off x="8461610" y="2475902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CAD32E65-0831-42AD-BD56-3CBB216970F6}"/>
                </a:ext>
              </a:extLst>
            </p:cNvPr>
            <p:cNvSpPr/>
            <p:nvPr/>
          </p:nvSpPr>
          <p:spPr>
            <a:xfrm rot="5872555">
              <a:off x="8758714" y="3707836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23E03BB-A73C-4685-BA84-D25AB1207F21}"/>
                </a:ext>
              </a:extLst>
            </p:cNvPr>
            <p:cNvSpPr/>
            <p:nvPr/>
          </p:nvSpPr>
          <p:spPr>
            <a:xfrm rot="7133865">
              <a:off x="8304379" y="4873353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93D1FC4-4DB5-48EB-B2FC-F824BED575BD}"/>
                </a:ext>
              </a:extLst>
            </p:cNvPr>
            <p:cNvSpPr/>
            <p:nvPr/>
          </p:nvSpPr>
          <p:spPr>
            <a:xfrm rot="10473706">
              <a:off x="6761600" y="5480381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34224062-ECC9-4E28-A229-49160268849D}"/>
                </a:ext>
              </a:extLst>
            </p:cNvPr>
            <p:cNvSpPr/>
            <p:nvPr/>
          </p:nvSpPr>
          <p:spPr>
            <a:xfrm rot="14270303">
              <a:off x="5204185" y="5190289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7409325B-6CE5-4889-8091-F76DEE0A7483}"/>
                </a:ext>
              </a:extLst>
            </p:cNvPr>
            <p:cNvSpPr/>
            <p:nvPr/>
          </p:nvSpPr>
          <p:spPr>
            <a:xfrm rot="14270303">
              <a:off x="4220559" y="4208259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0DE16B1-925D-4F9A-AB28-23881B5067BF}"/>
                </a:ext>
              </a:extLst>
            </p:cNvPr>
            <p:cNvSpPr/>
            <p:nvPr/>
          </p:nvSpPr>
          <p:spPr>
            <a:xfrm rot="16200000">
              <a:off x="4004866" y="3059755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9EC5F2CA-8C45-48D3-B7B9-D963BEB79961}"/>
                </a:ext>
              </a:extLst>
            </p:cNvPr>
            <p:cNvSpPr/>
            <p:nvPr/>
          </p:nvSpPr>
          <p:spPr>
            <a:xfrm rot="18037265">
              <a:off x="4453177" y="1921120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CA892157-D4FD-4825-BF40-04D0CCAF9B6A}"/>
                </a:ext>
              </a:extLst>
            </p:cNvPr>
            <p:cNvSpPr/>
            <p:nvPr/>
          </p:nvSpPr>
          <p:spPr>
            <a:xfrm rot="21172983">
              <a:off x="5793407" y="1264297"/>
              <a:ext cx="155575" cy="2547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9347AC-D802-4F03-86E3-50C1428DB26C}"/>
                </a:ext>
              </a:extLst>
            </p:cNvPr>
            <p:cNvSpPr txBox="1"/>
            <p:nvPr/>
          </p:nvSpPr>
          <p:spPr>
            <a:xfrm>
              <a:off x="7406640" y="1158240"/>
              <a:ext cx="9493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story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F53E77E-FC69-4007-BB33-2D18CA1983B3}"/>
                </a:ext>
              </a:extLst>
            </p:cNvPr>
            <p:cNvSpPr txBox="1"/>
            <p:nvPr/>
          </p:nvSpPr>
          <p:spPr>
            <a:xfrm>
              <a:off x="8597869" y="2284587"/>
              <a:ext cx="1399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Sprints and tasks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E7C45B-FCD7-46E6-81F3-AC5C4D00155C}"/>
                </a:ext>
              </a:extLst>
            </p:cNvPr>
            <p:cNvSpPr txBox="1"/>
            <p:nvPr/>
          </p:nvSpPr>
          <p:spPr>
            <a:xfrm>
              <a:off x="8973355" y="3697648"/>
              <a:ext cx="1399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 code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D36C84-7113-4A00-B563-4DEBBA09007C}"/>
                </a:ext>
              </a:extLst>
            </p:cNvPr>
            <p:cNvSpPr txBox="1"/>
            <p:nvPr/>
          </p:nvSpPr>
          <p:spPr>
            <a:xfrm>
              <a:off x="8529450" y="5084291"/>
              <a:ext cx="1399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Source code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99316E-68F4-4033-9A08-588C6C5CD3DD}"/>
                </a:ext>
              </a:extLst>
            </p:cNvPr>
            <p:cNvSpPr txBox="1"/>
            <p:nvPr/>
          </p:nvSpPr>
          <p:spPr>
            <a:xfrm>
              <a:off x="6556014" y="5863989"/>
              <a:ext cx="13996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Modules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7E8E28E-6E56-48F9-AE3B-7F52BFF66CBF}"/>
                </a:ext>
              </a:extLst>
            </p:cNvPr>
            <p:cNvSpPr txBox="1"/>
            <p:nvPr/>
          </p:nvSpPr>
          <p:spPr>
            <a:xfrm>
              <a:off x="4295648" y="5494658"/>
              <a:ext cx="1399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Binaries &amp; Deliverables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128A7D-8B17-4B6F-8D31-0A7170236F7E}"/>
                </a:ext>
              </a:extLst>
            </p:cNvPr>
            <p:cNvSpPr txBox="1"/>
            <p:nvPr/>
          </p:nvSpPr>
          <p:spPr>
            <a:xfrm>
              <a:off x="3131303" y="4315543"/>
              <a:ext cx="13996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Tested Deliverables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9E217F3-CDC0-4D40-9EE6-6BAABA3D1921}"/>
                </a:ext>
              </a:extLst>
            </p:cNvPr>
            <p:cNvSpPr txBox="1"/>
            <p:nvPr/>
          </p:nvSpPr>
          <p:spPr>
            <a:xfrm>
              <a:off x="2976156" y="2791677"/>
              <a:ext cx="12146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External release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28EFC5F-9081-47FA-A52D-53BC50B31685}"/>
                </a:ext>
              </a:extLst>
            </p:cNvPr>
            <p:cNvSpPr txBox="1"/>
            <p:nvPr/>
          </p:nvSpPr>
          <p:spPr>
            <a:xfrm>
              <a:off x="3316315" y="1589982"/>
              <a:ext cx="1214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Release notes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A3E20F-300F-4F7E-9178-B48051042604}"/>
                </a:ext>
              </a:extLst>
            </p:cNvPr>
            <p:cNvSpPr txBox="1"/>
            <p:nvPr/>
          </p:nvSpPr>
          <p:spPr>
            <a:xfrm>
              <a:off x="4626347" y="930089"/>
              <a:ext cx="12146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Requirements</a:t>
              </a:r>
            </a:p>
          </p:txBody>
        </p:sp>
        <p:pic>
          <p:nvPicPr>
            <p:cNvPr id="1054" name="Picture 30" descr="Triskell Software - Agile Methodology &amp; Kanban Boards">
              <a:extLst>
                <a:ext uri="{FF2B5EF4-FFF2-40B4-BE49-F238E27FC236}">
                  <a16:creationId xmlns:a16="http://schemas.microsoft.com/office/drawing/2014/main" id="{8017BF6A-D959-4E2D-BC27-67BA060AF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4848" y="2872674"/>
              <a:ext cx="2072337" cy="1315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FA9917-043A-485D-B1E8-068FE2529FAF}"/>
              </a:ext>
            </a:extLst>
          </p:cNvPr>
          <p:cNvSpPr txBox="1"/>
          <p:nvPr/>
        </p:nvSpPr>
        <p:spPr>
          <a:xfrm>
            <a:off x="161009" y="97416"/>
            <a:ext cx="5542459" cy="48013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>
                <a:ea typeface="+mj-ea"/>
                <a:cs typeface="+mj-cs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Case Study for SaMD</a:t>
            </a:r>
          </a:p>
        </p:txBody>
      </p:sp>
    </p:spTree>
    <p:extLst>
      <p:ext uri="{BB962C8B-B14F-4D97-AF65-F5344CB8AC3E}">
        <p14:creationId xmlns:p14="http://schemas.microsoft.com/office/powerpoint/2010/main" val="418985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00DB-A73C-4E24-800F-2BE8EDCA9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28341" y="58825"/>
            <a:ext cx="7828303" cy="4802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pPr lvl="0" defTabSz="609585">
              <a:defRPr/>
            </a:pPr>
            <a:r>
              <a:rPr lang="en-IN" dirty="0">
                <a:solidFill>
                  <a:srgbClr val="000000"/>
                </a:solidFill>
              </a:rPr>
              <a:t>CoE Led Engineering Based Customer Centric DevOps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0" y="900753"/>
            <a:ext cx="11984121" cy="5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4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00DB-A73C-4E24-800F-2BE8EDCA93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128341" y="58825"/>
            <a:ext cx="7828303" cy="4802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r>
              <a:rPr lang="en-IN" dirty="0"/>
              <a:t>HCL’s RED (RAPID Embedded DevOps) Framework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6D259F8-E852-41BB-890F-D67852DB163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54" y="744704"/>
            <a:ext cx="10877266" cy="5555153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Down Arrow 28"/>
          <p:cNvSpPr/>
          <p:nvPr/>
        </p:nvSpPr>
        <p:spPr bwMode="auto">
          <a:xfrm rot="16200000">
            <a:off x="5854940" y="492333"/>
            <a:ext cx="482121" cy="11798837"/>
          </a:xfrm>
          <a:prstGeom prst="downArrow">
            <a:avLst/>
          </a:prstGeom>
          <a:solidFill>
            <a:srgbClr val="00B050"/>
          </a:solidFill>
          <a:ln w="3175" cap="flat" cmpd="sng" algn="ctr">
            <a:solidFill>
              <a:srgbClr val="850909"/>
            </a:solidFill>
            <a:prstDash val="solid"/>
            <a:miter lim="800000"/>
            <a:headEnd type="none" w="sm" len="sm"/>
            <a:tailEnd type="triangle" w="med" len="med"/>
          </a:ln>
          <a:effectLst/>
        </p:spPr>
        <p:txBody>
          <a:bodyPr vert="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Tools and Frameworks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9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B0BE-C72F-413C-BF55-69289070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7" y="93271"/>
            <a:ext cx="8128000" cy="474780"/>
          </a:xfrm>
        </p:spPr>
        <p:txBody>
          <a:bodyPr vert="horz" lIns="0" tIns="0" rIns="0" bIns="0" rtlCol="0" anchor="ctr">
            <a:noAutofit/>
          </a:bodyPr>
          <a:lstStyle/>
          <a:p>
            <a:r>
              <a:rPr lang="en-US" sz="2800" b="1" dirty="0">
                <a:latin typeface="+mn-lt"/>
              </a:rPr>
              <a:t>Mapping Embedded SDLC &amp; DevOps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390563-934F-4942-AA1A-11D39DF6BE80}"/>
              </a:ext>
            </a:extLst>
          </p:cNvPr>
          <p:cNvGrpSpPr/>
          <p:nvPr/>
        </p:nvGrpSpPr>
        <p:grpSpPr>
          <a:xfrm>
            <a:off x="574771" y="1650886"/>
            <a:ext cx="7278118" cy="4341966"/>
            <a:chOff x="0" y="0"/>
            <a:chExt cx="10915632" cy="4583104"/>
          </a:xfrm>
        </p:grpSpPr>
        <p:pic>
          <p:nvPicPr>
            <p:cNvPr id="5" name="Picture 4" descr="Picture">
              <a:extLst>
                <a:ext uri="{FF2B5EF4-FFF2-40B4-BE49-F238E27FC236}">
                  <a16:creationId xmlns:a16="http://schemas.microsoft.com/office/drawing/2014/main" id="{D5BEE7C0-3AA7-4D9D-9740-E538D15FE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7570537" cy="432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C92B3C83-11C0-4883-BF2E-0C5DB3B66889}"/>
                </a:ext>
              </a:extLst>
            </p:cNvPr>
            <p:cNvSpPr txBox="1"/>
            <p:nvPr/>
          </p:nvSpPr>
          <p:spPr>
            <a:xfrm>
              <a:off x="7803265" y="1185408"/>
              <a:ext cx="2902857" cy="5080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endParaRPr lang="en-US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F53756-76D1-4794-B3A0-AA94A02EF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8443" y="653422"/>
              <a:ext cx="2677189" cy="3194396"/>
            </a:xfrm>
            <a:prstGeom prst="rect">
              <a:avLst/>
            </a:prstGeom>
          </p:spPr>
        </p:pic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CCC95CEA-298F-4646-B728-557CCD9AFC30}"/>
                </a:ext>
              </a:extLst>
            </p:cNvPr>
            <p:cNvSpPr txBox="1"/>
            <p:nvPr/>
          </p:nvSpPr>
          <p:spPr>
            <a:xfrm>
              <a:off x="8237978" y="0"/>
              <a:ext cx="2677160" cy="4940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800" b="1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DevOps Lifecycle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EB51DA-33D6-4F45-B3D3-E04ED411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78767" y="3478204"/>
              <a:ext cx="800100" cy="11049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CAAB8C-269A-476A-9A47-FBB928AE6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4498" y="3768369"/>
              <a:ext cx="1405146" cy="4470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77F091-41C0-44B2-892A-5766E0DB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61153" y="3735379"/>
              <a:ext cx="400050" cy="590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D3D292-E13D-4E67-82E4-4D204D2A5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2277" y="3216600"/>
              <a:ext cx="561975" cy="4791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30C4D8-BC82-4CAF-BD7C-D9C6535E1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22276" y="1773804"/>
              <a:ext cx="561975" cy="4791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FC08A92-3B08-4E70-8BC4-D74DC483F456}"/>
              </a:ext>
            </a:extLst>
          </p:cNvPr>
          <p:cNvSpPr txBox="1"/>
          <p:nvPr/>
        </p:nvSpPr>
        <p:spPr>
          <a:xfrm>
            <a:off x="769034" y="6060506"/>
            <a:ext cx="114229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Organizations need ways to effectively integrate portions of the embedded development process to produce better software faster.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44826C-1BE6-4F72-9376-BA7F788FBDE4}"/>
              </a:ext>
            </a:extLst>
          </p:cNvPr>
          <p:cNvSpPr txBox="1"/>
          <p:nvPr/>
        </p:nvSpPr>
        <p:spPr>
          <a:xfrm>
            <a:off x="8143049" y="3487100"/>
            <a:ext cx="3876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effectLst/>
                <a:latin typeface="g_d0_f4"/>
              </a:rPr>
              <a:t>Dynamical systems, modeling, optimization, and control, and statistical methods for Validation and Verification (V&amp;V) are considered holistically for software and hardware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C08A92-3B08-4E70-8BC4-D74DC483F456}"/>
              </a:ext>
            </a:extLst>
          </p:cNvPr>
          <p:cNvSpPr txBox="1"/>
          <p:nvPr/>
        </p:nvSpPr>
        <p:spPr>
          <a:xfrm>
            <a:off x="107143" y="870893"/>
            <a:ext cx="1195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In embedded SDLC hardware specifications, design and testing of target device/ board/ chip should go hand in hand with the Software being developed for it.</a:t>
            </a:r>
          </a:p>
        </p:txBody>
      </p:sp>
    </p:spTree>
    <p:extLst>
      <p:ext uri="{BB962C8B-B14F-4D97-AF65-F5344CB8AC3E}">
        <p14:creationId xmlns:p14="http://schemas.microsoft.com/office/powerpoint/2010/main" val="1907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A4F63-9343-4652-B958-58BD6A995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658382"/>
            <a:ext cx="11487150" cy="5905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9FCF73-6A10-4435-B762-76401BB6C9B6}"/>
              </a:ext>
            </a:extLst>
          </p:cNvPr>
          <p:cNvSpPr txBox="1">
            <a:spLocks/>
          </p:cNvSpPr>
          <p:nvPr/>
        </p:nvSpPr>
        <p:spPr bwMode="auto">
          <a:xfrm>
            <a:off x="79818" y="85771"/>
            <a:ext cx="7631168" cy="474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r>
              <a:rPr lang="en-US" dirty="0"/>
              <a:t>HCL Reference Fully Automated DevOps platform</a:t>
            </a:r>
          </a:p>
        </p:txBody>
      </p:sp>
    </p:spTree>
    <p:extLst>
      <p:ext uri="{BB962C8B-B14F-4D97-AF65-F5344CB8AC3E}">
        <p14:creationId xmlns:p14="http://schemas.microsoft.com/office/powerpoint/2010/main" val="382496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B737AE-5B97-4874-AA21-7C01052A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30414-3082-458C-9BB9-AD460B2C18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99200"/>
            <a:ext cx="2844800" cy="365125"/>
          </a:xfrm>
        </p:spPr>
        <p:txBody>
          <a:bodyPr/>
          <a:lstStyle/>
          <a:p>
            <a:fld id="{DC6B855E-966B-4E1A-B2AD-0C7203557E3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D36D54-0475-454E-B6CC-E1C0CBC7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95" y="944963"/>
            <a:ext cx="8170890" cy="46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3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65C70-7CB7-434A-9000-65B47F10D1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299200"/>
            <a:ext cx="2844800" cy="365125"/>
          </a:xfrm>
        </p:spPr>
        <p:txBody>
          <a:bodyPr/>
          <a:lstStyle/>
          <a:p>
            <a:fld id="{DC6B855E-966B-4E1A-B2AD-0C7203557E3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1EC109-42B9-4EB6-BA8F-58BE1DD812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54" b="1754"/>
          <a:stretch/>
        </p:blipFill>
        <p:spPr>
          <a:xfrm>
            <a:off x="155045" y="313267"/>
            <a:ext cx="11404937" cy="502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89B169-B448-46A6-A83C-23CF9D822E57}"/>
              </a:ext>
            </a:extLst>
          </p:cNvPr>
          <p:cNvSpPr/>
          <p:nvPr/>
        </p:nvSpPr>
        <p:spPr>
          <a:xfrm>
            <a:off x="504825" y="5381624"/>
            <a:ext cx="2065867" cy="78105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Tools :Jira –ALM, Traceability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DevOps metrics – Jira, Jenkins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Tools environment – [Cloud/On prime</a:t>
            </a:r>
            <a:r>
              <a:rPr lang="en-US" sz="900" dirty="0">
                <a:solidFill>
                  <a:sysClr val="windowText" lastClr="000000"/>
                </a:solidFill>
              </a:rPr>
              <a:t>]</a:t>
            </a:r>
          </a:p>
          <a:p>
            <a:pPr algn="ctr"/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652FBB-2F47-44A3-911D-50A50D9CA391}"/>
              </a:ext>
            </a:extLst>
          </p:cNvPr>
          <p:cNvSpPr/>
          <p:nvPr/>
        </p:nvSpPr>
        <p:spPr>
          <a:xfrm>
            <a:off x="2728383" y="5396441"/>
            <a:ext cx="2538942" cy="10329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ysClr val="windowText" lastClr="000000"/>
                </a:solidFill>
              </a:rPr>
              <a:t>Tools: Bitbucket (Version control), Jenkins (Continuous Integration), .deb (Packaging), JFrog (Artifactory Repository), JFrog Xray (Security Scan), SonarQube (Static Code Analysis),</a:t>
            </a:r>
          </a:p>
          <a:p>
            <a:r>
              <a:rPr lang="en-US" sz="1050" dirty="0">
                <a:solidFill>
                  <a:sysClr val="windowText" lastClr="000000"/>
                </a:solidFill>
              </a:rPr>
              <a:t>Tools environment – [Cloud/On prime]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D227FB-46A1-4731-9608-B6A04C0AE482}"/>
              </a:ext>
            </a:extLst>
          </p:cNvPr>
          <p:cNvSpPr/>
          <p:nvPr/>
        </p:nvSpPr>
        <p:spPr>
          <a:xfrm>
            <a:off x="5573183" y="5503334"/>
            <a:ext cx="3073400" cy="795866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E40A4-1D5D-4F68-BB30-E04C010CD3D9}"/>
              </a:ext>
            </a:extLst>
          </p:cNvPr>
          <p:cNvSpPr txBox="1"/>
          <p:nvPr/>
        </p:nvSpPr>
        <p:spPr>
          <a:xfrm>
            <a:off x="7630583" y="518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499FA1-FF35-4107-8A0B-E4F6D7950AEC}"/>
              </a:ext>
            </a:extLst>
          </p:cNvPr>
          <p:cNvSpPr/>
          <p:nvPr/>
        </p:nvSpPr>
        <p:spPr>
          <a:xfrm>
            <a:off x="9347200" y="5550932"/>
            <a:ext cx="2212782" cy="748268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54794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DCBDD-8797-4DBB-878E-38137AEDD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17" y="641276"/>
            <a:ext cx="10978093" cy="4161254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11517BA-9FF3-4770-929C-D534A0627F21}"/>
              </a:ext>
            </a:extLst>
          </p:cNvPr>
          <p:cNvGrpSpPr/>
          <p:nvPr/>
        </p:nvGrpSpPr>
        <p:grpSpPr>
          <a:xfrm>
            <a:off x="2461281" y="4906473"/>
            <a:ext cx="6357257" cy="1703221"/>
            <a:chOff x="133349" y="476250"/>
            <a:chExt cx="8020051" cy="29622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C3EEA9-5F91-4CAD-9D27-5BBE4273F43B}"/>
                </a:ext>
              </a:extLst>
            </p:cNvPr>
            <p:cNvSpPr/>
            <p:nvPr/>
          </p:nvSpPr>
          <p:spPr>
            <a:xfrm>
              <a:off x="133350" y="1019175"/>
              <a:ext cx="2085975" cy="2409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RTL Design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Compilation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Initial Synthesis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 err="1"/>
                <a:t>TestBench</a:t>
              </a:r>
              <a:r>
                <a:rPr lang="en-US" sz="900" dirty="0"/>
                <a:t>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Test Case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Simulations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9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900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41696E6-F5B8-456F-83EB-8418C1960DB4}"/>
                </a:ext>
              </a:extLst>
            </p:cNvPr>
            <p:cNvSpPr/>
            <p:nvPr/>
          </p:nvSpPr>
          <p:spPr>
            <a:xfrm>
              <a:off x="2447928" y="561823"/>
              <a:ext cx="1924046" cy="4572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Sub-System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4895691-C2ED-48FC-BBBC-C6E6B9DD3CB5}"/>
                </a:ext>
              </a:extLst>
            </p:cNvPr>
            <p:cNvSpPr/>
            <p:nvPr/>
          </p:nvSpPr>
          <p:spPr>
            <a:xfrm>
              <a:off x="133349" y="561823"/>
              <a:ext cx="2085975" cy="45720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IP Module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3A2F396-4D9C-42EF-9D02-C86D2D6CF23A}"/>
                </a:ext>
              </a:extLst>
            </p:cNvPr>
            <p:cNvSpPr/>
            <p:nvPr/>
          </p:nvSpPr>
          <p:spPr>
            <a:xfrm>
              <a:off x="4595812" y="514350"/>
              <a:ext cx="1795463" cy="457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System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7F614D-789E-44A7-A0E1-CCBCB7C2B0F7}"/>
                </a:ext>
              </a:extLst>
            </p:cNvPr>
            <p:cNvSpPr/>
            <p:nvPr/>
          </p:nvSpPr>
          <p:spPr>
            <a:xfrm>
              <a:off x="2447928" y="1028700"/>
              <a:ext cx="1924047" cy="240982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Subsystem Design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Compilation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Initial Synthesis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 err="1"/>
                <a:t>TestBench</a:t>
              </a:r>
              <a:r>
                <a:rPr lang="en-US" sz="900" dirty="0"/>
                <a:t>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Test Case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900" dirty="0"/>
                <a:t>Simulations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9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9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AAF9ABF-B2C9-4CDC-8C4B-61D7B2C57F7B}"/>
                </a:ext>
              </a:extLst>
            </p:cNvPr>
            <p:cNvSpPr/>
            <p:nvPr/>
          </p:nvSpPr>
          <p:spPr>
            <a:xfrm>
              <a:off x="4595812" y="971550"/>
              <a:ext cx="1795463" cy="246697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RTL Design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Compilation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Synthesis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Netlist </a:t>
              </a:r>
              <a:r>
                <a:rPr lang="en-US" sz="600" dirty="0"/>
                <a:t>Validation</a:t>
              </a: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 err="1"/>
                <a:t>TestBench</a:t>
              </a:r>
              <a:r>
                <a:rPr lang="en-US" sz="800" dirty="0"/>
                <a:t>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Test Case Development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5B84A1-D426-463C-8CEA-0B6414D674CC}"/>
                </a:ext>
              </a:extLst>
            </p:cNvPr>
            <p:cNvSpPr/>
            <p:nvPr/>
          </p:nvSpPr>
          <p:spPr>
            <a:xfrm>
              <a:off x="6681786" y="650610"/>
              <a:ext cx="1471613" cy="277839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FPGA boards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Emulators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Test </a:t>
              </a:r>
              <a:r>
                <a:rPr lang="en-US" sz="700" dirty="0" err="1"/>
                <a:t>equipments</a:t>
              </a: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 err="1"/>
                <a:t>PythonTest</a:t>
              </a:r>
              <a:r>
                <a:rPr lang="en-US" sz="800" dirty="0"/>
                <a:t> Framework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800" dirty="0"/>
                <a:t>H/W &amp; S/W integration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sz="800" dirty="0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CA1B1EE-23C3-4A88-983C-D64A9FEDF02E}"/>
                </a:ext>
              </a:extLst>
            </p:cNvPr>
            <p:cNvSpPr/>
            <p:nvPr/>
          </p:nvSpPr>
          <p:spPr>
            <a:xfrm>
              <a:off x="6681787" y="476250"/>
              <a:ext cx="1471613" cy="4572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Prototype</a:t>
              </a:r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5A9FCF73-6A10-4435-B762-76401BB6C9B6}"/>
              </a:ext>
            </a:extLst>
          </p:cNvPr>
          <p:cNvSpPr txBox="1">
            <a:spLocks/>
          </p:cNvSpPr>
          <p:nvPr/>
        </p:nvSpPr>
        <p:spPr bwMode="auto">
          <a:xfrm>
            <a:off x="79817" y="72123"/>
            <a:ext cx="6907837" cy="474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r>
              <a:rPr lang="en-US" dirty="0"/>
              <a:t>Automatic FPGA Build/ Regression Test Flow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9086" y="1371756"/>
            <a:ext cx="131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Email notification for failed cases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E788AC-5386-4E5C-B5E4-B1E99261A861}"/>
              </a:ext>
            </a:extLst>
          </p:cNvPr>
          <p:cNvSpPr/>
          <p:nvPr/>
        </p:nvSpPr>
        <p:spPr>
          <a:xfrm>
            <a:off x="1571343" y="2096091"/>
            <a:ext cx="616388" cy="531716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78917C-17B1-40C8-BF68-AE74CBAB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343" y="2202988"/>
            <a:ext cx="585361" cy="1744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F699BF-526F-4ADF-ACB3-884A03262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106" y="2402935"/>
            <a:ext cx="525833" cy="1495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449B98-A9DC-4137-8572-E0995CA7E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7598" y="3622786"/>
            <a:ext cx="1240172" cy="11797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86B672E-3F24-4CBE-B36A-7CCCAD10D0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3230" y="3622785"/>
            <a:ext cx="1240172" cy="117974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5ED221F6-7C77-469A-BB5E-A7C6082DD65D}"/>
              </a:ext>
            </a:extLst>
          </p:cNvPr>
          <p:cNvSpPr/>
          <p:nvPr/>
        </p:nvSpPr>
        <p:spPr>
          <a:xfrm>
            <a:off x="8206678" y="3532949"/>
            <a:ext cx="2942184" cy="137554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96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0577A2-A6BD-4E9E-A6CF-8DE37546D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8" y="662423"/>
            <a:ext cx="2876550" cy="361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F692C-C94D-447F-AE98-EA073D25D43E}"/>
              </a:ext>
            </a:extLst>
          </p:cNvPr>
          <p:cNvSpPr txBox="1"/>
          <p:nvPr/>
        </p:nvSpPr>
        <p:spPr>
          <a:xfrm>
            <a:off x="148856" y="1233691"/>
            <a:ext cx="1913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Stakeholders</a:t>
            </a:r>
          </a:p>
          <a:p>
            <a:endParaRPr lang="en-US" dirty="0"/>
          </a:p>
          <a:p>
            <a:r>
              <a:rPr lang="en-US" sz="1200" dirty="0"/>
              <a:t>BU &amp; DU </a:t>
            </a:r>
            <a:r>
              <a:rPr lang="en-US" sz="1200" dirty="0" err="1"/>
              <a:t>requts</a:t>
            </a:r>
            <a:endParaRPr lang="en-US" sz="1200" dirty="0"/>
          </a:p>
          <a:p>
            <a:r>
              <a:rPr lang="en-US" sz="1200" dirty="0"/>
              <a:t>Product Platform </a:t>
            </a:r>
            <a:r>
              <a:rPr lang="en-US" sz="1200" dirty="0" err="1"/>
              <a:t>requts</a:t>
            </a:r>
            <a:endParaRPr lang="en-US" sz="1200" dirty="0"/>
          </a:p>
          <a:p>
            <a:r>
              <a:rPr lang="en-US" sz="1200" dirty="0"/>
              <a:t>Standards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E828C-8FCE-4D4C-93B4-564C2AADE175}"/>
              </a:ext>
            </a:extLst>
          </p:cNvPr>
          <p:cNvSpPr/>
          <p:nvPr/>
        </p:nvSpPr>
        <p:spPr>
          <a:xfrm>
            <a:off x="121560" y="1233691"/>
            <a:ext cx="1913860" cy="12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24345-5BE2-41E2-93B3-9854ACCA1A21}"/>
              </a:ext>
            </a:extLst>
          </p:cNvPr>
          <p:cNvSpPr txBox="1"/>
          <p:nvPr/>
        </p:nvSpPr>
        <p:spPr>
          <a:xfrm>
            <a:off x="2358819" y="1233691"/>
            <a:ext cx="19138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Concepting</a:t>
            </a:r>
          </a:p>
          <a:p>
            <a:r>
              <a:rPr lang="en-US" sz="1600" dirty="0"/>
              <a:t>Chipset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F93B3A-0142-4D8B-A20A-B4E408FD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4318" y="1872150"/>
            <a:ext cx="1162050" cy="304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E1B2B-0D60-4078-91D3-DFC921C194DF}"/>
              </a:ext>
            </a:extLst>
          </p:cNvPr>
          <p:cNvCxnSpPr/>
          <p:nvPr/>
        </p:nvCxnSpPr>
        <p:spPr>
          <a:xfrm>
            <a:off x="2721935" y="915189"/>
            <a:ext cx="0" cy="318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FE2823-739F-4787-92A7-CEAD7C437E43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2062716" y="1833856"/>
            <a:ext cx="28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75688D-601D-4770-A0CC-B9A222202574}"/>
              </a:ext>
            </a:extLst>
          </p:cNvPr>
          <p:cNvSpPr txBox="1"/>
          <p:nvPr/>
        </p:nvSpPr>
        <p:spPr>
          <a:xfrm>
            <a:off x="4459598" y="1490761"/>
            <a:ext cx="6402570" cy="38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Screening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FA5F20-8924-4291-A50F-87672AC4F6B1}"/>
              </a:ext>
            </a:extLst>
          </p:cNvPr>
          <p:cNvSpPr/>
          <p:nvPr/>
        </p:nvSpPr>
        <p:spPr>
          <a:xfrm>
            <a:off x="4348179" y="1467607"/>
            <a:ext cx="7302880" cy="404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3DB3C-52A6-4D37-B18A-B8A355F72AD6}"/>
              </a:ext>
            </a:extLst>
          </p:cNvPr>
          <p:cNvSpPr txBox="1"/>
          <p:nvPr/>
        </p:nvSpPr>
        <p:spPr>
          <a:xfrm>
            <a:off x="2156751" y="6120448"/>
            <a:ext cx="7819234" cy="38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 Management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C1B92-219C-440B-AA1F-431B2E4D32A0}"/>
              </a:ext>
            </a:extLst>
          </p:cNvPr>
          <p:cNvSpPr/>
          <p:nvPr/>
        </p:nvSpPr>
        <p:spPr>
          <a:xfrm>
            <a:off x="2569028" y="3117013"/>
            <a:ext cx="8293143" cy="4045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DD3FED-4878-4AC9-9DBF-F1B2C50D6E15}"/>
              </a:ext>
            </a:extLst>
          </p:cNvPr>
          <p:cNvCxnSpPr>
            <a:cxnSpLocks/>
          </p:cNvCxnSpPr>
          <p:nvPr/>
        </p:nvCxnSpPr>
        <p:spPr>
          <a:xfrm>
            <a:off x="3365553" y="2301757"/>
            <a:ext cx="0" cy="778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1D25D8-E2F6-494A-A298-B9EDA06F8941}"/>
              </a:ext>
            </a:extLst>
          </p:cNvPr>
          <p:cNvSpPr/>
          <p:nvPr/>
        </p:nvSpPr>
        <p:spPr>
          <a:xfrm>
            <a:off x="3115846" y="2720478"/>
            <a:ext cx="8535212" cy="394645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2EEB381-765B-45E6-8D70-E06465673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3661" y="2304887"/>
            <a:ext cx="1914525" cy="69532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8427EC-F936-409D-BDE5-D21F5670D9C0}"/>
              </a:ext>
            </a:extLst>
          </p:cNvPr>
          <p:cNvCxnSpPr>
            <a:cxnSpLocks/>
          </p:cNvCxnSpPr>
          <p:nvPr/>
        </p:nvCxnSpPr>
        <p:spPr>
          <a:xfrm flipH="1">
            <a:off x="4876800" y="1872149"/>
            <a:ext cx="1" cy="3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C955B0-D594-4123-8899-1CD357E2400D}"/>
              </a:ext>
            </a:extLst>
          </p:cNvPr>
          <p:cNvCxnSpPr>
            <a:cxnSpLocks/>
          </p:cNvCxnSpPr>
          <p:nvPr/>
        </p:nvCxnSpPr>
        <p:spPr>
          <a:xfrm flipH="1">
            <a:off x="6145121" y="1882643"/>
            <a:ext cx="1" cy="3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F973C0-0952-4DE5-8B4B-EA4E937C5DC0}"/>
              </a:ext>
            </a:extLst>
          </p:cNvPr>
          <p:cNvCxnSpPr>
            <a:cxnSpLocks/>
          </p:cNvCxnSpPr>
          <p:nvPr/>
        </p:nvCxnSpPr>
        <p:spPr>
          <a:xfrm flipH="1">
            <a:off x="7976008" y="1893529"/>
            <a:ext cx="1" cy="360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E5722D-C57C-44B4-9744-ED81BA56D262}"/>
              </a:ext>
            </a:extLst>
          </p:cNvPr>
          <p:cNvSpPr txBox="1"/>
          <p:nvPr/>
        </p:nvSpPr>
        <p:spPr>
          <a:xfrm>
            <a:off x="7884127" y="2221275"/>
            <a:ext cx="297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FS1, FS2, FS3…Backlog</a:t>
            </a:r>
            <a:endParaRPr lang="en-US" sz="12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CA86A6-31F6-41C2-8224-C2F276D835F3}"/>
              </a:ext>
            </a:extLst>
          </p:cNvPr>
          <p:cNvGrpSpPr/>
          <p:nvPr/>
        </p:nvGrpSpPr>
        <p:grpSpPr>
          <a:xfrm>
            <a:off x="4784481" y="3639702"/>
            <a:ext cx="3860478" cy="600019"/>
            <a:chOff x="4882378" y="4256061"/>
            <a:chExt cx="3860478" cy="6000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6B4DC7C-F321-4581-83A1-B7DB94A6A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82378" y="4270329"/>
              <a:ext cx="390525" cy="314325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F4E8D4C-AB25-43CC-A34D-C12B4D27A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4457" y="4256061"/>
              <a:ext cx="390525" cy="3143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C520BD4-F9DA-4BE9-B9C5-A84FA2035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4686" y="4270329"/>
              <a:ext cx="390525" cy="3143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C97458C-692D-40C1-A579-7325EDF03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4108" y="4257996"/>
              <a:ext cx="390525" cy="31432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D97B03-B43E-4FD7-8707-C447436ECC00}"/>
                </a:ext>
              </a:extLst>
            </p:cNvPr>
            <p:cNvSpPr txBox="1"/>
            <p:nvPr/>
          </p:nvSpPr>
          <p:spPr>
            <a:xfrm>
              <a:off x="5248616" y="4548303"/>
              <a:ext cx="3494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IP0, IP1, IP2,….</a:t>
              </a:r>
              <a:r>
                <a:rPr lang="en-US" sz="1400" dirty="0" err="1"/>
                <a:t>IPn</a:t>
              </a:r>
              <a:endParaRPr lang="en-US" sz="1050" dirty="0"/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FE3C48D-5577-4908-A719-506DADD71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750" y="3869078"/>
            <a:ext cx="523875" cy="3464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1CDE1B5-9FFC-49C4-B435-C31A40302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4712" y="3883589"/>
            <a:ext cx="447675" cy="40957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38FE55D-2E75-42B7-9232-F4E6539746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3601" y="4296068"/>
            <a:ext cx="6087342" cy="1750374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110F7B3-8C4F-4C89-82C7-3C7ACC58D388}"/>
              </a:ext>
            </a:extLst>
          </p:cNvPr>
          <p:cNvSpPr txBox="1"/>
          <p:nvPr/>
        </p:nvSpPr>
        <p:spPr>
          <a:xfrm>
            <a:off x="9708691" y="4854360"/>
            <a:ext cx="190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Tool : </a:t>
            </a:r>
            <a:r>
              <a:rPr lang="en-US" dirty="0" err="1"/>
              <a:t>Modelsim</a:t>
            </a:r>
            <a:r>
              <a:rPr lang="en-US" dirty="0"/>
              <a:t>/</a:t>
            </a:r>
            <a:r>
              <a:rPr lang="en-US" dirty="0" err="1"/>
              <a:t>Qsim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7BD37-95A8-4136-A86C-5403A8C36FEA}"/>
              </a:ext>
            </a:extLst>
          </p:cNvPr>
          <p:cNvSpPr txBox="1"/>
          <p:nvPr/>
        </p:nvSpPr>
        <p:spPr>
          <a:xfrm>
            <a:off x="9744286" y="5382398"/>
            <a:ext cx="190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Tool : Jenkins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D3BFB18-7079-47B0-8CF2-7A15413437E0}"/>
              </a:ext>
            </a:extLst>
          </p:cNvPr>
          <p:cNvSpPr/>
          <p:nvPr/>
        </p:nvSpPr>
        <p:spPr>
          <a:xfrm>
            <a:off x="3596368" y="6139840"/>
            <a:ext cx="7227475" cy="413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43717C-CBE2-4B19-A25A-D229E894E78D}"/>
              </a:ext>
            </a:extLst>
          </p:cNvPr>
          <p:cNvSpPr txBox="1"/>
          <p:nvPr/>
        </p:nvSpPr>
        <p:spPr>
          <a:xfrm>
            <a:off x="2304227" y="3094351"/>
            <a:ext cx="7819234" cy="381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 Management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97D15C-E846-4472-8D0D-C8A73BACCAAD}"/>
              </a:ext>
            </a:extLst>
          </p:cNvPr>
          <p:cNvSpPr txBox="1"/>
          <p:nvPr/>
        </p:nvSpPr>
        <p:spPr>
          <a:xfrm>
            <a:off x="185476" y="71065"/>
            <a:ext cx="4138274" cy="48013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ea typeface="+mj-ea"/>
                <a:cs typeface="+mj-cs"/>
              </a:defRPr>
            </a:lvl1pPr>
          </a:lstStyle>
          <a:p>
            <a:r>
              <a:rPr lang="fi-FI" dirty="0"/>
              <a:t>Pipeline for IP / modules</a:t>
            </a:r>
            <a:endParaRPr lang="en-GB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D4AB41B5-A054-431A-A54A-AC252F0A4E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7505" y="5242165"/>
            <a:ext cx="1362075" cy="1419225"/>
          </a:xfrm>
          <a:prstGeom prst="rect">
            <a:avLst/>
          </a:prstGeom>
        </p:spPr>
      </p:pic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36457853-2FFE-4680-849B-0EAC891BE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810768"/>
              </p:ext>
            </p:extLst>
          </p:nvPr>
        </p:nvGraphicFramePr>
        <p:xfrm>
          <a:off x="3092503" y="5206219"/>
          <a:ext cx="54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Bitmap Image" r:id="rId12" imgW="546120" imgH="615960" progId="Paint.Picture">
                  <p:embed/>
                </p:oleObj>
              </mc:Choice>
              <mc:Fallback>
                <p:oleObj name="Bitmap Image" r:id="rId12" imgW="546120" imgH="615960" progId="Paint.Picture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36457853-2FFE-4680-849B-0EAC891BE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92503" y="5206219"/>
                        <a:ext cx="54610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A56AD993-0E6E-4746-A6AF-812F458857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26823"/>
              </p:ext>
            </p:extLst>
          </p:nvPr>
        </p:nvGraphicFramePr>
        <p:xfrm>
          <a:off x="3434937" y="3624154"/>
          <a:ext cx="6985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Bitmap Image" r:id="rId14" imgW="698400" imgH="336600" progId="Paint.Picture">
                  <p:embed/>
                </p:oleObj>
              </mc:Choice>
              <mc:Fallback>
                <p:oleObj name="Bitmap Image" r:id="rId14" imgW="698400" imgH="336600" progId="Paint.Picture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A56AD993-0E6E-4746-A6AF-812F458857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34937" y="3624154"/>
                        <a:ext cx="69850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76FBA96E-8D11-476F-8924-26E550E72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454940"/>
              </p:ext>
            </p:extLst>
          </p:nvPr>
        </p:nvGraphicFramePr>
        <p:xfrm>
          <a:off x="3421007" y="3910087"/>
          <a:ext cx="638043" cy="29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" name="Bitmap Image" r:id="rId16" imgW="1041480" imgH="476280" progId="Paint.Picture">
                  <p:embed/>
                </p:oleObj>
              </mc:Choice>
              <mc:Fallback>
                <p:oleObj name="Bitmap Image" r:id="rId16" imgW="1041480" imgH="476280" progId="Paint.Picture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76FBA96E-8D11-476F-8924-26E550E72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21007" y="3910087"/>
                        <a:ext cx="638043" cy="291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F7BB108D-F821-41D8-B9A7-F2EE424C6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630335"/>
              </p:ext>
            </p:extLst>
          </p:nvPr>
        </p:nvGraphicFramePr>
        <p:xfrm>
          <a:off x="1971950" y="3118815"/>
          <a:ext cx="840802" cy="34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" name="Bitmap Image" r:id="rId18" imgW="1276200" imgH="800280" progId="Paint.Picture">
                  <p:embed/>
                </p:oleObj>
              </mc:Choice>
              <mc:Fallback>
                <p:oleObj name="Bitmap Image" r:id="rId18" imgW="1276200" imgH="800280" progId="Paint.Picture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F7BB108D-F821-41D8-B9A7-F2EE424C65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971950" y="3118815"/>
                        <a:ext cx="840802" cy="348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" name="Picture 62">
            <a:extLst>
              <a:ext uri="{FF2B5EF4-FFF2-40B4-BE49-F238E27FC236}">
                <a16:creationId xmlns:a16="http://schemas.microsoft.com/office/drawing/2014/main" id="{7E1AE7B9-46C7-42D5-AB43-A5EB60AFEAD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34143" y="5731007"/>
            <a:ext cx="754032" cy="44024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854A5B39-20A1-4D22-AA66-572B9BADC277}"/>
              </a:ext>
            </a:extLst>
          </p:cNvPr>
          <p:cNvSpPr txBox="1"/>
          <p:nvPr/>
        </p:nvSpPr>
        <p:spPr>
          <a:xfrm>
            <a:off x="9716134" y="4554721"/>
            <a:ext cx="2259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Tool 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b="1" dirty="0">
                <a:solidFill>
                  <a:srgbClr val="FF0000"/>
                </a:solidFill>
              </a:rPr>
              <a:t>Quartus Prime</a:t>
            </a:r>
            <a:endParaRPr lang="en-US" sz="1400" dirty="0"/>
          </a:p>
        </p:txBody>
      </p:sp>
      <p:pic>
        <p:nvPicPr>
          <p:cNvPr id="66" name="Picture 16" descr="Products - Sigasi">
            <a:extLst>
              <a:ext uri="{FF2B5EF4-FFF2-40B4-BE49-F238E27FC236}">
                <a16:creationId xmlns:a16="http://schemas.microsoft.com/office/drawing/2014/main" id="{71B3A95C-754E-4505-A7AB-2281CCE4F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58" y="2089164"/>
            <a:ext cx="786424" cy="44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 descr="Confluence (int. sub-page) | Wired Relations - Privacy Management Software">
            <a:extLst>
              <a:ext uri="{FF2B5EF4-FFF2-40B4-BE49-F238E27FC236}">
                <a16:creationId xmlns:a16="http://schemas.microsoft.com/office/drawing/2014/main" id="{07953D93-8C48-4424-9A19-FDCCF89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22" y="5946976"/>
            <a:ext cx="499316" cy="5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5AD3805-A671-45E6-AAFE-1C873F035C57}"/>
              </a:ext>
            </a:extLst>
          </p:cNvPr>
          <p:cNvSpPr/>
          <p:nvPr/>
        </p:nvSpPr>
        <p:spPr>
          <a:xfrm>
            <a:off x="2345171" y="1233691"/>
            <a:ext cx="1913860" cy="12003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48413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Custom TEST">
      <a:dk1>
        <a:srgbClr val="000000"/>
      </a:dk1>
      <a:lt1>
        <a:srgbClr val="FFFFFF"/>
      </a:lt1>
      <a:dk2>
        <a:srgbClr val="0D47A1"/>
      </a:dk2>
      <a:lt2>
        <a:srgbClr val="E3F2FD"/>
      </a:lt2>
      <a:accent1>
        <a:srgbClr val="1565C0"/>
      </a:accent1>
      <a:accent2>
        <a:srgbClr val="1976D2"/>
      </a:accent2>
      <a:accent3>
        <a:srgbClr val="1E88E5"/>
      </a:accent3>
      <a:accent4>
        <a:srgbClr val="2196F3"/>
      </a:accent4>
      <a:accent5>
        <a:srgbClr val="42A5F5"/>
      </a:accent5>
      <a:accent6>
        <a:srgbClr val="64B5F6"/>
      </a:accent6>
      <a:hlink>
        <a:srgbClr val="1E88E5"/>
      </a:hlink>
      <a:folHlink>
        <a:srgbClr val="1565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4CEBAD05982D40A884168DD9116C2C" ma:contentTypeVersion="12" ma:contentTypeDescription="Create a new document." ma:contentTypeScope="" ma:versionID="ddeba3e9df4e9238f9f3dd89d66c6142">
  <xsd:schema xmlns:xsd="http://www.w3.org/2001/XMLSchema" xmlns:xs="http://www.w3.org/2001/XMLSchema" xmlns:p="http://schemas.microsoft.com/office/2006/metadata/properties" xmlns:ns2="98c48931-cb13-4cdc-a190-a8cd40a5063d" xmlns:ns3="b66bbfdc-3493-459c-9208-a90d9379a8d4" targetNamespace="http://schemas.microsoft.com/office/2006/metadata/properties" ma:root="true" ma:fieldsID="aebb2624ce571e82605312caad75d552" ns2:_="" ns3:_="">
    <xsd:import namespace="98c48931-cb13-4cdc-a190-a8cd40a5063d"/>
    <xsd:import namespace="b66bbfdc-3493-459c-9208-a90d9379a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48931-cb13-4cdc-a190-a8cd40a506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6bbfdc-3493-459c-9208-a90d9379a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177A65-CC3C-40FB-976E-3CEC78BF57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C25259-BD4A-42DD-9E6C-7D1B7BB7FB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AD4AF-4CD2-4C09-B44A-4B053BE60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c48931-cb13-4cdc-a190-a8cd40a5063d"/>
    <ds:schemaRef ds:uri="b66bbfdc-3493-459c-9208-a90d9379a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468</Words>
  <Application>Microsoft Office PowerPoint</Application>
  <PresentationFormat>Widescreen</PresentationFormat>
  <Paragraphs>119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g_d0_f4</vt:lpstr>
      <vt:lpstr>Raleway</vt:lpstr>
      <vt:lpstr>Wingdings</vt:lpstr>
      <vt:lpstr>3_Office Theme</vt:lpstr>
      <vt:lpstr>Bitmap Image</vt:lpstr>
      <vt:lpstr>DevOps Overview</vt:lpstr>
      <vt:lpstr>PowerPoint Presentation</vt:lpstr>
      <vt:lpstr>PowerPoint Presentation</vt:lpstr>
      <vt:lpstr>Mapping Embedded SDLC &amp; DevOps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Radhika</dc:creator>
  <cp:lastModifiedBy>Madhavi Cirasanambati</cp:lastModifiedBy>
  <cp:revision>70</cp:revision>
  <dcterms:created xsi:type="dcterms:W3CDTF">2021-10-06T02:25:25Z</dcterms:created>
  <dcterms:modified xsi:type="dcterms:W3CDTF">2022-03-03T10:19:47Z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1cc4023e-4960-467a-b6ff-6d52729f96ba</vt:lpwstr>
  </property>
  <property fmtid="{D5CDD505-2E9C-101B-9397-08002B2CF9AE}" pid="3" name="HCLClassification">
    <vt:lpwstr>HCL_Cla5s_C0nf1dent1al</vt:lpwstr>
  </property>
  <property fmtid="{D5CDD505-2E9C-101B-9397-08002B2CF9AE}" pid="4" name="HCLClassD6">
    <vt:lpwstr>False</vt:lpwstr>
  </property>
  <property fmtid="{D5CDD505-2E9C-101B-9397-08002B2CF9AE}" pid="5" name="ContentTypeId">
    <vt:lpwstr>0x0101001C4CEBAD05982D40A884168DD9116C2C</vt:lpwstr>
  </property>
</Properties>
</file>