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1" r:id="rId6"/>
    <p:sldId id="289" r:id="rId7"/>
    <p:sldId id="290" r:id="rId8"/>
    <p:sldId id="264" r:id="rId9"/>
    <p:sldId id="265" r:id="rId10"/>
    <p:sldId id="270" r:id="rId11"/>
    <p:sldId id="271" r:id="rId12"/>
    <p:sldId id="272" r:id="rId13"/>
    <p:sldId id="273" r:id="rId14"/>
    <p:sldId id="274" r:id="rId15"/>
    <p:sldId id="275" r:id="rId16"/>
    <p:sldId id="276" r:id="rId17"/>
    <p:sldId id="277" r:id="rId18"/>
    <p:sldId id="278" r:id="rId19"/>
    <p:sldId id="279" r:id="rId20"/>
    <p:sldId id="287" r:id="rId21"/>
    <p:sldId id="288" r:id="rId22"/>
    <p:sldId id="280" r:id="rId23"/>
    <p:sldId id="292"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18817D-DF77-429F-9B92-7C1756CF02A8}" type="datetimeFigureOut">
              <a:rPr lang="en-US" smtClean="0"/>
              <a:t>9/30/2021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18817D-DF77-429F-9B92-7C1756CF02A8}" type="datetimeFigureOut">
              <a:rPr lang="en-US" smtClean="0"/>
              <a:t>9/30/2021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18817D-DF77-429F-9B92-7C1756CF02A8}" type="datetimeFigureOut">
              <a:rPr lang="en-US" smtClean="0"/>
              <a:t>9/30/2021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18817D-DF77-429F-9B92-7C1756CF02A8}" type="datetimeFigureOut">
              <a:rPr lang="en-US" smtClean="0"/>
              <a:t>9/30/2021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8817D-DF77-429F-9B92-7C1756CF02A8}" type="datetimeFigureOut">
              <a:rPr lang="en-US" smtClean="0"/>
              <a:t>9/30/2021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18817D-DF77-429F-9B92-7C1756CF02A8}" type="datetimeFigureOut">
              <a:rPr lang="en-US" smtClean="0"/>
              <a:t>9/30/2021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18817D-DF77-429F-9B92-7C1756CF02A8}" type="datetimeFigureOut">
              <a:rPr lang="en-US" smtClean="0"/>
              <a:t>9/30/2021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18817D-DF77-429F-9B92-7C1756CF02A8}" type="datetimeFigureOut">
              <a:rPr lang="en-US" smtClean="0"/>
              <a:t>9/30/2021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8817D-DF77-429F-9B92-7C1756CF02A8}" type="datetimeFigureOut">
              <a:rPr lang="en-US" smtClean="0"/>
              <a:t>9/30/2021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8817D-DF77-429F-9B92-7C1756CF02A8}" type="datetimeFigureOut">
              <a:rPr lang="en-US" smtClean="0"/>
              <a:t>9/30/2021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8817D-DF77-429F-9B92-7C1756CF02A8}" type="datetimeFigureOut">
              <a:rPr lang="en-US" smtClean="0"/>
              <a:t>9/30/2021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A946A-52B8-4D49-9FE3-7DEF9B57226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8817D-DF77-429F-9B92-7C1756CF02A8}" type="datetimeFigureOut">
              <a:rPr lang="en-US" smtClean="0"/>
              <a:t>9/30/2021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A946A-52B8-4D49-9FE3-7DEF9B57226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600450"/>
          </a:xfrm>
        </p:spPr>
        <p:txBody>
          <a:bodyPr>
            <a:normAutofit fontScale="90000"/>
          </a:bodyPr>
          <a:lstStyle/>
          <a:p>
            <a:r>
              <a:rPr lang="en-US" b="1" dirty="0" smtClean="0"/>
              <a:t/>
            </a:r>
            <a:br>
              <a:rPr lang="en-US" b="1" dirty="0" smtClean="0"/>
            </a:br>
            <a:r>
              <a:rPr lang="en-US" b="1" dirty="0"/>
              <a:t/>
            </a:r>
            <a:br>
              <a:rPr lang="en-US" b="1" dirty="0"/>
            </a:br>
            <a:r>
              <a:rPr lang="en-US" b="1" dirty="0" smtClean="0"/>
              <a:t>INSTITUTE </a:t>
            </a:r>
            <a:r>
              <a:rPr lang="en-US" b="1" dirty="0"/>
              <a:t>FOR ADVANCED COMPUTING AND SOFTWARE DEVELOPMENT AKURDI, PUNE</a:t>
            </a:r>
            <a:r>
              <a:rPr lang="en-IN" dirty="0"/>
              <a:t/>
            </a:r>
            <a:br>
              <a:rPr lang="en-IN" dirty="0"/>
            </a:br>
            <a:endParaRPr lang="en-IN" dirty="0"/>
          </a:p>
        </p:txBody>
      </p:sp>
      <p:sp>
        <p:nvSpPr>
          <p:cNvPr id="3" name="Subtitle 2"/>
          <p:cNvSpPr>
            <a:spLocks noGrp="1"/>
          </p:cNvSpPr>
          <p:nvPr>
            <p:ph type="subTitle" idx="1"/>
          </p:nvPr>
        </p:nvSpPr>
        <p:spPr>
          <a:xfrm>
            <a:off x="1371600" y="3886200"/>
            <a:ext cx="6400800" cy="2543196"/>
          </a:xfrm>
        </p:spPr>
        <p:txBody>
          <a:bodyPr>
            <a:normAutofit fontScale="90000" lnSpcReduction="10000"/>
          </a:bodyPr>
          <a:lstStyle/>
          <a:p>
            <a:r>
              <a:rPr lang="en-US" b="1" dirty="0">
                <a:solidFill>
                  <a:schemeClr val="tx1"/>
                </a:solidFill>
              </a:rPr>
              <a:t>“NEWS PORTAL”</a:t>
            </a:r>
            <a:endParaRPr lang="en-IN" dirty="0">
              <a:solidFill>
                <a:schemeClr val="tx1"/>
              </a:solidFill>
            </a:endParaRPr>
          </a:p>
          <a:p>
            <a:r>
              <a:rPr lang="en-US" dirty="0">
                <a:solidFill>
                  <a:schemeClr val="tx1"/>
                </a:solidFill>
              </a:rPr>
              <a:t>E-DAC MAY 2021</a:t>
            </a:r>
            <a:endParaRPr lang="en-IN" dirty="0">
              <a:solidFill>
                <a:schemeClr val="tx1"/>
              </a:solidFill>
            </a:endParaRPr>
          </a:p>
          <a:p>
            <a:r>
              <a:rPr lang="en-US" sz="2100" i="1" u="sng" dirty="0">
                <a:solidFill>
                  <a:schemeClr val="tx1"/>
                </a:solidFill>
              </a:rPr>
              <a:t>Submitted By:</a:t>
            </a:r>
            <a:endParaRPr lang="en-IN" sz="2100" dirty="0">
              <a:solidFill>
                <a:schemeClr val="tx1"/>
              </a:solidFill>
            </a:endParaRPr>
          </a:p>
          <a:p>
            <a:r>
              <a:rPr lang="en-US" sz="2100" b="1" dirty="0">
                <a:solidFill>
                  <a:schemeClr val="tx1"/>
                </a:solidFill>
              </a:rPr>
              <a:t>Group No:74</a:t>
            </a:r>
          </a:p>
          <a:p>
            <a:endParaRPr lang="en-IN" sz="2100" dirty="0">
              <a:solidFill>
                <a:schemeClr val="tx1"/>
              </a:solidFill>
            </a:endParaRPr>
          </a:p>
          <a:p>
            <a:r>
              <a:rPr lang="en-US" sz="1750" b="1" dirty="0"/>
              <a:t> </a:t>
            </a:r>
            <a:r>
              <a:rPr lang="en-US" sz="2000" b="1" dirty="0">
                <a:solidFill>
                  <a:schemeClr val="tx1"/>
                </a:solidFill>
              </a:rPr>
              <a:t>Madhavi Bansode </a:t>
            </a:r>
            <a:r>
              <a:rPr lang="en-US" sz="2000" b="1" dirty="0" smtClean="0">
                <a:solidFill>
                  <a:schemeClr val="tx1"/>
                </a:solidFill>
              </a:rPr>
              <a:t>1103</a:t>
            </a:r>
          </a:p>
          <a:p>
            <a:r>
              <a:rPr lang="en-US" altLang="en-IN" sz="2000" b="1" dirty="0" smtClean="0">
                <a:solidFill>
                  <a:schemeClr val="tx1"/>
                </a:solidFill>
              </a:rPr>
              <a:t>Tanvi Madhale 1102</a:t>
            </a:r>
            <a:endParaRPr lang="en-US" altLang="en-IN" sz="2000" b="1" dirty="0">
              <a:solidFill>
                <a:schemeClr val="tx1"/>
              </a:solidFill>
            </a:endParaRPr>
          </a:p>
        </p:txBody>
      </p:sp>
      <p:pic>
        <p:nvPicPr>
          <p:cNvPr id="4" name="image1.jpeg" descr="D:\Log7.jpg logo dy.jpg"/>
          <p:cNvPicPr/>
          <p:nvPr/>
        </p:nvPicPr>
        <p:blipFill>
          <a:blip r:embed="rId2" cstate="print"/>
          <a:stretch>
            <a:fillRect/>
          </a:stretch>
        </p:blipFill>
        <p:spPr>
          <a:xfrm>
            <a:off x="428596" y="285728"/>
            <a:ext cx="649144" cy="966597"/>
          </a:xfrm>
          <a:prstGeom prst="rect">
            <a:avLst/>
          </a:prstGeom>
        </p:spPr>
      </p:pic>
      <p:pic>
        <p:nvPicPr>
          <p:cNvPr id="5" name="image2.jpeg" descr="ATC_new_logo_2009"/>
          <p:cNvPicPr/>
          <p:nvPr/>
        </p:nvPicPr>
        <p:blipFill>
          <a:blip r:embed="rId3" cstate="print"/>
          <a:stretch>
            <a:fillRect/>
          </a:stretch>
        </p:blipFill>
        <p:spPr>
          <a:xfrm>
            <a:off x="7500958" y="357166"/>
            <a:ext cx="1190443" cy="4853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Flow Diagram</a:t>
            </a:r>
            <a:endParaRPr lang="en-IN" b="1" dirty="0"/>
          </a:p>
        </p:txBody>
      </p:sp>
      <p:sp>
        <p:nvSpPr>
          <p:cNvPr id="3" name="Content Placeholder 2"/>
          <p:cNvSpPr>
            <a:spLocks noGrp="1"/>
          </p:cNvSpPr>
          <p:nvPr>
            <p:ph idx="1"/>
          </p:nvPr>
        </p:nvSpPr>
        <p:spPr/>
        <p:txBody>
          <a:bodyPr>
            <a:noAutofit/>
          </a:bodyPr>
          <a:lstStyle/>
          <a:p>
            <a:r>
              <a:rPr lang="en-US" altLang="en-IN" sz="1700" dirty="0"/>
              <a:t>T</a:t>
            </a:r>
            <a:r>
              <a:rPr lang="en-IN" sz="1700" dirty="0"/>
              <a:t>he flow of the data around the system is graphically represented by the data flow diagram.</a:t>
            </a:r>
          </a:p>
          <a:p>
            <a:r>
              <a:rPr lang="en-IN" sz="1700" dirty="0"/>
              <a:t>A graphical tool used to describe and analyze the moment of data through a system manual or automated including the process, stores of the data and delays in the system. </a:t>
            </a:r>
          </a:p>
          <a:p>
            <a:r>
              <a:rPr lang="en-IN" sz="1700" dirty="0"/>
              <a:t>Data flow diagram the central tool and the basis from which other components are developed.</a:t>
            </a:r>
          </a:p>
          <a:p>
            <a:r>
              <a:rPr lang="en-IN" sz="1700" dirty="0"/>
              <a:t>DFDs are the model of the proposed system. They clearly show the requirements on which the new system should be built. Later during the design activity this is taken as the basis for drawing the system’s Structure charts.</a:t>
            </a:r>
          </a:p>
          <a:p>
            <a:r>
              <a:rPr lang="en-IN" sz="1700" dirty="0"/>
              <a:t>The various components of DFDs are:</a:t>
            </a:r>
          </a:p>
          <a:p>
            <a:r>
              <a:rPr lang="en-IN" sz="1800" b="1" dirty="0"/>
              <a:t>Dataflow:</a:t>
            </a:r>
            <a:r>
              <a:rPr lang="en-IN" sz="1700" dirty="0"/>
              <a:t> Data movement form the source to destination is shown by the arrows.</a:t>
            </a:r>
          </a:p>
          <a:p>
            <a:r>
              <a:rPr lang="en-IN" sz="1800" b="1" dirty="0"/>
              <a:t>Process:</a:t>
            </a:r>
            <a:r>
              <a:rPr lang="en-IN" sz="1700" dirty="0"/>
              <a:t> The various activities and the actions performed on the data is represented </a:t>
            </a:r>
          </a:p>
          <a:p>
            <a:r>
              <a:rPr lang="en-IN" sz="1700" dirty="0"/>
              <a:t>through circle.</a:t>
            </a:r>
          </a:p>
          <a:p>
            <a:r>
              <a:rPr lang="en-IN" sz="1800" b="1" dirty="0"/>
              <a:t>Entities: </a:t>
            </a:r>
            <a:r>
              <a:rPr lang="en-IN" sz="1700" dirty="0"/>
              <a:t>External sources or information of the data is represented by rectangle</a:t>
            </a:r>
            <a:r>
              <a:rPr lang="en-US" altLang="en-IN" sz="17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0 Data Flow Diagram</a:t>
            </a:r>
            <a:endParaRPr lang="en-IN" dirty="0"/>
          </a:p>
        </p:txBody>
      </p:sp>
      <p:graphicFrame>
        <p:nvGraphicFramePr>
          <p:cNvPr id="7" name="Content Placeholder 6"/>
          <p:cNvGraphicFramePr>
            <a:graphicFrameLocks noGrp="1" noChangeAspect="1"/>
          </p:cNvGraphicFramePr>
          <p:nvPr>
            <p:ph idx="1"/>
          </p:nvPr>
        </p:nvGraphicFramePr>
        <p:xfrm>
          <a:off x="1127125" y="2415540"/>
          <a:ext cx="6914515" cy="3430905"/>
        </p:xfrm>
        <a:graphic>
          <a:graphicData uri="http://schemas.openxmlformats.org/presentationml/2006/ole">
            <mc:AlternateContent xmlns:mc="http://schemas.openxmlformats.org/markup-compatibility/2006">
              <mc:Choice xmlns:v="urn:schemas-microsoft-com:vml" Requires="v">
                <p:oleObj spid="_x0000_s2054" r:id="rId3" imgW="4541520" imgH="1356360" progId="Paint.Picture">
                  <p:embed/>
                </p:oleObj>
              </mc:Choice>
              <mc:Fallback>
                <p:oleObj r:id="rId3" imgW="4541520" imgH="1356360" progId="Paint.Picture">
                  <p:embed/>
                  <p:pic>
                    <p:nvPicPr>
                      <p:cNvPr id="0" name="Picture 7"/>
                      <p:cNvPicPr/>
                      <p:nvPr/>
                    </p:nvPicPr>
                    <p:blipFill>
                      <a:blip r:embed="rId4"/>
                      <a:stretch>
                        <a:fillRect/>
                      </a:stretch>
                    </p:blipFill>
                    <p:spPr>
                      <a:xfrm>
                        <a:off x="1127125" y="2415540"/>
                        <a:ext cx="6914515" cy="34309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Level 1 Data Flow Diagram</a:t>
            </a:r>
            <a:r>
              <a:rPr lang="en-IN" dirty="0"/>
              <a:t/>
            </a:r>
            <a:br>
              <a:rPr lang="en-IN" dirty="0"/>
            </a:br>
            <a:endParaRPr lang="en-IN" dirty="0"/>
          </a:p>
        </p:txBody>
      </p:sp>
      <p:graphicFrame>
        <p:nvGraphicFramePr>
          <p:cNvPr id="4" name="Content Placeholder 3"/>
          <p:cNvGraphicFramePr>
            <a:graphicFrameLocks noGrp="1" noChangeAspect="1"/>
          </p:cNvGraphicFramePr>
          <p:nvPr>
            <p:ph idx="1"/>
          </p:nvPr>
        </p:nvGraphicFramePr>
        <p:xfrm>
          <a:off x="838200" y="1938655"/>
          <a:ext cx="7261225" cy="4530725"/>
        </p:xfrm>
        <a:graphic>
          <a:graphicData uri="http://schemas.openxmlformats.org/presentationml/2006/ole">
            <mc:AlternateContent xmlns:mc="http://schemas.openxmlformats.org/markup-compatibility/2006">
              <mc:Choice xmlns:v="urn:schemas-microsoft-com:vml" Requires="v">
                <p:oleObj spid="_x0000_s3078" r:id="rId3" imgW="4899660" imgH="3848100" progId="Paint.Picture">
                  <p:embed/>
                </p:oleObj>
              </mc:Choice>
              <mc:Fallback>
                <p:oleObj r:id="rId3" imgW="4899660" imgH="3848100" progId="Paint.Picture">
                  <p:embed/>
                  <p:pic>
                    <p:nvPicPr>
                      <p:cNvPr id="0" name="Picture 4"/>
                      <p:cNvPicPr/>
                      <p:nvPr/>
                    </p:nvPicPr>
                    <p:blipFill>
                      <a:blip r:embed="rId4"/>
                      <a:stretch>
                        <a:fillRect/>
                      </a:stretch>
                    </p:blipFill>
                    <p:spPr>
                      <a:xfrm>
                        <a:off x="838200" y="1938655"/>
                        <a:ext cx="7261225" cy="45307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ScreenShots</a:t>
            </a:r>
            <a:endParaRPr lang="en-IN" b="1" dirty="0"/>
          </a:p>
        </p:txBody>
      </p:sp>
      <p:pic>
        <p:nvPicPr>
          <p:cNvPr id="4" name="Content Placeholder 3"/>
          <p:cNvPicPr>
            <a:picLocks noGrp="1" noChangeAspect="1"/>
          </p:cNvPicPr>
          <p:nvPr>
            <p:ph idx="1"/>
          </p:nvPr>
        </p:nvPicPr>
        <p:blipFill>
          <a:blip r:embed="rId2"/>
          <a:stretch>
            <a:fillRect/>
          </a:stretch>
        </p:blipFill>
        <p:spPr>
          <a:xfrm>
            <a:off x="611505" y="2421255"/>
            <a:ext cx="8229600" cy="4144645"/>
          </a:xfrm>
          <a:prstGeom prst="rect">
            <a:avLst/>
          </a:prstGeom>
        </p:spPr>
      </p:pic>
      <p:sp>
        <p:nvSpPr>
          <p:cNvPr id="5" name="Text Box 4"/>
          <p:cNvSpPr txBox="1"/>
          <p:nvPr/>
        </p:nvSpPr>
        <p:spPr>
          <a:xfrm>
            <a:off x="251460" y="1772920"/>
            <a:ext cx="3933825" cy="368300"/>
          </a:xfrm>
          <a:prstGeom prst="rect">
            <a:avLst/>
          </a:prstGeom>
          <a:noFill/>
        </p:spPr>
        <p:txBody>
          <a:bodyPr wrap="square" rtlCol="0">
            <a:spAutoFit/>
          </a:bodyPr>
          <a:lstStyle/>
          <a:p>
            <a:pPr algn="l"/>
            <a:r>
              <a:rPr lang="en-US" b="1"/>
              <a:t>Welcome Page: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sz="4000"/>
              <a:t>Login:</a:t>
            </a:r>
          </a:p>
        </p:txBody>
      </p:sp>
      <p:sp>
        <p:nvSpPr>
          <p:cNvPr id="2" name="Content Placeholder 1"/>
          <p:cNvSpPr>
            <a:spLocks noGrp="1"/>
          </p:cNvSpPr>
          <p:nvPr>
            <p:ph sz="half" idx="1"/>
          </p:nvPr>
        </p:nvSpPr>
        <p:spPr/>
        <p:txBody>
          <a:bodyPr/>
          <a:lstStyle/>
          <a:p>
            <a:pPr marL="0" indent="0">
              <a:buNone/>
            </a:pPr>
            <a:endParaRPr lang="en-US"/>
          </a:p>
          <a:p>
            <a:endParaRPr lang="en-US"/>
          </a:p>
        </p:txBody>
      </p:sp>
      <p:pic>
        <p:nvPicPr>
          <p:cNvPr id="3" name="Content Placeholder 2"/>
          <p:cNvPicPr>
            <a:picLocks noGrp="1" noChangeAspect="1"/>
          </p:cNvPicPr>
          <p:nvPr>
            <p:ph sz="half" idx="2"/>
          </p:nvPr>
        </p:nvPicPr>
        <p:blipFill>
          <a:blip r:embed="rId2"/>
          <a:stretch>
            <a:fillRect/>
          </a:stretch>
        </p:blipFill>
        <p:spPr>
          <a:xfrm>
            <a:off x="706755" y="1649730"/>
            <a:ext cx="7766050" cy="50520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a:sym typeface="+mn-ea"/>
              </a:rPr>
              <a:t>After Login Screen: </a:t>
            </a:r>
            <a:r>
              <a:rPr lang="en-US"/>
              <a:t/>
            </a:r>
            <a:br>
              <a:rPr lang="en-US"/>
            </a:br>
            <a:endParaRPr lang="en-US"/>
          </a:p>
        </p:txBody>
      </p:sp>
      <p:sp>
        <p:nvSpPr>
          <p:cNvPr id="2" name="Content Placeholder 1"/>
          <p:cNvSpPr>
            <a:spLocks noGrp="1"/>
          </p:cNvSpPr>
          <p:nvPr>
            <p:ph sz="half" idx="1"/>
          </p:nvPr>
        </p:nvSpPr>
        <p:spPr/>
        <p:txBody>
          <a:bodyPr/>
          <a:lstStyle/>
          <a:p>
            <a:pPr marL="0" indent="0">
              <a:buNone/>
            </a:pPr>
            <a:endParaRPr lang="en-US"/>
          </a:p>
        </p:txBody>
      </p:sp>
      <p:pic>
        <p:nvPicPr>
          <p:cNvPr id="3" name="Content Placeholder 2"/>
          <p:cNvPicPr>
            <a:picLocks noGrp="1" noChangeAspect="1"/>
          </p:cNvPicPr>
          <p:nvPr>
            <p:ph sz="half" idx="2"/>
          </p:nvPr>
        </p:nvPicPr>
        <p:blipFill>
          <a:blip r:embed="rId2"/>
          <a:stretch>
            <a:fillRect/>
          </a:stretch>
        </p:blipFill>
        <p:spPr>
          <a:xfrm>
            <a:off x="645795" y="1607185"/>
            <a:ext cx="7534910" cy="47656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a:t>Add Employee:</a:t>
            </a:r>
          </a:p>
        </p:txBody>
      </p:sp>
      <p:pic>
        <p:nvPicPr>
          <p:cNvPr id="3" name="Content Placeholder 2"/>
          <p:cNvPicPr>
            <a:picLocks noGrp="1" noChangeAspect="1"/>
          </p:cNvPicPr>
          <p:nvPr>
            <p:ph idx="1"/>
          </p:nvPr>
        </p:nvPicPr>
        <p:blipFill>
          <a:blip r:embed="rId2"/>
          <a:stretch>
            <a:fillRect/>
          </a:stretch>
        </p:blipFill>
        <p:spPr>
          <a:xfrm>
            <a:off x="611505" y="2061210"/>
            <a:ext cx="8229600" cy="43700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57200" y="1796415"/>
            <a:ext cx="8229600" cy="4718685"/>
          </a:xfrm>
          <a:prstGeom prst="rect">
            <a:avLst/>
          </a:prstGeom>
        </p:spPr>
      </p:pic>
      <p:sp>
        <p:nvSpPr>
          <p:cNvPr id="6" name="Text Box 5"/>
          <p:cNvSpPr txBox="1"/>
          <p:nvPr/>
        </p:nvSpPr>
        <p:spPr>
          <a:xfrm>
            <a:off x="539115" y="332740"/>
            <a:ext cx="7014210" cy="706755"/>
          </a:xfrm>
          <a:prstGeom prst="rect">
            <a:avLst/>
          </a:prstGeom>
          <a:noFill/>
        </p:spPr>
        <p:txBody>
          <a:bodyPr wrap="square" rtlCol="0">
            <a:spAutoFit/>
          </a:bodyPr>
          <a:lstStyle/>
          <a:p>
            <a:r>
              <a:rPr lang="en-US" sz="4000"/>
              <a:t>Add Salary: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57200" y="1793240"/>
            <a:ext cx="8229600" cy="4652645"/>
          </a:xfrm>
          <a:prstGeom prst="rect">
            <a:avLst/>
          </a:prstGeom>
        </p:spPr>
      </p:pic>
      <p:sp>
        <p:nvSpPr>
          <p:cNvPr id="4" name="Text Box 3"/>
          <p:cNvSpPr txBox="1"/>
          <p:nvPr/>
        </p:nvSpPr>
        <p:spPr>
          <a:xfrm>
            <a:off x="892175" y="342900"/>
            <a:ext cx="4975860" cy="706755"/>
          </a:xfrm>
          <a:prstGeom prst="rect">
            <a:avLst/>
          </a:prstGeom>
          <a:noFill/>
        </p:spPr>
        <p:txBody>
          <a:bodyPr wrap="square" rtlCol="0">
            <a:spAutoFit/>
          </a:bodyPr>
          <a:lstStyle/>
          <a:p>
            <a:r>
              <a:rPr lang="en-US" sz="4000"/>
              <a:t>Employee List: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59080" y="1600200"/>
            <a:ext cx="8615680" cy="4861560"/>
          </a:xfrm>
          <a:prstGeom prst="rect">
            <a:avLst/>
          </a:prstGeom>
        </p:spPr>
      </p:pic>
      <p:sp>
        <p:nvSpPr>
          <p:cNvPr id="4" name="Text Box 3"/>
          <p:cNvSpPr txBox="1"/>
          <p:nvPr/>
        </p:nvSpPr>
        <p:spPr>
          <a:xfrm>
            <a:off x="737235" y="503555"/>
            <a:ext cx="5994400" cy="706755"/>
          </a:xfrm>
          <a:prstGeom prst="rect">
            <a:avLst/>
          </a:prstGeom>
          <a:noFill/>
        </p:spPr>
        <p:txBody>
          <a:bodyPr wrap="square" rtlCol="0">
            <a:spAutoFit/>
          </a:bodyPr>
          <a:lstStyle/>
          <a:p>
            <a:r>
              <a:rPr lang="en-US" sz="4000"/>
              <a:t>Salary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Outline</a:t>
            </a:r>
            <a:r>
              <a:rPr lang="en-US" altLang="en-IN" b="1" dirty="0" smtClean="0"/>
              <a:t>:</a:t>
            </a:r>
          </a:p>
        </p:txBody>
      </p:sp>
      <p:sp>
        <p:nvSpPr>
          <p:cNvPr id="3" name="Content Placeholder 2"/>
          <p:cNvSpPr>
            <a:spLocks noGrp="1"/>
          </p:cNvSpPr>
          <p:nvPr>
            <p:ph idx="1"/>
          </p:nvPr>
        </p:nvSpPr>
        <p:spPr/>
        <p:txBody>
          <a:bodyPr>
            <a:noAutofit/>
          </a:bodyPr>
          <a:lstStyle/>
          <a:p>
            <a:r>
              <a:rPr lang="en-IN" dirty="0" smtClean="0"/>
              <a:t>Introduction</a:t>
            </a:r>
          </a:p>
          <a:p>
            <a:r>
              <a:rPr lang="en-IN" dirty="0" smtClean="0"/>
              <a:t>Objective</a:t>
            </a:r>
          </a:p>
          <a:p>
            <a:r>
              <a:rPr lang="en-IN" dirty="0" smtClean="0"/>
              <a:t>Purpose</a:t>
            </a:r>
          </a:p>
          <a:p>
            <a:r>
              <a:rPr lang="en-US" altLang="en-IN" dirty="0" smtClean="0"/>
              <a:t>Advantages</a:t>
            </a:r>
            <a:endParaRPr lang="en-IN" dirty="0" smtClean="0"/>
          </a:p>
          <a:p>
            <a:r>
              <a:rPr lang="en-IN" dirty="0" smtClean="0"/>
              <a:t>Modul</a:t>
            </a:r>
            <a:r>
              <a:rPr lang="en-US" altLang="en-IN" dirty="0" smtClean="0"/>
              <a:t>e</a:t>
            </a:r>
            <a:endParaRPr lang="en-IN" dirty="0" smtClean="0"/>
          </a:p>
          <a:p>
            <a:r>
              <a:rPr lang="en-IN" dirty="0" smtClean="0"/>
              <a:t>Activity Diagram</a:t>
            </a:r>
          </a:p>
          <a:p>
            <a:r>
              <a:rPr lang="en-IN" dirty="0" smtClean="0"/>
              <a:t>Screen Shot</a:t>
            </a:r>
          </a:p>
          <a:p>
            <a:r>
              <a:rPr lang="en-IN" dirty="0" smtClean="0"/>
              <a:t>Conclusion</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Attendance List:</a:t>
            </a:r>
          </a:p>
        </p:txBody>
      </p:sp>
      <p:pic>
        <p:nvPicPr>
          <p:cNvPr id="4" name="Content Placeholder 3" descr="WhatsApp Image 2021-09-30 at 5.45.19 PM"/>
          <p:cNvPicPr>
            <a:picLocks noGrp="1" noChangeAspect="1"/>
          </p:cNvPicPr>
          <p:nvPr>
            <p:ph idx="1"/>
          </p:nvPr>
        </p:nvPicPr>
        <p:blipFill>
          <a:blip r:embed="rId2"/>
          <a:stretch>
            <a:fillRect/>
          </a:stretch>
        </p:blipFill>
        <p:spPr>
          <a:xfrm>
            <a:off x="457200" y="1802130"/>
            <a:ext cx="8229600" cy="45643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Leave </a:t>
            </a:r>
            <a:r>
              <a:rPr lang="en-US" dirty="0" smtClean="0"/>
              <a:t>List:</a:t>
            </a:r>
            <a:endParaRPr lang="en-US" dirty="0"/>
          </a:p>
        </p:txBody>
      </p:sp>
      <p:pic>
        <p:nvPicPr>
          <p:cNvPr id="4" name="Content Placeholder 3"/>
          <p:cNvPicPr>
            <a:picLocks noGrp="1" noChangeAspect="1"/>
          </p:cNvPicPr>
          <p:nvPr>
            <p:ph idx="1"/>
          </p:nvPr>
        </p:nvPicPr>
        <p:blipFill>
          <a:blip r:embed="rId2"/>
          <a:stretch>
            <a:fillRect/>
          </a:stretch>
        </p:blipFill>
        <p:spPr>
          <a:xfrm>
            <a:off x="457200" y="1417320"/>
            <a:ext cx="8229600" cy="49593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57200" y="1776730"/>
            <a:ext cx="8286115" cy="4615815"/>
          </a:xfrm>
          <a:prstGeom prst="rect">
            <a:avLst/>
          </a:prstGeom>
        </p:spPr>
      </p:pic>
      <p:sp>
        <p:nvSpPr>
          <p:cNvPr id="4" name="Text Box 3"/>
          <p:cNvSpPr txBox="1"/>
          <p:nvPr/>
        </p:nvSpPr>
        <p:spPr>
          <a:xfrm>
            <a:off x="618490" y="384810"/>
            <a:ext cx="5969635" cy="706755"/>
          </a:xfrm>
          <a:prstGeom prst="rect">
            <a:avLst/>
          </a:prstGeom>
          <a:noFill/>
        </p:spPr>
        <p:txBody>
          <a:bodyPr wrap="square" rtlCol="0">
            <a:spAutoFit/>
          </a:bodyPr>
          <a:lstStyle/>
          <a:p>
            <a:r>
              <a:rPr lang="en-US" sz="4000" b="1"/>
              <a:t>Employee Dashboard: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r>
              <a:rPr lang="en-US" sz="1800" dirty="0"/>
              <a:t>We conclude, using this application we can easily insert the records and maintain them for long period of time</a:t>
            </a:r>
            <a:r>
              <a:rPr lang="en-US" sz="1800" dirty="0" smtClean="0"/>
              <a:t>.</a:t>
            </a:r>
          </a:p>
          <a:p>
            <a:r>
              <a:rPr lang="en-US" sz="1800" dirty="0"/>
              <a:t>There is no chance of losing data and prevents data redundancy</a:t>
            </a:r>
            <a:r>
              <a:rPr lang="en-US" sz="1800" dirty="0" smtClean="0"/>
              <a:t>.</a:t>
            </a:r>
          </a:p>
          <a:p>
            <a:r>
              <a:rPr lang="en-US" sz="1800" dirty="0"/>
              <a:t>We have prepared application where no other person other than the </a:t>
            </a:r>
            <a:r>
              <a:rPr lang="en-US" sz="1800" dirty="0" smtClean="0"/>
              <a:t>admin </a:t>
            </a:r>
            <a:r>
              <a:rPr lang="en-US" sz="1800" dirty="0"/>
              <a:t>can make changes in the database</a:t>
            </a:r>
            <a:r>
              <a:rPr lang="en-US" sz="1800" dirty="0" smtClean="0"/>
              <a:t>.</a:t>
            </a:r>
          </a:p>
          <a:p>
            <a:r>
              <a:rPr lang="en-US" sz="1800" dirty="0"/>
              <a:t>The main records are to be recorded and handled by </a:t>
            </a:r>
            <a:r>
              <a:rPr lang="en-US" sz="1800"/>
              <a:t>the </a:t>
            </a:r>
            <a:r>
              <a:rPr lang="en-US" sz="1800" smtClean="0"/>
              <a:t>admin </a:t>
            </a:r>
            <a:r>
              <a:rPr lang="en-US" sz="1800" dirty="0"/>
              <a:t>employees in order to keep a check on the customers and applicants.</a:t>
            </a:r>
          </a:p>
        </p:txBody>
      </p:sp>
    </p:spTree>
    <p:extLst>
      <p:ext uri="{BB962C8B-B14F-4D97-AF65-F5344CB8AC3E}">
        <p14:creationId xmlns:p14="http://schemas.microsoft.com/office/powerpoint/2010/main" val="158275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endParaRPr lang="en-IN" dirty="0" smtClean="0"/>
          </a:p>
          <a:p>
            <a:endParaRPr lang="en-IN" dirty="0"/>
          </a:p>
          <a:p>
            <a:endParaRPr lang="en-IN" dirty="0" smtClean="0"/>
          </a:p>
          <a:p>
            <a:pPr algn="ctr">
              <a:buNone/>
            </a:pPr>
            <a:r>
              <a:rPr lang="en-IN" sz="6000" dirty="0" smtClean="0"/>
              <a:t>THANK YOU </a:t>
            </a:r>
            <a:endParaRPr lang="en-IN"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57500" lnSpcReduction="10000"/>
          </a:bodyPr>
          <a:lstStyle/>
          <a:p>
            <a:r>
              <a:rPr lang="en-IN" sz="3600" dirty="0"/>
              <a:t>“</a:t>
            </a:r>
            <a:r>
              <a:rPr lang="en-US" altLang="en-IN" sz="3600" dirty="0"/>
              <a:t>Payroll </a:t>
            </a:r>
            <a:r>
              <a:rPr lang="en-IN" sz="3600" dirty="0"/>
              <a:t>Management System” is an internet based Java application that automates the working of a company or work center that manage and maintain records of the employees in the different department This application is created as a product and can be customized according the specific needs of the client.</a:t>
            </a:r>
          </a:p>
          <a:p>
            <a:r>
              <a:rPr lang="en-IN" sz="3600" dirty="0"/>
              <a:t>The objective of “</a:t>
            </a:r>
            <a:r>
              <a:rPr lang="en-US" altLang="en-IN" sz="3600" dirty="0"/>
              <a:t>Payroll </a:t>
            </a:r>
            <a:r>
              <a:rPr lang="en-IN" sz="3600" dirty="0"/>
              <a:t>Management System” is designing a scheduling system for a work centre. Scheduling is such a tool with which the process of intimating activities and notifications will be easy and even online in the organization where it is installed. </a:t>
            </a:r>
          </a:p>
          <a:p>
            <a:r>
              <a:rPr lang="en-IN" sz="3600" dirty="0"/>
              <a:t>But these task of scheduling the different activities if manually done whether they may be personal or official is time consuming and also may lead to confusion if not properly scheduled.</a:t>
            </a:r>
          </a:p>
          <a:p>
            <a:r>
              <a:rPr lang="en-IN" sz="3600" dirty="0"/>
              <a:t>The supervisor which holds the various activities like sending notifications, mark attendance , and deleting the employees and on the other hand employees view their details, view schedule or the notifications or any message form supervisor and view attendance</a:t>
            </a:r>
            <a:r>
              <a:rPr lang="en-US" altLang="en-IN" sz="36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a:xfrm>
            <a:off x="457200" y="1600200"/>
            <a:ext cx="8229600" cy="4872990"/>
          </a:xfrm>
        </p:spPr>
        <p:txBody>
          <a:bodyPr>
            <a:noAutofit/>
          </a:bodyPr>
          <a:lstStyle/>
          <a:p>
            <a:pPr marL="0" indent="0">
              <a:buNone/>
            </a:pPr>
            <a:r>
              <a:rPr lang="en-IN" sz="1800" dirty="0"/>
              <a:t>Th</a:t>
            </a:r>
            <a:r>
              <a:rPr lang="en-US" altLang="en-IN" sz="1800" dirty="0"/>
              <a:t>e Payroll Management System it is process with</a:t>
            </a:r>
            <a:r>
              <a:rPr lang="en-IN" sz="1800" dirty="0"/>
              <a:t> </a:t>
            </a:r>
            <a:r>
              <a:rPr lang="en-US" altLang="en-IN" sz="1800" dirty="0"/>
              <a:t>the </a:t>
            </a:r>
            <a:r>
              <a:rPr lang="en-IN" sz="1800" dirty="0"/>
              <a:t>designing, building and testing </a:t>
            </a:r>
            <a:r>
              <a:rPr lang="en-US" altLang="en-IN" sz="1800" dirty="0"/>
              <a:t>a </a:t>
            </a:r>
            <a:r>
              <a:rPr lang="en-IN" sz="1800" dirty="0"/>
              <a:t>software system </a:t>
            </a:r>
            <a:r>
              <a:rPr lang="en-US" altLang="en-IN" sz="1800" dirty="0"/>
              <a:t>that is been</a:t>
            </a:r>
            <a:r>
              <a:rPr lang="en-IN" sz="1800" dirty="0"/>
              <a:t> used in a company. </a:t>
            </a:r>
            <a:r>
              <a:rPr lang="en-US" altLang="en-IN" sz="1800" dirty="0"/>
              <a:t>This </a:t>
            </a:r>
            <a:r>
              <a:rPr lang="en-IN" sz="1800" dirty="0"/>
              <a:t>includes two modules i.e. </a:t>
            </a:r>
          </a:p>
          <a:p>
            <a:pPr marL="0" indent="0">
              <a:buNone/>
            </a:pPr>
            <a:r>
              <a:rPr lang="en-US" altLang="en-IN" sz="1800" dirty="0"/>
              <a:t>Admin </a:t>
            </a:r>
            <a:r>
              <a:rPr lang="en-IN" sz="1800" dirty="0"/>
              <a:t>and Employee.</a:t>
            </a:r>
          </a:p>
          <a:p>
            <a:pPr marL="0" indent="0">
              <a:buNone/>
            </a:pPr>
            <a:r>
              <a:rPr lang="en-IN" sz="1800" dirty="0"/>
              <a:t>The system will do the following:</a:t>
            </a:r>
          </a:p>
          <a:p>
            <a:pPr marL="0" indent="0">
              <a:buNone/>
            </a:pPr>
            <a:r>
              <a:rPr lang="en-IN" sz="1800" dirty="0"/>
              <a:t>1)Admin:</a:t>
            </a:r>
          </a:p>
          <a:p>
            <a:pPr marL="0" indent="0">
              <a:buNone/>
            </a:pPr>
            <a:r>
              <a:rPr lang="en-IN" sz="1800" dirty="0"/>
              <a:t>• Admin can Add/Edit/delete the employees.</a:t>
            </a:r>
          </a:p>
          <a:p>
            <a:pPr marL="0" indent="0">
              <a:buNone/>
            </a:pPr>
            <a:r>
              <a:rPr lang="en-IN" sz="1800" dirty="0"/>
              <a:t>• Admin can Add/Edit/delete the schedule the work of the employees.</a:t>
            </a:r>
          </a:p>
          <a:p>
            <a:pPr marL="0" indent="0">
              <a:buNone/>
            </a:pPr>
            <a:r>
              <a:rPr lang="en-IN" sz="1800" dirty="0"/>
              <a:t>• Admin can Add/Edit/delete mark the attendance of employees.</a:t>
            </a:r>
          </a:p>
          <a:p>
            <a:pPr marL="0" indent="0">
              <a:buNone/>
            </a:pPr>
            <a:r>
              <a:rPr lang="en-IN" sz="1800" dirty="0"/>
              <a:t>• Admin can Add/Edit/delete Leaves and time sheet of the employee.</a:t>
            </a:r>
          </a:p>
          <a:p>
            <a:pPr marL="0" indent="0">
              <a:buNone/>
            </a:pPr>
            <a:r>
              <a:rPr lang="en-IN" sz="1800" dirty="0"/>
              <a:t>2)Employee:</a:t>
            </a:r>
          </a:p>
          <a:p>
            <a:pPr marL="0" indent="0">
              <a:buNone/>
            </a:pPr>
            <a:r>
              <a:rPr lang="en-IN" sz="1800" dirty="0"/>
              <a:t>• Registration according to category (developer, tester and designer).</a:t>
            </a:r>
          </a:p>
          <a:p>
            <a:pPr marL="0" indent="0">
              <a:buNone/>
            </a:pPr>
            <a:r>
              <a:rPr lang="en-IN" sz="1800" dirty="0"/>
              <a:t>• Employee can view his/her schedule set by Admin.</a:t>
            </a:r>
          </a:p>
          <a:p>
            <a:pPr marL="0" indent="0">
              <a:buNone/>
            </a:pPr>
            <a:r>
              <a:rPr lang="en-IN" sz="1800" dirty="0"/>
              <a:t> • Employee can check his/her attendance.</a:t>
            </a:r>
          </a:p>
          <a:p>
            <a:pPr marL="0" indent="0">
              <a:buNone/>
            </a:pPr>
            <a:r>
              <a:rPr lang="en-IN" sz="1800" dirty="0"/>
              <a:t>• Employee can update his/her details.</a:t>
            </a:r>
          </a:p>
          <a:p>
            <a:pPr marL="0" indent="0">
              <a:buNone/>
            </a:pPr>
            <a:r>
              <a:rPr lang="en-IN" sz="1800" dirty="0"/>
              <a:t>• Employee can re-set password.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b="1" dirty="0"/>
          </a:p>
        </p:txBody>
      </p:sp>
      <p:sp>
        <p:nvSpPr>
          <p:cNvPr id="3" name="Content Placeholder 2"/>
          <p:cNvSpPr>
            <a:spLocks noGrp="1"/>
          </p:cNvSpPr>
          <p:nvPr>
            <p:ph idx="1"/>
          </p:nvPr>
        </p:nvSpPr>
        <p:spPr/>
        <p:txBody>
          <a:bodyPr>
            <a:normAutofit/>
          </a:bodyPr>
          <a:lstStyle/>
          <a:p>
            <a:r>
              <a:rPr lang="en-US" sz="1800" dirty="0" smtClean="0"/>
              <a:t>The purpose of this </a:t>
            </a:r>
            <a:r>
              <a:rPr lang="en-US" sz="1800" dirty="0"/>
              <a:t>web </a:t>
            </a:r>
            <a:r>
              <a:rPr lang="en-US" sz="1800" dirty="0" smtClean="0"/>
              <a:t>application is </a:t>
            </a:r>
            <a:r>
              <a:rPr lang="en-US" sz="1800" dirty="0"/>
              <a:t>for Managing Employees and their payroll. The expected audiences </a:t>
            </a:r>
            <a:r>
              <a:rPr lang="en-US" sz="1800" dirty="0" smtClean="0"/>
              <a:t>are </a:t>
            </a:r>
            <a:r>
              <a:rPr lang="en-US" sz="1800" dirty="0"/>
              <a:t>the developers and the admin of the web application. Now with the help of this system the admin has the information on his finger tips and can easily prepare a good record based on their requirements. </a:t>
            </a:r>
            <a:endParaRPr lang="en-US" sz="1800" dirty="0" smtClean="0"/>
          </a:p>
          <a:p>
            <a:r>
              <a:rPr lang="en-US" sz="1800" dirty="0" smtClean="0"/>
              <a:t>This system will automate the whole process.</a:t>
            </a:r>
          </a:p>
          <a:p>
            <a:r>
              <a:rPr lang="en-US" sz="1800" dirty="0" smtClean="0"/>
              <a:t>It will also save </a:t>
            </a:r>
            <a:r>
              <a:rPr lang="en-US" sz="1800" dirty="0"/>
              <a:t>the valuable time of the manager or the admin, which can be well utilized buy </a:t>
            </a:r>
            <a:r>
              <a:rPr lang="en-US" sz="1800" dirty="0" smtClean="0"/>
              <a:t>his/her company.</a:t>
            </a:r>
          </a:p>
          <a:p>
            <a:r>
              <a:rPr lang="en-US" sz="1800" dirty="0" smtClean="0"/>
              <a:t>This </a:t>
            </a:r>
            <a:r>
              <a:rPr lang="en-US" sz="1800" dirty="0"/>
              <a:t>will be an additional advantage and management of power based on their free time from his normal </a:t>
            </a:r>
            <a:r>
              <a:rPr lang="en-US" sz="1800" dirty="0" smtClean="0"/>
              <a:t>duty.</a:t>
            </a:r>
            <a:endParaRPr lang="en-US" sz="1800" dirty="0"/>
          </a:p>
        </p:txBody>
      </p:sp>
    </p:spTree>
    <p:extLst>
      <p:ext uri="{BB962C8B-B14F-4D97-AF65-F5344CB8AC3E}">
        <p14:creationId xmlns:p14="http://schemas.microsoft.com/office/powerpoint/2010/main" val="136018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Advantages:</a:t>
            </a:r>
          </a:p>
        </p:txBody>
      </p:sp>
      <p:sp>
        <p:nvSpPr>
          <p:cNvPr id="3" name="Content Placeholder 2"/>
          <p:cNvSpPr>
            <a:spLocks noGrp="1"/>
          </p:cNvSpPr>
          <p:nvPr>
            <p:ph idx="1"/>
          </p:nvPr>
        </p:nvSpPr>
        <p:spPr/>
        <p:txBody>
          <a:bodyPr/>
          <a:lstStyle/>
          <a:p>
            <a:pPr marL="0" indent="0">
              <a:buNone/>
            </a:pPr>
            <a:r>
              <a:rPr lang="en-US" sz="1800"/>
              <a:t>The system has various advantages:</a:t>
            </a:r>
          </a:p>
          <a:p>
            <a:pPr marL="0" indent="0">
              <a:buNone/>
            </a:pPr>
            <a:endParaRPr lang="en-US" sz="1800"/>
          </a:p>
          <a:p>
            <a:pPr marL="0" indent="0">
              <a:buNone/>
            </a:pPr>
            <a:r>
              <a:rPr lang="en-US" sz="1800"/>
              <a:t>• Transparency to all the user of system.</a:t>
            </a:r>
          </a:p>
          <a:p>
            <a:pPr marL="0" indent="0">
              <a:buNone/>
            </a:pPr>
            <a:endParaRPr lang="en-US" sz="1800"/>
          </a:p>
          <a:p>
            <a:pPr marL="0" indent="0">
              <a:buNone/>
            </a:pPr>
            <a:r>
              <a:rPr lang="en-US" sz="1800"/>
              <a:t>• Less paper use and removal of redundancy.</a:t>
            </a:r>
          </a:p>
          <a:p>
            <a:pPr marL="0" indent="0">
              <a:buNone/>
            </a:pPr>
            <a:endParaRPr lang="en-US" sz="1800"/>
          </a:p>
          <a:p>
            <a:pPr marL="0" indent="0">
              <a:buNone/>
            </a:pPr>
            <a:r>
              <a:rPr lang="en-US" sz="1800"/>
              <a:t>• Less prone to errors.</a:t>
            </a:r>
          </a:p>
          <a:p>
            <a:pPr marL="0" indent="0">
              <a:buNone/>
            </a:pPr>
            <a:endParaRPr lang="en-US" sz="1800"/>
          </a:p>
          <a:p>
            <a:pPr marL="0" indent="0">
              <a:buNone/>
            </a:pPr>
            <a:r>
              <a:rPr lang="en-US" sz="1800"/>
              <a:t>• The whole system is interactive.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a:t>Hardware Requirements:</a:t>
            </a:r>
          </a:p>
          <a:p>
            <a:pPr marL="0" indent="0">
              <a:buNone/>
            </a:pPr>
            <a:endParaRPr lang="en-US" sz="1800"/>
          </a:p>
          <a:p>
            <a:r>
              <a:rPr lang="en-US" sz="1800"/>
              <a:t>Processor : Pentium (or above)</a:t>
            </a:r>
          </a:p>
          <a:p>
            <a:r>
              <a:rPr lang="en-US" sz="1800"/>
              <a:t>RAM : 2 GB</a:t>
            </a:r>
          </a:p>
          <a:p>
            <a:r>
              <a:rPr lang="en-US" sz="1800"/>
              <a:t>Hard Disk : 40 GB</a:t>
            </a:r>
          </a:p>
          <a:p>
            <a:pPr marL="0" indent="0">
              <a:buNone/>
            </a:pPr>
            <a:endParaRPr lang="en-US" sz="1800"/>
          </a:p>
          <a:p>
            <a:pPr marL="0" indent="0">
              <a:buNone/>
            </a:pPr>
            <a:r>
              <a:rPr lang="en-US" sz="1800"/>
              <a:t>Software Requirements:</a:t>
            </a:r>
          </a:p>
          <a:p>
            <a:pPr marL="0" indent="0">
              <a:buNone/>
            </a:pPr>
            <a:endParaRPr lang="en-US" sz="1800"/>
          </a:p>
          <a:p>
            <a:r>
              <a:rPr lang="en-US" sz="1800"/>
              <a:t>Operating System : Windows XP or above </a:t>
            </a:r>
          </a:p>
          <a:p>
            <a:r>
              <a:rPr lang="en-US" sz="1800"/>
              <a:t>Java Runtime Environment : JDK/JRE 1.8 or above </a:t>
            </a:r>
          </a:p>
          <a:p>
            <a:r>
              <a:rPr lang="en-US" sz="1800"/>
              <a:t>Database Server : MYSQL</a:t>
            </a:r>
          </a:p>
          <a:p>
            <a:r>
              <a:rPr lang="en-US" sz="1800"/>
              <a:t>Web Server : Apache Tomcat</a:t>
            </a:r>
          </a:p>
          <a:p>
            <a:r>
              <a:rPr lang="en-US" sz="1800"/>
              <a:t>Browser : Java Script Browser</a:t>
            </a:r>
          </a:p>
        </p:txBody>
      </p:sp>
      <p:sp>
        <p:nvSpPr>
          <p:cNvPr id="4" name="Title 3"/>
          <p:cNvSpPr>
            <a:spLocks noGrp="1"/>
          </p:cNvSpPr>
          <p:nvPr>
            <p:ph type="title"/>
          </p:nvPr>
        </p:nvSpPr>
        <p:spPr/>
        <p:txBody>
          <a:bodyPr>
            <a:normAutofit fontScale="90000"/>
          </a:bodyPr>
          <a:lstStyle/>
          <a:p>
            <a:pPr algn="ctr"/>
            <a:r>
              <a:rPr lang="en-US" b="1">
                <a:sym typeface="+mn-ea"/>
              </a:rPr>
              <a:t> HARDWARE AND SOFTWARE REQUIREMENTS</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a:t>
            </a:r>
            <a:r>
              <a:rPr lang="en-US" altLang="en-IN" b="1" dirty="0" smtClean="0"/>
              <a:t>s</a:t>
            </a:r>
          </a:p>
        </p:txBody>
      </p:sp>
      <p:sp>
        <p:nvSpPr>
          <p:cNvPr id="3" name="Content Placeholder 2"/>
          <p:cNvSpPr>
            <a:spLocks noGrp="1"/>
          </p:cNvSpPr>
          <p:nvPr>
            <p:ph idx="1"/>
          </p:nvPr>
        </p:nvSpPr>
        <p:spPr/>
        <p:txBody>
          <a:bodyPr>
            <a:normAutofit/>
          </a:bodyPr>
          <a:lstStyle/>
          <a:p>
            <a:r>
              <a:rPr lang="en-IN" sz="3600" dirty="0" smtClean="0"/>
              <a:t>Admin</a:t>
            </a:r>
          </a:p>
          <a:p>
            <a:endParaRPr lang="en-IN" sz="3600" dirty="0" smtClean="0"/>
          </a:p>
          <a:p>
            <a:endParaRPr lang="en-IN" sz="3600" dirty="0" smtClean="0"/>
          </a:p>
          <a:p>
            <a:r>
              <a:rPr lang="en-US" altLang="en-IN" sz="3600" dirty="0"/>
              <a:t>Employee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Diagram</a:t>
            </a:r>
            <a:endParaRPr lang="en-IN" b="1" dirty="0"/>
          </a:p>
        </p:txBody>
      </p:sp>
      <p:graphicFrame>
        <p:nvGraphicFramePr>
          <p:cNvPr id="10" name="Content Placeholder 9"/>
          <p:cNvGraphicFramePr>
            <a:graphicFrameLocks noGrp="1" noChangeAspect="1"/>
          </p:cNvGraphicFramePr>
          <p:nvPr>
            <p:ph idx="1"/>
          </p:nvPr>
        </p:nvGraphicFramePr>
        <p:xfrm>
          <a:off x="941705" y="1607185"/>
          <a:ext cx="7011035" cy="4919345"/>
        </p:xfrm>
        <a:graphic>
          <a:graphicData uri="http://schemas.openxmlformats.org/presentationml/2006/ole">
            <mc:AlternateContent xmlns:mc="http://schemas.openxmlformats.org/markup-compatibility/2006">
              <mc:Choice xmlns:v="urn:schemas-microsoft-com:vml" Requires="v">
                <p:oleObj spid="_x0000_s1030" r:id="rId3" imgW="4914900" imgH="4511040" progId="Paint.Picture">
                  <p:embed/>
                </p:oleObj>
              </mc:Choice>
              <mc:Fallback>
                <p:oleObj r:id="rId3" imgW="4914900" imgH="4511040" progId="Paint.Picture">
                  <p:embed/>
                  <p:pic>
                    <p:nvPicPr>
                      <p:cNvPr id="0" name="Picture 10"/>
                      <p:cNvPicPr/>
                      <p:nvPr/>
                    </p:nvPicPr>
                    <p:blipFill>
                      <a:blip r:embed="rId4"/>
                      <a:stretch>
                        <a:fillRect/>
                      </a:stretch>
                    </p:blipFill>
                    <p:spPr>
                      <a:xfrm>
                        <a:off x="941705" y="1607185"/>
                        <a:ext cx="7011035" cy="49193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831</Words>
  <Application>Microsoft Office PowerPoint</Application>
  <PresentationFormat>On-screen Show (4:3)</PresentationFormat>
  <Paragraphs>104</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Bitmap Image</vt:lpstr>
      <vt:lpstr>  INSTITUTE FOR ADVANCED COMPUTING AND SOFTWARE DEVELOPMENT AKURDI, PUNE </vt:lpstr>
      <vt:lpstr>Outline:</vt:lpstr>
      <vt:lpstr>Introduction</vt:lpstr>
      <vt:lpstr>Objective</vt:lpstr>
      <vt:lpstr>Purpose</vt:lpstr>
      <vt:lpstr>Advantages:</vt:lpstr>
      <vt:lpstr> HARDWARE AND SOFTWARE REQUIREMENTS</vt:lpstr>
      <vt:lpstr>Modules</vt:lpstr>
      <vt:lpstr>Use Case Diagram</vt:lpstr>
      <vt:lpstr>Data Flow Diagram</vt:lpstr>
      <vt:lpstr>Level 0 Data Flow Diagram</vt:lpstr>
      <vt:lpstr>Level 1 Data Flow Diagram </vt:lpstr>
      <vt:lpstr>ScreenShots</vt:lpstr>
      <vt:lpstr>Login:</vt:lpstr>
      <vt:lpstr>After Login Screen:  </vt:lpstr>
      <vt:lpstr>Add Employee:</vt:lpstr>
      <vt:lpstr>PowerPoint Presentation</vt:lpstr>
      <vt:lpstr>PowerPoint Presentation</vt:lpstr>
      <vt:lpstr>PowerPoint Presentation</vt:lpstr>
      <vt:lpstr>Attendance List:</vt:lpstr>
      <vt:lpstr>Leave List:</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INSTITUTE FOR ADVANCED COMPUTING AND SOFTWARE DEVELOPMENT AKURDI, PUNE </dc:title>
  <dc:creator>hp</dc:creator>
  <cp:lastModifiedBy>Windows User</cp:lastModifiedBy>
  <cp:revision>78</cp:revision>
  <dcterms:created xsi:type="dcterms:W3CDTF">2021-09-29T16:55:00Z</dcterms:created>
  <dcterms:modified xsi:type="dcterms:W3CDTF">2021-09-30T13:43:43Z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7C776878FAB74DE7BCD7652659CBA64C</vt:lpwstr>
  </property>
  <property fmtid="{D5CDD505-2E9C-101B-9397-08002B2CF9AE}" pid="3" name="KSOProductBuildVer">
    <vt:lpwstr>1033-11.2.0.10323</vt:lpwstr>
  </property>
</Properties>
</file>