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5"/>
  </p:notesMasterIdLst>
  <p:sldIdLst>
    <p:sldId id="256" r:id="rId2"/>
    <p:sldId id="257" r:id="rId3"/>
    <p:sldId id="261" r:id="rId4"/>
    <p:sldId id="259" r:id="rId5"/>
    <p:sldId id="258" r:id="rId6"/>
    <p:sldId id="263" r:id="rId7"/>
    <p:sldId id="262" r:id="rId8"/>
    <p:sldId id="265" r:id="rId9"/>
    <p:sldId id="264" r:id="rId10"/>
    <p:sldId id="266" r:id="rId11"/>
    <p:sldId id="26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6E013-1B32-4241-A242-E8A06BE6FB92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41107-7219-4885-B7A2-A3B6E7306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3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4EB4-C7B4-4FE1-B514-86BBEB55EF79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191DDDD-0EA5-4744-B328-82C346F16F9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4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4EB4-C7B4-4FE1-B514-86BBEB55EF79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DDDD-0EA5-4744-B328-82C346F16F9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7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4EB4-C7B4-4FE1-B514-86BBEB55EF79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DDDD-0EA5-4744-B328-82C346F16F9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24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4EB4-C7B4-4FE1-B514-86BBEB55EF79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DDDD-0EA5-4744-B328-82C346F16F9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99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4EB4-C7B4-4FE1-B514-86BBEB55EF79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DDDD-0EA5-4744-B328-82C346F16F9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36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4EB4-C7B4-4FE1-B514-86BBEB55EF79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DDDD-0EA5-4744-B328-82C346F16F9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95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4EB4-C7B4-4FE1-B514-86BBEB55EF79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DDDD-0EA5-4744-B328-82C346F16F9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51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4EB4-C7B4-4FE1-B514-86BBEB55EF79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DDDD-0EA5-4744-B328-82C346F16F9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2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4EB4-C7B4-4FE1-B514-86BBEB55EF79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DDDD-0EA5-4744-B328-82C346F16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92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4EB4-C7B4-4FE1-B514-86BBEB55EF79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DDDD-0EA5-4744-B328-82C346F16F9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53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09F4EB4-C7B4-4FE1-B514-86BBEB55EF79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DDDD-0EA5-4744-B328-82C346F16F9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04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F4EB4-C7B4-4FE1-B514-86BBEB55EF79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191DDDD-0EA5-4744-B328-82C346F16F9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8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5401280" TargetMode="External"/><Relationship Id="rId2" Type="http://schemas.openxmlformats.org/officeDocument/2006/relationships/hyperlink" Target="http://www.usenix.org/events/lisa2000/full_papers/dietrich/dietrich_htm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1560-01BE-4BC1-BDBE-5ABD39B6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-116377"/>
            <a:ext cx="9603275" cy="2302624"/>
          </a:xfrm>
        </p:spPr>
        <p:txBody>
          <a:bodyPr>
            <a:normAutofit/>
          </a:bodyPr>
          <a:lstStyle/>
          <a:p>
            <a:pPr algn="ctr"/>
            <a:br>
              <a:rPr lang="en-US" sz="2800" dirty="0"/>
            </a:br>
            <a:r>
              <a:rPr lang="en-US" sz="1600" b="1" i="0" dirty="0">
                <a:effectLst/>
                <a:latin typeface="-apple-system"/>
              </a:rPr>
              <a:t>Institute for Advanced Computing and Software Development </a:t>
            </a:r>
            <a:br>
              <a:rPr lang="en-US" sz="1600" b="1" i="0" dirty="0">
                <a:effectLst/>
                <a:latin typeface="-apple-system"/>
              </a:rPr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DDoS Detection and analysis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2D3AE-D242-4238-BBB3-98C1C73DC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54" y="2668385"/>
            <a:ext cx="11972813" cy="28517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Guided by - </a:t>
            </a:r>
            <a:r>
              <a:rPr lang="en-US" dirty="0" err="1"/>
              <a:t>Akshay</a:t>
            </a:r>
            <a:r>
              <a:rPr lang="en-US" dirty="0"/>
              <a:t> </a:t>
            </a:r>
            <a:r>
              <a:rPr lang="en-US" dirty="0" err="1"/>
              <a:t>Tilekar</a:t>
            </a:r>
            <a:r>
              <a:rPr lang="en-US" dirty="0"/>
              <a:t>                                                         Project by - 210541283026 ( Mahadevi Bandapalle)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- 210541283030  ( </a:t>
            </a:r>
            <a:r>
              <a:rPr lang="en-US" dirty="0" err="1"/>
              <a:t>Snehal</a:t>
            </a:r>
            <a:r>
              <a:rPr lang="en-US" dirty="0"/>
              <a:t> Mane)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-</a:t>
            </a:r>
          </a:p>
        </p:txBody>
      </p:sp>
      <p:pic>
        <p:nvPicPr>
          <p:cNvPr id="1026" name="Picture 2" descr="Institute for Advanced Computing and Software Development (IACSD)">
            <a:extLst>
              <a:ext uri="{FF2B5EF4-FFF2-40B4-BE49-F238E27FC236}">
                <a16:creationId xmlns:a16="http://schemas.microsoft.com/office/drawing/2014/main" id="{2F1BEAD5-13E0-4498-AB8C-06F40CAB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94" y="249382"/>
            <a:ext cx="1179685" cy="11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ACSD Pune - Best CDAC institute for Placement">
            <a:extLst>
              <a:ext uri="{FF2B5EF4-FFF2-40B4-BE49-F238E27FC236}">
                <a16:creationId xmlns:a16="http://schemas.microsoft.com/office/drawing/2014/main" id="{70853857-08C0-4B1C-94B2-4B147892B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410" y="191193"/>
            <a:ext cx="2034887" cy="78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60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F079-72E7-4DF0-860F-F96BE4B9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AFCA-59C4-4783-ABCD-2110263E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702" y="2047538"/>
            <a:ext cx="9603275" cy="3450613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As the data is being analyzed the prediction of a recorded system been attacked gets furthermore accurate.</a:t>
            </a:r>
          </a:p>
          <a:p>
            <a:r>
              <a:rPr lang="en-US" dirty="0">
                <a:latin typeface="Century" panose="02040604050505020304" pitchFamily="18" charset="0"/>
              </a:rPr>
              <a:t> And also we can predict which system should be blacklisted on the basis of attacks it has performed.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26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CF1C-4C5E-4CE0-9E1E-D8DC4ABA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2FE1-6DAF-4417-AD23-34589BE97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spcBef>
                <a:spcPts val="0"/>
              </a:spcBef>
              <a:spcAft>
                <a:spcPts val="0"/>
              </a:spcAft>
              <a:buClrTx/>
              <a:buSzPts val="2800"/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Denial of Service is currently the most expensive computer crime for victim organizations.</a:t>
            </a:r>
            <a:endParaRPr lang="en-IN" sz="18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Strategic firewall placement allows companies to use the Internet during a DDoS attack, and it allows them to continue receiving the packets they want.</a:t>
            </a:r>
            <a:endParaRPr lang="en-IN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Distributed Denial of Service Attacks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could be Detected by Monitoring the Source IP.</a:t>
            </a:r>
            <a:endParaRPr lang="en-IN" dirty="0">
              <a:effectLst/>
            </a:endParaRPr>
          </a:p>
          <a:p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is easy to generate a successful DDoS attack that bypasses these defenses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62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4C9C-B34B-468A-8F06-89CE03B1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A3A5-C656-4051-9D9A-49A20C1C4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https://www.comptia.org/content/guides/what-is-a-ddos-attack-how-it-works</a:t>
            </a:r>
          </a:p>
          <a:p>
            <a:r>
              <a:rPr lang="en-US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http://www.usenix.org/events/lisa2000/full_papers/dietrich/dietrich_html/</a:t>
            </a:r>
            <a:endParaRPr lang="en-IN" sz="1600" dirty="0"/>
          </a:p>
          <a:p>
            <a:r>
              <a:rPr lang="en-US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https://ieeexplore.ieee.org/document/5401280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600" dirty="0"/>
              <a:t>https://www.hindawi.com/journals/scn/2018/9804061/</a:t>
            </a:r>
          </a:p>
        </p:txBody>
      </p:sp>
    </p:spTree>
    <p:extLst>
      <p:ext uri="{BB962C8B-B14F-4D97-AF65-F5344CB8AC3E}">
        <p14:creationId xmlns:p14="http://schemas.microsoft.com/office/powerpoint/2010/main" val="3292432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6C4B-F74C-4802-9EA0-503F94837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 !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69087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BEB2-3B6C-4C2F-A191-DFD185B3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66B66-CBDC-4924-BA42-256EB9263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9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010C-2E15-4C8A-B057-6D59E895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FBBA-4683-4591-B23C-021708201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DDoS attack is an intentional attack type which is usually made in a distributed computing environment by targeting a website or a server so as to minimize their normal performance. </a:t>
            </a:r>
          </a:p>
          <a:p>
            <a:r>
              <a:rPr lang="en-US" dirty="0"/>
              <a:t>To achieve this, an attacker uses multiple systems in a network. Now, using these systems, the attacker makes an attack on the target website or server by making multiple requests to the target system or server. </a:t>
            </a:r>
          </a:p>
          <a:p>
            <a:r>
              <a:rPr lang="en-US" dirty="0"/>
              <a:t>As these types of attacks are carried out in distributed environments, hence, these are also called distributed DDoS attacks.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7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C264-08EF-4A09-9105-0BC1A748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DDoS: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7E23-5F2B-49B2-B04A-6441DAD5F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 dirty="0"/>
              <a:t>Denial of Service Attack:</a:t>
            </a:r>
            <a:r>
              <a:rPr lang="en-US" altLang="en-US" dirty="0"/>
              <a:t>  </a:t>
            </a:r>
            <a:r>
              <a:rPr lang="en-US" altLang="en-US" sz="2800" dirty="0"/>
              <a:t>an attack on a computer or network that prevents legitimate use of its resources.</a:t>
            </a:r>
            <a:endParaRPr lang="en-US" altLang="en-US" sz="2800" baseline="30000" dirty="0"/>
          </a:p>
          <a:p>
            <a:r>
              <a:rPr lang="en-US" altLang="en-US" dirty="0"/>
              <a:t>DoS Attacks Affect:</a:t>
            </a:r>
          </a:p>
          <a:p>
            <a:pPr lvl="1"/>
            <a:r>
              <a:rPr lang="en-US" altLang="en-US" dirty="0"/>
              <a:t>Software Systems</a:t>
            </a:r>
          </a:p>
          <a:p>
            <a:pPr lvl="1"/>
            <a:r>
              <a:rPr lang="en-US" altLang="en-US" dirty="0"/>
              <a:t>Network Routers/Equipment/Servers</a:t>
            </a:r>
          </a:p>
          <a:p>
            <a:pPr lvl="1"/>
            <a:r>
              <a:rPr lang="en-US" altLang="en-US" dirty="0"/>
              <a:t>Servers and End-User PCs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9AF4B-84EB-438C-B323-446C9E382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3242578"/>
            <a:ext cx="5459896" cy="203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4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B6A7-6FD2-4684-B949-64616D29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14D0-DEA2-4B55-B65B-BC66FE31D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B54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DDoS detection is the process of distinguishing distributed denial of service (DDoS) attacks from normal network traffic in order to perform effective attack mitigation.</a:t>
            </a:r>
          </a:p>
          <a:p>
            <a:r>
              <a:rPr lang="en-US" dirty="0">
                <a:solidFill>
                  <a:srgbClr val="3B54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primary goal of a DDoS attack is to either limit access to an application or network service, thereby denying legitimate users access to the services.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59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4F78-6A3D-460C-8CAF-B5B3B775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2BA7F-2C76-429A-8013-26AF24082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ML Classification algorithms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92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1DEC-9E4C-402C-970C-BDAAC126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5383E-2DF4-4C40-B0CA-4E74F30BB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Yu Gothic UI Semibold" panose="020B0700000000000000" pitchFamily="34" charset="-128"/>
                <a:cs typeface="Times New Roman" panose="02020603050405020304" pitchFamily="18" charset="0"/>
              </a:rPr>
              <a:t>Importing libraries.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Yu Gothic UI Semibold" panose="020B0700000000000000" pitchFamily="34" charset="-128"/>
                <a:cs typeface="Times New Roman" panose="02020603050405020304" pitchFamily="18" charset="0"/>
              </a:rPr>
              <a:t>Data preprocessing.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Yu Gothic UI Semibold" panose="020B0700000000000000" pitchFamily="34" charset="-128"/>
                <a:cs typeface="Times New Roman" panose="02020603050405020304" pitchFamily="18" charset="0"/>
              </a:rPr>
              <a:t>Extracting features.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Yu Gothic UI Semibold" panose="020B0700000000000000" pitchFamily="34" charset="-128"/>
                <a:cs typeface="Times New Roman" panose="02020603050405020304" pitchFamily="18" charset="0"/>
              </a:rPr>
              <a:t>Train test splitting.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Yu Gothic UI Semibold" panose="020B0700000000000000" pitchFamily="34" charset="-128"/>
                <a:cs typeface="Times New Roman" panose="02020603050405020304" pitchFamily="18" charset="0"/>
              </a:rPr>
              <a:t>Applying classification models.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Yu Gothic UI Semibold" panose="020B0700000000000000" pitchFamily="34" charset="-128"/>
                <a:cs typeface="Times New Roman" panose="02020603050405020304" pitchFamily="18" charset="0"/>
              </a:rPr>
              <a:t>Prediction for test data.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Yu Gothic UI Semibold" panose="020B0700000000000000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Yu Gothic UI Semibold" panose="020B0700000000000000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ea typeface="Yu Gothic UI Semibold" panose="020B07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9E9C-ED5C-45FF-80FC-B7CEFBB9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</a:t>
            </a:r>
            <a:r>
              <a:rPr lang="en-US" dirty="0"/>
              <a:t>  flow: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221DE6-9C20-403D-80E6-16C38B429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23" y="2016125"/>
            <a:ext cx="844428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1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7C4A-BF66-428C-ACD7-0CBB564C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F59FC-43D8-465B-A4AD-CD273D7B3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prevents malicious traffic from reaching its target.</a:t>
            </a:r>
          </a:p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limiting the impact of the attack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7837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612</TotalTime>
  <Words>472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Arial</vt:lpstr>
      <vt:lpstr>Calibri</vt:lpstr>
      <vt:lpstr>Century</vt:lpstr>
      <vt:lpstr>Gill Sans MT</vt:lpstr>
      <vt:lpstr>Tahoma</vt:lpstr>
      <vt:lpstr>Times New Roman</vt:lpstr>
      <vt:lpstr>Gallery</vt:lpstr>
      <vt:lpstr> Institute for Advanced Computing and Software Development    DDoS Detection and analysis</vt:lpstr>
      <vt:lpstr>Contents: </vt:lpstr>
      <vt:lpstr>Introduction:</vt:lpstr>
      <vt:lpstr>What is DDoS:</vt:lpstr>
      <vt:lpstr>Objectives:</vt:lpstr>
      <vt:lpstr>Technology used:</vt:lpstr>
      <vt:lpstr>Methodology:</vt:lpstr>
      <vt:lpstr>Ml  flow:</vt:lpstr>
      <vt:lpstr>Advantages: </vt:lpstr>
      <vt:lpstr>Future scope:</vt:lpstr>
      <vt:lpstr>Conclusion: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Detection and analysis:</dc:title>
  <dc:creator>Madhavi Bandapalle</dc:creator>
  <cp:lastModifiedBy>Madhavi Bandapalle</cp:lastModifiedBy>
  <cp:revision>11</cp:revision>
  <dcterms:created xsi:type="dcterms:W3CDTF">2021-09-28T10:56:57Z</dcterms:created>
  <dcterms:modified xsi:type="dcterms:W3CDTF">2021-09-30T11:55:29Z</dcterms:modified>
</cp:coreProperties>
</file>