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5"/>
  </p:notesMasterIdLst>
  <p:handoutMasterIdLst>
    <p:handoutMasterId r:id="rId16"/>
  </p:handoutMasterIdLst>
  <p:sldIdLst>
    <p:sldId id="256" r:id="rId6"/>
    <p:sldId id="272" r:id="rId7"/>
    <p:sldId id="266" r:id="rId8"/>
    <p:sldId id="271" r:id="rId9"/>
    <p:sldId id="267" r:id="rId10"/>
    <p:sldId id="273" r:id="rId11"/>
    <p:sldId id="264"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p:scale>
          <a:sx n="64" d="100"/>
          <a:sy n="64" d="100"/>
        </p:scale>
        <p:origin x="756" y="57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DF0A3B-BABA-425D-9697-215BF80D2598}"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88A4B3F0-F8E3-4F22-9C9A-A1128EC51759}">
      <dgm:prSet phldrT="[Text]"/>
      <dgm:spPr/>
      <dgm:t>
        <a:bodyPr/>
        <a:lstStyle/>
        <a:p>
          <a:r>
            <a:rPr lang="en-US"/>
            <a:t>Average Miles Traveled:</a:t>
          </a:r>
        </a:p>
        <a:p>
          <a:r>
            <a:rPr lang="en-US" b="1"/>
            <a:t>2.8 Trillion</a:t>
          </a:r>
        </a:p>
      </dgm:t>
    </dgm:pt>
    <dgm:pt modelId="{506A7603-AAC9-42DB-BDAC-DD2D4ABA20E9}" type="parTrans" cxnId="{100E487E-3F91-4243-8D41-316D3CB32761}">
      <dgm:prSet/>
      <dgm:spPr/>
      <dgm:t>
        <a:bodyPr/>
        <a:lstStyle/>
        <a:p>
          <a:endParaRPr lang="en-US"/>
        </a:p>
      </dgm:t>
    </dgm:pt>
    <dgm:pt modelId="{B32773EB-9A5E-4202-AE8B-68EADFBA27BA}" type="sibTrans" cxnId="{100E487E-3F91-4243-8D41-316D3CB32761}">
      <dgm:prSet/>
      <dgm:spPr/>
      <dgm:t>
        <a:bodyPr/>
        <a:lstStyle/>
        <a:p>
          <a:endParaRPr lang="en-US"/>
        </a:p>
      </dgm:t>
    </dgm:pt>
    <dgm:pt modelId="{D904682E-6AE8-4B31-9B6F-22F15748B142}">
      <dgm:prSet phldrT="[Text]"/>
      <dgm:spPr/>
      <dgm:t>
        <a:bodyPr/>
        <a:lstStyle/>
        <a:p>
          <a:r>
            <a:rPr lang="en-US"/>
            <a:t>Average Fatal Crashes:</a:t>
          </a:r>
        </a:p>
        <a:p>
          <a:r>
            <a:rPr lang="en-US" b="1"/>
            <a:t>35,389</a:t>
          </a:r>
        </a:p>
      </dgm:t>
    </dgm:pt>
    <dgm:pt modelId="{3C15F49E-F557-49FC-B782-2DBF7F877239}" type="parTrans" cxnId="{1ABD5664-812D-4A44-A31C-1E0F1FA8E9FE}">
      <dgm:prSet/>
      <dgm:spPr/>
      <dgm:t>
        <a:bodyPr/>
        <a:lstStyle/>
        <a:p>
          <a:endParaRPr lang="en-US"/>
        </a:p>
      </dgm:t>
    </dgm:pt>
    <dgm:pt modelId="{73AFD350-5980-4516-AE01-15C01CA95A91}" type="sibTrans" cxnId="{1ABD5664-812D-4A44-A31C-1E0F1FA8E9FE}">
      <dgm:prSet/>
      <dgm:spPr/>
      <dgm:t>
        <a:bodyPr/>
        <a:lstStyle/>
        <a:p>
          <a:endParaRPr lang="en-US"/>
        </a:p>
      </dgm:t>
    </dgm:pt>
    <dgm:pt modelId="{2B9C7FA1-0C27-4ED7-A88C-5A745308A2D3}">
      <dgm:prSet phldrT="[Text]"/>
      <dgm:spPr/>
      <dgm:t>
        <a:bodyPr/>
        <a:lstStyle/>
        <a:p>
          <a:r>
            <a:rPr lang="en-US"/>
            <a:t>Average Fatalities:</a:t>
          </a:r>
        </a:p>
        <a:p>
          <a:r>
            <a:rPr lang="en-US" b="1"/>
            <a:t>39,186</a:t>
          </a:r>
        </a:p>
      </dgm:t>
    </dgm:pt>
    <dgm:pt modelId="{87449A52-A766-4CF1-B52F-A712DD65208F}" type="parTrans" cxnId="{5B3D9282-8E35-4CAA-90D3-EB219CB98FF7}">
      <dgm:prSet/>
      <dgm:spPr/>
      <dgm:t>
        <a:bodyPr/>
        <a:lstStyle/>
        <a:p>
          <a:endParaRPr lang="en-US"/>
        </a:p>
      </dgm:t>
    </dgm:pt>
    <dgm:pt modelId="{912FA44B-28EC-43BD-B2D1-3AD563D3D4A2}" type="sibTrans" cxnId="{5B3D9282-8E35-4CAA-90D3-EB219CB98FF7}">
      <dgm:prSet/>
      <dgm:spPr/>
      <dgm:t>
        <a:bodyPr/>
        <a:lstStyle/>
        <a:p>
          <a:endParaRPr lang="en-US"/>
        </a:p>
      </dgm:t>
    </dgm:pt>
    <dgm:pt modelId="{4F82F8BA-DCB9-4E22-BD83-B3DBE8779924}" type="pres">
      <dgm:prSet presAssocID="{4FDF0A3B-BABA-425D-9697-215BF80D2598}" presName="diagram" presStyleCnt="0">
        <dgm:presLayoutVars>
          <dgm:dir/>
          <dgm:resizeHandles val="exact"/>
        </dgm:presLayoutVars>
      </dgm:prSet>
      <dgm:spPr/>
    </dgm:pt>
    <dgm:pt modelId="{6681119A-590B-4594-8384-65027E82A8B5}" type="pres">
      <dgm:prSet presAssocID="{88A4B3F0-F8E3-4F22-9C9A-A1128EC51759}" presName="node" presStyleLbl="node1" presStyleIdx="0" presStyleCnt="3">
        <dgm:presLayoutVars>
          <dgm:bulletEnabled val="1"/>
        </dgm:presLayoutVars>
      </dgm:prSet>
      <dgm:spPr/>
    </dgm:pt>
    <dgm:pt modelId="{E8C4A8B9-5A4A-48E7-A277-4674AC75954B}" type="pres">
      <dgm:prSet presAssocID="{B32773EB-9A5E-4202-AE8B-68EADFBA27BA}" presName="sibTrans" presStyleCnt="0"/>
      <dgm:spPr/>
    </dgm:pt>
    <dgm:pt modelId="{5A576250-B82F-4639-AAB4-24F1B16EA937}" type="pres">
      <dgm:prSet presAssocID="{D904682E-6AE8-4B31-9B6F-22F15748B142}" presName="node" presStyleLbl="node1" presStyleIdx="1" presStyleCnt="3">
        <dgm:presLayoutVars>
          <dgm:bulletEnabled val="1"/>
        </dgm:presLayoutVars>
      </dgm:prSet>
      <dgm:spPr/>
    </dgm:pt>
    <dgm:pt modelId="{F686FD8C-1567-40CE-B37F-22672CCFF560}" type="pres">
      <dgm:prSet presAssocID="{73AFD350-5980-4516-AE01-15C01CA95A91}" presName="sibTrans" presStyleCnt="0"/>
      <dgm:spPr/>
    </dgm:pt>
    <dgm:pt modelId="{4983D4BA-AD62-4873-8CAA-BC0B4745B0DA}" type="pres">
      <dgm:prSet presAssocID="{2B9C7FA1-0C27-4ED7-A88C-5A745308A2D3}" presName="node" presStyleLbl="node1" presStyleIdx="2" presStyleCnt="3">
        <dgm:presLayoutVars>
          <dgm:bulletEnabled val="1"/>
        </dgm:presLayoutVars>
      </dgm:prSet>
      <dgm:spPr/>
    </dgm:pt>
  </dgm:ptLst>
  <dgm:cxnLst>
    <dgm:cxn modelId="{F928B824-1E02-4923-B7D5-8C788BE09AEF}" type="presOf" srcId="{4FDF0A3B-BABA-425D-9697-215BF80D2598}" destId="{4F82F8BA-DCB9-4E22-BD83-B3DBE8779924}" srcOrd="0" destOrd="0" presId="urn:microsoft.com/office/officeart/2005/8/layout/default"/>
    <dgm:cxn modelId="{1ABD5664-812D-4A44-A31C-1E0F1FA8E9FE}" srcId="{4FDF0A3B-BABA-425D-9697-215BF80D2598}" destId="{D904682E-6AE8-4B31-9B6F-22F15748B142}" srcOrd="1" destOrd="0" parTransId="{3C15F49E-F557-49FC-B782-2DBF7F877239}" sibTransId="{73AFD350-5980-4516-AE01-15C01CA95A91}"/>
    <dgm:cxn modelId="{100E487E-3F91-4243-8D41-316D3CB32761}" srcId="{4FDF0A3B-BABA-425D-9697-215BF80D2598}" destId="{88A4B3F0-F8E3-4F22-9C9A-A1128EC51759}" srcOrd="0" destOrd="0" parTransId="{506A7603-AAC9-42DB-BDAC-DD2D4ABA20E9}" sibTransId="{B32773EB-9A5E-4202-AE8B-68EADFBA27BA}"/>
    <dgm:cxn modelId="{5B3D9282-8E35-4CAA-90D3-EB219CB98FF7}" srcId="{4FDF0A3B-BABA-425D-9697-215BF80D2598}" destId="{2B9C7FA1-0C27-4ED7-A88C-5A745308A2D3}" srcOrd="2" destOrd="0" parTransId="{87449A52-A766-4CF1-B52F-A712DD65208F}" sibTransId="{912FA44B-28EC-43BD-B2D1-3AD563D3D4A2}"/>
    <dgm:cxn modelId="{643C469A-FD63-4E03-AE4E-32491B4C33B3}" type="presOf" srcId="{D904682E-6AE8-4B31-9B6F-22F15748B142}" destId="{5A576250-B82F-4639-AAB4-24F1B16EA937}" srcOrd="0" destOrd="0" presId="urn:microsoft.com/office/officeart/2005/8/layout/default"/>
    <dgm:cxn modelId="{6988F3C1-C4DE-4A0D-9C6E-DE49C5B53FC1}" type="presOf" srcId="{88A4B3F0-F8E3-4F22-9C9A-A1128EC51759}" destId="{6681119A-590B-4594-8384-65027E82A8B5}" srcOrd="0" destOrd="0" presId="urn:microsoft.com/office/officeart/2005/8/layout/default"/>
    <dgm:cxn modelId="{CFE6B9C3-69B5-4EFB-BAB2-0F7B448805B3}" type="presOf" srcId="{2B9C7FA1-0C27-4ED7-A88C-5A745308A2D3}" destId="{4983D4BA-AD62-4873-8CAA-BC0B4745B0DA}" srcOrd="0" destOrd="0" presId="urn:microsoft.com/office/officeart/2005/8/layout/default"/>
    <dgm:cxn modelId="{2325FC45-D65D-4A60-9E4F-7B1F2B72FFA4}" type="presParOf" srcId="{4F82F8BA-DCB9-4E22-BD83-B3DBE8779924}" destId="{6681119A-590B-4594-8384-65027E82A8B5}" srcOrd="0" destOrd="0" presId="urn:microsoft.com/office/officeart/2005/8/layout/default"/>
    <dgm:cxn modelId="{2C3AD50A-67A0-4E58-A342-D320BB5E4BB9}" type="presParOf" srcId="{4F82F8BA-DCB9-4E22-BD83-B3DBE8779924}" destId="{E8C4A8B9-5A4A-48E7-A277-4674AC75954B}" srcOrd="1" destOrd="0" presId="urn:microsoft.com/office/officeart/2005/8/layout/default"/>
    <dgm:cxn modelId="{591998F6-7D08-425B-98BE-59AF759C4C4F}" type="presParOf" srcId="{4F82F8BA-DCB9-4E22-BD83-B3DBE8779924}" destId="{5A576250-B82F-4639-AAB4-24F1B16EA937}" srcOrd="2" destOrd="0" presId="urn:microsoft.com/office/officeart/2005/8/layout/default"/>
    <dgm:cxn modelId="{1A72D26F-76D8-472B-9E65-76789334DB41}" type="presParOf" srcId="{4F82F8BA-DCB9-4E22-BD83-B3DBE8779924}" destId="{F686FD8C-1567-40CE-B37F-22672CCFF560}" srcOrd="3" destOrd="0" presId="urn:microsoft.com/office/officeart/2005/8/layout/default"/>
    <dgm:cxn modelId="{F3CAA18F-7513-4EBD-A392-106D1C309FF8}" type="presParOf" srcId="{4F82F8BA-DCB9-4E22-BD83-B3DBE8779924}" destId="{4983D4BA-AD62-4873-8CAA-BC0B4745B0DA}" srcOrd="4"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F0A3B-BABA-425D-9697-215BF80D2598}" type="doc">
      <dgm:prSet loTypeId="urn:microsoft.com/office/officeart/2009/layout/CircleArrowProcess" loCatId="cycle" qsTypeId="urn:microsoft.com/office/officeart/2005/8/quickstyle/simple1" qsCatId="simple" csTypeId="urn:microsoft.com/office/officeart/2005/8/colors/accent0_3" csCatId="mainScheme" phldr="1"/>
      <dgm:spPr/>
      <dgm:t>
        <a:bodyPr/>
        <a:lstStyle/>
        <a:p>
          <a:endParaRPr lang="en-US"/>
        </a:p>
      </dgm:t>
    </dgm:pt>
    <dgm:pt modelId="{88A4B3F0-F8E3-4F22-9C9A-A1128EC51759}">
      <dgm:prSet phldrT="[Text]"/>
      <dgm:spPr/>
      <dgm:t>
        <a:bodyPr/>
        <a:lstStyle/>
        <a:p>
          <a:r>
            <a:rPr lang="en-US"/>
            <a:t>Average Miles Traveled:</a:t>
          </a:r>
        </a:p>
        <a:p>
          <a:r>
            <a:rPr lang="en-US" b="1"/>
            <a:t>169 Million</a:t>
          </a:r>
        </a:p>
      </dgm:t>
    </dgm:pt>
    <dgm:pt modelId="{506A7603-AAC9-42DB-BDAC-DD2D4ABA20E9}" type="parTrans" cxnId="{100E487E-3F91-4243-8D41-316D3CB32761}">
      <dgm:prSet/>
      <dgm:spPr/>
      <dgm:t>
        <a:bodyPr/>
        <a:lstStyle/>
        <a:p>
          <a:endParaRPr lang="en-US"/>
        </a:p>
      </dgm:t>
    </dgm:pt>
    <dgm:pt modelId="{B32773EB-9A5E-4202-AE8B-68EADFBA27BA}" type="sibTrans" cxnId="{100E487E-3F91-4243-8D41-316D3CB32761}">
      <dgm:prSet/>
      <dgm:spPr/>
      <dgm:t>
        <a:bodyPr/>
        <a:lstStyle/>
        <a:p>
          <a:endParaRPr lang="en-US"/>
        </a:p>
      </dgm:t>
    </dgm:pt>
    <dgm:pt modelId="{D904682E-6AE8-4B31-9B6F-22F15748B142}">
      <dgm:prSet phldrT="[Text]"/>
      <dgm:spPr/>
      <dgm:t>
        <a:bodyPr/>
        <a:lstStyle/>
        <a:p>
          <a:r>
            <a:rPr lang="en-US"/>
            <a:t>Average Fatal Crashes:</a:t>
          </a:r>
        </a:p>
        <a:p>
          <a:r>
            <a:rPr lang="en-US" b="1"/>
            <a:t>1.6</a:t>
          </a:r>
        </a:p>
      </dgm:t>
    </dgm:pt>
    <dgm:pt modelId="{3C15F49E-F557-49FC-B782-2DBF7F877239}" type="parTrans" cxnId="{1ABD5664-812D-4A44-A31C-1E0F1FA8E9FE}">
      <dgm:prSet/>
      <dgm:spPr/>
      <dgm:t>
        <a:bodyPr/>
        <a:lstStyle/>
        <a:p>
          <a:endParaRPr lang="en-US"/>
        </a:p>
      </dgm:t>
    </dgm:pt>
    <dgm:pt modelId="{73AFD350-5980-4516-AE01-15C01CA95A91}" type="sibTrans" cxnId="{1ABD5664-812D-4A44-A31C-1E0F1FA8E9FE}">
      <dgm:prSet/>
      <dgm:spPr/>
      <dgm:t>
        <a:bodyPr/>
        <a:lstStyle/>
        <a:p>
          <a:endParaRPr lang="en-US"/>
        </a:p>
      </dgm:t>
    </dgm:pt>
    <dgm:pt modelId="{2B9C7FA1-0C27-4ED7-A88C-5A745308A2D3}">
      <dgm:prSet phldrT="[Text]"/>
      <dgm:spPr/>
      <dgm:t>
        <a:bodyPr/>
        <a:lstStyle/>
        <a:p>
          <a:r>
            <a:rPr lang="en-US"/>
            <a:t>Average Fatalities:</a:t>
          </a:r>
        </a:p>
        <a:p>
          <a:r>
            <a:rPr lang="en-US" b="1"/>
            <a:t>9</a:t>
          </a:r>
        </a:p>
      </dgm:t>
    </dgm:pt>
    <dgm:pt modelId="{87449A52-A766-4CF1-B52F-A712DD65208F}" type="parTrans" cxnId="{5B3D9282-8E35-4CAA-90D3-EB219CB98FF7}">
      <dgm:prSet/>
      <dgm:spPr/>
      <dgm:t>
        <a:bodyPr/>
        <a:lstStyle/>
        <a:p>
          <a:endParaRPr lang="en-US"/>
        </a:p>
      </dgm:t>
    </dgm:pt>
    <dgm:pt modelId="{912FA44B-28EC-43BD-B2D1-3AD563D3D4A2}" type="sibTrans" cxnId="{5B3D9282-8E35-4CAA-90D3-EB219CB98FF7}">
      <dgm:prSet/>
      <dgm:spPr/>
      <dgm:t>
        <a:bodyPr/>
        <a:lstStyle/>
        <a:p>
          <a:endParaRPr lang="en-US"/>
        </a:p>
      </dgm:t>
    </dgm:pt>
    <dgm:pt modelId="{48C17246-8835-470D-A6F6-973DDDB02065}" type="pres">
      <dgm:prSet presAssocID="{4FDF0A3B-BABA-425D-9697-215BF80D2598}" presName="Name0" presStyleCnt="0">
        <dgm:presLayoutVars>
          <dgm:chMax val="7"/>
          <dgm:chPref val="7"/>
          <dgm:dir/>
          <dgm:animLvl val="lvl"/>
        </dgm:presLayoutVars>
      </dgm:prSet>
      <dgm:spPr/>
    </dgm:pt>
    <dgm:pt modelId="{ECF08310-6DDC-4028-A791-25A92DCA3535}" type="pres">
      <dgm:prSet presAssocID="{88A4B3F0-F8E3-4F22-9C9A-A1128EC51759}" presName="Accent1" presStyleCnt="0"/>
      <dgm:spPr/>
    </dgm:pt>
    <dgm:pt modelId="{AE295234-A1AB-4900-BAEC-5854C3C98DAF}" type="pres">
      <dgm:prSet presAssocID="{88A4B3F0-F8E3-4F22-9C9A-A1128EC51759}" presName="Accent" presStyleLbl="node1" presStyleIdx="0" presStyleCnt="3"/>
      <dgm:spPr/>
    </dgm:pt>
    <dgm:pt modelId="{458E8670-29A9-4F0D-938C-29DB9072EC52}" type="pres">
      <dgm:prSet presAssocID="{88A4B3F0-F8E3-4F22-9C9A-A1128EC51759}" presName="Parent1" presStyleLbl="revTx" presStyleIdx="0" presStyleCnt="3">
        <dgm:presLayoutVars>
          <dgm:chMax val="1"/>
          <dgm:chPref val="1"/>
          <dgm:bulletEnabled val="1"/>
        </dgm:presLayoutVars>
      </dgm:prSet>
      <dgm:spPr/>
    </dgm:pt>
    <dgm:pt modelId="{764628A3-EB6F-47E2-B6C9-46B103C7006A}" type="pres">
      <dgm:prSet presAssocID="{D904682E-6AE8-4B31-9B6F-22F15748B142}" presName="Accent2" presStyleCnt="0"/>
      <dgm:spPr/>
    </dgm:pt>
    <dgm:pt modelId="{1267B4B3-AD3E-47C8-B8C1-997E07F5AFE3}" type="pres">
      <dgm:prSet presAssocID="{D904682E-6AE8-4B31-9B6F-22F15748B142}" presName="Accent" presStyleLbl="node1" presStyleIdx="1" presStyleCnt="3"/>
      <dgm:spPr/>
    </dgm:pt>
    <dgm:pt modelId="{F8223F6A-9B4D-4FB7-A556-77D3CDAB415A}" type="pres">
      <dgm:prSet presAssocID="{D904682E-6AE8-4B31-9B6F-22F15748B142}" presName="Parent2" presStyleLbl="revTx" presStyleIdx="1" presStyleCnt="3">
        <dgm:presLayoutVars>
          <dgm:chMax val="1"/>
          <dgm:chPref val="1"/>
          <dgm:bulletEnabled val="1"/>
        </dgm:presLayoutVars>
      </dgm:prSet>
      <dgm:spPr/>
    </dgm:pt>
    <dgm:pt modelId="{D404F816-3E5C-4B49-92E1-8F8D3E86B3D3}" type="pres">
      <dgm:prSet presAssocID="{2B9C7FA1-0C27-4ED7-A88C-5A745308A2D3}" presName="Accent3" presStyleCnt="0"/>
      <dgm:spPr/>
    </dgm:pt>
    <dgm:pt modelId="{87F2FA96-E28C-49C4-9B29-4771442C1A31}" type="pres">
      <dgm:prSet presAssocID="{2B9C7FA1-0C27-4ED7-A88C-5A745308A2D3}" presName="Accent" presStyleLbl="node1" presStyleIdx="2" presStyleCnt="3"/>
      <dgm:spPr/>
    </dgm:pt>
    <dgm:pt modelId="{7BC17772-21A4-4A66-9F0B-D387EEC262B6}" type="pres">
      <dgm:prSet presAssocID="{2B9C7FA1-0C27-4ED7-A88C-5A745308A2D3}" presName="Parent3" presStyleLbl="revTx" presStyleIdx="2" presStyleCnt="3">
        <dgm:presLayoutVars>
          <dgm:chMax val="1"/>
          <dgm:chPref val="1"/>
          <dgm:bulletEnabled val="1"/>
        </dgm:presLayoutVars>
      </dgm:prSet>
      <dgm:spPr/>
    </dgm:pt>
  </dgm:ptLst>
  <dgm:cxnLst>
    <dgm:cxn modelId="{522B342F-0658-485C-ACAD-15B665370CB6}" type="presOf" srcId="{88A4B3F0-F8E3-4F22-9C9A-A1128EC51759}" destId="{458E8670-29A9-4F0D-938C-29DB9072EC52}" srcOrd="0" destOrd="0" presId="urn:microsoft.com/office/officeart/2009/layout/CircleArrowProcess"/>
    <dgm:cxn modelId="{1ABD5664-812D-4A44-A31C-1E0F1FA8E9FE}" srcId="{4FDF0A3B-BABA-425D-9697-215BF80D2598}" destId="{D904682E-6AE8-4B31-9B6F-22F15748B142}" srcOrd="1" destOrd="0" parTransId="{3C15F49E-F557-49FC-B782-2DBF7F877239}" sibTransId="{73AFD350-5980-4516-AE01-15C01CA95A91}"/>
    <dgm:cxn modelId="{BB441F5A-E98E-4ED9-90BD-1BE3FDAA9776}" type="presOf" srcId="{4FDF0A3B-BABA-425D-9697-215BF80D2598}" destId="{48C17246-8835-470D-A6F6-973DDDB02065}" srcOrd="0" destOrd="0" presId="urn:microsoft.com/office/officeart/2009/layout/CircleArrowProcess"/>
    <dgm:cxn modelId="{100E487E-3F91-4243-8D41-316D3CB32761}" srcId="{4FDF0A3B-BABA-425D-9697-215BF80D2598}" destId="{88A4B3F0-F8E3-4F22-9C9A-A1128EC51759}" srcOrd="0" destOrd="0" parTransId="{506A7603-AAC9-42DB-BDAC-DD2D4ABA20E9}" sibTransId="{B32773EB-9A5E-4202-AE8B-68EADFBA27BA}"/>
    <dgm:cxn modelId="{5B3D9282-8E35-4CAA-90D3-EB219CB98FF7}" srcId="{4FDF0A3B-BABA-425D-9697-215BF80D2598}" destId="{2B9C7FA1-0C27-4ED7-A88C-5A745308A2D3}" srcOrd="2" destOrd="0" parTransId="{87449A52-A766-4CF1-B52F-A712DD65208F}" sibTransId="{912FA44B-28EC-43BD-B2D1-3AD563D3D4A2}"/>
    <dgm:cxn modelId="{6D47259B-22FF-4576-9DDF-D7299F69B9B7}" type="presOf" srcId="{2B9C7FA1-0C27-4ED7-A88C-5A745308A2D3}" destId="{7BC17772-21A4-4A66-9F0B-D387EEC262B6}" srcOrd="0" destOrd="0" presId="urn:microsoft.com/office/officeart/2009/layout/CircleArrowProcess"/>
    <dgm:cxn modelId="{DC0326D9-96D7-4DC2-80A4-29482AD5D8D1}" type="presOf" srcId="{D904682E-6AE8-4B31-9B6F-22F15748B142}" destId="{F8223F6A-9B4D-4FB7-A556-77D3CDAB415A}" srcOrd="0" destOrd="0" presId="urn:microsoft.com/office/officeart/2009/layout/CircleArrowProcess"/>
    <dgm:cxn modelId="{89898417-DD2D-4AA4-8C55-73764B0B6D59}" type="presParOf" srcId="{48C17246-8835-470D-A6F6-973DDDB02065}" destId="{ECF08310-6DDC-4028-A791-25A92DCA3535}" srcOrd="0" destOrd="0" presId="urn:microsoft.com/office/officeart/2009/layout/CircleArrowProcess"/>
    <dgm:cxn modelId="{25D5213B-E125-4C20-8899-1B0CE4C1E974}" type="presParOf" srcId="{ECF08310-6DDC-4028-A791-25A92DCA3535}" destId="{AE295234-A1AB-4900-BAEC-5854C3C98DAF}" srcOrd="0" destOrd="0" presId="urn:microsoft.com/office/officeart/2009/layout/CircleArrowProcess"/>
    <dgm:cxn modelId="{3167DD27-7AFB-4622-9731-BCE1D18D1E9C}" type="presParOf" srcId="{48C17246-8835-470D-A6F6-973DDDB02065}" destId="{458E8670-29A9-4F0D-938C-29DB9072EC52}" srcOrd="1" destOrd="0" presId="urn:microsoft.com/office/officeart/2009/layout/CircleArrowProcess"/>
    <dgm:cxn modelId="{56912FCE-D1E2-4AD9-AC25-071E5ADBACF4}" type="presParOf" srcId="{48C17246-8835-470D-A6F6-973DDDB02065}" destId="{764628A3-EB6F-47E2-B6C9-46B103C7006A}" srcOrd="2" destOrd="0" presId="urn:microsoft.com/office/officeart/2009/layout/CircleArrowProcess"/>
    <dgm:cxn modelId="{526B12D2-B194-468F-88DB-04A20BD5B565}" type="presParOf" srcId="{764628A3-EB6F-47E2-B6C9-46B103C7006A}" destId="{1267B4B3-AD3E-47C8-B8C1-997E07F5AFE3}" srcOrd="0" destOrd="0" presId="urn:microsoft.com/office/officeart/2009/layout/CircleArrowProcess"/>
    <dgm:cxn modelId="{FC099460-6473-426D-937F-B6D18E53E77F}" type="presParOf" srcId="{48C17246-8835-470D-A6F6-973DDDB02065}" destId="{F8223F6A-9B4D-4FB7-A556-77D3CDAB415A}" srcOrd="3" destOrd="0" presId="urn:microsoft.com/office/officeart/2009/layout/CircleArrowProcess"/>
    <dgm:cxn modelId="{77FA008E-814A-49DE-A969-79EE70396931}" type="presParOf" srcId="{48C17246-8835-470D-A6F6-973DDDB02065}" destId="{D404F816-3E5C-4B49-92E1-8F8D3E86B3D3}" srcOrd="4" destOrd="0" presId="urn:microsoft.com/office/officeart/2009/layout/CircleArrowProcess"/>
    <dgm:cxn modelId="{CFAD8543-7D42-4EAC-9BED-60B07E366CA3}" type="presParOf" srcId="{D404F816-3E5C-4B49-92E1-8F8D3E86B3D3}" destId="{87F2FA96-E28C-49C4-9B29-4771442C1A31}" srcOrd="0" destOrd="0" presId="urn:microsoft.com/office/officeart/2009/layout/CircleArrowProcess"/>
    <dgm:cxn modelId="{11C8EA71-C96C-402E-9458-ED68AE9706CB}" type="presParOf" srcId="{48C17246-8835-470D-A6F6-973DDDB02065}" destId="{7BC17772-21A4-4A66-9F0B-D387EEC262B6}" srcOrd="5"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1119A-590B-4594-8384-65027E82A8B5}">
      <dsp:nvSpPr>
        <dsp:cNvPr id="0" name=""/>
        <dsp:cNvSpPr/>
      </dsp:nvSpPr>
      <dsp:spPr>
        <a:xfrm>
          <a:off x="295753" y="540"/>
          <a:ext cx="2458756" cy="147525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Average Miles Traveled:</a:t>
          </a:r>
        </a:p>
        <a:p>
          <a:pPr marL="0" lvl="0" indent="0" algn="ctr" defTabSz="1155700">
            <a:lnSpc>
              <a:spcPct val="90000"/>
            </a:lnSpc>
            <a:spcBef>
              <a:spcPct val="0"/>
            </a:spcBef>
            <a:spcAft>
              <a:spcPct val="35000"/>
            </a:spcAft>
            <a:buNone/>
          </a:pPr>
          <a:r>
            <a:rPr lang="en-US" sz="2600" b="1" kern="1200"/>
            <a:t>2.8 Trillion</a:t>
          </a:r>
        </a:p>
      </dsp:txBody>
      <dsp:txXfrm>
        <a:off x="295753" y="540"/>
        <a:ext cx="2458756" cy="1475254"/>
      </dsp:txXfrm>
    </dsp:sp>
    <dsp:sp modelId="{5A576250-B82F-4639-AAB4-24F1B16EA937}">
      <dsp:nvSpPr>
        <dsp:cNvPr id="0" name=""/>
        <dsp:cNvSpPr/>
      </dsp:nvSpPr>
      <dsp:spPr>
        <a:xfrm>
          <a:off x="3000385" y="540"/>
          <a:ext cx="2458756" cy="147525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Average Fatal Crashes:</a:t>
          </a:r>
        </a:p>
        <a:p>
          <a:pPr marL="0" lvl="0" indent="0" algn="ctr" defTabSz="1155700">
            <a:lnSpc>
              <a:spcPct val="90000"/>
            </a:lnSpc>
            <a:spcBef>
              <a:spcPct val="0"/>
            </a:spcBef>
            <a:spcAft>
              <a:spcPct val="35000"/>
            </a:spcAft>
            <a:buNone/>
          </a:pPr>
          <a:r>
            <a:rPr lang="en-US" sz="2600" b="1" kern="1200"/>
            <a:t>35,389</a:t>
          </a:r>
        </a:p>
      </dsp:txBody>
      <dsp:txXfrm>
        <a:off x="3000385" y="540"/>
        <a:ext cx="2458756" cy="1475254"/>
      </dsp:txXfrm>
    </dsp:sp>
    <dsp:sp modelId="{4983D4BA-AD62-4873-8CAA-BC0B4745B0DA}">
      <dsp:nvSpPr>
        <dsp:cNvPr id="0" name=""/>
        <dsp:cNvSpPr/>
      </dsp:nvSpPr>
      <dsp:spPr>
        <a:xfrm>
          <a:off x="1648069" y="1721669"/>
          <a:ext cx="2458756" cy="147525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Average Fatalities:</a:t>
          </a:r>
        </a:p>
        <a:p>
          <a:pPr marL="0" lvl="0" indent="0" algn="ctr" defTabSz="1155700">
            <a:lnSpc>
              <a:spcPct val="90000"/>
            </a:lnSpc>
            <a:spcBef>
              <a:spcPct val="0"/>
            </a:spcBef>
            <a:spcAft>
              <a:spcPct val="35000"/>
            </a:spcAft>
            <a:buNone/>
          </a:pPr>
          <a:r>
            <a:rPr lang="en-US" sz="2600" b="1" kern="1200"/>
            <a:t>39,186</a:t>
          </a:r>
        </a:p>
      </dsp:txBody>
      <dsp:txXfrm>
        <a:off x="1648069" y="1721669"/>
        <a:ext cx="2458756" cy="1475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95234-A1AB-4900-BAEC-5854C3C98DAF}">
      <dsp:nvSpPr>
        <dsp:cNvPr id="0" name=""/>
        <dsp:cNvSpPr/>
      </dsp:nvSpPr>
      <dsp:spPr>
        <a:xfrm>
          <a:off x="2321664" y="0"/>
          <a:ext cx="1539024" cy="1539259"/>
        </a:xfrm>
        <a:prstGeom prst="circularArrow">
          <a:avLst>
            <a:gd name="adj1" fmla="val 10980"/>
            <a:gd name="adj2" fmla="val 1142322"/>
            <a:gd name="adj3" fmla="val 4500000"/>
            <a:gd name="adj4" fmla="val 10800000"/>
            <a:gd name="adj5" fmla="val 12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E8670-29A9-4F0D-938C-29DB9072EC52}">
      <dsp:nvSpPr>
        <dsp:cNvPr id="0" name=""/>
        <dsp:cNvSpPr/>
      </dsp:nvSpPr>
      <dsp:spPr>
        <a:xfrm>
          <a:off x="2661839" y="555719"/>
          <a:ext cx="855206" cy="42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Average Miles Traveled:</a:t>
          </a:r>
        </a:p>
        <a:p>
          <a:pPr marL="0" lvl="0" indent="0" algn="ctr" defTabSz="355600">
            <a:lnSpc>
              <a:spcPct val="90000"/>
            </a:lnSpc>
            <a:spcBef>
              <a:spcPct val="0"/>
            </a:spcBef>
            <a:spcAft>
              <a:spcPct val="35000"/>
            </a:spcAft>
            <a:buNone/>
          </a:pPr>
          <a:r>
            <a:rPr lang="en-US" sz="800" b="1" kern="1200"/>
            <a:t>169 Million</a:t>
          </a:r>
        </a:p>
      </dsp:txBody>
      <dsp:txXfrm>
        <a:off x="2661839" y="555719"/>
        <a:ext cx="855206" cy="427500"/>
      </dsp:txXfrm>
    </dsp:sp>
    <dsp:sp modelId="{1267B4B3-AD3E-47C8-B8C1-997E07F5AFE3}">
      <dsp:nvSpPr>
        <dsp:cNvPr id="0" name=""/>
        <dsp:cNvSpPr/>
      </dsp:nvSpPr>
      <dsp:spPr>
        <a:xfrm>
          <a:off x="1894206" y="884418"/>
          <a:ext cx="1539024" cy="1539259"/>
        </a:xfrm>
        <a:prstGeom prst="leftCircularArrow">
          <a:avLst>
            <a:gd name="adj1" fmla="val 10980"/>
            <a:gd name="adj2" fmla="val 1142322"/>
            <a:gd name="adj3" fmla="val 6300000"/>
            <a:gd name="adj4" fmla="val 18900000"/>
            <a:gd name="adj5" fmla="val 12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23F6A-9B4D-4FB7-A556-77D3CDAB415A}">
      <dsp:nvSpPr>
        <dsp:cNvPr id="0" name=""/>
        <dsp:cNvSpPr/>
      </dsp:nvSpPr>
      <dsp:spPr>
        <a:xfrm>
          <a:off x="2236115" y="1445253"/>
          <a:ext cx="855206" cy="42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Average Fatal Crashes:</a:t>
          </a:r>
        </a:p>
        <a:p>
          <a:pPr marL="0" lvl="0" indent="0" algn="ctr" defTabSz="355600">
            <a:lnSpc>
              <a:spcPct val="90000"/>
            </a:lnSpc>
            <a:spcBef>
              <a:spcPct val="0"/>
            </a:spcBef>
            <a:spcAft>
              <a:spcPct val="35000"/>
            </a:spcAft>
            <a:buNone/>
          </a:pPr>
          <a:r>
            <a:rPr lang="en-US" sz="800" b="1" kern="1200"/>
            <a:t>1.6</a:t>
          </a:r>
        </a:p>
      </dsp:txBody>
      <dsp:txXfrm>
        <a:off x="2236115" y="1445253"/>
        <a:ext cx="855206" cy="427500"/>
      </dsp:txXfrm>
    </dsp:sp>
    <dsp:sp modelId="{87F2FA96-E28C-49C4-9B29-4771442C1A31}">
      <dsp:nvSpPr>
        <dsp:cNvPr id="0" name=""/>
        <dsp:cNvSpPr/>
      </dsp:nvSpPr>
      <dsp:spPr>
        <a:xfrm>
          <a:off x="2431203" y="1874673"/>
          <a:ext cx="1322260" cy="1322790"/>
        </a:xfrm>
        <a:prstGeom prst="blockArc">
          <a:avLst>
            <a:gd name="adj1" fmla="val 13500000"/>
            <a:gd name="adj2" fmla="val 10800000"/>
            <a:gd name="adj3" fmla="val 1274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17772-21A4-4A66-9F0B-D387EEC262B6}">
      <dsp:nvSpPr>
        <dsp:cNvPr id="0" name=""/>
        <dsp:cNvSpPr/>
      </dsp:nvSpPr>
      <dsp:spPr>
        <a:xfrm>
          <a:off x="2663863" y="2336067"/>
          <a:ext cx="855206" cy="42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Average Fatalities:</a:t>
          </a:r>
        </a:p>
        <a:p>
          <a:pPr marL="0" lvl="0" indent="0" algn="ctr" defTabSz="355600">
            <a:lnSpc>
              <a:spcPct val="90000"/>
            </a:lnSpc>
            <a:spcBef>
              <a:spcPct val="0"/>
            </a:spcBef>
            <a:spcAft>
              <a:spcPct val="35000"/>
            </a:spcAft>
            <a:buNone/>
          </a:pPr>
          <a:r>
            <a:rPr lang="en-US" sz="800" b="1" kern="1200"/>
            <a:t>9</a:t>
          </a:r>
        </a:p>
      </dsp:txBody>
      <dsp:txXfrm>
        <a:off x="2663863" y="2336067"/>
        <a:ext cx="855206" cy="427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10/8/2023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23711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EB73-60A9-415C-9178-0A17571E82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836446-4EE2-442D-A7DF-85F13F2BA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DF3E79-F3BB-4731-B0D4-E4D2A503C382}"/>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66137C0C-60CA-4E72-849F-FF4DD080F4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F81BE7-F850-4C28-BFB6-CF4A3055FE9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61699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B02F-4135-4BF5-8BD4-E173DC7FD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EC6CD-059D-46C5-AD17-761F6D893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DE807-26DE-45B8-8F53-6F7EAEBB9644}"/>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94982946-80B8-4344-9ACF-3C87877A16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94E6D8-5421-4C56-AD2E-BA97D1133F3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8049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D7C8-6191-4A20-B86E-A3737DCA2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403940-3DDC-420E-960A-F7DF5BB7A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23F50-8742-424A-BF65-612A38DF27AA}"/>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A17FA6AD-419C-4CAF-AA7F-F559CB6D50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9ADDED-CB8A-40E4-A4E5-5764CD52F3E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76493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959F-CFD1-4586-B828-9BB629CAE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EF8AE-71D8-4A13-8A63-C3E35C58D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9B034F-E0B3-47AB-B120-878DA93D4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44F776-BEF3-4A9D-A465-2C8EDA8231BC}"/>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5039A5DB-133D-4AB8-82C0-712C21CD49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161DAB-A3C0-437C-BBDD-BF0D9E10795C}"/>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8978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7048-3940-4364-B226-BDE774761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D7C9BC-42CF-4F87-9BE9-CA6DE4364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94F8D7-7DAC-4236-BDA7-77F5219F0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690EEF-81F8-400F-B28B-3BDEE5E0B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E08FB-A7CD-43D1-9357-CE1BD31CF8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76040-D6B4-4AD7-A237-4A358472EB3A}"/>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8" name="Footer Placeholder 7">
            <a:extLst>
              <a:ext uri="{FF2B5EF4-FFF2-40B4-BE49-F238E27FC236}">
                <a16:creationId xmlns:a16="http://schemas.microsoft.com/office/drawing/2014/main" id="{1230E14C-3AF4-4CA6-9EC4-E524321967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FDC701-85CE-4C72-B750-0F366AB2E5D5}"/>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37463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4B87-6939-4B80-913C-37E9851AA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AF9A4B-B015-461C-B07A-8C72CD8481E1}"/>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4" name="Footer Placeholder 3">
            <a:extLst>
              <a:ext uri="{FF2B5EF4-FFF2-40B4-BE49-F238E27FC236}">
                <a16:creationId xmlns:a16="http://schemas.microsoft.com/office/drawing/2014/main" id="{15C84FDB-8837-4297-A6C2-541EF4C54E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EE55A09-140E-4505-BA6A-86DDE8535719}"/>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31650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663BF-A458-4077-9481-AF09D7172E79}"/>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3" name="Footer Placeholder 2">
            <a:extLst>
              <a:ext uri="{FF2B5EF4-FFF2-40B4-BE49-F238E27FC236}">
                <a16:creationId xmlns:a16="http://schemas.microsoft.com/office/drawing/2014/main" id="{047EB63D-5D32-426E-8A56-C03367AD76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1D20F6F-0910-4312-86E5-9B3F312A8CE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42178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B3B5-9674-4CAE-9AD7-BCF8AF263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E0E0DB-B4E1-4C32-A42F-F1985A427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0A13B2-160A-4E6D-8CCB-DBAFBB70C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9C8B5-1782-4BD3-866A-B7E8DA5B3CF0}"/>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69541B59-B17E-42CD-A953-8B2CE0F06D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C26AAE-1BE2-4A79-9E68-F1753EDC998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430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430F-AA54-4C44-ABC4-886ED1CC3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AC267C-4E8C-4F0A-B04F-5C983D9C2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D46AAF-2CE9-42DF-A6CC-D60D12C56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F6532-63E8-4214-A258-D9626F6D4A21}"/>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C68E0327-7017-476E-BB37-46BEEBC5DB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3B73E9-A8C1-4ADB-85A0-21153DDFBE9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95399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BF507-68DB-4797-8E49-C6C0E554E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7CBF1E-97D8-4205-BC6D-BAF790B08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D624-1E86-431F-B85D-7CD6B1042FAD}"/>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6277956F-5F56-4B8B-B4D4-37E61AE920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55306C-1D5D-4BA5-A0BA-C33E4DBEBC0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709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01D2A-9953-4BE6-9211-0EE211AC30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81F8B8-E15F-4687-8332-F3C320B12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07480-5C69-4A1F-9C52-7883768124EA}"/>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B341F649-9079-4417-8B52-3789D94F04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5DFFE6-56B0-4D65-B509-74CF0AF8E3B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7780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A74D1-8049-4A44-9A3C-0C0CEEBC3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6135B-50A8-4698-A237-5A4379020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2BC44-7C69-4119-92A6-83C84CA1A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58EB0D43-95B0-4A5D-B886-753EE19AF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680CDF-4675-4AB5-B782-F383B9327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238361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2.sv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transtats.bts.gov/Data_Elements_Financial.aspx?Data=7" TargetMode="External"/><Relationship Id="rId2" Type="http://schemas.openxmlformats.org/officeDocument/2006/relationships/hyperlink" Target="https://github.com/fivethirtyeight/data/tree/master/airline-safety" TargetMode="External"/><Relationship Id="rId1" Type="http://schemas.openxmlformats.org/officeDocument/2006/relationships/slideLayout" Target="../slideLayouts/slideLayout2.xml"/><Relationship Id="rId4" Type="http://schemas.openxmlformats.org/officeDocument/2006/relationships/hyperlink" Target="https://www.transtats.bts.gov/Data_Elements.aspx?Data=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nding outline">
            <a:extLst>
              <a:ext uri="{FF2B5EF4-FFF2-40B4-BE49-F238E27FC236}">
                <a16:creationId xmlns:a16="http://schemas.microsoft.com/office/drawing/2014/main" id="{899657BC-9902-414E-B23B-1AF0588552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2263" y="390525"/>
            <a:ext cx="4518025" cy="4518025"/>
          </a:xfrm>
          <a:prstGeom prst="rect">
            <a:avLst/>
          </a:prstGeom>
        </p:spPr>
      </p:pic>
      <p:pic>
        <p:nvPicPr>
          <p:cNvPr id="10" name="Graphic 9" descr="Car outline">
            <a:extLst>
              <a:ext uri="{FF2B5EF4-FFF2-40B4-BE49-F238E27FC236}">
                <a16:creationId xmlns:a16="http://schemas.microsoft.com/office/drawing/2014/main" id="{40E5CF61-0AB7-40BA-B0CA-05B7828715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2200" y="390525"/>
            <a:ext cx="4518025" cy="4518025"/>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99714" y="5490971"/>
            <a:ext cx="6962072" cy="1159200"/>
          </a:xfrm>
        </p:spPr>
        <p:txBody>
          <a:bodyPr anchor="ctr">
            <a:normAutofit/>
          </a:bodyPr>
          <a:lstStyle/>
          <a:p>
            <a:pPr algn="l"/>
            <a:r>
              <a:rPr lang="en-US" sz="3700" dirty="0">
                <a:solidFill>
                  <a:srgbClr val="FFFFFF"/>
                </a:solidFill>
                <a:latin typeface="Franklin Gothic Book" panose="020B0503020102020204" pitchFamily="34" charset="0"/>
                <a:cs typeface="Segoe UI" panose="020B0502040204020203" pitchFamily="34" charset="0"/>
              </a:rPr>
              <a:t>Executive Summary</a:t>
            </a:r>
            <a:br>
              <a:rPr lang="en-US" sz="3700" dirty="0">
                <a:solidFill>
                  <a:srgbClr val="FFFFFF"/>
                </a:solidFill>
                <a:latin typeface="Franklin Gothic Book" panose="020B0503020102020204" pitchFamily="34" charset="0"/>
                <a:cs typeface="Segoe UI" panose="020B0502040204020203" pitchFamily="34" charset="0"/>
              </a:rPr>
            </a:br>
            <a:r>
              <a:rPr lang="en-US" sz="3700" dirty="0">
                <a:solidFill>
                  <a:srgbClr val="FFFFFF"/>
                </a:solidFill>
                <a:latin typeface="Franklin Gothic Book" panose="020B0503020102020204" pitchFamily="34" charset="0"/>
                <a:cs typeface="Segoe UI" panose="020B0502040204020203" pitchFamily="34" charset="0"/>
              </a:rPr>
              <a:t>Airline Safety</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456522" y="5633765"/>
            <a:ext cx="3408555" cy="873612"/>
          </a:xfrm>
        </p:spPr>
        <p:txBody>
          <a:bodyPr anchor="ctr">
            <a:normAutofit/>
          </a:bodyPr>
          <a:lstStyle/>
          <a:p>
            <a:pPr algn="l"/>
            <a:r>
              <a:rPr lang="en-US" sz="2000">
                <a:solidFill>
                  <a:srgbClr val="FFFFFF"/>
                </a:solidFill>
                <a:latin typeface="Franklin Gothic Book" panose="020B0503020102020204" pitchFamily="34" charset="0"/>
              </a:rPr>
              <a:t>Madhavi Ghanta</a:t>
            </a:r>
          </a:p>
        </p:txBody>
      </p:sp>
    </p:spTree>
    <p:extLst>
      <p:ext uri="{BB962C8B-B14F-4D97-AF65-F5344CB8AC3E}">
        <p14:creationId xmlns:p14="http://schemas.microsoft.com/office/powerpoint/2010/main" val="32239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48640-D80B-40EF-95B2-8D3427CE1E76}"/>
              </a:ext>
            </a:extLst>
          </p:cNvPr>
          <p:cNvSpPr>
            <a:spLocks noGrp="1"/>
          </p:cNvSpPr>
          <p:nvPr>
            <p:ph type="title"/>
          </p:nvPr>
        </p:nvSpPr>
        <p:spPr>
          <a:xfrm>
            <a:off x="818984" y="4230093"/>
            <a:ext cx="4150581" cy="1800165"/>
          </a:xfrm>
        </p:spPr>
        <p:txBody>
          <a:bodyPr vert="horz" lIns="91440" tIns="45720" rIns="91440" bIns="45720" rtlCol="0" anchor="t">
            <a:normAutofit/>
          </a:bodyPr>
          <a:lstStyle/>
          <a:p>
            <a:pPr algn="r"/>
            <a:r>
              <a:rPr lang="en-US" sz="4000" kern="1200">
                <a:solidFill>
                  <a:schemeClr val="tx1"/>
                </a:solidFill>
                <a:latin typeface="+mj-lt"/>
                <a:ea typeface="+mj-ea"/>
                <a:cs typeface="+mj-cs"/>
              </a:rPr>
              <a:t>Yearly Fatality Comparisons</a:t>
            </a:r>
          </a:p>
        </p:txBody>
      </p:sp>
      <p:pic>
        <p:nvPicPr>
          <p:cNvPr id="4" name="Picture 3">
            <a:extLst>
              <a:ext uri="{FF2B5EF4-FFF2-40B4-BE49-F238E27FC236}">
                <a16:creationId xmlns:a16="http://schemas.microsoft.com/office/drawing/2014/main" id="{DDE208DD-5316-E963-2098-F8A5CA22086F}"/>
              </a:ext>
            </a:extLst>
          </p:cNvPr>
          <p:cNvPicPr>
            <a:picLocks noChangeAspect="1"/>
          </p:cNvPicPr>
          <p:nvPr/>
        </p:nvPicPr>
        <p:blipFill>
          <a:blip r:embed="rId2"/>
          <a:stretch>
            <a:fillRect/>
          </a:stretch>
        </p:blipFill>
        <p:spPr>
          <a:xfrm>
            <a:off x="2653791" y="457200"/>
            <a:ext cx="6945380" cy="3455325"/>
          </a:xfrm>
          <a:prstGeom prst="rect">
            <a:avLst/>
          </a:prstGeom>
        </p:spPr>
      </p:pic>
      <p:sp>
        <p:nvSpPr>
          <p:cNvPr id="9" name="TextBox 8">
            <a:extLst>
              <a:ext uri="{FF2B5EF4-FFF2-40B4-BE49-F238E27FC236}">
                <a16:creationId xmlns:a16="http://schemas.microsoft.com/office/drawing/2014/main" id="{C9772283-1AF8-40C5-BB06-CCC4BD2FF46D}"/>
              </a:ext>
            </a:extLst>
          </p:cNvPr>
          <p:cNvSpPr txBox="1"/>
          <p:nvPr/>
        </p:nvSpPr>
        <p:spPr>
          <a:xfrm>
            <a:off x="5246415" y="4230094"/>
            <a:ext cx="6235268" cy="180016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Airline fatalities have reduced over the last two decades</a:t>
            </a:r>
          </a:p>
          <a:p>
            <a:pPr marL="285750" indent="-228600">
              <a:lnSpc>
                <a:spcPct val="90000"/>
              </a:lnSpc>
              <a:spcAft>
                <a:spcPts val="600"/>
              </a:spcAft>
              <a:buFont typeface="Arial" panose="020B0604020202020204" pitchFamily="34" charset="0"/>
              <a:buChar char="•"/>
            </a:pPr>
            <a:r>
              <a:rPr lang="en-US" sz="2000" dirty="0"/>
              <a:t>Clearly traveling by plane is a lot safer</a:t>
            </a:r>
          </a:p>
        </p:txBody>
      </p:sp>
      <p:sp>
        <p:nvSpPr>
          <p:cNvPr id="46" name="Rectangle 45">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78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kern="1200" dirty="0">
                <a:latin typeface="+mj-lt"/>
                <a:ea typeface="+mj-ea"/>
                <a:cs typeface="+mj-cs"/>
              </a:rPr>
              <a:t>US Auto Annual Safety Stats (1990-2019)</a:t>
            </a:r>
          </a:p>
        </p:txBody>
      </p:sp>
      <p:pic>
        <p:nvPicPr>
          <p:cNvPr id="6" name="Content Placeholder 5" descr="Crash outline">
            <a:extLst>
              <a:ext uri="{FF2B5EF4-FFF2-40B4-BE49-F238E27FC236}">
                <a16:creationId xmlns:a16="http://schemas.microsoft.com/office/drawing/2014/main" id="{CC110F3F-45FE-4612-B8DF-F4F7BC548C9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23" name="Rectangle 2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E9FAD98D-3013-434D-967A-7630B85820C2}"/>
              </a:ext>
            </a:extLst>
          </p:cNvPr>
          <p:cNvGraphicFramePr/>
          <p:nvPr>
            <p:extLst>
              <p:ext uri="{D42A27DB-BD31-4B8C-83A1-F6EECF244321}">
                <p14:modId xmlns:p14="http://schemas.microsoft.com/office/powerpoint/2010/main" val="2611424367"/>
              </p:ext>
            </p:extLst>
          </p:nvPr>
        </p:nvGraphicFramePr>
        <p:xfrm>
          <a:off x="5596502" y="2405894"/>
          <a:ext cx="5754896" cy="31974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kern="1200" dirty="0">
                <a:latin typeface="+mj-lt"/>
                <a:ea typeface="+mj-ea"/>
                <a:cs typeface="+mj-cs"/>
              </a:rPr>
              <a:t>US Airline Annual Safety Stats (1990-2019)</a:t>
            </a:r>
          </a:p>
        </p:txBody>
      </p:sp>
      <p:pic>
        <p:nvPicPr>
          <p:cNvPr id="7" name="Content Placeholder 6" descr="Landing outline">
            <a:extLst>
              <a:ext uri="{FF2B5EF4-FFF2-40B4-BE49-F238E27FC236}">
                <a16:creationId xmlns:a16="http://schemas.microsoft.com/office/drawing/2014/main" id="{C98A189E-DB5F-4D55-A6A1-4F4B4FB5C1D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23" name="Rectangle 2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a:extLst>
              <a:ext uri="{FF2B5EF4-FFF2-40B4-BE49-F238E27FC236}">
                <a16:creationId xmlns:a16="http://schemas.microsoft.com/office/drawing/2014/main" id="{E9FAD98D-3013-434D-967A-7630B85820C2}"/>
              </a:ext>
            </a:extLst>
          </p:cNvPr>
          <p:cNvGraphicFramePr/>
          <p:nvPr>
            <p:extLst>
              <p:ext uri="{D42A27DB-BD31-4B8C-83A1-F6EECF244321}">
                <p14:modId xmlns:p14="http://schemas.microsoft.com/office/powerpoint/2010/main" val="1422695643"/>
              </p:ext>
            </p:extLst>
          </p:nvPr>
        </p:nvGraphicFramePr>
        <p:xfrm>
          <a:off x="5596502" y="2405894"/>
          <a:ext cx="5754896" cy="31974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8207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dirty="0">
                <a:solidFill>
                  <a:schemeClr val="tx1"/>
                </a:solidFill>
                <a:latin typeface="+mj-lt"/>
                <a:ea typeface="+mj-ea"/>
                <a:cs typeface="+mj-cs"/>
              </a:rPr>
              <a:t>Airline Fatality vs Automobile Fatality</a:t>
            </a:r>
          </a:p>
        </p:txBody>
      </p:sp>
      <p:sp>
        <p:nvSpPr>
          <p:cNvPr id="8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43FFE1E-8C3D-4BD7-A5B4-A7E54B24F7C1}"/>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The number of airline fatalities are very less compared to Automobile Fatalities</a:t>
            </a:r>
          </a:p>
        </p:txBody>
      </p:sp>
      <p:pic>
        <p:nvPicPr>
          <p:cNvPr id="4" name="Picture 3">
            <a:extLst>
              <a:ext uri="{FF2B5EF4-FFF2-40B4-BE49-F238E27FC236}">
                <a16:creationId xmlns:a16="http://schemas.microsoft.com/office/drawing/2014/main" id="{2D07376C-06EC-AE0F-9529-3C1D59B11811}"/>
              </a:ext>
            </a:extLst>
          </p:cNvPr>
          <p:cNvPicPr>
            <a:picLocks noChangeAspect="1"/>
          </p:cNvPicPr>
          <p:nvPr/>
        </p:nvPicPr>
        <p:blipFill>
          <a:blip r:embed="rId3"/>
          <a:stretch>
            <a:fillRect/>
          </a:stretch>
        </p:blipFill>
        <p:spPr>
          <a:xfrm>
            <a:off x="4654296" y="1306106"/>
            <a:ext cx="6903720" cy="424578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9C9DEB6-0B83-25F5-DE79-60B632FBBD3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Airline Revenue over years</a:t>
            </a:r>
          </a:p>
        </p:txBody>
      </p:sp>
      <p:pic>
        <p:nvPicPr>
          <p:cNvPr id="5" name="Content Placeholder 4">
            <a:extLst>
              <a:ext uri="{FF2B5EF4-FFF2-40B4-BE49-F238E27FC236}">
                <a16:creationId xmlns:a16="http://schemas.microsoft.com/office/drawing/2014/main" id="{6841E1BD-7027-AAAE-E934-90F3897BF59A}"/>
              </a:ext>
            </a:extLst>
          </p:cNvPr>
          <p:cNvPicPr>
            <a:picLocks noGrp="1" noChangeAspect="1"/>
          </p:cNvPicPr>
          <p:nvPr>
            <p:ph idx="1"/>
          </p:nvPr>
        </p:nvPicPr>
        <p:blipFill>
          <a:blip r:embed="rId2"/>
          <a:stretch>
            <a:fillRect/>
          </a:stretch>
        </p:blipFill>
        <p:spPr>
          <a:xfrm>
            <a:off x="4502428" y="1342564"/>
            <a:ext cx="7225748" cy="4172872"/>
          </a:xfrm>
          <a:prstGeom prst="rect">
            <a:avLst/>
          </a:prstGeom>
        </p:spPr>
      </p:pic>
      <p:sp>
        <p:nvSpPr>
          <p:cNvPr id="6" name="TextBox 5">
            <a:extLst>
              <a:ext uri="{FF2B5EF4-FFF2-40B4-BE49-F238E27FC236}">
                <a16:creationId xmlns:a16="http://schemas.microsoft.com/office/drawing/2014/main" id="{BC2B35AB-3CAB-98CA-F6F0-4FFCEB55990E}"/>
              </a:ext>
            </a:extLst>
          </p:cNvPr>
          <p:cNvSpPr txBox="1"/>
          <p:nvPr/>
        </p:nvSpPr>
        <p:spPr>
          <a:xfrm>
            <a:off x="4403035" y="6012578"/>
            <a:ext cx="6947452" cy="646331"/>
          </a:xfrm>
          <a:prstGeom prst="rect">
            <a:avLst/>
          </a:prstGeom>
          <a:noFill/>
        </p:spPr>
        <p:txBody>
          <a:bodyPr wrap="square" rtlCol="0">
            <a:spAutoFit/>
          </a:bodyPr>
          <a:lstStyle/>
          <a:p>
            <a:r>
              <a:rPr lang="en-US" dirty="0"/>
              <a:t>Revenue and the number of passengers travelling in airline have increased over the years</a:t>
            </a:r>
          </a:p>
        </p:txBody>
      </p:sp>
    </p:spTree>
    <p:extLst>
      <p:ext uri="{BB962C8B-B14F-4D97-AF65-F5344CB8AC3E}">
        <p14:creationId xmlns:p14="http://schemas.microsoft.com/office/powerpoint/2010/main" val="377498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305461" y="5494119"/>
            <a:ext cx="2657944" cy="1361781"/>
          </a:xfrm>
        </p:spPr>
        <p:txBody>
          <a:bodyPr vert="horz" lIns="91440" tIns="45720" rIns="91440" bIns="45720" rtlCol="0" anchor="ctr">
            <a:normAutofit/>
          </a:bodyPr>
          <a:lstStyle/>
          <a:p>
            <a:pPr algn="l"/>
            <a:r>
              <a:rPr lang="en-US" sz="4400" dirty="0"/>
              <a:t>Conclusion</a:t>
            </a:r>
          </a:p>
        </p:txBody>
      </p:sp>
      <p:pic>
        <p:nvPicPr>
          <p:cNvPr id="19" name="Graphic 18" descr="Landing outline">
            <a:extLst>
              <a:ext uri="{FF2B5EF4-FFF2-40B4-BE49-F238E27FC236}">
                <a16:creationId xmlns:a16="http://schemas.microsoft.com/office/drawing/2014/main" id="{D4D92C7A-059B-43D5-A001-F987B62A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774" y="682990"/>
            <a:ext cx="2242105" cy="2242105"/>
          </a:xfrm>
          <a:prstGeom prst="rect">
            <a:avLst/>
          </a:prstGeom>
        </p:spPr>
      </p:pic>
      <p:pic>
        <p:nvPicPr>
          <p:cNvPr id="23" name="Graphic 22" descr="Take Off with solid fill">
            <a:extLst>
              <a:ext uri="{FF2B5EF4-FFF2-40B4-BE49-F238E27FC236}">
                <a16:creationId xmlns:a16="http://schemas.microsoft.com/office/drawing/2014/main" id="{CF26D18D-E289-438F-8A7C-B9FE34DD20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8652" y="682990"/>
            <a:ext cx="2242105" cy="2242105"/>
          </a:xfrm>
          <a:prstGeom prst="rect">
            <a:avLst/>
          </a:prstGeom>
        </p:spPr>
      </p:pic>
      <p:pic>
        <p:nvPicPr>
          <p:cNvPr id="28" name="Graphic 27" descr="Landing with solid fill">
            <a:extLst>
              <a:ext uri="{FF2B5EF4-FFF2-40B4-BE49-F238E27FC236}">
                <a16:creationId xmlns:a16="http://schemas.microsoft.com/office/drawing/2014/main" id="{A5E651EC-3EBE-4370-84FE-1932CE2C51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0295" y="682990"/>
            <a:ext cx="2242105" cy="2242105"/>
          </a:xfrm>
          <a:prstGeom prst="rect">
            <a:avLst/>
          </a:prstGeom>
        </p:spPr>
      </p:pic>
      <p:pic>
        <p:nvPicPr>
          <p:cNvPr id="30" name="Graphic 29" descr="Take Off outline">
            <a:extLst>
              <a:ext uri="{FF2B5EF4-FFF2-40B4-BE49-F238E27FC236}">
                <a16:creationId xmlns:a16="http://schemas.microsoft.com/office/drawing/2014/main" id="{276498A6-75CC-47E1-9A4A-4C8FAA52F7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58239" y="682990"/>
            <a:ext cx="2242105" cy="2242105"/>
          </a:xfrm>
          <a:prstGeom prst="rect">
            <a:avLst/>
          </a:prstGeom>
        </p:spPr>
      </p:pic>
      <p:sp>
        <p:nvSpPr>
          <p:cNvPr id="31" name="TextBox 30">
            <a:extLst>
              <a:ext uri="{FF2B5EF4-FFF2-40B4-BE49-F238E27FC236}">
                <a16:creationId xmlns:a16="http://schemas.microsoft.com/office/drawing/2014/main" id="{97475CE7-E76D-4D75-B33F-185BCF7800BD}"/>
              </a:ext>
            </a:extLst>
          </p:cNvPr>
          <p:cNvSpPr txBox="1"/>
          <p:nvPr/>
        </p:nvSpPr>
        <p:spPr>
          <a:xfrm>
            <a:off x="1310593" y="3877968"/>
            <a:ext cx="5714093" cy="239871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800">
                <a:latin typeface="+mj-lt"/>
              </a:rPr>
              <a:t>Air travel is safer than auto travel</a:t>
            </a:r>
          </a:p>
          <a:p>
            <a:pPr marL="285750" indent="-228600">
              <a:lnSpc>
                <a:spcPct val="90000"/>
              </a:lnSpc>
              <a:spcAft>
                <a:spcPts val="600"/>
              </a:spcAft>
              <a:buFont typeface="Arial" panose="020B0604020202020204" pitchFamily="34" charset="0"/>
              <a:buChar char="•"/>
            </a:pPr>
            <a:r>
              <a:rPr lang="en-US" sz="2800">
                <a:latin typeface="+mj-lt"/>
              </a:rPr>
              <a:t>Air travel has gotten safer over time</a:t>
            </a:r>
            <a:endParaRPr lang="en-US" sz="2800" dirty="0">
              <a:latin typeface="+mj-lt"/>
            </a:endParaRPr>
          </a:p>
        </p:txBody>
      </p:sp>
    </p:spTree>
    <p:extLst>
      <p:ext uri="{BB962C8B-B14F-4D97-AF65-F5344CB8AC3E}">
        <p14:creationId xmlns:p14="http://schemas.microsoft.com/office/powerpoint/2010/main" val="237296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1D4-ACB9-E914-7B70-E98A0834DD5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122EA4D-FC84-6202-AAC9-81B1068852CC}"/>
              </a:ext>
            </a:extLst>
          </p:cNvPr>
          <p:cNvSpPr>
            <a:spLocks noGrp="1"/>
          </p:cNvSpPr>
          <p:nvPr>
            <p:ph idx="1"/>
          </p:nvPr>
        </p:nvSpPr>
        <p:spPr/>
        <p:txBody>
          <a:bodyPr/>
          <a:lstStyle/>
          <a:p>
            <a:pPr marL="360045" marR="0" indent="-360045"/>
            <a:r>
              <a:rPr lang="en-US" sz="1800" i="1" dirty="0">
                <a:effectLst/>
                <a:latin typeface="Times New Roman" panose="02020603050405020304" pitchFamily="18" charset="0"/>
                <a:ea typeface="Times New Roman" panose="02020603050405020304" pitchFamily="18" charset="0"/>
              </a:rPr>
              <a:t>Fatality facts 2019: Yearly snapshot</a:t>
            </a:r>
            <a:r>
              <a:rPr lang="en-US" sz="1800" dirty="0">
                <a:effectLst/>
                <a:latin typeface="Times New Roman" panose="02020603050405020304" pitchFamily="18" charset="0"/>
                <a:ea typeface="Times New Roman" panose="02020603050405020304" pitchFamily="18" charset="0"/>
              </a:rPr>
              <a:t>. IIHS. (n.d.). Retrieved October 9, 2021, from https://www.iihs.org/topics/fatality-statistics/detail/yearly-snapshot. </a:t>
            </a:r>
          </a:p>
          <a:p>
            <a:pPr marL="360045" marR="0" indent="-360045"/>
            <a:r>
              <a:rPr lang="en-US" sz="1800" i="1" dirty="0">
                <a:effectLst/>
                <a:latin typeface="Times New Roman" panose="02020603050405020304" pitchFamily="18" charset="0"/>
                <a:ea typeface="Times New Roman" panose="02020603050405020304" pitchFamily="18" charset="0"/>
              </a:rPr>
              <a:t>U.S. Air Carrier Safety Data</a:t>
            </a:r>
            <a:r>
              <a:rPr lang="en-US" sz="1800" dirty="0">
                <a:effectLst/>
                <a:latin typeface="Times New Roman" panose="02020603050405020304" pitchFamily="18" charset="0"/>
                <a:ea typeface="Times New Roman" panose="02020603050405020304" pitchFamily="18" charset="0"/>
              </a:rPr>
              <a:t>. U.S. Air Carrier Safety Data | Bureau of Transportation Statistics. (n.d.). Retrieved October 9, 2021, from https://www.bts.gov/content/us-air-carrier-safety-data. </a:t>
            </a:r>
          </a:p>
          <a:p>
            <a:pPr marL="360045" indent="-360045">
              <a:spcAft>
                <a:spcPts val="0"/>
              </a:spcAft>
            </a:pPr>
            <a:r>
              <a:rPr lang="en-US" sz="1800" i="1" dirty="0">
                <a:latin typeface="Times New Roman" panose="02020603050405020304" pitchFamily="18" charset="0"/>
              </a:rPr>
              <a:t>Airline Safety. Retrieved from </a:t>
            </a:r>
            <a:r>
              <a:rPr lang="en-US" sz="1800" i="1" dirty="0" err="1">
                <a:latin typeface="Times New Roman" panose="02020603050405020304" pitchFamily="18" charset="0"/>
              </a:rPr>
              <a:t>Github</a:t>
            </a:r>
            <a:r>
              <a:rPr lang="en-US" sz="1800" i="1" dirty="0">
                <a:latin typeface="Times New Roman" panose="02020603050405020304" pitchFamily="18" charset="0"/>
              </a:rPr>
              <a:t> - </a:t>
            </a:r>
            <a:r>
              <a:rPr lang="en-US" sz="1800" i="1" dirty="0" err="1">
                <a:latin typeface="Times New Roman" panose="02020603050405020304" pitchFamily="18" charset="0"/>
              </a:rPr>
              <a:t>fivethirtyeight</a:t>
            </a:r>
            <a:r>
              <a:rPr lang="en-US" sz="1800" i="1" dirty="0">
                <a:latin typeface="Times New Roman" panose="02020603050405020304" pitchFamily="18" charset="0"/>
              </a:rPr>
              <a:t>: </a:t>
            </a:r>
            <a:r>
              <a:rPr lang="en-US" sz="1800" i="1" dirty="0">
                <a:latin typeface="Times New Roman" panose="02020603050405020304" pitchFamily="18" charset="0"/>
                <a:hlinkClick r:id="rId2">
                  <a:extLst>
                    <a:ext uri="{A12FA001-AC4F-418D-AE19-62706E023703}">
                      <ahyp:hlinkClr xmlns:ahyp="http://schemas.microsoft.com/office/drawing/2018/hyperlinkcolor" val="tx"/>
                    </a:ext>
                  </a:extLst>
                </a:hlinkClick>
              </a:rPr>
              <a:t>https://github.com/fivethirtyeight/data/tree/master/airline-safety</a:t>
            </a:r>
            <a:endParaRPr lang="en-US" sz="1800" i="1" dirty="0">
              <a:latin typeface="Times New Roman" panose="02020603050405020304" pitchFamily="18" charset="0"/>
            </a:endParaRPr>
          </a:p>
          <a:p>
            <a:pPr marL="360045" indent="-360045">
              <a:spcAft>
                <a:spcPts val="0"/>
              </a:spcAft>
            </a:pPr>
            <a:r>
              <a:rPr lang="en-US" sz="1800" i="1" dirty="0">
                <a:latin typeface="Times New Roman" panose="02020603050405020304" pitchFamily="18" charset="0"/>
              </a:rPr>
              <a:t>Operating Revenue (In Thousands of Dollars) Retrieved from Bureau of Transportation Statistics: </a:t>
            </a:r>
            <a:r>
              <a:rPr lang="en-US" sz="1800" i="1" dirty="0">
                <a:latin typeface="Times New Roman" panose="02020603050405020304" pitchFamily="18" charset="0"/>
                <a:hlinkClick r:id="rId3">
                  <a:extLst>
                    <a:ext uri="{A12FA001-AC4F-418D-AE19-62706E023703}">
                      <ahyp:hlinkClr xmlns:ahyp="http://schemas.microsoft.com/office/drawing/2018/hyperlinkcolor" val="tx"/>
                    </a:ext>
                  </a:extLst>
                </a:hlinkClick>
              </a:rPr>
              <a:t>https://www.transtats.bts.gov/Data_Elements_Financial.aspx?Data=7</a:t>
            </a:r>
            <a:endParaRPr lang="en-US" sz="1800" i="1" dirty="0">
              <a:latin typeface="Times New Roman" panose="02020603050405020304" pitchFamily="18" charset="0"/>
            </a:endParaRPr>
          </a:p>
          <a:p>
            <a:pPr marL="360045" indent="-360045">
              <a:spcAft>
                <a:spcPts val="0"/>
              </a:spcAft>
            </a:pPr>
            <a:r>
              <a:rPr lang="en-US" sz="1800" i="1" dirty="0">
                <a:latin typeface="Times New Roman" panose="02020603050405020304" pitchFamily="18" charset="0"/>
              </a:rPr>
              <a:t>Passengers All U.S. Carriers - All Airports. Retrieved from Bureau of Transportation Statistics: </a:t>
            </a:r>
            <a:r>
              <a:rPr lang="en-US" sz="1800" i="1" dirty="0">
                <a:latin typeface="Times New Roman" panose="02020603050405020304" pitchFamily="18" charset="0"/>
                <a:hlinkClick r:id="rId4">
                  <a:extLst>
                    <a:ext uri="{A12FA001-AC4F-418D-AE19-62706E023703}">
                      <ahyp:hlinkClr xmlns:ahyp="http://schemas.microsoft.com/office/drawing/2018/hyperlinkcolor" val="tx"/>
                    </a:ext>
                  </a:extLst>
                </a:hlinkClick>
              </a:rPr>
              <a:t>https://www.transtats.bts.gov/Data_Elements.aspx?Data=1</a:t>
            </a:r>
            <a:endParaRPr lang="en-US" sz="1800" i="1" dirty="0">
              <a:latin typeface="Times New Roman" panose="02020603050405020304" pitchFamily="18" charset="0"/>
            </a:endParaRPr>
          </a:p>
          <a:p>
            <a:pPr marL="360045" marR="0" indent="-360045"/>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12228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DA325-CE1D-D0DE-2F9A-83A2EAA8B11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6B922602-C622-F3FF-4F3B-36F54D361F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8557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304</TotalTime>
  <Words>826</Words>
  <Application>Microsoft Office PowerPoint</Application>
  <PresentationFormat>Widescreen</PresentationFormat>
  <Paragraphs>62</Paragraphs>
  <Slides>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Franklin Gothic Book</vt:lpstr>
      <vt:lpstr>Segoe UI</vt:lpstr>
      <vt:lpstr>Times New Roman</vt:lpstr>
      <vt:lpstr>Office Theme</vt:lpstr>
      <vt:lpstr>1_Office Theme</vt:lpstr>
      <vt:lpstr>Executive Summary Airline Safety</vt:lpstr>
      <vt:lpstr>Yearly Fatality Comparisons</vt:lpstr>
      <vt:lpstr>US Auto Annual Safety Stats (1990-2019)</vt:lpstr>
      <vt:lpstr>US Airline Annual Safety Stats (1990-2019)</vt:lpstr>
      <vt:lpstr>Airline Fatality vs Automobile Fatality</vt:lpstr>
      <vt:lpstr>Airline Revenue over years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Airline Safety</dc:title>
  <dc:creator>Madhavi Ghanta</dc:creator>
  <cp:lastModifiedBy>Madhavi Ghanta</cp:lastModifiedBy>
  <cp:revision>11</cp:revision>
  <dcterms:created xsi:type="dcterms:W3CDTF">2021-10-05T21:47:17Z</dcterms:created>
  <dcterms:modified xsi:type="dcterms:W3CDTF">2023-10-08T13:25:16Z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