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Poppins" charset="0"/>
      <p:regular r:id="rId22"/>
    </p:embeddedFont>
    <p:embeddedFont>
      <p:font typeface="Roboto Bold" charset="0"/>
      <p:regular r:id="rId23"/>
    </p:embeddedFont>
    <p:embeddedFont>
      <p:font typeface="Canva Sans Bold" charset="0"/>
      <p:regular r:id="rId24"/>
    </p:embeddedFont>
    <p:embeddedFont>
      <p:font typeface="Atkinson Hyperlegible Bold" charset="0"/>
      <p:regular r:id="rId25"/>
    </p:embeddedFont>
    <p:embeddedFont>
      <p:font typeface="Canva Sans" charset="0"/>
      <p:regular r:id="rId26"/>
    </p:embeddedFont>
    <p:embeddedFont>
      <p:font typeface="Poppins Bold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-2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880278" y="-558923"/>
            <a:ext cx="2351130" cy="7917868"/>
            <a:chOff x="0" y="-47625"/>
            <a:chExt cx="619228" cy="2085364"/>
          </a:xfrm>
        </p:grpSpPr>
        <p:sp>
          <p:nvSpPr>
            <p:cNvPr id="4" name="Freeform 4"/>
            <p:cNvSpPr/>
            <p:nvPr/>
          </p:nvSpPr>
          <p:spPr>
            <a:xfrm>
              <a:off x="12769" y="99581"/>
              <a:ext cx="606459" cy="1938158"/>
            </a:xfrm>
            <a:custGeom>
              <a:avLst/>
              <a:gdLst/>
              <a:ahLst/>
              <a:cxnLst/>
              <a:rect l="l" t="t" r="r" b="b"/>
              <a:pathLst>
                <a:path w="606459" h="1938158">
                  <a:moveTo>
                    <a:pt x="171471" y="0"/>
                  </a:moveTo>
                  <a:lnTo>
                    <a:pt x="434987" y="0"/>
                  </a:lnTo>
                  <a:cubicBezTo>
                    <a:pt x="480464" y="0"/>
                    <a:pt x="524079" y="18066"/>
                    <a:pt x="556236" y="50223"/>
                  </a:cubicBezTo>
                  <a:cubicBezTo>
                    <a:pt x="588393" y="82380"/>
                    <a:pt x="606459" y="125994"/>
                    <a:pt x="606459" y="171471"/>
                  </a:cubicBezTo>
                  <a:lnTo>
                    <a:pt x="606459" y="1766687"/>
                  </a:lnTo>
                  <a:cubicBezTo>
                    <a:pt x="606459" y="1812164"/>
                    <a:pt x="588393" y="1855779"/>
                    <a:pt x="556236" y="1887936"/>
                  </a:cubicBezTo>
                  <a:cubicBezTo>
                    <a:pt x="524079" y="1920093"/>
                    <a:pt x="480464" y="1938158"/>
                    <a:pt x="434987" y="1938158"/>
                  </a:cubicBezTo>
                  <a:lnTo>
                    <a:pt x="171471" y="1938158"/>
                  </a:lnTo>
                  <a:cubicBezTo>
                    <a:pt x="76770" y="1938158"/>
                    <a:pt x="0" y="1861388"/>
                    <a:pt x="0" y="1766687"/>
                  </a:cubicBezTo>
                  <a:lnTo>
                    <a:pt x="0" y="171471"/>
                  </a:lnTo>
                  <a:cubicBezTo>
                    <a:pt x="0" y="125994"/>
                    <a:pt x="18066" y="82380"/>
                    <a:pt x="50223" y="50223"/>
                  </a:cubicBezTo>
                  <a:cubicBezTo>
                    <a:pt x="82380" y="18066"/>
                    <a:pt x="125994" y="0"/>
                    <a:pt x="171471" y="0"/>
                  </a:cubicBezTo>
                  <a:close/>
                </a:path>
              </a:pathLst>
            </a:custGeom>
            <a:solidFill>
              <a:srgbClr val="57487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06459" cy="19857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4382949" y="4077078"/>
            <a:ext cx="7877207" cy="0"/>
          </a:xfrm>
          <a:prstGeom prst="line">
            <a:avLst/>
          </a:prstGeom>
          <a:ln w="76200" cap="flat">
            <a:solidFill>
              <a:srgbClr val="5748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4379513" y="8233036"/>
            <a:ext cx="4823538" cy="482353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7487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382949" y="4267578"/>
            <a:ext cx="13246652" cy="11318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83"/>
              </a:lnSpc>
            </a:pPr>
            <a:r>
              <a:rPr lang="en-US" sz="35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A Comprehensive Web Application for Student Academic Management.                                                                                                           </a:t>
            </a:r>
          </a:p>
          <a:p>
            <a:pPr algn="l">
              <a:lnSpc>
                <a:spcPts val="4143"/>
              </a:lnSpc>
            </a:pPr>
            <a:endParaRPr/>
          </a:p>
          <a:p>
            <a:pPr algn="l">
              <a:lnSpc>
                <a:spcPts val="5123"/>
              </a:lnSpc>
            </a:pPr>
            <a:r>
              <a:rPr lang="en-US" sz="36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                                              Presented by:</a:t>
            </a:r>
          </a:p>
          <a:p>
            <a:pPr algn="l">
              <a:lnSpc>
                <a:spcPts val="5123"/>
              </a:lnSpc>
            </a:pPr>
            <a:r>
              <a:rPr lang="en-US" sz="36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                                              G. </a:t>
            </a:r>
            <a:r>
              <a:rPr lang="en-US" sz="365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Madhavi</a:t>
            </a:r>
            <a:endParaRPr lang="en-US" sz="365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5123"/>
              </a:lnSpc>
            </a:pPr>
            <a:r>
              <a:rPr lang="en-US" sz="36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                                             </a:t>
            </a:r>
          </a:p>
          <a:p>
            <a:pPr algn="l">
              <a:lnSpc>
                <a:spcPts val="5123"/>
              </a:lnSpc>
            </a:pPr>
            <a:r>
              <a:rPr lang="en-US" sz="36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                                               </a:t>
            </a:r>
            <a:r>
              <a:rPr lang="en-US" sz="3659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endParaRPr lang="en-US" sz="365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5123"/>
              </a:lnSpc>
            </a:pPr>
            <a:r>
              <a:rPr lang="en-US" sz="36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                                         </a:t>
            </a:r>
          </a:p>
          <a:p>
            <a:pPr algn="l">
              <a:lnSpc>
                <a:spcPts val="4143"/>
              </a:lnSpc>
            </a:pPr>
            <a:endParaRPr/>
          </a:p>
          <a:p>
            <a:pPr algn="l">
              <a:lnSpc>
                <a:spcPts val="4143"/>
              </a:lnSpc>
            </a:pPr>
            <a:endParaRPr/>
          </a:p>
          <a:p>
            <a:pPr algn="l">
              <a:lnSpc>
                <a:spcPts val="4143"/>
              </a:lnSpc>
            </a:pPr>
            <a:r>
              <a:rPr lang="en-US" sz="29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                                                </a:t>
            </a:r>
          </a:p>
          <a:p>
            <a:pPr algn="l">
              <a:lnSpc>
                <a:spcPts val="4143"/>
              </a:lnSpc>
            </a:pPr>
            <a:endParaRPr/>
          </a:p>
          <a:p>
            <a:pPr algn="l">
              <a:lnSpc>
                <a:spcPts val="4143"/>
              </a:lnSpc>
            </a:pPr>
            <a:r>
              <a:rPr lang="en-US" sz="29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            </a:t>
            </a:r>
          </a:p>
          <a:p>
            <a:pPr algn="l">
              <a:lnSpc>
                <a:spcPts val="4143"/>
              </a:lnSpc>
            </a:pPr>
            <a:endParaRPr/>
          </a:p>
          <a:p>
            <a:pPr algn="l">
              <a:lnSpc>
                <a:spcPts val="4143"/>
              </a:lnSpc>
            </a:pPr>
            <a:endParaRPr/>
          </a:p>
          <a:p>
            <a:pPr algn="l">
              <a:lnSpc>
                <a:spcPts val="4143"/>
              </a:lnSpc>
            </a:pPr>
            <a:endParaRPr/>
          </a:p>
          <a:p>
            <a:pPr algn="l">
              <a:lnSpc>
                <a:spcPts val="4143"/>
              </a:lnSpc>
            </a:pPr>
            <a:endParaRPr/>
          </a:p>
          <a:p>
            <a:pPr algn="l">
              <a:lnSpc>
                <a:spcPts val="4143"/>
              </a:lnSpc>
            </a:pPr>
            <a:endParaRPr/>
          </a:p>
          <a:p>
            <a:pPr algn="l">
              <a:lnSpc>
                <a:spcPts val="4143"/>
              </a:lnSpc>
            </a:pPr>
            <a:endParaRPr/>
          </a:p>
          <a:p>
            <a:pPr algn="l">
              <a:lnSpc>
                <a:spcPts val="4143"/>
              </a:lnSpc>
              <a:spcBef>
                <a:spcPct val="0"/>
              </a:spcBef>
            </a:pPr>
            <a:r>
              <a:rPr lang="en-US" sz="295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                 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6791282" y="6846531"/>
            <a:ext cx="4823538" cy="482353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59">
                <a:alpha val="72941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7071701" y="216542"/>
            <a:ext cx="10376911" cy="2413335"/>
          </a:xfrm>
          <a:custGeom>
            <a:avLst/>
            <a:gdLst/>
            <a:ahLst/>
            <a:cxnLst/>
            <a:rect l="l" t="t" r="r" b="b"/>
            <a:pathLst>
              <a:path w="10376911" h="2413335">
                <a:moveTo>
                  <a:pt x="0" y="0"/>
                </a:moveTo>
                <a:lnTo>
                  <a:pt x="10376912" y="0"/>
                </a:lnTo>
                <a:lnTo>
                  <a:pt x="10376912" y="2413335"/>
                </a:lnTo>
                <a:lnTo>
                  <a:pt x="0" y="24133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35" b="-1635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382949" y="2744177"/>
            <a:ext cx="6833940" cy="1047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3"/>
              </a:lnSpc>
            </a:pPr>
            <a:r>
              <a:rPr lang="en-US" sz="6023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STUDENT PORTAL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0640" y="2113022"/>
            <a:ext cx="16966720" cy="8173978"/>
          </a:xfrm>
          <a:custGeom>
            <a:avLst/>
            <a:gdLst/>
            <a:ahLst/>
            <a:cxnLst/>
            <a:rect l="l" t="t" r="r" b="b"/>
            <a:pathLst>
              <a:path w="16966720" h="8173978">
                <a:moveTo>
                  <a:pt x="0" y="0"/>
                </a:moveTo>
                <a:lnTo>
                  <a:pt x="16966720" y="0"/>
                </a:lnTo>
                <a:lnTo>
                  <a:pt x="16966720" y="8173978"/>
                </a:lnTo>
                <a:lnTo>
                  <a:pt x="0" y="8173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5" t="-1112" r="-235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00134" y="785782"/>
            <a:ext cx="8001056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87431"/>
            <a:ext cx="15396272" cy="7198861"/>
          </a:xfrm>
          <a:custGeom>
            <a:avLst/>
            <a:gdLst/>
            <a:ahLst/>
            <a:cxnLst/>
            <a:rect l="l" t="t" r="r" b="b"/>
            <a:pathLst>
              <a:path w="15396272" h="7198861">
                <a:moveTo>
                  <a:pt x="0" y="0"/>
                </a:moveTo>
                <a:lnTo>
                  <a:pt x="15396272" y="0"/>
                </a:lnTo>
                <a:lnTo>
                  <a:pt x="15396272" y="7198862"/>
                </a:lnTo>
                <a:lnTo>
                  <a:pt x="0" y="7198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22" r="-5419" b="-468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37527"/>
            <a:ext cx="7543796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login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3772" y="2534805"/>
            <a:ext cx="17150706" cy="7093274"/>
          </a:xfrm>
          <a:custGeom>
            <a:avLst/>
            <a:gdLst/>
            <a:ahLst/>
            <a:cxnLst/>
            <a:rect l="l" t="t" r="r" b="b"/>
            <a:pathLst>
              <a:path w="17150706" h="7093274">
                <a:moveTo>
                  <a:pt x="0" y="0"/>
                </a:moveTo>
                <a:lnTo>
                  <a:pt x="17150706" y="0"/>
                </a:lnTo>
                <a:lnTo>
                  <a:pt x="17150706" y="7093274"/>
                </a:lnTo>
                <a:lnTo>
                  <a:pt x="0" y="7093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9" r="-14740" b="-305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7628" y="537527"/>
            <a:ext cx="8356306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 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716453"/>
            <a:ext cx="15290547" cy="6541847"/>
          </a:xfrm>
          <a:custGeom>
            <a:avLst/>
            <a:gdLst/>
            <a:ahLst/>
            <a:cxnLst/>
            <a:rect l="l" t="t" r="r" b="b"/>
            <a:pathLst>
              <a:path w="15290547" h="6541847">
                <a:moveTo>
                  <a:pt x="0" y="0"/>
                </a:moveTo>
                <a:lnTo>
                  <a:pt x="15290547" y="0"/>
                </a:lnTo>
                <a:lnTo>
                  <a:pt x="15290547" y="6541847"/>
                </a:lnTo>
                <a:lnTo>
                  <a:pt x="0" y="6541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" r="-65" b="-824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357229" y="1133694"/>
            <a:ext cx="1356606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 Marks of students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78692" y="2391507"/>
            <a:ext cx="13566064" cy="5409854"/>
          </a:xfrm>
          <a:custGeom>
            <a:avLst/>
            <a:gdLst/>
            <a:ahLst/>
            <a:cxnLst/>
            <a:rect l="l" t="t" r="r" b="b"/>
            <a:pathLst>
              <a:path w="13566064" h="5409854">
                <a:moveTo>
                  <a:pt x="0" y="0"/>
                </a:moveTo>
                <a:lnTo>
                  <a:pt x="13566064" y="0"/>
                </a:lnTo>
                <a:lnTo>
                  <a:pt x="13566064" y="5409854"/>
                </a:lnTo>
                <a:lnTo>
                  <a:pt x="0" y="5409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19" b="-40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22076" y="933450"/>
            <a:ext cx="587126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page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9507" y="933450"/>
            <a:ext cx="4931287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 smtClean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  <a:endParaRPr lang="en-US" sz="5199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69507" y="2887850"/>
            <a:ext cx="14464343" cy="3134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67"/>
              </a:lnSpc>
            </a:pPr>
            <a:r>
              <a:rPr lang="en-US" sz="44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student portal is a simple and useful platform for students to manage their studies in one place. It helps students and teachers stay connected and share important information easily.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57456" y="1643038"/>
            <a:ext cx="11590507" cy="2039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945"/>
              </a:lnSpc>
            </a:pPr>
            <a:r>
              <a:rPr lang="en-US" sz="1138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pic>
        <p:nvPicPr>
          <p:cNvPr id="1026" name="Picture 2" descr="C:\Users\Lenovo\Desktop\12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596" y="3857616"/>
            <a:ext cx="7358114" cy="36433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358578" y="8072458"/>
            <a:ext cx="5429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TRAINED BY:</a:t>
            </a:r>
          </a:p>
          <a:p>
            <a:r>
              <a:rPr lang="en-US" sz="4000" b="1" dirty="0" smtClean="0"/>
              <a:t>R. </a:t>
            </a:r>
            <a:r>
              <a:rPr lang="en-US" sz="4000" b="1" dirty="0" err="1" smtClean="0"/>
              <a:t>Sravani</a:t>
            </a:r>
            <a:r>
              <a:rPr lang="en-US" sz="4000" b="1" dirty="0" smtClean="0"/>
              <a:t> (Trainer) 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07009" y="3150910"/>
            <a:ext cx="5049618" cy="0"/>
          </a:xfrm>
          <a:prstGeom prst="line">
            <a:avLst/>
          </a:prstGeom>
          <a:ln w="76200" cap="flat">
            <a:solidFill>
              <a:srgbClr val="5748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107009" y="1028700"/>
            <a:ext cx="146488" cy="1675250"/>
            <a:chOff x="0" y="0"/>
            <a:chExt cx="38581" cy="4412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81" cy="441218"/>
            </a:xfrm>
            <a:custGeom>
              <a:avLst/>
              <a:gdLst/>
              <a:ahLst/>
              <a:cxnLst/>
              <a:rect l="l" t="t" r="r" b="b"/>
              <a:pathLst>
                <a:path w="38581" h="441218">
                  <a:moveTo>
                    <a:pt x="0" y="0"/>
                  </a:moveTo>
                  <a:lnTo>
                    <a:pt x="38581" y="0"/>
                  </a:lnTo>
                  <a:lnTo>
                    <a:pt x="38581" y="441218"/>
                  </a:lnTo>
                  <a:lnTo>
                    <a:pt x="0" y="441218"/>
                  </a:lnTo>
                  <a:close/>
                </a:path>
              </a:pathLst>
            </a:custGeom>
            <a:solidFill>
              <a:srgbClr val="57487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8581" cy="4888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53497" y="3293685"/>
            <a:ext cx="15266309" cy="5454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6"/>
              </a:lnSpc>
            </a:pPr>
            <a:r>
              <a:rPr lang="en-US" sz="339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                                                                                                                          The Student Portal is an online platform that provides students with easy access to academic information and services. It allows students to view courses, check marks. </a:t>
            </a:r>
          </a:p>
          <a:p>
            <a:pPr algn="l">
              <a:lnSpc>
                <a:spcPts val="4001"/>
              </a:lnSpc>
            </a:pPr>
            <a:endParaRPr/>
          </a:p>
          <a:p>
            <a:pPr algn="l">
              <a:lnSpc>
                <a:spcPts val="4001"/>
              </a:lnSpc>
            </a:pPr>
            <a:endParaRPr/>
          </a:p>
          <a:p>
            <a:pPr algn="l">
              <a:lnSpc>
                <a:spcPts val="4001"/>
              </a:lnSpc>
            </a:pPr>
            <a:endParaRPr/>
          </a:p>
          <a:p>
            <a:pPr algn="l">
              <a:lnSpc>
                <a:spcPts val="4001"/>
              </a:lnSpc>
            </a:pPr>
            <a:endParaRPr/>
          </a:p>
          <a:p>
            <a:pPr algn="l">
              <a:lnSpc>
                <a:spcPts val="4001"/>
              </a:lnSpc>
            </a:pPr>
            <a:endParaRPr/>
          </a:p>
          <a:p>
            <a:pPr algn="l">
              <a:lnSpc>
                <a:spcPts val="4001"/>
              </a:lnSpc>
              <a:spcBef>
                <a:spcPct val="0"/>
              </a:spcBef>
            </a:pPr>
            <a:r>
              <a:rPr lang="en-US" sz="28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3497" y="1155741"/>
            <a:ext cx="8787165" cy="136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07009" y="3150910"/>
            <a:ext cx="5049618" cy="0"/>
          </a:xfrm>
          <a:prstGeom prst="line">
            <a:avLst/>
          </a:prstGeom>
          <a:ln w="76200" cap="flat">
            <a:solidFill>
              <a:srgbClr val="5748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107009" y="1028700"/>
            <a:ext cx="146488" cy="1675250"/>
            <a:chOff x="0" y="0"/>
            <a:chExt cx="38581" cy="4412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81" cy="441218"/>
            </a:xfrm>
            <a:custGeom>
              <a:avLst/>
              <a:gdLst/>
              <a:ahLst/>
              <a:cxnLst/>
              <a:rect l="l" t="t" r="r" b="b"/>
              <a:pathLst>
                <a:path w="38581" h="441218">
                  <a:moveTo>
                    <a:pt x="0" y="0"/>
                  </a:moveTo>
                  <a:lnTo>
                    <a:pt x="38581" y="0"/>
                  </a:lnTo>
                  <a:lnTo>
                    <a:pt x="38581" y="441218"/>
                  </a:lnTo>
                  <a:lnTo>
                    <a:pt x="0" y="441218"/>
                  </a:lnTo>
                  <a:close/>
                </a:path>
              </a:pathLst>
            </a:custGeom>
            <a:solidFill>
              <a:srgbClr val="57487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8581" cy="4888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59908" y="1432920"/>
            <a:ext cx="8723466" cy="988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13"/>
              </a:lnSpc>
            </a:pPr>
            <a:r>
              <a:rPr lang="en-US" sz="5723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MAIN OBJECTIVE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004764"/>
            <a:ext cx="17259300" cy="367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303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develop a role-based web application using Flask where:</a:t>
            </a:r>
          </a:p>
          <a:p>
            <a:pPr marL="654570" lvl="1" indent="-327285" algn="l">
              <a:lnSpc>
                <a:spcPts val="4244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Students can register, log in, and view their subject-wise marks and average.</a:t>
            </a:r>
          </a:p>
          <a:p>
            <a:pPr marL="654570" lvl="1" indent="-327285" algn="l">
              <a:lnSpc>
                <a:spcPts val="4244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Admins can log in, view the list of students, and add marks for each student.</a:t>
            </a:r>
          </a:p>
          <a:p>
            <a:pPr marL="654570" lvl="1" indent="-327285" algn="l">
              <a:lnSpc>
                <a:spcPts val="4244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application ensures secure login, responsive design, and clean data handling using SQLite and SQLAlchemy.</a:t>
            </a:r>
          </a:p>
          <a:p>
            <a:pPr marL="654570" lvl="1" indent="-327285" algn="l">
              <a:lnSpc>
                <a:spcPts val="4244"/>
              </a:lnSpc>
              <a:buFont typeface="Arial"/>
              <a:buChar char="•"/>
            </a:pPr>
            <a:r>
              <a:rPr lang="en-US" sz="303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interface is designed to be user-friendly and mobile-friendly using Bootstrap.</a:t>
            </a:r>
          </a:p>
          <a:p>
            <a:pPr algn="l">
              <a:lnSpc>
                <a:spcPts val="3470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07009" y="3150910"/>
            <a:ext cx="5049618" cy="0"/>
          </a:xfrm>
          <a:prstGeom prst="line">
            <a:avLst/>
          </a:prstGeom>
          <a:ln w="76200" cap="flat">
            <a:solidFill>
              <a:srgbClr val="5748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107009" y="1028700"/>
            <a:ext cx="146488" cy="1675250"/>
            <a:chOff x="0" y="0"/>
            <a:chExt cx="38581" cy="4412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81" cy="441218"/>
            </a:xfrm>
            <a:custGeom>
              <a:avLst/>
              <a:gdLst/>
              <a:ahLst/>
              <a:cxnLst/>
              <a:rect l="l" t="t" r="r" b="b"/>
              <a:pathLst>
                <a:path w="38581" h="441218">
                  <a:moveTo>
                    <a:pt x="0" y="0"/>
                  </a:moveTo>
                  <a:lnTo>
                    <a:pt x="38581" y="0"/>
                  </a:lnTo>
                  <a:lnTo>
                    <a:pt x="38581" y="441218"/>
                  </a:lnTo>
                  <a:lnTo>
                    <a:pt x="0" y="441218"/>
                  </a:lnTo>
                  <a:close/>
                </a:path>
              </a:pathLst>
            </a:custGeom>
            <a:solidFill>
              <a:srgbClr val="57487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8581" cy="4888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978763" y="6522259"/>
            <a:ext cx="146488" cy="1675250"/>
            <a:chOff x="0" y="0"/>
            <a:chExt cx="38581" cy="44121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8581" cy="441218"/>
            </a:xfrm>
            <a:custGeom>
              <a:avLst/>
              <a:gdLst/>
              <a:ahLst/>
              <a:cxnLst/>
              <a:rect l="l" t="t" r="r" b="b"/>
              <a:pathLst>
                <a:path w="38581" h="441218">
                  <a:moveTo>
                    <a:pt x="0" y="0"/>
                  </a:moveTo>
                  <a:lnTo>
                    <a:pt x="38581" y="0"/>
                  </a:lnTo>
                  <a:lnTo>
                    <a:pt x="38581" y="441218"/>
                  </a:lnTo>
                  <a:lnTo>
                    <a:pt x="0" y="441218"/>
                  </a:lnTo>
                  <a:close/>
                </a:path>
              </a:pathLst>
            </a:custGeom>
            <a:solidFill>
              <a:srgbClr val="57487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38581" cy="4888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559908" y="1372595"/>
            <a:ext cx="7584092" cy="1129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33"/>
              </a:lnSpc>
            </a:pPr>
            <a:r>
              <a:rPr lang="en-US" sz="6523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KEY FEATURES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995239"/>
            <a:ext cx="17259300" cy="4301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0773" lvl="1" indent="-390387" algn="l">
              <a:lnSpc>
                <a:spcPts val="5062"/>
              </a:lnSpc>
              <a:buFont typeface="Arial"/>
              <a:buChar char="•"/>
            </a:pPr>
            <a:r>
              <a:rPr lang="en-US" sz="361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Student Registration &amp; Login</a:t>
            </a:r>
          </a:p>
          <a:p>
            <a:pPr marL="780773" lvl="1" indent="-390387" algn="l">
              <a:lnSpc>
                <a:spcPts val="5062"/>
              </a:lnSpc>
              <a:buFont typeface="Arial"/>
              <a:buChar char="•"/>
            </a:pPr>
            <a:r>
              <a:rPr lang="en-US" sz="361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Course and Subject Info</a:t>
            </a:r>
          </a:p>
          <a:p>
            <a:pPr marL="780773" lvl="1" indent="-390387" algn="l">
              <a:lnSpc>
                <a:spcPts val="5062"/>
              </a:lnSpc>
              <a:buFont typeface="Arial"/>
              <a:buChar char="•"/>
            </a:pPr>
            <a:r>
              <a:rPr lang="en-US" sz="361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Admin &amp; Student Dashboards</a:t>
            </a:r>
          </a:p>
          <a:p>
            <a:pPr marL="780773" lvl="1" indent="-390387" algn="l">
              <a:lnSpc>
                <a:spcPts val="5062"/>
              </a:lnSpc>
              <a:buFont typeface="Arial"/>
              <a:buChar char="•"/>
            </a:pPr>
            <a:r>
              <a:rPr lang="en-US" sz="361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Marks Upload by Admin</a:t>
            </a:r>
          </a:p>
          <a:p>
            <a:pPr algn="l">
              <a:lnSpc>
                <a:spcPts val="5062"/>
              </a:lnSpc>
            </a:pPr>
            <a:endParaRPr/>
          </a:p>
          <a:p>
            <a:pPr algn="l">
              <a:lnSpc>
                <a:spcPts val="8982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07009" y="3150910"/>
            <a:ext cx="5049618" cy="0"/>
          </a:xfrm>
          <a:prstGeom prst="line">
            <a:avLst/>
          </a:prstGeom>
          <a:ln w="76200" cap="flat">
            <a:solidFill>
              <a:srgbClr val="5748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107009" y="1028700"/>
            <a:ext cx="146488" cy="1675250"/>
            <a:chOff x="0" y="0"/>
            <a:chExt cx="38581" cy="4412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81" cy="441218"/>
            </a:xfrm>
            <a:custGeom>
              <a:avLst/>
              <a:gdLst/>
              <a:ahLst/>
              <a:cxnLst/>
              <a:rect l="l" t="t" r="r" b="b"/>
              <a:pathLst>
                <a:path w="38581" h="441218">
                  <a:moveTo>
                    <a:pt x="0" y="0"/>
                  </a:moveTo>
                  <a:lnTo>
                    <a:pt x="38581" y="0"/>
                  </a:lnTo>
                  <a:lnTo>
                    <a:pt x="38581" y="441218"/>
                  </a:lnTo>
                  <a:lnTo>
                    <a:pt x="0" y="441218"/>
                  </a:lnTo>
                  <a:close/>
                </a:path>
              </a:pathLst>
            </a:custGeom>
            <a:solidFill>
              <a:srgbClr val="57487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8581" cy="4888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793081" y="8347431"/>
            <a:ext cx="146488" cy="1675250"/>
            <a:chOff x="0" y="0"/>
            <a:chExt cx="38581" cy="44121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8581" cy="441218"/>
            </a:xfrm>
            <a:custGeom>
              <a:avLst/>
              <a:gdLst/>
              <a:ahLst/>
              <a:cxnLst/>
              <a:rect l="l" t="t" r="r" b="b"/>
              <a:pathLst>
                <a:path w="38581" h="441218">
                  <a:moveTo>
                    <a:pt x="0" y="0"/>
                  </a:moveTo>
                  <a:lnTo>
                    <a:pt x="38581" y="0"/>
                  </a:lnTo>
                  <a:lnTo>
                    <a:pt x="38581" y="441218"/>
                  </a:lnTo>
                  <a:lnTo>
                    <a:pt x="0" y="441218"/>
                  </a:lnTo>
                  <a:close/>
                </a:path>
              </a:pathLst>
            </a:custGeom>
            <a:solidFill>
              <a:srgbClr val="57487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38581" cy="4888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659807" y="3644824"/>
            <a:ext cx="837933" cy="7173676"/>
            <a:chOff x="0" y="0"/>
            <a:chExt cx="220690" cy="188936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0690" cy="1889363"/>
            </a:xfrm>
            <a:custGeom>
              <a:avLst/>
              <a:gdLst/>
              <a:ahLst/>
              <a:cxnLst/>
              <a:rect l="l" t="t" r="r" b="b"/>
              <a:pathLst>
                <a:path w="220690" h="1889363">
                  <a:moveTo>
                    <a:pt x="110345" y="0"/>
                  </a:moveTo>
                  <a:lnTo>
                    <a:pt x="110345" y="0"/>
                  </a:lnTo>
                  <a:cubicBezTo>
                    <a:pt x="171287" y="0"/>
                    <a:pt x="220690" y="49403"/>
                    <a:pt x="220690" y="110345"/>
                  </a:cubicBezTo>
                  <a:lnTo>
                    <a:pt x="220690" y="1779018"/>
                  </a:lnTo>
                  <a:cubicBezTo>
                    <a:pt x="220690" y="1839960"/>
                    <a:pt x="171287" y="1889363"/>
                    <a:pt x="110345" y="1889363"/>
                  </a:cubicBezTo>
                  <a:lnTo>
                    <a:pt x="110345" y="1889363"/>
                  </a:lnTo>
                  <a:cubicBezTo>
                    <a:pt x="49403" y="1889363"/>
                    <a:pt x="0" y="1839960"/>
                    <a:pt x="0" y="1779018"/>
                  </a:cubicBezTo>
                  <a:lnTo>
                    <a:pt x="0" y="110345"/>
                  </a:lnTo>
                  <a:cubicBezTo>
                    <a:pt x="0" y="49403"/>
                    <a:pt x="49403" y="0"/>
                    <a:pt x="110345" y="0"/>
                  </a:cubicBezTo>
                  <a:close/>
                </a:path>
              </a:pathLst>
            </a:custGeom>
            <a:solidFill>
              <a:srgbClr val="57487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20690" cy="19369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1368432" y="299485"/>
            <a:ext cx="6322775" cy="9688030"/>
          </a:xfrm>
          <a:custGeom>
            <a:avLst/>
            <a:gdLst/>
            <a:ahLst/>
            <a:cxnLst/>
            <a:rect l="l" t="t" r="r" b="b"/>
            <a:pathLst>
              <a:path w="6322775" h="9688030">
                <a:moveTo>
                  <a:pt x="0" y="0"/>
                </a:moveTo>
                <a:lnTo>
                  <a:pt x="6322775" y="0"/>
                </a:lnTo>
                <a:lnTo>
                  <a:pt x="6322775" y="9688030"/>
                </a:lnTo>
                <a:lnTo>
                  <a:pt x="0" y="96880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525" b="-26214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81599" y="1267820"/>
            <a:ext cx="8597175" cy="1063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73"/>
              </a:lnSpc>
            </a:pPr>
            <a:r>
              <a:rPr lang="en-US" sz="6123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PROJECT STRUCTURE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4233" y="3388600"/>
            <a:ext cx="8419767" cy="499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0792" lvl="1" indent="-200396" algn="l">
              <a:lnSpc>
                <a:spcPts val="2598"/>
              </a:lnSpc>
              <a:buFont typeface="Arial"/>
              <a:buChar char="•"/>
            </a:pPr>
            <a:r>
              <a:rPr lang="en-US" sz="185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app.py is the main Flask application that handles routes and core logic.</a:t>
            </a:r>
          </a:p>
          <a:p>
            <a:pPr marL="400792" lvl="1" indent="-200396" algn="l">
              <a:lnSpc>
                <a:spcPts val="2598"/>
              </a:lnSpc>
              <a:buFont typeface="Arial"/>
              <a:buChar char="•"/>
            </a:pPr>
            <a:r>
              <a:rPr lang="en-US" sz="1856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student_portal.db</a:t>
            </a:r>
            <a:r>
              <a:rPr lang="en-US" sz="185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is an auto-generated </a:t>
            </a:r>
            <a:r>
              <a:rPr lang="en-US" sz="1856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SQLite</a:t>
            </a:r>
            <a:r>
              <a:rPr lang="en-US" sz="185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database used to store users and marks.</a:t>
            </a:r>
          </a:p>
          <a:p>
            <a:pPr marL="400792" lvl="1" indent="-200396" algn="l">
              <a:lnSpc>
                <a:spcPts val="2598"/>
              </a:lnSpc>
              <a:buFont typeface="Arial"/>
              <a:buChar char="•"/>
            </a:pPr>
            <a:r>
              <a:rPr lang="en-US" sz="185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templates/ folder contains all HTML pages using Jinja2 for dynamic rendering.</a:t>
            </a:r>
          </a:p>
          <a:p>
            <a:pPr marL="400792" lvl="1" indent="-200396" algn="l">
              <a:lnSpc>
                <a:spcPts val="2598"/>
              </a:lnSpc>
              <a:buFont typeface="Arial"/>
              <a:buChar char="•"/>
            </a:pPr>
            <a:r>
              <a:rPr lang="en-US" sz="185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Templates include: login.html, register.html, dashboard.html, admin_dashboard.html, and add_marks.html.</a:t>
            </a:r>
          </a:p>
          <a:p>
            <a:pPr marL="400792" lvl="1" indent="-200396" algn="l">
              <a:lnSpc>
                <a:spcPts val="2598"/>
              </a:lnSpc>
              <a:buFont typeface="Arial"/>
              <a:buChar char="•"/>
            </a:pPr>
            <a:r>
              <a:rPr lang="en-US" sz="18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base.html is the layout template reused across all pages for consistency.</a:t>
            </a:r>
          </a:p>
          <a:p>
            <a:pPr marL="400792" lvl="1" indent="-200396" algn="l">
              <a:lnSpc>
                <a:spcPts val="2598"/>
              </a:lnSpc>
              <a:buFont typeface="Arial"/>
              <a:buChar char="•"/>
            </a:pPr>
            <a:r>
              <a:rPr lang="en-US" sz="185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structure cleanly separates frontend design from backend logic.</a:t>
            </a:r>
          </a:p>
          <a:p>
            <a:pPr marL="400792" lvl="1" indent="-200396" algn="l">
              <a:lnSpc>
                <a:spcPts val="2598"/>
              </a:lnSpc>
              <a:buFont typeface="Arial"/>
              <a:buChar char="•"/>
            </a:pPr>
            <a:r>
              <a:rPr lang="en-US" sz="185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 ensures better readability, scalability, and easier maintenance of the project.</a:t>
            </a:r>
          </a:p>
          <a:p>
            <a:pPr algn="l">
              <a:lnSpc>
                <a:spcPts val="3718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07009" y="3150910"/>
            <a:ext cx="5049618" cy="0"/>
          </a:xfrm>
          <a:prstGeom prst="line">
            <a:avLst/>
          </a:prstGeom>
          <a:ln w="76200" cap="flat">
            <a:solidFill>
              <a:srgbClr val="57487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107009" y="1028700"/>
            <a:ext cx="146488" cy="1675250"/>
            <a:chOff x="0" y="0"/>
            <a:chExt cx="38581" cy="4412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81" cy="441218"/>
            </a:xfrm>
            <a:custGeom>
              <a:avLst/>
              <a:gdLst/>
              <a:ahLst/>
              <a:cxnLst/>
              <a:rect l="l" t="t" r="r" b="b"/>
              <a:pathLst>
                <a:path w="38581" h="441218">
                  <a:moveTo>
                    <a:pt x="0" y="0"/>
                  </a:moveTo>
                  <a:lnTo>
                    <a:pt x="38581" y="0"/>
                  </a:lnTo>
                  <a:lnTo>
                    <a:pt x="38581" y="441218"/>
                  </a:lnTo>
                  <a:lnTo>
                    <a:pt x="0" y="441218"/>
                  </a:lnTo>
                  <a:close/>
                </a:path>
              </a:pathLst>
            </a:custGeom>
            <a:solidFill>
              <a:srgbClr val="57487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8581" cy="4888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2050201" y="6236507"/>
            <a:ext cx="146488" cy="1675250"/>
            <a:chOff x="0" y="0"/>
            <a:chExt cx="38581" cy="44121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8581" cy="441218"/>
            </a:xfrm>
            <a:custGeom>
              <a:avLst/>
              <a:gdLst/>
              <a:ahLst/>
              <a:cxnLst/>
              <a:rect l="l" t="t" r="r" b="b"/>
              <a:pathLst>
                <a:path w="38581" h="441218">
                  <a:moveTo>
                    <a:pt x="0" y="0"/>
                  </a:moveTo>
                  <a:lnTo>
                    <a:pt x="38581" y="0"/>
                  </a:lnTo>
                  <a:lnTo>
                    <a:pt x="38581" y="441218"/>
                  </a:lnTo>
                  <a:lnTo>
                    <a:pt x="0" y="441218"/>
                  </a:lnTo>
                  <a:close/>
                </a:path>
              </a:pathLst>
            </a:custGeom>
            <a:solidFill>
              <a:srgbClr val="57487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38581" cy="4888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61676" y="1352593"/>
            <a:ext cx="9716749" cy="1195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92"/>
              </a:lnSpc>
            </a:pPr>
            <a:r>
              <a:rPr lang="en-US" sz="6923" b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TECH STACK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1506" y="3857616"/>
            <a:ext cx="12261935" cy="349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1314" lvl="1" indent="-425657" algn="l">
              <a:lnSpc>
                <a:spcPts val="5520"/>
              </a:lnSpc>
              <a:buFont typeface="Arial"/>
              <a:buChar char="•"/>
            </a:pPr>
            <a:r>
              <a:rPr lang="en-US" sz="39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Frontend: HTML, CSS</a:t>
            </a:r>
          </a:p>
          <a:p>
            <a:pPr marL="851314" lvl="1" indent="-425657" algn="l">
              <a:lnSpc>
                <a:spcPts val="5520"/>
              </a:lnSpc>
              <a:buFont typeface="Arial"/>
              <a:buChar char="•"/>
            </a:pPr>
            <a:r>
              <a:rPr lang="en-US" sz="39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Backend: Flask (Python Web Framework)</a:t>
            </a:r>
          </a:p>
          <a:p>
            <a:pPr marL="851314" lvl="1" indent="-425657" algn="l">
              <a:lnSpc>
                <a:spcPts val="5520"/>
              </a:lnSpc>
              <a:buFont typeface="Arial"/>
              <a:buChar char="•"/>
            </a:pPr>
            <a:r>
              <a:rPr lang="en-US" sz="39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Database: SQLite</a:t>
            </a:r>
          </a:p>
          <a:p>
            <a:pPr marL="851314" lvl="1" indent="-425657" algn="l">
              <a:lnSpc>
                <a:spcPts val="5520"/>
              </a:lnSpc>
              <a:buFont typeface="Arial"/>
              <a:buChar char="•"/>
            </a:pPr>
            <a:r>
              <a:rPr lang="en-US" sz="39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Tools: VS Code</a:t>
            </a:r>
          </a:p>
          <a:p>
            <a:pPr algn="l">
              <a:lnSpc>
                <a:spcPts val="5520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358853" y="-6495664"/>
            <a:ext cx="6761467" cy="7763688"/>
          </a:xfrm>
          <a:custGeom>
            <a:avLst/>
            <a:gdLst/>
            <a:ahLst/>
            <a:cxnLst/>
            <a:rect l="l" t="t" r="r" b="b"/>
            <a:pathLst>
              <a:path w="6761467" h="7763688">
                <a:moveTo>
                  <a:pt x="0" y="0"/>
                </a:moveTo>
                <a:lnTo>
                  <a:pt x="6761466" y="0"/>
                </a:lnTo>
                <a:lnTo>
                  <a:pt x="6761466" y="7763688"/>
                </a:lnTo>
                <a:lnTo>
                  <a:pt x="0" y="776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7499545" y="535253"/>
            <a:ext cx="493447" cy="493447"/>
            <a:chOff x="0" y="0"/>
            <a:chExt cx="6355080" cy="635508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2D5EA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429563" y="1266437"/>
            <a:ext cx="7537511" cy="1139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75"/>
              </a:lnSpc>
            </a:pPr>
            <a:r>
              <a:rPr lang="en-US" sz="7977" b="1">
                <a:solidFill>
                  <a:srgbClr val="201902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USER ROLE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525605"/>
            <a:ext cx="14671502" cy="4700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endParaRPr/>
          </a:p>
          <a:p>
            <a:pPr marL="1152040" lvl="1" indent="-576020" algn="ctr">
              <a:lnSpc>
                <a:spcPts val="7470"/>
              </a:lnSpc>
              <a:buFont typeface="Arial"/>
              <a:buChar char="•"/>
            </a:pPr>
            <a:r>
              <a:rPr lang="en-US" sz="5335" b="1">
                <a:solidFill>
                  <a:srgbClr val="2019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Student:</a:t>
            </a:r>
            <a:r>
              <a:rPr lang="en-US" sz="5335">
                <a:solidFill>
                  <a:srgbClr val="201902"/>
                </a:solidFill>
                <a:latin typeface="Canva Sans"/>
                <a:ea typeface="Canva Sans"/>
                <a:cs typeface="Canva Sans"/>
                <a:sym typeface="Canva Sans"/>
              </a:rPr>
              <a:t> Login, view marks</a:t>
            </a:r>
          </a:p>
          <a:p>
            <a:pPr marL="1152040" lvl="1" indent="-576020" algn="ctr">
              <a:lnSpc>
                <a:spcPts val="7470"/>
              </a:lnSpc>
              <a:buFont typeface="Arial"/>
              <a:buChar char="•"/>
            </a:pPr>
            <a:r>
              <a:rPr lang="en-US" sz="5335" b="1">
                <a:solidFill>
                  <a:srgbClr val="20190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Admin:</a:t>
            </a:r>
            <a:r>
              <a:rPr lang="en-US" sz="5335">
                <a:solidFill>
                  <a:srgbClr val="201902"/>
                </a:solidFill>
                <a:latin typeface="Canva Sans"/>
                <a:ea typeface="Canva Sans"/>
                <a:cs typeface="Canva Sans"/>
                <a:sym typeface="Canva Sans"/>
              </a:rPr>
              <a:t> Manage students, update and add marks</a:t>
            </a:r>
          </a:p>
          <a:p>
            <a:pPr algn="ctr">
              <a:lnSpc>
                <a:spcPts val="747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AutoShape 3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28700" y="1599596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511074" y="2796390"/>
            <a:ext cx="16748226" cy="7061985"/>
          </a:xfrm>
          <a:custGeom>
            <a:avLst/>
            <a:gdLst/>
            <a:ahLst/>
            <a:cxnLst/>
            <a:rect l="l" t="t" r="r" b="b"/>
            <a:pathLst>
              <a:path w="16748226" h="7061985">
                <a:moveTo>
                  <a:pt x="0" y="0"/>
                </a:moveTo>
                <a:lnTo>
                  <a:pt x="16748226" y="0"/>
                </a:lnTo>
                <a:lnTo>
                  <a:pt x="16748226" y="7061985"/>
                </a:lnTo>
                <a:lnTo>
                  <a:pt x="0" y="70619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094" t="-13907" r="-5475" b="-867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20" y="914400"/>
            <a:ext cx="3255770" cy="709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0"/>
              </a:lnSpc>
              <a:spcBef>
                <a:spcPct val="0"/>
              </a:spcBef>
            </a:pPr>
            <a:r>
              <a:rPr lang="en-US" sz="392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96607" y="693451"/>
            <a:ext cx="646608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1.Register for admin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1715" y="1809082"/>
            <a:ext cx="17004570" cy="7449218"/>
          </a:xfrm>
          <a:custGeom>
            <a:avLst/>
            <a:gdLst/>
            <a:ahLst/>
            <a:cxnLst/>
            <a:rect l="l" t="t" r="r" b="b"/>
            <a:pathLst>
              <a:path w="17004570" h="7449218">
                <a:moveTo>
                  <a:pt x="0" y="0"/>
                </a:moveTo>
                <a:lnTo>
                  <a:pt x="17004570" y="0"/>
                </a:lnTo>
                <a:lnTo>
                  <a:pt x="17004570" y="7449218"/>
                </a:lnTo>
                <a:lnTo>
                  <a:pt x="0" y="7449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05" b="-554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1715" y="537527"/>
            <a:ext cx="460017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2.Admin Login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344</Words>
  <Application>Microsoft Office PowerPoint</Application>
  <PresentationFormat>Custom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Poppins</vt:lpstr>
      <vt:lpstr>Roboto Bold</vt:lpstr>
      <vt:lpstr>Canva Sans Bold</vt:lpstr>
      <vt:lpstr>Atkinson Hyperlegible Bold</vt:lpstr>
      <vt:lpstr>Canva Sans</vt:lpstr>
      <vt:lpstr>Poppins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PORTAL</dc:title>
  <cp:lastModifiedBy>Lenovo</cp:lastModifiedBy>
  <cp:revision>12</cp:revision>
  <dcterms:created xsi:type="dcterms:W3CDTF">2006-08-16T00:00:00Z</dcterms:created>
  <dcterms:modified xsi:type="dcterms:W3CDTF">2025-07-22T06:18:03Z</dcterms:modified>
  <dc:identifier>DAGtcDSENCs</dc:identifier>
</cp:coreProperties>
</file>