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58" r:id="rId5"/>
    <p:sldId id="260" r:id="rId6"/>
    <p:sldId id="259" r:id="rId7"/>
    <p:sldId id="261" r:id="rId8"/>
    <p:sldId id="262" r:id="rId9"/>
    <p:sldId id="263" r:id="rId10"/>
    <p:sldId id="265" r:id="rId11"/>
    <p:sldId id="266" r:id="rId12"/>
    <p:sldId id="26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6" r:id="rId27"/>
    <p:sldId id="280" r:id="rId28"/>
    <p:sldId id="282" r:id="rId29"/>
    <p:sldId id="281" r:id="rId30"/>
    <p:sldId id="283" r:id="rId31"/>
    <p:sldId id="284" r:id="rId32"/>
    <p:sldId id="285" r:id="rId33"/>
    <p:sldId id="287" r:id="rId34"/>
    <p:sldId id="288" r:id="rId35"/>
    <p:sldId id="289" r:id="rId36"/>
    <p:sldId id="290" r:id="rId37"/>
    <p:sldId id="291" r:id="rId38"/>
    <p:sldId id="292" r:id="rId39"/>
    <p:sldId id="293"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1D0B-7BA1-C970-EB26-26B1D88783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C5B1E-116E-2FC5-3DBA-61D0C26174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6CAB1B-C659-BB6D-55EB-41AB2A593C45}"/>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5" name="Footer Placeholder 4">
            <a:extLst>
              <a:ext uri="{FF2B5EF4-FFF2-40B4-BE49-F238E27FC236}">
                <a16:creationId xmlns:a16="http://schemas.microsoft.com/office/drawing/2014/main" id="{61ED60B5-386C-F3B4-771A-E33FDEDB2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25A7-D5C0-3211-69C5-E6D782034BAC}"/>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40230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CA01-0E5C-268E-28DD-CE5A816A42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BE07C1-7E88-B04A-D669-E6287454DA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77DED-7C2C-5D91-7C67-E1002A5CFE05}"/>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5" name="Footer Placeholder 4">
            <a:extLst>
              <a:ext uri="{FF2B5EF4-FFF2-40B4-BE49-F238E27FC236}">
                <a16:creationId xmlns:a16="http://schemas.microsoft.com/office/drawing/2014/main" id="{5BC10BDA-EFDF-506D-5622-3345B2064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0ADEA-3F8A-6DB0-639C-3D320071BF44}"/>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82631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9AC4D-3721-ED37-7A8D-34DBBA3231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53378-A3F4-FBA8-EBA1-C7FCFF6FAC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01383-5A75-B415-07F0-E9F0887FAE0C}"/>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5" name="Footer Placeholder 4">
            <a:extLst>
              <a:ext uri="{FF2B5EF4-FFF2-40B4-BE49-F238E27FC236}">
                <a16:creationId xmlns:a16="http://schemas.microsoft.com/office/drawing/2014/main" id="{5F83FACB-9A0C-0412-03EA-5A1A8D420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14434-F97F-B04F-7DF8-31B3AFA156D0}"/>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283900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BBED-816E-23FC-B4AC-511D3B285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6285E-1BFA-6889-391C-618A38006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ABC7E-4164-EAB2-238C-489CD39B1B91}"/>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5" name="Footer Placeholder 4">
            <a:extLst>
              <a:ext uri="{FF2B5EF4-FFF2-40B4-BE49-F238E27FC236}">
                <a16:creationId xmlns:a16="http://schemas.microsoft.com/office/drawing/2014/main" id="{F6DAE95D-39FB-9C92-45D8-3F5FDAC35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02C3A-4788-4C96-93AA-17DF3499D9D7}"/>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68594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5FC8-9418-816C-60C6-82D9C256C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D692CB-7022-46B6-1328-690537643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BC81E-A7F0-C586-D10F-263F7F1D9550}"/>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5" name="Footer Placeholder 4">
            <a:extLst>
              <a:ext uri="{FF2B5EF4-FFF2-40B4-BE49-F238E27FC236}">
                <a16:creationId xmlns:a16="http://schemas.microsoft.com/office/drawing/2014/main" id="{5B146CD2-2F16-4DF7-44FC-C12DBEB98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08B87-EC60-38BC-DAC0-CA87F771FCF3}"/>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425478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A4C9-93BA-CAE5-F322-DAD80B6E7C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DEA74-09E4-E9F6-6DC2-B10FA51CB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AE86DC-1BE3-941F-A688-CD49265A7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86345-CEA6-9972-7FF6-2EE24D4CCF64}"/>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6" name="Footer Placeholder 5">
            <a:extLst>
              <a:ext uri="{FF2B5EF4-FFF2-40B4-BE49-F238E27FC236}">
                <a16:creationId xmlns:a16="http://schemas.microsoft.com/office/drawing/2014/main" id="{7A0779AF-85A8-7813-8FD8-47BD4C80F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B2400-0835-621A-64DE-E0C8A2728042}"/>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140384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6B94-B884-5DDA-2740-EF98FD2F30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CBD66-3A46-FEF7-F824-837B0F161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8F979-967E-84F7-8E28-508BDBF08A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E188C-F7AE-AB7F-F426-589527127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64ECF5-4BBA-2A9C-1AE5-D5F1F9D2A6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AAB5DA-A610-C7AD-C458-412C9F2D7FD1}"/>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8" name="Footer Placeholder 7">
            <a:extLst>
              <a:ext uri="{FF2B5EF4-FFF2-40B4-BE49-F238E27FC236}">
                <a16:creationId xmlns:a16="http://schemas.microsoft.com/office/drawing/2014/main" id="{87CE7418-15C3-8893-F0EF-954ED8190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815A4-7E65-1017-9176-EF6CA1363FEB}"/>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79536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0B23-2387-805B-FE15-EAE4E87214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C86A4-B8D9-9682-64FF-8607E7B4AB18}"/>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4" name="Footer Placeholder 3">
            <a:extLst>
              <a:ext uri="{FF2B5EF4-FFF2-40B4-BE49-F238E27FC236}">
                <a16:creationId xmlns:a16="http://schemas.microsoft.com/office/drawing/2014/main" id="{87DEB680-FEE7-A095-35BE-9B618609A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8EC34A-2F0B-152B-E296-545DFAB8567D}"/>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400606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96090-E0F3-2454-0AAC-637C804AF8E3}"/>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3" name="Footer Placeholder 2">
            <a:extLst>
              <a:ext uri="{FF2B5EF4-FFF2-40B4-BE49-F238E27FC236}">
                <a16:creationId xmlns:a16="http://schemas.microsoft.com/office/drawing/2014/main" id="{69115AED-80E6-6326-ECDF-14DD306B4F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1D159-7B93-6EF4-362D-A37356BECF14}"/>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291257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DEA6-98E2-BFD9-F9D5-5577B3590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15D77C-9F2C-BA86-9A2D-A48442148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07E00-2E47-8110-1209-6059218A6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AE0A7-131D-3891-0ACB-B674F4E57903}"/>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6" name="Footer Placeholder 5">
            <a:extLst>
              <a:ext uri="{FF2B5EF4-FFF2-40B4-BE49-F238E27FC236}">
                <a16:creationId xmlns:a16="http://schemas.microsoft.com/office/drawing/2014/main" id="{A234E05D-DE89-D952-F3CE-A23D447E4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D41EE-55F0-BDB1-284B-05195CA36438}"/>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257678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BB34-B0A4-97A4-ECD0-BE6DFAF03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37104-3FC1-52DB-CC69-B431B352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7D1CEA-708D-1396-6D5C-59634AB66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DA57A-8B29-B2D0-60FE-3151B2D3F6DE}"/>
              </a:ext>
            </a:extLst>
          </p:cNvPr>
          <p:cNvSpPr>
            <a:spLocks noGrp="1"/>
          </p:cNvSpPr>
          <p:nvPr>
            <p:ph type="dt" sz="half" idx="10"/>
          </p:nvPr>
        </p:nvSpPr>
        <p:spPr/>
        <p:txBody>
          <a:bodyPr/>
          <a:lstStyle/>
          <a:p>
            <a:fld id="{F37724A2-9B9F-5849-B7CB-7F40FF83FB9E}" type="datetimeFigureOut">
              <a:rPr lang="en-US" smtClean="0"/>
              <a:t>10/15/2023</a:t>
            </a:fld>
            <a:endParaRPr lang="en-US"/>
          </a:p>
        </p:txBody>
      </p:sp>
      <p:sp>
        <p:nvSpPr>
          <p:cNvPr id="6" name="Footer Placeholder 5">
            <a:extLst>
              <a:ext uri="{FF2B5EF4-FFF2-40B4-BE49-F238E27FC236}">
                <a16:creationId xmlns:a16="http://schemas.microsoft.com/office/drawing/2014/main" id="{B5EF8B5F-0992-2175-398E-8CD9B2588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DE957-6C8A-EDCD-72DF-F3D6CE83A6EA}"/>
              </a:ext>
            </a:extLst>
          </p:cNvPr>
          <p:cNvSpPr>
            <a:spLocks noGrp="1"/>
          </p:cNvSpPr>
          <p:nvPr>
            <p:ph type="sldNum" sz="quarter" idx="12"/>
          </p:nvPr>
        </p:nvSpPr>
        <p:spPr/>
        <p:txBody>
          <a:bodyPr/>
          <a:lstStyle/>
          <a:p>
            <a:fld id="{D965A783-5DFD-854A-8E4F-807314D34A79}" type="slidenum">
              <a:rPr lang="en-US" smtClean="0"/>
              <a:t>‹#›</a:t>
            </a:fld>
            <a:endParaRPr lang="en-US"/>
          </a:p>
        </p:txBody>
      </p:sp>
    </p:spTree>
    <p:extLst>
      <p:ext uri="{BB962C8B-B14F-4D97-AF65-F5344CB8AC3E}">
        <p14:creationId xmlns:p14="http://schemas.microsoft.com/office/powerpoint/2010/main" val="372886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3EA4C-1322-27EC-A67E-13D59CC4C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83F0E2-D75E-B359-6356-D47F1391F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E0E0B-24F9-B7FC-3A08-36FBFA82B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24A2-9B9F-5849-B7CB-7F40FF83FB9E}" type="datetimeFigureOut">
              <a:rPr lang="en-US" smtClean="0"/>
              <a:t>10/15/2023</a:t>
            </a:fld>
            <a:endParaRPr lang="en-US"/>
          </a:p>
        </p:txBody>
      </p:sp>
      <p:sp>
        <p:nvSpPr>
          <p:cNvPr id="5" name="Footer Placeholder 4">
            <a:extLst>
              <a:ext uri="{FF2B5EF4-FFF2-40B4-BE49-F238E27FC236}">
                <a16:creationId xmlns:a16="http://schemas.microsoft.com/office/drawing/2014/main" id="{5FCD6FE2-0343-5E2C-2CB0-37DEF7EEF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7295A-B3FC-2092-5A54-8AE5EABB7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5A783-5DFD-854A-8E4F-807314D34A79}" type="slidenum">
              <a:rPr lang="en-US" smtClean="0"/>
              <a:t>‹#›</a:t>
            </a:fld>
            <a:endParaRPr lang="en-US"/>
          </a:p>
        </p:txBody>
      </p:sp>
    </p:spTree>
    <p:extLst>
      <p:ext uri="{BB962C8B-B14F-4D97-AF65-F5344CB8AC3E}">
        <p14:creationId xmlns:p14="http://schemas.microsoft.com/office/powerpoint/2010/main" val="1557548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hyperlink" Target="https://neilpatel.com/ubersuggest/"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en.m.wikipedia.org/wiki/Suzuki" TargetMode="External"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hyperlink" Target="https://en.m.wikipedia.org/wiki/Maruti_Suzuki#cite_note-9" TargetMode="External" /><Relationship Id="rId4" Type="http://schemas.openxmlformats.org/officeDocument/2006/relationships/hyperlink" Target="https://en.m.wikipedia.org/wiki/Maruti_Suzuki#cite_note-MarutiSuzuki-8" TargetMode="Externa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hyperlink" Target="https://www.facebook.com/61552649330420/posts/pfbid0cHzVBNhY7w4gw5BLGUexFyTKKjwxSZwjjUYn4RqtJTyCuoSaX4cp6Mud2i7jFGtl/?app=fbl" TargetMode="Externa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hyperlink" Target="https://www.instagram.com/s/aGlnaGxpZ2h0OjE4MDMwNTM0Njg4NjE4MTA3?igshid=NTc4MTIwNjQ2YQ==" TargetMode="External" /><Relationship Id="rId2" Type="http://schemas.openxmlformats.org/officeDocument/2006/relationships/hyperlink" Target="https://instagram.com/stories/madhavi_45667/3213443649266190240?igshid=NjZiM2M3MzIxNA==" TargetMode="Externa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2.jpeg" /><Relationship Id="rId1" Type="http://schemas.openxmlformats.org/officeDocument/2006/relationships/slideLayout" Target="../slideLayouts/slideLayout2.xml" /><Relationship Id="rId4" Type="http://schemas.openxmlformats.org/officeDocument/2006/relationships/image" Target="../media/image24.jpeg"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C82E-1D07-204B-5AA7-5362B7DD14D4}"/>
              </a:ext>
            </a:extLst>
          </p:cNvPr>
          <p:cNvSpPr>
            <a:spLocks noGrp="1"/>
          </p:cNvSpPr>
          <p:nvPr>
            <p:ph type="ctrTitle"/>
          </p:nvPr>
        </p:nvSpPr>
        <p:spPr>
          <a:xfrm>
            <a:off x="674192" y="1797099"/>
            <a:ext cx="10843616" cy="3263801"/>
          </a:xfrm>
        </p:spPr>
        <p:txBody>
          <a:bodyPr>
            <a:noAutofit/>
          </a:bodyPr>
          <a:lstStyle/>
          <a:p>
            <a:r>
              <a:rPr lang="en-US" sz="8000" b="1" dirty="0">
                <a:solidFill>
                  <a:srgbClr val="FF0000"/>
                </a:solidFill>
                <a:latin typeface="Baskerville Old Face" panose="02000000000000000000" pitchFamily="2" charset="0"/>
                <a:ea typeface="Baskerville Old Face" panose="02000000000000000000" pitchFamily="2" charset="0"/>
              </a:rPr>
              <a:t>Comprehensive Digital Marketing For </a:t>
            </a:r>
            <a:r>
              <a:rPr lang="en-US" sz="8000" b="1" dirty="0" err="1">
                <a:solidFill>
                  <a:srgbClr val="FF0000"/>
                </a:solidFill>
                <a:latin typeface="Baskerville Old Face" panose="02000000000000000000" pitchFamily="2" charset="0"/>
                <a:ea typeface="Baskerville Old Face" panose="02000000000000000000" pitchFamily="2" charset="0"/>
              </a:rPr>
              <a:t>Maruti</a:t>
            </a:r>
            <a:r>
              <a:rPr lang="en-US" sz="8000" b="1" dirty="0">
                <a:solidFill>
                  <a:srgbClr val="FF0000"/>
                </a:solidFill>
                <a:latin typeface="Baskerville Old Face" panose="02000000000000000000" pitchFamily="2" charset="0"/>
                <a:ea typeface="Baskerville Old Face" panose="02000000000000000000" pitchFamily="2" charset="0"/>
              </a:rPr>
              <a:t> Suzuki Motors India Ltd</a:t>
            </a:r>
          </a:p>
        </p:txBody>
      </p:sp>
    </p:spTree>
    <p:extLst>
      <p:ext uri="{BB962C8B-B14F-4D97-AF65-F5344CB8AC3E}">
        <p14:creationId xmlns:p14="http://schemas.microsoft.com/office/powerpoint/2010/main" val="190347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59ADA-286C-5F1C-8C30-E2A0489FC398}"/>
              </a:ext>
            </a:extLst>
          </p:cNvPr>
          <p:cNvSpPr>
            <a:spLocks noGrp="1"/>
          </p:cNvSpPr>
          <p:nvPr>
            <p:ph idx="1"/>
          </p:nvPr>
        </p:nvSpPr>
        <p:spPr>
          <a:xfrm>
            <a:off x="203263" y="0"/>
            <a:ext cx="5892737" cy="6858000"/>
          </a:xfrm>
        </p:spPr>
        <p:txBody>
          <a:bodyPr>
            <a:normAutofit fontScale="85000" lnSpcReduction="20000"/>
          </a:bodyPr>
          <a:lstStyle/>
          <a:p>
            <a:pPr marL="0" indent="0">
              <a:buNone/>
            </a:pPr>
            <a:r>
              <a:rPr lang="en-US" sz="4400" dirty="0">
                <a:solidFill>
                  <a:srgbClr val="FF0000"/>
                </a:solidFill>
                <a:latin typeface="Aharoni" panose="02010803020104030203" pitchFamily="2" charset="-79"/>
                <a:cs typeface="Aharoni" panose="02010803020104030203" pitchFamily="2" charset="-79"/>
              </a:rPr>
              <a:t>•KPIs of </a:t>
            </a:r>
            <a:r>
              <a:rPr lang="en-US" sz="4400" dirty="0" err="1">
                <a:solidFill>
                  <a:srgbClr val="FF0000"/>
                </a:solidFill>
                <a:latin typeface="Aharoni" panose="02010803020104030203" pitchFamily="2" charset="-79"/>
                <a:cs typeface="Aharoni" panose="02010803020104030203" pitchFamily="2" charset="-79"/>
              </a:rPr>
              <a:t>Maruti</a:t>
            </a:r>
            <a:r>
              <a:rPr lang="en-US" sz="4400" dirty="0">
                <a:solidFill>
                  <a:srgbClr val="FF0000"/>
                </a:solidFill>
                <a:latin typeface="Aharoni" panose="02010803020104030203" pitchFamily="2" charset="-79"/>
                <a:cs typeface="Aharoni" panose="02010803020104030203" pitchFamily="2" charset="-79"/>
              </a:rPr>
              <a:t> Suzuki Motors:</a:t>
            </a:r>
          </a:p>
          <a:p>
            <a:r>
              <a:rPr lang="en-US" b="1" i="0" dirty="0">
                <a:solidFill>
                  <a:schemeClr val="bg1"/>
                </a:solidFill>
                <a:effectLst/>
                <a:latin typeface="Söhne"/>
              </a:rPr>
              <a:t>Sales Volume</a:t>
            </a:r>
            <a:r>
              <a:rPr lang="en-US" b="0" i="0" dirty="0">
                <a:solidFill>
                  <a:schemeClr val="bg1"/>
                </a:solidFill>
                <a:effectLst/>
                <a:latin typeface="Söhne"/>
              </a:rPr>
              <a:t>: The number of vehicles sold over a specific period.</a:t>
            </a:r>
          </a:p>
          <a:p>
            <a:r>
              <a:rPr lang="en-US" b="1" i="0" dirty="0">
                <a:solidFill>
                  <a:schemeClr val="bg1"/>
                </a:solidFill>
                <a:effectLst/>
                <a:latin typeface="Söhne"/>
              </a:rPr>
              <a:t>Market Share</a:t>
            </a:r>
            <a:r>
              <a:rPr lang="en-US" b="0" i="0" dirty="0">
                <a:solidFill>
                  <a:schemeClr val="bg1"/>
                </a:solidFill>
                <a:effectLst/>
                <a:latin typeface="Söhne"/>
              </a:rPr>
              <a:t>: The percentage of the total automotive market that </a:t>
            </a:r>
            <a:r>
              <a:rPr lang="en-US" b="0" i="0" dirty="0" err="1">
                <a:solidFill>
                  <a:schemeClr val="bg1"/>
                </a:solidFill>
                <a:effectLst/>
                <a:latin typeface="Söhne"/>
              </a:rPr>
              <a:t>Maruti</a:t>
            </a:r>
            <a:r>
              <a:rPr lang="en-US" b="0" i="0" dirty="0">
                <a:solidFill>
                  <a:schemeClr val="bg1"/>
                </a:solidFill>
                <a:effectLst/>
                <a:latin typeface="Söhne"/>
              </a:rPr>
              <a:t> Suzuki holds.</a:t>
            </a:r>
          </a:p>
          <a:p>
            <a:r>
              <a:rPr lang="en-US" b="1" i="0" dirty="0">
                <a:solidFill>
                  <a:schemeClr val="bg1"/>
                </a:solidFill>
                <a:effectLst/>
                <a:latin typeface="Söhne"/>
              </a:rPr>
              <a:t>Revenue and Profit Margins</a:t>
            </a:r>
            <a:r>
              <a:rPr lang="en-US" b="0" i="0" dirty="0">
                <a:solidFill>
                  <a:schemeClr val="bg1"/>
                </a:solidFill>
                <a:effectLst/>
                <a:latin typeface="Söhne"/>
              </a:rPr>
              <a:t>: Total income generated and the percentage of profit earned from sales.</a:t>
            </a:r>
          </a:p>
          <a:p>
            <a:r>
              <a:rPr lang="en-US" b="1" i="0" dirty="0">
                <a:solidFill>
                  <a:schemeClr val="bg1"/>
                </a:solidFill>
                <a:effectLst/>
                <a:latin typeface="Söhne"/>
              </a:rPr>
              <a:t>Customer Satisfaction Index (CSI)</a:t>
            </a:r>
            <a:r>
              <a:rPr lang="en-US" b="0" i="0" dirty="0">
                <a:solidFill>
                  <a:schemeClr val="bg1"/>
                </a:solidFill>
                <a:effectLst/>
                <a:latin typeface="Söhne"/>
              </a:rPr>
              <a:t>: Feedback and ratings from customers regarding their satisfaction with the </a:t>
            </a:r>
            <a:r>
              <a:rPr lang="en-US" b="0" i="0" dirty="0" err="1">
                <a:solidFill>
                  <a:schemeClr val="bg1"/>
                </a:solidFill>
                <a:effectLst/>
                <a:latin typeface="Söhne"/>
              </a:rPr>
              <a:t>company'sproducts</a:t>
            </a:r>
            <a:r>
              <a:rPr lang="en-US" b="0" i="0" dirty="0">
                <a:solidFill>
                  <a:schemeClr val="bg1"/>
                </a:solidFill>
                <a:effectLst/>
                <a:latin typeface="Söhne"/>
              </a:rPr>
              <a:t> and services.</a:t>
            </a:r>
          </a:p>
          <a:p>
            <a:r>
              <a:rPr lang="en-US" b="1" i="0" dirty="0">
                <a:solidFill>
                  <a:schemeClr val="bg1"/>
                </a:solidFill>
                <a:effectLst/>
                <a:latin typeface="Söhne"/>
              </a:rPr>
              <a:t>Customer Retention Rate</a:t>
            </a:r>
            <a:r>
              <a:rPr lang="en-US" b="0" i="0" dirty="0">
                <a:solidFill>
                  <a:schemeClr val="bg1"/>
                </a:solidFill>
                <a:effectLst/>
                <a:latin typeface="Söhne"/>
              </a:rPr>
              <a:t>: The percentage of customers who continue to purchase </a:t>
            </a:r>
            <a:r>
              <a:rPr lang="en-US" b="0" i="0" dirty="0" err="1">
                <a:solidFill>
                  <a:schemeClr val="bg1"/>
                </a:solidFill>
                <a:effectLst/>
                <a:latin typeface="Söhne"/>
              </a:rPr>
              <a:t>Maruti</a:t>
            </a:r>
            <a:r>
              <a:rPr lang="en-US" b="0" i="0" dirty="0">
                <a:solidFill>
                  <a:schemeClr val="bg1"/>
                </a:solidFill>
                <a:effectLst/>
                <a:latin typeface="Söhne"/>
              </a:rPr>
              <a:t> Suzuki vehicles over time.</a:t>
            </a:r>
          </a:p>
          <a:p>
            <a:r>
              <a:rPr lang="en-US" b="1" i="0" dirty="0">
                <a:solidFill>
                  <a:schemeClr val="bg1"/>
                </a:solidFill>
                <a:effectLst/>
                <a:latin typeface="Söhne"/>
              </a:rPr>
              <a:t>Production Efficiency</a:t>
            </a:r>
            <a:r>
              <a:rPr lang="en-US" b="0" i="0" dirty="0">
                <a:solidFill>
                  <a:schemeClr val="bg1"/>
                </a:solidFill>
                <a:effectLst/>
                <a:latin typeface="Söhne"/>
              </a:rPr>
              <a:t>: Measures like the number of vehicles produced per unit of time and the effectiveness of production process.</a:t>
            </a:r>
          </a:p>
          <a:p>
            <a:pPr marL="0" indent="0">
              <a:buNone/>
            </a:pPr>
            <a:endParaRPr lang="en-US" sz="4400" dirty="0">
              <a:solidFill>
                <a:srgbClr val="FF0000"/>
              </a:solidFill>
              <a:cs typeface="Aharoni" panose="02010803020104030203" pitchFamily="2" charset="-79"/>
            </a:endParaRPr>
          </a:p>
        </p:txBody>
      </p:sp>
      <p:pic>
        <p:nvPicPr>
          <p:cNvPr id="4" name="Picture 3">
            <a:extLst>
              <a:ext uri="{FF2B5EF4-FFF2-40B4-BE49-F238E27FC236}">
                <a16:creationId xmlns:a16="http://schemas.microsoft.com/office/drawing/2014/main" id="{7B714C96-8974-3DAD-16ED-1515A3626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672" y="1047749"/>
            <a:ext cx="5197078" cy="5095876"/>
          </a:xfrm>
          <a:prstGeom prst="rect">
            <a:avLst/>
          </a:prstGeom>
        </p:spPr>
      </p:pic>
    </p:spTree>
    <p:extLst>
      <p:ext uri="{BB962C8B-B14F-4D97-AF65-F5344CB8AC3E}">
        <p14:creationId xmlns:p14="http://schemas.microsoft.com/office/powerpoint/2010/main" val="192023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A49A7-1527-5ADB-75D9-E3A16051B323}"/>
              </a:ext>
            </a:extLst>
          </p:cNvPr>
          <p:cNvSpPr>
            <a:spLocks noGrp="1"/>
          </p:cNvSpPr>
          <p:nvPr>
            <p:ph idx="1"/>
          </p:nvPr>
        </p:nvSpPr>
        <p:spPr>
          <a:xfrm>
            <a:off x="758428" y="383976"/>
            <a:ext cx="10675144" cy="6259712"/>
          </a:xfrm>
        </p:spPr>
        <p:txBody>
          <a:bodyPr>
            <a:normAutofit fontScale="92500"/>
          </a:bodyPr>
          <a:lstStyle/>
          <a:p>
            <a:pPr marL="0" indent="0">
              <a:buNone/>
            </a:pPr>
            <a:r>
              <a:rPr lang="en-US" sz="4400" dirty="0">
                <a:solidFill>
                  <a:srgbClr val="FF0000"/>
                </a:solidFill>
                <a:latin typeface="Aharoni" panose="02010803020104030203" pitchFamily="2" charset="-79"/>
                <a:cs typeface="Aharoni" panose="02010803020104030203" pitchFamily="2" charset="-79"/>
              </a:rPr>
              <a:t>Competitor Analysis:</a:t>
            </a:r>
          </a:p>
          <a:p>
            <a:pPr marL="0" indent="0">
              <a:buNone/>
            </a:pPr>
            <a:r>
              <a:rPr lang="en-US" dirty="0">
                <a:solidFill>
                  <a:schemeClr val="bg1"/>
                </a:solidFill>
                <a:cs typeface="Aharoni" panose="02010803020104030203" pitchFamily="2" charset="-79"/>
              </a:rPr>
              <a:t>Competitors to </a:t>
            </a:r>
            <a:r>
              <a:rPr lang="en-US" dirty="0" err="1">
                <a:solidFill>
                  <a:schemeClr val="bg1"/>
                </a:solidFill>
                <a:cs typeface="Aharoni" panose="02010803020104030203" pitchFamily="2" charset="-79"/>
              </a:rPr>
              <a:t>Maruti</a:t>
            </a:r>
            <a:r>
              <a:rPr lang="en-US" dirty="0">
                <a:solidFill>
                  <a:schemeClr val="bg1"/>
                </a:solidFill>
                <a:cs typeface="Aharoni" panose="02010803020104030203" pitchFamily="2" charset="-79"/>
              </a:rPr>
              <a:t> Suzuki Motors </a:t>
            </a:r>
            <a:r>
              <a:rPr lang="en-US" dirty="0" err="1">
                <a:solidFill>
                  <a:schemeClr val="bg1"/>
                </a:solidFill>
                <a:cs typeface="Aharoni" panose="02010803020104030203" pitchFamily="2" charset="-79"/>
              </a:rPr>
              <a:t>india</a:t>
            </a:r>
            <a:r>
              <a:rPr lang="en-US" dirty="0">
                <a:solidFill>
                  <a:schemeClr val="bg1"/>
                </a:solidFill>
                <a:cs typeface="Aharoni" panose="02010803020104030203" pitchFamily="2" charset="-79"/>
              </a:rPr>
              <a:t> ltd are:</a:t>
            </a:r>
          </a:p>
          <a:p>
            <a:pPr marL="0" indent="0">
              <a:buNone/>
            </a:pPr>
            <a:r>
              <a:rPr lang="en-US" dirty="0">
                <a:cs typeface="Aharoni" panose="02010803020104030203" pitchFamily="2" charset="-79"/>
              </a:rPr>
              <a:t>Competitor 1:</a:t>
            </a:r>
            <a:r>
              <a:rPr lang="en-US" dirty="0">
                <a:solidFill>
                  <a:schemeClr val="bg1"/>
                </a:solidFill>
                <a:cs typeface="Aharoni" panose="02010803020104030203" pitchFamily="2" charset="-79"/>
              </a:rPr>
              <a:t>Tata Motors</a:t>
            </a:r>
          </a:p>
          <a:p>
            <a:pPr marL="0" indent="0">
              <a:buNone/>
            </a:pPr>
            <a:r>
              <a:rPr lang="en-US" dirty="0">
                <a:solidFill>
                  <a:srgbClr val="002060"/>
                </a:solidFill>
                <a:latin typeface="-apple-system"/>
                <a:cs typeface="Aharoni" panose="02010803020104030203" pitchFamily="2" charset="-79"/>
              </a:rPr>
              <a:t>•</a:t>
            </a:r>
            <a:r>
              <a:rPr lang="en-US" dirty="0" err="1">
                <a:solidFill>
                  <a:srgbClr val="002060"/>
                </a:solidFill>
                <a:latin typeface="-apple-system"/>
                <a:cs typeface="Aharoni" panose="02010803020104030203" pitchFamily="2" charset="-79"/>
              </a:rPr>
              <a:t>USP:</a:t>
            </a:r>
            <a:r>
              <a:rPr lang="en-US" dirty="0" err="1">
                <a:solidFill>
                  <a:schemeClr val="bg1"/>
                </a:solidFill>
                <a:latin typeface="-apple-system"/>
                <a:cs typeface="Aharoni" panose="02010803020104030203" pitchFamily="2" charset="-79"/>
              </a:rPr>
              <a:t>They</a:t>
            </a:r>
            <a:r>
              <a:rPr lang="en-US" b="0" i="0" dirty="0">
                <a:effectLst/>
                <a:latin typeface="-apple-system"/>
              </a:rPr>
              <a:t> </a:t>
            </a:r>
            <a:r>
              <a:rPr lang="en-US" b="0" i="0" dirty="0" err="1">
                <a:solidFill>
                  <a:schemeClr val="bg1"/>
                </a:solidFill>
                <a:effectLst/>
                <a:latin typeface="-apple-system"/>
              </a:rPr>
              <a:t>recognised</a:t>
            </a:r>
            <a:r>
              <a:rPr lang="en-US" b="0" i="0" dirty="0">
                <a:solidFill>
                  <a:schemeClr val="bg1"/>
                </a:solidFill>
                <a:effectLst/>
                <a:latin typeface="-apple-system"/>
              </a:rPr>
              <a:t> that the strength and safety of a vehicle should be the top priority for car buyers. Tata aimed to disrupt the market dominated by </a:t>
            </a:r>
            <a:r>
              <a:rPr lang="en-US" b="0" i="0" dirty="0" err="1">
                <a:solidFill>
                  <a:schemeClr val="bg1"/>
                </a:solidFill>
                <a:effectLst/>
                <a:latin typeface="-apple-system"/>
              </a:rPr>
              <a:t>Maruti</a:t>
            </a:r>
            <a:r>
              <a:rPr lang="en-US" b="0" i="0" dirty="0">
                <a:solidFill>
                  <a:schemeClr val="bg1"/>
                </a:solidFill>
                <a:effectLst/>
                <a:latin typeface="-apple-system"/>
              </a:rPr>
              <a:t> by introducing safety as their unique selling proposition (USP).</a:t>
            </a:r>
          </a:p>
          <a:p>
            <a:pPr marL="0" indent="0">
              <a:buNone/>
            </a:pPr>
            <a:r>
              <a:rPr lang="en-US" dirty="0">
                <a:solidFill>
                  <a:srgbClr val="002060"/>
                </a:solidFill>
                <a:cs typeface="Aharoni" panose="02010803020104030203" pitchFamily="2" charset="-79"/>
              </a:rPr>
              <a:t>•Online </a:t>
            </a:r>
            <a:r>
              <a:rPr lang="en-US" dirty="0" err="1">
                <a:solidFill>
                  <a:srgbClr val="002060"/>
                </a:solidFill>
                <a:cs typeface="Aharoni" panose="02010803020104030203" pitchFamily="2" charset="-79"/>
              </a:rPr>
              <a:t>Communication:</a:t>
            </a:r>
            <a:r>
              <a:rPr lang="en-US" b="0" i="0" dirty="0" err="1">
                <a:solidFill>
                  <a:schemeClr val="bg1"/>
                </a:solidFill>
                <a:effectLst/>
                <a:latin typeface="uni_neueregular"/>
              </a:rPr>
              <a:t>The</a:t>
            </a:r>
            <a:r>
              <a:rPr lang="en-US" b="0" i="0" dirty="0">
                <a:solidFill>
                  <a:schemeClr val="bg1"/>
                </a:solidFill>
                <a:effectLst/>
                <a:latin typeface="uni_neueregular"/>
              </a:rPr>
              <a:t> entire sales process is completed virtually using online communication tools such as emails, WhatsApp and video calls.</a:t>
            </a:r>
          </a:p>
          <a:p>
            <a:pPr marL="0" indent="0">
              <a:buNone/>
            </a:pPr>
            <a:r>
              <a:rPr lang="en-US" dirty="0">
                <a:solidFill>
                  <a:srgbClr val="002060"/>
                </a:solidFill>
                <a:cs typeface="Aharoni" panose="02010803020104030203" pitchFamily="2" charset="-79"/>
              </a:rPr>
              <a:t>•</a:t>
            </a:r>
            <a:r>
              <a:rPr lang="en-US" dirty="0" err="1">
                <a:solidFill>
                  <a:srgbClr val="002060"/>
                </a:solidFill>
                <a:cs typeface="Aharoni" panose="02010803020104030203" pitchFamily="2" charset="-79"/>
              </a:rPr>
              <a:t>Swot</a:t>
            </a:r>
            <a:r>
              <a:rPr lang="en-US" dirty="0">
                <a:solidFill>
                  <a:srgbClr val="002060"/>
                </a:solidFill>
                <a:cs typeface="Aharoni" panose="02010803020104030203" pitchFamily="2" charset="-79"/>
              </a:rPr>
              <a:t> Analysis:</a:t>
            </a:r>
          </a:p>
          <a:p>
            <a:r>
              <a:rPr lang="en-US" dirty="0">
                <a:cs typeface="Aharoni" panose="02010803020104030203" pitchFamily="2" charset="-79"/>
              </a:rPr>
              <a:t>Strengths;</a:t>
            </a:r>
            <a:r>
              <a:rPr lang="en-US" b="0" i="0" dirty="0">
                <a:solidFill>
                  <a:srgbClr val="000000"/>
                </a:solidFill>
                <a:effectLst/>
                <a:latin typeface="uni_neueregular"/>
              </a:rPr>
              <a:t> </a:t>
            </a:r>
            <a:r>
              <a:rPr lang="en-US" b="1" i="0" dirty="0">
                <a:solidFill>
                  <a:srgbClr val="D1D5DB"/>
                </a:solidFill>
                <a:effectLst/>
                <a:latin typeface="Söhne"/>
              </a:rPr>
              <a:t>Diverse Product Portfolio:</a:t>
            </a:r>
            <a:r>
              <a:rPr lang="en-US" b="0" i="0" dirty="0">
                <a:solidFill>
                  <a:srgbClr val="D1D5DB"/>
                </a:solidFill>
                <a:effectLst/>
                <a:latin typeface="Söhne"/>
              </a:rPr>
              <a:t> Tata Motors has a wide range of products, including passenger cars, trucks, buses, and commercial vehicles. This diversity helps them cater to various market segments.</a:t>
            </a:r>
          </a:p>
          <a:p>
            <a:r>
              <a:rPr lang="en-US" b="1" i="0" dirty="0">
                <a:solidFill>
                  <a:srgbClr val="D1D5DB"/>
                </a:solidFill>
                <a:effectLst/>
                <a:latin typeface="Söhne"/>
              </a:rPr>
              <a:t>Global Presence:</a:t>
            </a:r>
            <a:r>
              <a:rPr lang="en-US" b="0" i="0" dirty="0">
                <a:solidFill>
                  <a:srgbClr val="D1D5DB"/>
                </a:solidFill>
                <a:effectLst/>
                <a:latin typeface="Söhne"/>
              </a:rPr>
              <a:t> The company has a presence in over 170 countries, making it one of the largest automotive manufacturers in the world.</a:t>
            </a:r>
          </a:p>
          <a:p>
            <a:pPr marL="0" indent="0">
              <a:buNone/>
            </a:pPr>
            <a:endParaRPr lang="en-US" dirty="0">
              <a:cs typeface="Aharoni" panose="02010803020104030203" pitchFamily="2" charset="-79"/>
            </a:endParaRPr>
          </a:p>
        </p:txBody>
      </p:sp>
    </p:spTree>
    <p:extLst>
      <p:ext uri="{BB962C8B-B14F-4D97-AF65-F5344CB8AC3E}">
        <p14:creationId xmlns:p14="http://schemas.microsoft.com/office/powerpoint/2010/main" val="330132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98406-F03A-EA64-F55B-863DC37FFAD2}"/>
              </a:ext>
            </a:extLst>
          </p:cNvPr>
          <p:cNvSpPr>
            <a:spLocks noGrp="1"/>
          </p:cNvSpPr>
          <p:nvPr>
            <p:ph idx="1"/>
          </p:nvPr>
        </p:nvSpPr>
        <p:spPr>
          <a:xfrm>
            <a:off x="169068" y="241101"/>
            <a:ext cx="11564541" cy="6465093"/>
          </a:xfrm>
        </p:spPr>
        <p:txBody>
          <a:bodyPr/>
          <a:lstStyle/>
          <a:p>
            <a:pPr marL="0" indent="0">
              <a:buNone/>
            </a:pPr>
            <a:r>
              <a:rPr lang="en-US" dirty="0"/>
              <a:t>Weaknesses;</a:t>
            </a:r>
            <a:r>
              <a:rPr lang="en-US" b="1" i="0" dirty="0">
                <a:effectLst/>
                <a:latin typeface="Söhne"/>
              </a:rPr>
              <a:t> </a:t>
            </a:r>
            <a:r>
              <a:rPr lang="en-US" b="1" i="0" dirty="0">
                <a:solidFill>
                  <a:schemeClr val="bg1"/>
                </a:solidFill>
                <a:effectLst/>
                <a:latin typeface="Söhne"/>
              </a:rPr>
              <a:t>Dependence on Economic Conditions:</a:t>
            </a:r>
            <a:r>
              <a:rPr lang="en-US" b="0" i="0" dirty="0">
                <a:solidFill>
                  <a:srgbClr val="D1D5DB"/>
                </a:solidFill>
                <a:effectLst/>
                <a:latin typeface="Söhne"/>
              </a:rPr>
              <a:t> Tata Motors' performance is heavily influenced by economic conditions. In times of economic downturns, demand for automobiles tends to decrease.</a:t>
            </a:r>
          </a:p>
          <a:p>
            <a:r>
              <a:rPr lang="en-US" dirty="0"/>
              <a:t>Opportunities;</a:t>
            </a:r>
            <a:r>
              <a:rPr lang="en-US" b="1" i="0" dirty="0">
                <a:solidFill>
                  <a:srgbClr val="D1D5DB"/>
                </a:solidFill>
                <a:effectLst/>
                <a:latin typeface="Söhne"/>
              </a:rPr>
              <a:t> Growing Electric Vehicle Market:</a:t>
            </a:r>
            <a:r>
              <a:rPr lang="en-US" b="0" i="0" dirty="0">
                <a:solidFill>
                  <a:srgbClr val="D1D5DB"/>
                </a:solidFill>
                <a:effectLst/>
                <a:latin typeface="Söhne"/>
              </a:rPr>
              <a:t> With the global shift towards electric vehicles, Tata Motors can capitalize on this trend by expanding its EV offerings.</a:t>
            </a:r>
          </a:p>
          <a:p>
            <a:r>
              <a:rPr lang="en-US" b="1" i="0" dirty="0">
                <a:solidFill>
                  <a:srgbClr val="D1D5DB"/>
                </a:solidFill>
                <a:effectLst/>
                <a:latin typeface="Söhne"/>
              </a:rPr>
              <a:t>Emerging Markets:</a:t>
            </a:r>
            <a:r>
              <a:rPr lang="en-US" b="0" i="0" dirty="0">
                <a:solidFill>
                  <a:srgbClr val="D1D5DB"/>
                </a:solidFill>
                <a:effectLst/>
                <a:latin typeface="Söhne"/>
              </a:rPr>
              <a:t> Expanding into emerging markets with a rising middle class, like India and parts of Africa, presents significant growth opportunities.</a:t>
            </a:r>
          </a:p>
          <a:p>
            <a:pPr marL="0" indent="0">
              <a:buNone/>
            </a:pPr>
            <a:r>
              <a:rPr lang="en-US" dirty="0"/>
              <a:t>•Threats;</a:t>
            </a:r>
            <a:r>
              <a:rPr lang="en-US" b="1" i="0" dirty="0">
                <a:solidFill>
                  <a:srgbClr val="D1D5DB"/>
                </a:solidFill>
                <a:effectLst/>
                <a:latin typeface="Söhne"/>
              </a:rPr>
              <a:t> Regulatory Changes:</a:t>
            </a:r>
            <a:r>
              <a:rPr lang="en-US" b="0" i="0" dirty="0">
                <a:solidFill>
                  <a:srgbClr val="D1D5DB"/>
                </a:solidFill>
                <a:effectLst/>
                <a:latin typeface="Söhne"/>
              </a:rPr>
              <a:t> Stringent emission norms and changing government policies can significantly impact the automotive industry. Adapting to these changes is crucial.</a:t>
            </a:r>
          </a:p>
          <a:p>
            <a:r>
              <a:rPr lang="en-US" b="1" i="0" dirty="0">
                <a:solidFill>
                  <a:srgbClr val="D1D5DB"/>
                </a:solidFill>
                <a:effectLst/>
                <a:latin typeface="Söhne"/>
              </a:rPr>
              <a:t>Supply Chain Disruptions:</a:t>
            </a:r>
            <a:r>
              <a:rPr lang="en-US" b="0" i="0" dirty="0">
                <a:solidFill>
                  <a:srgbClr val="D1D5DB"/>
                </a:solidFill>
                <a:effectLst/>
                <a:latin typeface="Söhne"/>
              </a:rPr>
              <a:t> Events like natural disasters, political instability, or global pandemics can disrupt the supply chain, affecting production and delivery schedules.</a:t>
            </a:r>
          </a:p>
          <a:p>
            <a:pPr marL="0" indent="0">
              <a:buNone/>
            </a:pPr>
            <a:endParaRPr lang="en-US" dirty="0"/>
          </a:p>
        </p:txBody>
      </p:sp>
    </p:spTree>
    <p:extLst>
      <p:ext uri="{BB962C8B-B14F-4D97-AF65-F5344CB8AC3E}">
        <p14:creationId xmlns:p14="http://schemas.microsoft.com/office/powerpoint/2010/main" val="127628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ABF74-017C-5244-1EE1-C175D82C24AF}"/>
              </a:ext>
            </a:extLst>
          </p:cNvPr>
          <p:cNvSpPr>
            <a:spLocks noGrp="1"/>
          </p:cNvSpPr>
          <p:nvPr>
            <p:ph idx="1"/>
          </p:nvPr>
        </p:nvSpPr>
        <p:spPr>
          <a:xfrm>
            <a:off x="232172" y="196454"/>
            <a:ext cx="11322844" cy="6444854"/>
          </a:xfrm>
        </p:spPr>
        <p:txBody>
          <a:bodyPr>
            <a:normAutofit lnSpcReduction="10000"/>
          </a:bodyPr>
          <a:lstStyle/>
          <a:p>
            <a:pPr marL="0" indent="0">
              <a:buNone/>
            </a:pPr>
            <a:r>
              <a:rPr lang="en-US" dirty="0"/>
              <a:t>•Competitor 2:</a:t>
            </a:r>
            <a:r>
              <a:rPr lang="en-US" dirty="0">
                <a:solidFill>
                  <a:schemeClr val="bg1"/>
                </a:solidFill>
                <a:latin typeface="Abadi" panose="020B0604020104020204" pitchFamily="34" charset="0"/>
              </a:rPr>
              <a:t>Honda Cars India</a:t>
            </a:r>
            <a:endParaRPr lang="en-US" dirty="0">
              <a:latin typeface="Abadi" panose="020B0604020104020204" pitchFamily="34" charset="0"/>
            </a:endParaRPr>
          </a:p>
          <a:p>
            <a:pPr marL="0" indent="0">
              <a:buNone/>
            </a:pPr>
            <a:r>
              <a:rPr lang="en-US" dirty="0" err="1">
                <a:solidFill>
                  <a:srgbClr val="002060"/>
                </a:solidFill>
              </a:rPr>
              <a:t>USP:</a:t>
            </a:r>
            <a:r>
              <a:rPr lang="en-US" dirty="0" err="1">
                <a:solidFill>
                  <a:schemeClr val="bg1"/>
                </a:solidFill>
              </a:rPr>
              <a:t>The</a:t>
            </a:r>
            <a:r>
              <a:rPr lang="en-US" dirty="0">
                <a:solidFill>
                  <a:schemeClr val="bg1"/>
                </a:solidFill>
              </a:rPr>
              <a:t> </a:t>
            </a:r>
            <a:r>
              <a:rPr lang="en-US" b="0" i="0" dirty="0">
                <a:solidFill>
                  <a:schemeClr val="bg1"/>
                </a:solidFill>
                <a:effectLst/>
                <a:latin typeface="Google Sans"/>
              </a:rPr>
              <a:t>USP (Unique Selling Proposition) of Honda is the combination of reliability, fuel efficiency, and advanced </a:t>
            </a:r>
            <a:r>
              <a:rPr lang="en-US" b="0" i="0" dirty="0" err="1">
                <a:solidFill>
                  <a:schemeClr val="bg1"/>
                </a:solidFill>
                <a:effectLst/>
                <a:latin typeface="Google Sans"/>
              </a:rPr>
              <a:t>technolog</a:t>
            </a:r>
            <a:r>
              <a:rPr lang="en-US" b="0" i="0" dirty="0">
                <a:solidFill>
                  <a:schemeClr val="bg1"/>
                </a:solidFill>
                <a:effectLst/>
                <a:latin typeface="Google Sans"/>
              </a:rPr>
              <a:t>. Ashok Singh. Director (2007–present) Author has 1.7K answers and 1.7M answer views 4y.</a:t>
            </a:r>
          </a:p>
          <a:p>
            <a:pPr marL="0" indent="0">
              <a:buNone/>
            </a:pPr>
            <a:r>
              <a:rPr lang="en-US" dirty="0">
                <a:solidFill>
                  <a:srgbClr val="002060"/>
                </a:solidFill>
              </a:rPr>
              <a:t>•Online </a:t>
            </a:r>
            <a:r>
              <a:rPr lang="en-US" dirty="0" err="1">
                <a:solidFill>
                  <a:srgbClr val="002060"/>
                </a:solidFill>
              </a:rPr>
              <a:t>Communication:</a:t>
            </a:r>
            <a:r>
              <a:rPr lang="en-US" b="1" i="0" dirty="0" err="1">
                <a:solidFill>
                  <a:srgbClr val="D1D5DB"/>
                </a:solidFill>
                <a:effectLst/>
                <a:latin typeface="Söhne"/>
              </a:rPr>
              <a:t>Email</a:t>
            </a:r>
            <a:r>
              <a:rPr lang="en-US" b="0" i="0" dirty="0">
                <a:solidFill>
                  <a:srgbClr val="D1D5DB"/>
                </a:solidFill>
                <a:effectLst/>
                <a:latin typeface="Söhne"/>
              </a:rPr>
              <a:t>: For formal communication, updates, reports, and documentation sharing.</a:t>
            </a:r>
          </a:p>
          <a:p>
            <a:r>
              <a:rPr lang="en-US" b="1" i="0" dirty="0">
                <a:solidFill>
                  <a:srgbClr val="D1D5DB"/>
                </a:solidFill>
                <a:effectLst/>
                <a:latin typeface="Söhne"/>
              </a:rPr>
              <a:t>Instant Messaging Platforms (e.g., Slack, Microsoft Teams)</a:t>
            </a:r>
            <a:r>
              <a:rPr lang="en-US" b="0" i="0" dirty="0">
                <a:solidFill>
                  <a:srgbClr val="D1D5DB"/>
                </a:solidFill>
                <a:effectLst/>
                <a:latin typeface="Söhne"/>
              </a:rPr>
              <a:t>: For team collaboration, discussions, and sharing files in real-time.</a:t>
            </a:r>
          </a:p>
          <a:p>
            <a:r>
              <a:rPr lang="en-US" b="1" i="0" dirty="0">
                <a:solidFill>
                  <a:srgbClr val="D1D5DB"/>
                </a:solidFill>
                <a:effectLst/>
                <a:latin typeface="Söhne"/>
              </a:rPr>
              <a:t>Video Conferencing (e.g., Zoom, Google Meet)</a:t>
            </a:r>
            <a:r>
              <a:rPr lang="en-US" b="0" i="0" dirty="0">
                <a:solidFill>
                  <a:srgbClr val="D1D5DB"/>
                </a:solidFill>
                <a:effectLst/>
                <a:latin typeface="Söhne"/>
              </a:rPr>
              <a:t>: For virtual meetings, presentations, and discussions with teams or clients.</a:t>
            </a:r>
          </a:p>
          <a:p>
            <a:pPr marL="0" indent="0">
              <a:buNone/>
            </a:pPr>
            <a:r>
              <a:rPr lang="en-US" dirty="0">
                <a:solidFill>
                  <a:srgbClr val="002060"/>
                </a:solidFill>
              </a:rPr>
              <a:t>•</a:t>
            </a:r>
            <a:r>
              <a:rPr lang="en-US" dirty="0" err="1">
                <a:solidFill>
                  <a:srgbClr val="002060"/>
                </a:solidFill>
              </a:rPr>
              <a:t>Swot</a:t>
            </a:r>
            <a:r>
              <a:rPr lang="en-US" dirty="0">
                <a:solidFill>
                  <a:srgbClr val="002060"/>
                </a:solidFill>
              </a:rPr>
              <a:t> Analysis:</a:t>
            </a:r>
          </a:p>
          <a:p>
            <a:r>
              <a:rPr lang="en-US" dirty="0">
                <a:solidFill>
                  <a:srgbClr val="002060"/>
                </a:solidFill>
              </a:rPr>
              <a:t> </a:t>
            </a:r>
            <a:r>
              <a:rPr lang="en-US" dirty="0" err="1"/>
              <a:t>Strengths:</a:t>
            </a:r>
            <a:r>
              <a:rPr lang="en-US" b="1" i="0" dirty="0" err="1">
                <a:solidFill>
                  <a:srgbClr val="D1D5DB"/>
                </a:solidFill>
                <a:effectLst/>
                <a:latin typeface="Söhne"/>
              </a:rPr>
              <a:t>Brand</a:t>
            </a:r>
            <a:r>
              <a:rPr lang="en-US" b="1" i="0" dirty="0">
                <a:solidFill>
                  <a:srgbClr val="D1D5DB"/>
                </a:solidFill>
                <a:effectLst/>
                <a:latin typeface="Söhne"/>
              </a:rPr>
              <a:t> Reputation:</a:t>
            </a:r>
            <a:r>
              <a:rPr lang="en-US" b="0" i="0" dirty="0">
                <a:solidFill>
                  <a:srgbClr val="D1D5DB"/>
                </a:solidFill>
                <a:effectLst/>
                <a:latin typeface="Söhne"/>
              </a:rPr>
              <a:t> Honda is globally recognized for its quality, reliability, and innovation in the automotive industry.</a:t>
            </a:r>
          </a:p>
          <a:p>
            <a:r>
              <a:rPr lang="en-US" b="1" i="0" dirty="0">
                <a:solidFill>
                  <a:srgbClr val="D1D5DB"/>
                </a:solidFill>
                <a:effectLst/>
                <a:latin typeface="Söhne"/>
              </a:rPr>
              <a:t>Technological Innovation:</a:t>
            </a:r>
            <a:r>
              <a:rPr lang="en-US" b="0" i="0" dirty="0">
                <a:solidFill>
                  <a:srgbClr val="D1D5DB"/>
                </a:solidFill>
                <a:effectLst/>
                <a:latin typeface="Söhne"/>
              </a:rPr>
              <a:t> Known for advanced engineering and innovation, Honda often introduces cutting-edge technologies in their vehicles.</a:t>
            </a:r>
          </a:p>
          <a:p>
            <a:pPr marL="0" indent="0">
              <a:buNone/>
            </a:pPr>
            <a:endParaRPr lang="en-US" dirty="0"/>
          </a:p>
        </p:txBody>
      </p:sp>
    </p:spTree>
    <p:extLst>
      <p:ext uri="{BB962C8B-B14F-4D97-AF65-F5344CB8AC3E}">
        <p14:creationId xmlns:p14="http://schemas.microsoft.com/office/powerpoint/2010/main" val="20441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A5A6A-4B88-B2D4-EAC4-4E170D407560}"/>
              </a:ext>
            </a:extLst>
          </p:cNvPr>
          <p:cNvSpPr>
            <a:spLocks noGrp="1"/>
          </p:cNvSpPr>
          <p:nvPr>
            <p:ph idx="1"/>
          </p:nvPr>
        </p:nvSpPr>
        <p:spPr>
          <a:xfrm>
            <a:off x="338137" y="456604"/>
            <a:ext cx="11306175" cy="5944791"/>
          </a:xfrm>
        </p:spPr>
        <p:txBody>
          <a:bodyPr>
            <a:normAutofit fontScale="92500"/>
          </a:bodyPr>
          <a:lstStyle/>
          <a:p>
            <a:r>
              <a:rPr lang="en-US" dirty="0" err="1"/>
              <a:t>Weaknesses:</a:t>
            </a:r>
            <a:r>
              <a:rPr lang="en-US" b="1" i="0" dirty="0" err="1">
                <a:solidFill>
                  <a:srgbClr val="D1D5DB"/>
                </a:solidFill>
                <a:effectLst/>
                <a:latin typeface="Söhne"/>
              </a:rPr>
              <a:t>Limited</a:t>
            </a:r>
            <a:r>
              <a:rPr lang="en-US" b="1" i="0" dirty="0">
                <a:solidFill>
                  <a:srgbClr val="D1D5DB"/>
                </a:solidFill>
                <a:effectLst/>
                <a:latin typeface="Söhne"/>
              </a:rPr>
              <a:t> Market Share in India:</a:t>
            </a:r>
            <a:r>
              <a:rPr lang="en-US" b="0" i="0" dirty="0">
                <a:solidFill>
                  <a:srgbClr val="D1D5DB"/>
                </a:solidFill>
                <a:effectLst/>
                <a:latin typeface="Söhne"/>
              </a:rPr>
              <a:t> Faces stiff competition from other established automakers, resulting in a relatively smaller market share.</a:t>
            </a:r>
          </a:p>
          <a:p>
            <a:r>
              <a:rPr lang="en-US" b="1" i="0" dirty="0">
                <a:solidFill>
                  <a:srgbClr val="D1D5DB"/>
                </a:solidFill>
                <a:effectLst/>
                <a:latin typeface="Söhne"/>
              </a:rPr>
              <a:t>Higher Price Range:</a:t>
            </a:r>
            <a:r>
              <a:rPr lang="en-US" b="0" i="0" dirty="0">
                <a:solidFill>
                  <a:srgbClr val="D1D5DB"/>
                </a:solidFill>
                <a:effectLst/>
                <a:latin typeface="Söhne"/>
              </a:rPr>
              <a:t> Some Honda models are perceived as being relatively more expensive compared to competitors in the same segment.</a:t>
            </a:r>
          </a:p>
          <a:p>
            <a:r>
              <a:rPr lang="en-US" dirty="0" err="1">
                <a:latin typeface="Söhne"/>
              </a:rPr>
              <a:t>Opportunities:</a:t>
            </a:r>
            <a:r>
              <a:rPr lang="en-US" b="1" i="0" dirty="0" err="1">
                <a:solidFill>
                  <a:srgbClr val="D1D5DB"/>
                </a:solidFill>
                <a:effectLst/>
                <a:latin typeface="Söhne"/>
              </a:rPr>
              <a:t>Growing</a:t>
            </a:r>
            <a:r>
              <a:rPr lang="en-US" b="1" i="0" dirty="0">
                <a:solidFill>
                  <a:srgbClr val="D1D5DB"/>
                </a:solidFill>
                <a:effectLst/>
                <a:latin typeface="Söhne"/>
              </a:rPr>
              <a:t> Demand for Electric Vehicles (EVs):</a:t>
            </a:r>
            <a:r>
              <a:rPr lang="en-US" b="0" i="0" dirty="0">
                <a:solidFill>
                  <a:srgbClr val="D1D5DB"/>
                </a:solidFill>
                <a:effectLst/>
                <a:latin typeface="Söhne"/>
              </a:rPr>
              <a:t> The shift towards electric vehicles in India presents an opportunity for Honda to invest in and promote their EV offerings.</a:t>
            </a:r>
          </a:p>
          <a:p>
            <a:r>
              <a:rPr lang="en-US" b="1" i="0" dirty="0">
                <a:solidFill>
                  <a:srgbClr val="D1D5DB"/>
                </a:solidFill>
                <a:effectLst/>
                <a:latin typeface="Söhne"/>
              </a:rPr>
              <a:t>Expanding Product Lineup:</a:t>
            </a:r>
            <a:r>
              <a:rPr lang="en-US" b="0" i="0" dirty="0">
                <a:solidFill>
                  <a:srgbClr val="D1D5DB"/>
                </a:solidFill>
                <a:effectLst/>
                <a:latin typeface="Söhne"/>
              </a:rPr>
              <a:t> Introducing new models or variants, especially in segments with high market demand, can attract a broader customer base.</a:t>
            </a:r>
          </a:p>
          <a:p>
            <a:r>
              <a:rPr lang="en-US" b="0" i="0" dirty="0" err="1">
                <a:effectLst/>
                <a:latin typeface="Söhne"/>
              </a:rPr>
              <a:t>Treats:</a:t>
            </a:r>
            <a:r>
              <a:rPr lang="en-US" b="1" i="0" dirty="0" err="1">
                <a:solidFill>
                  <a:srgbClr val="D1D5DB"/>
                </a:solidFill>
                <a:effectLst/>
                <a:latin typeface="Söhne"/>
              </a:rPr>
              <a:t>Intense</a:t>
            </a:r>
            <a:r>
              <a:rPr lang="en-US" b="1" i="0" dirty="0">
                <a:solidFill>
                  <a:srgbClr val="D1D5DB"/>
                </a:solidFill>
                <a:effectLst/>
                <a:latin typeface="Söhne"/>
              </a:rPr>
              <a:t> Competition:</a:t>
            </a:r>
            <a:r>
              <a:rPr lang="en-US" b="0" i="0" dirty="0">
                <a:solidFill>
                  <a:srgbClr val="D1D5DB"/>
                </a:solidFill>
                <a:effectLst/>
                <a:latin typeface="Söhne"/>
              </a:rPr>
              <a:t> The automotive industry in India is highly competitive, with both domestic and international players vying for market share.</a:t>
            </a:r>
          </a:p>
          <a:p>
            <a:r>
              <a:rPr lang="en-US" b="1" i="0" dirty="0">
                <a:solidFill>
                  <a:srgbClr val="D1D5DB"/>
                </a:solidFill>
                <a:effectLst/>
                <a:latin typeface="Söhne"/>
              </a:rPr>
              <a:t>Regulatory Changes:</a:t>
            </a:r>
            <a:r>
              <a:rPr lang="en-US" b="0" i="0" dirty="0">
                <a:solidFill>
                  <a:srgbClr val="D1D5DB"/>
                </a:solidFill>
                <a:effectLst/>
                <a:latin typeface="Söhne"/>
              </a:rPr>
              <a:t> Changes in emission norms, taxation policies, and other regulations can impact production costs and market competitiveness.</a:t>
            </a:r>
          </a:p>
          <a:p>
            <a:pPr marL="0" indent="0">
              <a:buNone/>
            </a:pPr>
            <a:endParaRPr lang="en-US" dirty="0"/>
          </a:p>
        </p:txBody>
      </p:sp>
    </p:spTree>
    <p:extLst>
      <p:ext uri="{BB962C8B-B14F-4D97-AF65-F5344CB8AC3E}">
        <p14:creationId xmlns:p14="http://schemas.microsoft.com/office/powerpoint/2010/main" val="298348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934C0-6DE5-B298-5D92-7D7A886FB767}"/>
              </a:ext>
            </a:extLst>
          </p:cNvPr>
          <p:cNvSpPr>
            <a:spLocks noGrp="1"/>
          </p:cNvSpPr>
          <p:nvPr>
            <p:ph idx="1"/>
          </p:nvPr>
        </p:nvSpPr>
        <p:spPr>
          <a:xfrm>
            <a:off x="594717" y="383976"/>
            <a:ext cx="11002566" cy="6090047"/>
          </a:xfrm>
        </p:spPr>
        <p:txBody>
          <a:bodyPr>
            <a:normAutofit lnSpcReduction="10000"/>
          </a:bodyPr>
          <a:lstStyle/>
          <a:p>
            <a:r>
              <a:rPr lang="en-US" dirty="0"/>
              <a:t>Competitor 3:</a:t>
            </a:r>
            <a:r>
              <a:rPr lang="en-US" b="1" i="0" dirty="0">
                <a:solidFill>
                  <a:schemeClr val="bg1"/>
                </a:solidFill>
                <a:effectLst/>
                <a:latin typeface="Söhne"/>
              </a:rPr>
              <a:t>Kia Motors India</a:t>
            </a:r>
          </a:p>
          <a:p>
            <a:r>
              <a:rPr lang="en-US" dirty="0" err="1">
                <a:solidFill>
                  <a:srgbClr val="002060"/>
                </a:solidFill>
              </a:rPr>
              <a:t>USP:</a:t>
            </a:r>
            <a:r>
              <a:rPr lang="en-US" b="1" i="0" dirty="0" err="1">
                <a:solidFill>
                  <a:schemeClr val="bg1"/>
                </a:solidFill>
                <a:effectLst/>
                <a:latin typeface="Söhne"/>
              </a:rPr>
              <a:t>Design</a:t>
            </a:r>
            <a:r>
              <a:rPr lang="en-US" b="1" i="0" dirty="0">
                <a:solidFill>
                  <a:schemeClr val="bg1"/>
                </a:solidFill>
                <a:effectLst/>
                <a:latin typeface="Söhne"/>
              </a:rPr>
              <a:t> and Styling</a:t>
            </a:r>
            <a:r>
              <a:rPr lang="en-US" b="0" i="0" dirty="0">
                <a:solidFill>
                  <a:srgbClr val="D1D5DB"/>
                </a:solidFill>
                <a:effectLst/>
                <a:latin typeface="Söhne"/>
              </a:rPr>
              <a:t>: Kia is known for its striking and contemporary design language. Their cars often feature bold and distinctive aesthetics, which appeal to a wide range of consumers.</a:t>
            </a:r>
          </a:p>
          <a:p>
            <a:r>
              <a:rPr lang="en-US" dirty="0">
                <a:solidFill>
                  <a:srgbClr val="002060"/>
                </a:solidFill>
              </a:rPr>
              <a:t>Online </a:t>
            </a:r>
            <a:r>
              <a:rPr lang="en-US" dirty="0" err="1">
                <a:solidFill>
                  <a:srgbClr val="002060"/>
                </a:solidFill>
              </a:rPr>
              <a:t>Communication:</a:t>
            </a:r>
            <a:r>
              <a:rPr lang="en-US" b="1" i="0" dirty="0" err="1">
                <a:solidFill>
                  <a:srgbClr val="D1D5DB"/>
                </a:solidFill>
                <a:effectLst/>
                <a:latin typeface="Söhne"/>
              </a:rPr>
              <a:t>Social</a:t>
            </a:r>
            <a:r>
              <a:rPr lang="en-US" b="1" i="0" dirty="0">
                <a:solidFill>
                  <a:srgbClr val="D1D5DB"/>
                </a:solidFill>
                <a:effectLst/>
                <a:latin typeface="Söhne"/>
              </a:rPr>
              <a:t> Media Platforms</a:t>
            </a:r>
            <a:r>
              <a:rPr lang="en-US" b="0" i="0" dirty="0">
                <a:solidFill>
                  <a:srgbClr val="D1D5DB"/>
                </a:solidFill>
                <a:effectLst/>
                <a:latin typeface="Söhne"/>
              </a:rPr>
              <a:t>: For customer engagement, announcements, and brand promotion.</a:t>
            </a:r>
          </a:p>
          <a:p>
            <a:r>
              <a:rPr lang="en-US" b="1" i="0" dirty="0">
                <a:solidFill>
                  <a:srgbClr val="D1D5DB"/>
                </a:solidFill>
                <a:effectLst/>
                <a:latin typeface="Söhne"/>
              </a:rPr>
              <a:t>Intranet/SharePoint</a:t>
            </a:r>
            <a:r>
              <a:rPr lang="en-US" b="0" i="0" dirty="0">
                <a:solidFill>
                  <a:srgbClr val="D1D5DB"/>
                </a:solidFill>
                <a:effectLst/>
                <a:latin typeface="Söhne"/>
              </a:rPr>
              <a:t>: Internal platform for document sharing, announcements, and team collaboration.</a:t>
            </a:r>
          </a:p>
          <a:p>
            <a:pPr marL="0" indent="0">
              <a:buNone/>
            </a:pPr>
            <a:r>
              <a:rPr lang="en-US" dirty="0">
                <a:solidFill>
                  <a:srgbClr val="002060"/>
                </a:solidFill>
              </a:rPr>
              <a:t>•</a:t>
            </a:r>
            <a:r>
              <a:rPr lang="en-US" dirty="0" err="1">
                <a:solidFill>
                  <a:srgbClr val="002060"/>
                </a:solidFill>
              </a:rPr>
              <a:t>Swot</a:t>
            </a:r>
            <a:r>
              <a:rPr lang="en-US" dirty="0">
                <a:solidFill>
                  <a:srgbClr val="002060"/>
                </a:solidFill>
              </a:rPr>
              <a:t> Analysis</a:t>
            </a:r>
          </a:p>
          <a:p>
            <a:r>
              <a:rPr lang="en-US" dirty="0" err="1"/>
              <a:t>Strengths:</a:t>
            </a:r>
            <a:r>
              <a:rPr lang="en-US" b="1" i="0" dirty="0" err="1">
                <a:solidFill>
                  <a:srgbClr val="D1D5DB"/>
                </a:solidFill>
                <a:effectLst/>
                <a:latin typeface="Söhne"/>
              </a:rPr>
              <a:t>Stylish</a:t>
            </a:r>
            <a:r>
              <a:rPr lang="en-US" b="1" i="0" dirty="0">
                <a:solidFill>
                  <a:srgbClr val="D1D5DB"/>
                </a:solidFill>
                <a:effectLst/>
                <a:latin typeface="Söhne"/>
              </a:rPr>
              <a:t> Design and Aesthetics:</a:t>
            </a:r>
            <a:r>
              <a:rPr lang="en-US" b="0" i="0" dirty="0">
                <a:solidFill>
                  <a:srgbClr val="D1D5DB"/>
                </a:solidFill>
                <a:effectLst/>
                <a:latin typeface="Söhne"/>
              </a:rPr>
              <a:t> Kia is known for its bold and eye-catching designs, which appeal to consumers looking for distinctive vehicles.</a:t>
            </a:r>
          </a:p>
          <a:p>
            <a:r>
              <a:rPr lang="en-US" b="1" i="0" dirty="0">
                <a:solidFill>
                  <a:srgbClr val="D1D5DB"/>
                </a:solidFill>
                <a:effectLst/>
                <a:latin typeface="Söhne"/>
              </a:rPr>
              <a:t>Feature-Rich Vehicles:</a:t>
            </a:r>
            <a:r>
              <a:rPr lang="en-US" b="0" i="0" dirty="0">
                <a:solidFill>
                  <a:srgbClr val="D1D5DB"/>
                </a:solidFill>
                <a:effectLst/>
                <a:latin typeface="Söhne"/>
              </a:rPr>
              <a:t> Kia offers a range of vehicles equipped with advanced features, providing high value for customers.</a:t>
            </a:r>
          </a:p>
          <a:p>
            <a:pPr marL="0" indent="0">
              <a:buNone/>
            </a:pPr>
            <a:endParaRPr lang="en-US" dirty="0"/>
          </a:p>
        </p:txBody>
      </p:sp>
    </p:spTree>
    <p:extLst>
      <p:ext uri="{BB962C8B-B14F-4D97-AF65-F5344CB8AC3E}">
        <p14:creationId xmlns:p14="http://schemas.microsoft.com/office/powerpoint/2010/main" val="380367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C4705-BA4D-4D0E-9CF2-D9F28AC96C6D}"/>
              </a:ext>
            </a:extLst>
          </p:cNvPr>
          <p:cNvSpPr>
            <a:spLocks noGrp="1"/>
          </p:cNvSpPr>
          <p:nvPr>
            <p:ph idx="1"/>
          </p:nvPr>
        </p:nvSpPr>
        <p:spPr>
          <a:xfrm>
            <a:off x="446484" y="447675"/>
            <a:ext cx="11121627" cy="5874544"/>
          </a:xfrm>
        </p:spPr>
        <p:txBody>
          <a:bodyPr>
            <a:normAutofit fontScale="92500" lnSpcReduction="10000"/>
          </a:bodyPr>
          <a:lstStyle/>
          <a:p>
            <a:r>
              <a:rPr lang="en-US" dirty="0" err="1"/>
              <a:t>Weaknesses:</a:t>
            </a:r>
            <a:r>
              <a:rPr lang="en-US" b="1" i="0" dirty="0" err="1">
                <a:solidFill>
                  <a:srgbClr val="D1D5DB"/>
                </a:solidFill>
                <a:effectLst/>
                <a:latin typeface="Söhne"/>
              </a:rPr>
              <a:t>Relatively</a:t>
            </a:r>
            <a:r>
              <a:rPr lang="en-US" b="1" i="0" dirty="0">
                <a:solidFill>
                  <a:srgbClr val="D1D5DB"/>
                </a:solidFill>
                <a:effectLst/>
                <a:latin typeface="Söhne"/>
              </a:rPr>
              <a:t> New to the Indian Market:</a:t>
            </a:r>
            <a:r>
              <a:rPr lang="en-US" b="0" i="0" dirty="0">
                <a:solidFill>
                  <a:srgbClr val="D1D5DB"/>
                </a:solidFill>
                <a:effectLst/>
                <a:latin typeface="Söhne"/>
              </a:rPr>
              <a:t> Compared to well-established competitors like </a:t>
            </a:r>
            <a:r>
              <a:rPr lang="en-US" b="0" i="0" dirty="0" err="1">
                <a:solidFill>
                  <a:srgbClr val="D1D5DB"/>
                </a:solidFill>
                <a:effectLst/>
                <a:latin typeface="Söhne"/>
              </a:rPr>
              <a:t>Maruti</a:t>
            </a:r>
            <a:r>
              <a:rPr lang="en-US" b="0" i="0" dirty="0">
                <a:solidFill>
                  <a:srgbClr val="D1D5DB"/>
                </a:solidFill>
                <a:effectLst/>
                <a:latin typeface="Söhne"/>
              </a:rPr>
              <a:t> Suzuki and Hyundai, Kia is a newcomer to the Indian automotive scene.</a:t>
            </a:r>
          </a:p>
          <a:p>
            <a:r>
              <a:rPr lang="en-US" b="1" i="0" dirty="0">
                <a:solidFill>
                  <a:srgbClr val="D1D5DB"/>
                </a:solidFill>
                <a:effectLst/>
                <a:latin typeface="Söhne"/>
              </a:rPr>
              <a:t>Limited Product Portfolio:</a:t>
            </a:r>
            <a:r>
              <a:rPr lang="en-US" b="0" i="0" dirty="0">
                <a:solidFill>
                  <a:srgbClr val="D1D5DB"/>
                </a:solidFill>
                <a:effectLst/>
                <a:latin typeface="Söhne"/>
              </a:rPr>
              <a:t> As of 2021, Kia's product lineup in India was relatively smaller compared to some of its competitors.</a:t>
            </a:r>
          </a:p>
          <a:p>
            <a:r>
              <a:rPr lang="en-US" dirty="0" err="1"/>
              <a:t>Opportunities:</a:t>
            </a:r>
            <a:r>
              <a:rPr lang="en-US" b="1" i="0" dirty="0" err="1">
                <a:solidFill>
                  <a:srgbClr val="D1D5DB"/>
                </a:solidFill>
                <a:effectLst/>
                <a:latin typeface="Söhne"/>
              </a:rPr>
              <a:t>Expanding</a:t>
            </a:r>
            <a:r>
              <a:rPr lang="en-US" b="1" i="0" dirty="0">
                <a:solidFill>
                  <a:srgbClr val="D1D5DB"/>
                </a:solidFill>
                <a:effectLst/>
                <a:latin typeface="Söhne"/>
              </a:rPr>
              <a:t> Product Portfolio:</a:t>
            </a:r>
            <a:r>
              <a:rPr lang="en-US" b="0" i="0" dirty="0">
                <a:solidFill>
                  <a:srgbClr val="D1D5DB"/>
                </a:solidFill>
                <a:effectLst/>
                <a:latin typeface="Söhne"/>
              </a:rPr>
              <a:t> Kia has the opportunity to introduce new models or variants to cater to a wider range of customer preferences and needs.</a:t>
            </a:r>
          </a:p>
          <a:p>
            <a:r>
              <a:rPr lang="en-US" b="1" i="0" dirty="0">
                <a:solidFill>
                  <a:srgbClr val="D1D5DB"/>
                </a:solidFill>
                <a:effectLst/>
                <a:latin typeface="Söhne"/>
              </a:rPr>
              <a:t>Rising Demand for SUVs:</a:t>
            </a:r>
            <a:r>
              <a:rPr lang="en-US" b="0" i="0" dirty="0">
                <a:solidFill>
                  <a:srgbClr val="D1D5DB"/>
                </a:solidFill>
                <a:effectLst/>
                <a:latin typeface="Söhne"/>
              </a:rPr>
              <a:t> The trend towards SUVs in the Indian market presents an opportunity for Kia, especially with their successful models like the </a:t>
            </a:r>
            <a:r>
              <a:rPr lang="en-US" b="0" i="0" dirty="0" err="1">
                <a:solidFill>
                  <a:srgbClr val="D1D5DB"/>
                </a:solidFill>
                <a:effectLst/>
                <a:latin typeface="Söhne"/>
              </a:rPr>
              <a:t>Seltos</a:t>
            </a:r>
            <a:r>
              <a:rPr lang="en-US" b="0" i="0" dirty="0">
                <a:solidFill>
                  <a:srgbClr val="D1D5DB"/>
                </a:solidFill>
                <a:effectLst/>
                <a:latin typeface="Söhne"/>
              </a:rPr>
              <a:t>.</a:t>
            </a:r>
          </a:p>
          <a:p>
            <a:r>
              <a:rPr lang="en-US" dirty="0" err="1"/>
              <a:t>Threats:</a:t>
            </a:r>
            <a:r>
              <a:rPr lang="en-US" b="1" i="0" dirty="0" err="1">
                <a:solidFill>
                  <a:srgbClr val="D1D5DB"/>
                </a:solidFill>
                <a:effectLst/>
                <a:latin typeface="Söhne"/>
              </a:rPr>
              <a:t>Economic</a:t>
            </a:r>
            <a:r>
              <a:rPr lang="en-US" b="1" i="0" dirty="0">
                <a:solidFill>
                  <a:srgbClr val="D1D5DB"/>
                </a:solidFill>
                <a:effectLst/>
                <a:latin typeface="Söhne"/>
              </a:rPr>
              <a:t> Uncertainty:</a:t>
            </a:r>
            <a:r>
              <a:rPr lang="en-US" b="0" i="0" dirty="0">
                <a:solidFill>
                  <a:srgbClr val="D1D5DB"/>
                </a:solidFill>
                <a:effectLst/>
                <a:latin typeface="Söhne"/>
              </a:rPr>
              <a:t> Economic downturns, inflation, or currency fluctuations can affect consumer purchasing power and demand for vehicles.</a:t>
            </a:r>
          </a:p>
          <a:p>
            <a:r>
              <a:rPr lang="en-US" b="1" i="0" dirty="0">
                <a:solidFill>
                  <a:srgbClr val="D1D5DB"/>
                </a:solidFill>
                <a:effectLst/>
                <a:latin typeface="Söhne"/>
              </a:rPr>
              <a:t>Supply Chain Disruptions:</a:t>
            </a:r>
            <a:r>
              <a:rPr lang="en-US" b="0" i="0" dirty="0">
                <a:solidFill>
                  <a:srgbClr val="D1D5DB"/>
                </a:solidFill>
                <a:effectLst/>
                <a:latin typeface="Söhne"/>
              </a:rPr>
              <a:t> External factors such as natural disasters or geopolitical tensions can disrupt the supply chain, impacting production schedules.</a:t>
            </a:r>
          </a:p>
          <a:p>
            <a:pPr marL="0" indent="0">
              <a:buNone/>
            </a:pPr>
            <a:endParaRPr lang="en-US" dirty="0"/>
          </a:p>
        </p:txBody>
      </p:sp>
    </p:spTree>
    <p:extLst>
      <p:ext uri="{BB962C8B-B14F-4D97-AF65-F5344CB8AC3E}">
        <p14:creationId xmlns:p14="http://schemas.microsoft.com/office/powerpoint/2010/main" val="224476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C26FE-1087-05D1-375B-728199D1C45D}"/>
              </a:ext>
            </a:extLst>
          </p:cNvPr>
          <p:cNvSpPr>
            <a:spLocks noGrp="1"/>
          </p:cNvSpPr>
          <p:nvPr>
            <p:ph idx="1"/>
          </p:nvPr>
        </p:nvSpPr>
        <p:spPr>
          <a:xfrm>
            <a:off x="532209" y="187523"/>
            <a:ext cx="11127581" cy="6482953"/>
          </a:xfrm>
        </p:spPr>
        <p:txBody>
          <a:bodyPr>
            <a:normAutofit fontScale="25000" lnSpcReduction="20000"/>
          </a:bodyPr>
          <a:lstStyle/>
          <a:p>
            <a:pPr marL="0" indent="0">
              <a:buNone/>
            </a:pPr>
            <a:r>
              <a:rPr lang="en-US" sz="4400" dirty="0">
                <a:solidFill>
                  <a:srgbClr val="FF0000"/>
                </a:solidFill>
                <a:latin typeface="Aharoni" panose="02010803020104030203" pitchFamily="2" charset="-79"/>
                <a:cs typeface="Aharoni" panose="02010803020104030203" pitchFamily="2" charset="-79"/>
              </a:rPr>
              <a:t>•</a:t>
            </a:r>
            <a:r>
              <a:rPr lang="en-US" sz="17600" dirty="0">
                <a:solidFill>
                  <a:srgbClr val="FF0000"/>
                </a:solidFill>
                <a:latin typeface="Aharoni" panose="02010803020104030203" pitchFamily="2" charset="-79"/>
                <a:cs typeface="Aharoni" panose="02010803020104030203" pitchFamily="2" charset="-79"/>
              </a:rPr>
              <a:t>Buyer’s/Audience‘s Persona</a:t>
            </a:r>
            <a:r>
              <a:rPr lang="en-US" sz="14400" dirty="0">
                <a:solidFill>
                  <a:srgbClr val="FF0000"/>
                </a:solidFill>
                <a:latin typeface="Aharoni" panose="02010803020104030203" pitchFamily="2" charset="-79"/>
                <a:cs typeface="Aharoni" panose="02010803020104030203" pitchFamily="2" charset="-79"/>
              </a:rPr>
              <a:t>:</a:t>
            </a:r>
          </a:p>
          <a:p>
            <a:r>
              <a:rPr lang="en-US" sz="9600" b="1" i="0" dirty="0">
                <a:solidFill>
                  <a:srgbClr val="D1D5DB"/>
                </a:solidFill>
                <a:effectLst/>
                <a:latin typeface="Söhne"/>
              </a:rPr>
              <a:t>Budget-Conscious Consumers</a:t>
            </a:r>
            <a:r>
              <a:rPr lang="en-US" sz="9600" b="0" i="0" dirty="0">
                <a:solidFill>
                  <a:srgbClr val="D1D5DB"/>
                </a:solidFill>
                <a:effectLst/>
                <a:latin typeface="Söhne"/>
              </a:rPr>
              <a:t>: </a:t>
            </a:r>
            <a:r>
              <a:rPr lang="en-US" sz="9600" b="0" i="0" dirty="0" err="1">
                <a:solidFill>
                  <a:srgbClr val="D1D5DB"/>
                </a:solidFill>
                <a:effectLst/>
                <a:latin typeface="Söhne"/>
              </a:rPr>
              <a:t>Maruti</a:t>
            </a:r>
            <a:r>
              <a:rPr lang="en-US" sz="9600" b="0" i="0" dirty="0">
                <a:solidFill>
                  <a:srgbClr val="D1D5DB"/>
                </a:solidFill>
                <a:effectLst/>
                <a:latin typeface="Söhne"/>
              </a:rPr>
              <a:t> Suzuki is known for producing affordable and economical cars, making them a popular choice among middle-class families and individuals looking for cost-effective transportation.</a:t>
            </a:r>
          </a:p>
          <a:p>
            <a:r>
              <a:rPr lang="en-US" sz="9600" b="1" i="0" dirty="0">
                <a:solidFill>
                  <a:srgbClr val="D1D5DB"/>
                </a:solidFill>
                <a:effectLst/>
                <a:latin typeface="Söhne"/>
              </a:rPr>
              <a:t>First-Time Car Buyers</a:t>
            </a:r>
            <a:r>
              <a:rPr lang="en-US" sz="9600" b="0" i="0" dirty="0">
                <a:solidFill>
                  <a:srgbClr val="D1D5DB"/>
                </a:solidFill>
                <a:effectLst/>
                <a:latin typeface="Söhne"/>
              </a:rPr>
              <a:t>: Many </a:t>
            </a:r>
            <a:r>
              <a:rPr lang="en-US" sz="9600" b="0" i="0" dirty="0" err="1">
                <a:solidFill>
                  <a:srgbClr val="D1D5DB"/>
                </a:solidFill>
                <a:effectLst/>
                <a:latin typeface="Söhne"/>
              </a:rPr>
              <a:t>Maruti</a:t>
            </a:r>
            <a:r>
              <a:rPr lang="en-US" sz="9600" b="0" i="0" dirty="0">
                <a:solidFill>
                  <a:srgbClr val="D1D5DB"/>
                </a:solidFill>
                <a:effectLst/>
                <a:latin typeface="Söhne"/>
              </a:rPr>
              <a:t> models are considered entry-level cars, making them a popular choice for individuals who are purchasing their first car.</a:t>
            </a:r>
          </a:p>
          <a:p>
            <a:r>
              <a:rPr lang="en-US" sz="9600" b="1" i="0" dirty="0">
                <a:solidFill>
                  <a:srgbClr val="D1D5DB"/>
                </a:solidFill>
                <a:effectLst/>
                <a:latin typeface="Söhne"/>
              </a:rPr>
              <a:t>Urban Commuters</a:t>
            </a:r>
            <a:r>
              <a:rPr lang="en-US" sz="9600" b="0" i="0" dirty="0">
                <a:solidFill>
                  <a:srgbClr val="D1D5DB"/>
                </a:solidFill>
                <a:effectLst/>
                <a:latin typeface="Söhne"/>
              </a:rPr>
              <a:t>: </a:t>
            </a:r>
            <a:r>
              <a:rPr lang="en-US" sz="9600" b="0" i="0" dirty="0" err="1">
                <a:solidFill>
                  <a:srgbClr val="D1D5DB"/>
                </a:solidFill>
                <a:effectLst/>
                <a:latin typeface="Söhne"/>
              </a:rPr>
              <a:t>Maruti</a:t>
            </a:r>
            <a:r>
              <a:rPr lang="en-US" sz="9600" b="0" i="0" dirty="0">
                <a:solidFill>
                  <a:srgbClr val="D1D5DB"/>
                </a:solidFill>
                <a:effectLst/>
                <a:latin typeface="Söhne"/>
              </a:rPr>
              <a:t> cars are well-suited for city driving, known for their compact size, fuel efficiency, and ease of maneuvering through congested traffic.</a:t>
            </a:r>
          </a:p>
          <a:p>
            <a:r>
              <a:rPr lang="en-US" sz="9600" b="1" i="0" dirty="0">
                <a:solidFill>
                  <a:srgbClr val="D1D5DB"/>
                </a:solidFill>
                <a:effectLst/>
                <a:latin typeface="Söhne"/>
              </a:rPr>
              <a:t>Small Family Owners</a:t>
            </a:r>
            <a:r>
              <a:rPr lang="en-US" sz="9600" b="0" i="0" dirty="0">
                <a:solidFill>
                  <a:srgbClr val="D1D5DB"/>
                </a:solidFill>
                <a:effectLst/>
                <a:latin typeface="Söhne"/>
              </a:rPr>
              <a:t>: </a:t>
            </a:r>
            <a:r>
              <a:rPr lang="en-US" sz="9600" b="0" i="0" dirty="0" err="1">
                <a:solidFill>
                  <a:srgbClr val="D1D5DB"/>
                </a:solidFill>
                <a:effectLst/>
                <a:latin typeface="Söhne"/>
              </a:rPr>
              <a:t>Maruti</a:t>
            </a:r>
            <a:r>
              <a:rPr lang="en-US" sz="9600" b="0" i="0" dirty="0">
                <a:solidFill>
                  <a:srgbClr val="D1D5DB"/>
                </a:solidFill>
                <a:effectLst/>
                <a:latin typeface="Söhne"/>
              </a:rPr>
              <a:t> Suzuki cars like the Swift, </a:t>
            </a:r>
            <a:r>
              <a:rPr lang="en-US" sz="9600" b="0" i="0" dirty="0" err="1">
                <a:solidFill>
                  <a:srgbClr val="D1D5DB"/>
                </a:solidFill>
                <a:effectLst/>
                <a:latin typeface="Söhne"/>
              </a:rPr>
              <a:t>Baleno</a:t>
            </a:r>
            <a:r>
              <a:rPr lang="en-US" sz="9600" b="0" i="0" dirty="0">
                <a:solidFill>
                  <a:srgbClr val="D1D5DB"/>
                </a:solidFill>
                <a:effectLst/>
                <a:latin typeface="Söhne"/>
              </a:rPr>
              <a:t>, and </a:t>
            </a:r>
            <a:r>
              <a:rPr lang="en-US" sz="9600" b="0" i="0" dirty="0" err="1">
                <a:solidFill>
                  <a:srgbClr val="D1D5DB"/>
                </a:solidFill>
                <a:effectLst/>
                <a:latin typeface="Söhne"/>
              </a:rPr>
              <a:t>Dzire</a:t>
            </a:r>
            <a:r>
              <a:rPr lang="en-US" sz="9600" b="0" i="0" dirty="0">
                <a:solidFill>
                  <a:srgbClr val="D1D5DB"/>
                </a:solidFill>
                <a:effectLst/>
                <a:latin typeface="Söhne"/>
              </a:rPr>
              <a:t> are preferred by small families due to their practicality, fuel efficiency, and affordability.</a:t>
            </a:r>
          </a:p>
          <a:p>
            <a:r>
              <a:rPr lang="en-US" sz="9600" b="1" i="0" dirty="0">
                <a:solidFill>
                  <a:srgbClr val="D1D5DB"/>
                </a:solidFill>
                <a:effectLst/>
                <a:latin typeface="Söhne"/>
              </a:rPr>
              <a:t>Value-Conscious Buyers</a:t>
            </a:r>
            <a:r>
              <a:rPr lang="en-US" sz="9600" b="0" i="0" dirty="0">
                <a:solidFill>
                  <a:srgbClr val="D1D5DB"/>
                </a:solidFill>
                <a:effectLst/>
                <a:latin typeface="Söhne"/>
              </a:rPr>
              <a:t>: Customers who prioritize good value for money, reliability, and low maintenance costs are attracted to </a:t>
            </a:r>
            <a:r>
              <a:rPr lang="en-US" sz="9600" b="0" i="0" dirty="0" err="1">
                <a:solidFill>
                  <a:srgbClr val="D1D5DB"/>
                </a:solidFill>
                <a:effectLst/>
                <a:latin typeface="Söhne"/>
              </a:rPr>
              <a:t>Maruti</a:t>
            </a:r>
            <a:r>
              <a:rPr lang="en-US" sz="9600" b="0" i="0" dirty="0">
                <a:solidFill>
                  <a:srgbClr val="D1D5DB"/>
                </a:solidFill>
                <a:effectLst/>
                <a:latin typeface="Söhne"/>
              </a:rPr>
              <a:t> Suzuki's offerings.</a:t>
            </a:r>
          </a:p>
          <a:p>
            <a:r>
              <a:rPr lang="en-US" sz="9600" b="1" i="0" dirty="0">
                <a:solidFill>
                  <a:srgbClr val="D1D5DB"/>
                </a:solidFill>
                <a:effectLst/>
                <a:latin typeface="Söhne"/>
              </a:rPr>
              <a:t>Environmentally Conscious Consumers</a:t>
            </a:r>
            <a:r>
              <a:rPr lang="en-US" sz="9600" b="0" i="0" dirty="0">
                <a:solidFill>
                  <a:srgbClr val="D1D5DB"/>
                </a:solidFill>
                <a:effectLst/>
                <a:latin typeface="Söhne"/>
              </a:rPr>
              <a:t>: </a:t>
            </a:r>
            <a:r>
              <a:rPr lang="en-US" sz="9600" b="0" i="0" dirty="0" err="1">
                <a:solidFill>
                  <a:srgbClr val="D1D5DB"/>
                </a:solidFill>
                <a:effectLst/>
                <a:latin typeface="Söhne"/>
              </a:rPr>
              <a:t>Maruti</a:t>
            </a:r>
            <a:r>
              <a:rPr lang="en-US" sz="9600" b="0" i="0" dirty="0">
                <a:solidFill>
                  <a:srgbClr val="D1D5DB"/>
                </a:solidFill>
                <a:effectLst/>
                <a:latin typeface="Söhne"/>
              </a:rPr>
              <a:t> Suzuki has also ventured into producing hybrid and CNG vehicles, appealing to individuals looking for eco-friendly transportation options.</a:t>
            </a:r>
          </a:p>
          <a:p>
            <a:r>
              <a:rPr lang="en-US" sz="9600" b="1" i="0" dirty="0">
                <a:solidFill>
                  <a:srgbClr val="D1D5DB"/>
                </a:solidFill>
                <a:effectLst/>
                <a:latin typeface="Söhne"/>
              </a:rPr>
              <a:t>Brand Loyalists</a:t>
            </a:r>
            <a:r>
              <a:rPr lang="en-US" sz="9600" b="0" i="0" dirty="0">
                <a:solidFill>
                  <a:srgbClr val="D1D5DB"/>
                </a:solidFill>
                <a:effectLst/>
                <a:latin typeface="Söhne"/>
              </a:rPr>
              <a:t>: </a:t>
            </a:r>
            <a:r>
              <a:rPr lang="en-US" sz="9600" b="0" i="0" dirty="0" err="1">
                <a:solidFill>
                  <a:srgbClr val="D1D5DB"/>
                </a:solidFill>
                <a:effectLst/>
                <a:latin typeface="Söhne"/>
              </a:rPr>
              <a:t>Maruti</a:t>
            </a:r>
            <a:r>
              <a:rPr lang="en-US" sz="9600" b="0" i="0" dirty="0">
                <a:solidFill>
                  <a:srgbClr val="D1D5DB"/>
                </a:solidFill>
                <a:effectLst/>
                <a:latin typeface="Söhne"/>
              </a:rPr>
              <a:t> Suzuki has a strong brand presence in India, and many customers are loyal to the brand, often choosing to upgrade to newer </a:t>
            </a:r>
            <a:r>
              <a:rPr lang="en-US" sz="9600" b="0" i="0" dirty="0" err="1">
                <a:solidFill>
                  <a:srgbClr val="D1D5DB"/>
                </a:solidFill>
                <a:effectLst/>
                <a:latin typeface="Söhne"/>
              </a:rPr>
              <a:t>Maruti</a:t>
            </a:r>
            <a:r>
              <a:rPr lang="en-US" sz="9600" b="0" i="0" dirty="0">
                <a:solidFill>
                  <a:srgbClr val="D1D5DB"/>
                </a:solidFill>
                <a:effectLst/>
                <a:latin typeface="Söhne"/>
              </a:rPr>
              <a:t> models.</a:t>
            </a:r>
          </a:p>
          <a:p>
            <a:r>
              <a:rPr lang="en-US" sz="9600" b="1" i="0" dirty="0">
                <a:solidFill>
                  <a:srgbClr val="D1D5DB"/>
                </a:solidFill>
                <a:effectLst/>
                <a:latin typeface="Söhne"/>
              </a:rPr>
              <a:t>Business and Fleet Owners</a:t>
            </a:r>
            <a:r>
              <a:rPr lang="en-US" sz="9600" b="0" i="0" dirty="0">
                <a:solidFill>
                  <a:srgbClr val="D1D5DB"/>
                </a:solidFill>
                <a:effectLst/>
                <a:latin typeface="Söhne"/>
              </a:rPr>
              <a:t>: </a:t>
            </a:r>
            <a:r>
              <a:rPr lang="en-US" sz="9600" b="0" i="0" dirty="0" err="1">
                <a:solidFill>
                  <a:srgbClr val="D1D5DB"/>
                </a:solidFill>
                <a:effectLst/>
                <a:latin typeface="Söhne"/>
              </a:rPr>
              <a:t>Maruti</a:t>
            </a:r>
            <a:r>
              <a:rPr lang="en-US" sz="9600" b="0" i="0" dirty="0">
                <a:solidFill>
                  <a:srgbClr val="D1D5DB"/>
                </a:solidFill>
                <a:effectLst/>
                <a:latin typeface="Söhne"/>
              </a:rPr>
              <a:t> offers a range of commercial vehicles suitable for businesses and fleet operations, emphasizing efficiency, low operating costs, and reliability.</a:t>
            </a:r>
          </a:p>
          <a:p>
            <a:pPr marL="0" indent="0">
              <a:buNone/>
            </a:pPr>
            <a:endParaRPr lang="en-US" sz="9600" b="0" i="0" dirty="0">
              <a:solidFill>
                <a:srgbClr val="D1D5DB"/>
              </a:solidFill>
              <a:effectLst/>
              <a:latin typeface="Söhne"/>
            </a:endParaRPr>
          </a:p>
          <a:p>
            <a:pPr marL="0" indent="0">
              <a:buNone/>
            </a:pPr>
            <a:endParaRPr lang="en-US" sz="9600" b="0" i="0" dirty="0">
              <a:solidFill>
                <a:srgbClr val="D1D5DB"/>
              </a:solidFill>
              <a:effectLst/>
              <a:latin typeface="Söhne"/>
            </a:endParaRPr>
          </a:p>
          <a:p>
            <a:endParaRPr lang="en-US" sz="9600" dirty="0">
              <a:solidFill>
                <a:srgbClr val="D1D5DB"/>
              </a:solidFill>
              <a:latin typeface="Söhne"/>
            </a:endParaRPr>
          </a:p>
          <a:p>
            <a:endParaRPr lang="en-US" sz="9600" b="0" i="0" dirty="0">
              <a:solidFill>
                <a:srgbClr val="D1D5DB"/>
              </a:solidFill>
              <a:effectLst/>
              <a:latin typeface="Söhne"/>
            </a:endParaRPr>
          </a:p>
          <a:p>
            <a:endParaRPr lang="en-US" sz="9600" dirty="0">
              <a:solidFill>
                <a:srgbClr val="D1D5DB"/>
              </a:solidFill>
              <a:latin typeface="Söhne"/>
            </a:endParaRPr>
          </a:p>
          <a:p>
            <a:endParaRPr lang="en-US" sz="9600" b="0" i="0" dirty="0">
              <a:solidFill>
                <a:srgbClr val="D1D5DB"/>
              </a:solidFill>
              <a:effectLst/>
              <a:latin typeface="Söhne"/>
            </a:endParaRPr>
          </a:p>
          <a:p>
            <a:endParaRPr lang="en-US" sz="9600" dirty="0">
              <a:solidFill>
                <a:srgbClr val="D1D5DB"/>
              </a:solidFill>
              <a:latin typeface="Söhne"/>
            </a:endParaRPr>
          </a:p>
          <a:p>
            <a:endParaRPr lang="en-US" sz="9600" b="0" i="0" dirty="0">
              <a:solidFill>
                <a:srgbClr val="D1D5DB"/>
              </a:solidFill>
              <a:effectLst/>
              <a:latin typeface="Söhne"/>
            </a:endParaRPr>
          </a:p>
          <a:p>
            <a:endParaRPr lang="en-US" sz="9600" b="0" i="0" dirty="0">
              <a:solidFill>
                <a:srgbClr val="D1D5DB"/>
              </a:solidFill>
              <a:effectLst/>
              <a:latin typeface="Söhne"/>
            </a:endParaRPr>
          </a:p>
          <a:p>
            <a:endParaRPr lang="en-US" sz="9600" b="0" i="0" dirty="0">
              <a:solidFill>
                <a:srgbClr val="D1D5DB"/>
              </a:solidFill>
              <a:effectLst/>
              <a:latin typeface="Söhne"/>
            </a:endParaRPr>
          </a:p>
          <a:p>
            <a:pPr marL="0" indent="0">
              <a:buNone/>
            </a:pPr>
            <a:endParaRPr lang="en-US" sz="4400" dirty="0">
              <a:solidFill>
                <a:srgbClr val="FF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8213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1210-388B-2268-B037-EFF3AC3FD954}"/>
              </a:ext>
            </a:extLst>
          </p:cNvPr>
          <p:cNvSpPr>
            <a:spLocks noGrp="1"/>
          </p:cNvSpPr>
          <p:nvPr>
            <p:ph type="title"/>
          </p:nvPr>
        </p:nvSpPr>
        <p:spPr>
          <a:xfrm>
            <a:off x="1384994" y="39688"/>
            <a:ext cx="9422011" cy="1325563"/>
          </a:xfrm>
          <a:solidFill>
            <a:schemeClr val="accent4">
              <a:lumMod val="75000"/>
            </a:schemeClr>
          </a:solidFill>
        </p:spPr>
        <p:txBody>
          <a:bodyPr>
            <a:normAutofit/>
          </a:bodyPr>
          <a:lstStyle/>
          <a:p>
            <a:r>
              <a:rPr lang="en-US" sz="4800" dirty="0">
                <a:solidFill>
                  <a:srgbClr val="FF0000"/>
                </a:solidFill>
                <a:latin typeface="Algerian" pitchFamily="82" charset="0"/>
              </a:rPr>
              <a:t>SEO and keyword research</a:t>
            </a:r>
          </a:p>
        </p:txBody>
      </p:sp>
      <p:sp>
        <p:nvSpPr>
          <p:cNvPr id="3" name="Content Placeholder 2">
            <a:extLst>
              <a:ext uri="{FF2B5EF4-FFF2-40B4-BE49-F238E27FC236}">
                <a16:creationId xmlns:a16="http://schemas.microsoft.com/office/drawing/2014/main" id="{BD4D8A3B-0541-01C5-CCE8-D85E90F43B66}"/>
              </a:ext>
            </a:extLst>
          </p:cNvPr>
          <p:cNvSpPr>
            <a:spLocks noGrp="1"/>
          </p:cNvSpPr>
          <p:nvPr>
            <p:ph idx="1"/>
          </p:nvPr>
        </p:nvSpPr>
        <p:spPr>
          <a:xfrm>
            <a:off x="677465" y="1571624"/>
            <a:ext cx="10515600" cy="5068094"/>
          </a:xfrm>
        </p:spPr>
        <p:txBody>
          <a:bodyPr>
            <a:normAutofit fontScale="77500" lnSpcReduction="20000"/>
          </a:bodyPr>
          <a:lstStyle/>
          <a:p>
            <a:r>
              <a:rPr lang="en-US" sz="4800" dirty="0">
                <a:solidFill>
                  <a:schemeClr val="accent2">
                    <a:lumMod val="50000"/>
                  </a:schemeClr>
                </a:solidFill>
                <a:latin typeface="Aharoni" panose="02010803020104030203" pitchFamily="2" charset="-79"/>
                <a:cs typeface="Aharoni" panose="02010803020104030203" pitchFamily="2" charset="-79"/>
              </a:rPr>
              <a:t>SEO Audit:</a:t>
            </a:r>
          </a:p>
          <a:p>
            <a:pPr fontAlgn="base"/>
            <a:r>
              <a:rPr lang="en-US" sz="3600" b="0" i="0" dirty="0" err="1">
                <a:solidFill>
                  <a:schemeClr val="bg1"/>
                </a:solidFill>
                <a:effectLst/>
                <a:latin typeface="SFPro-Regular"/>
              </a:rPr>
              <a:t>Maruti</a:t>
            </a:r>
            <a:r>
              <a:rPr lang="en-US" sz="3600" b="0" i="0" dirty="0">
                <a:solidFill>
                  <a:schemeClr val="bg1"/>
                </a:solidFill>
                <a:effectLst/>
                <a:latin typeface="SFPro-Regular"/>
              </a:rPr>
              <a:t> is one of the most successful automobile companies in India has worked immensely on optimizing its platform to rank on the search engine. Whenever someone searches for Keywords like “ Cars, Best Cars or anything related to Car and vehicles” the chances of results showing </a:t>
            </a:r>
            <a:r>
              <a:rPr lang="en-US" sz="3600" b="0" i="0" dirty="0" err="1">
                <a:solidFill>
                  <a:schemeClr val="bg1"/>
                </a:solidFill>
                <a:effectLst/>
                <a:latin typeface="SFPro-Regular"/>
              </a:rPr>
              <a:t>Maruti’s</a:t>
            </a:r>
            <a:r>
              <a:rPr lang="en-US" sz="3600" b="0" i="0" dirty="0">
                <a:solidFill>
                  <a:schemeClr val="bg1"/>
                </a:solidFill>
                <a:effectLst/>
                <a:latin typeface="SFPro-Regular"/>
              </a:rPr>
              <a:t> article are very high. And this is all possible because </a:t>
            </a:r>
            <a:r>
              <a:rPr lang="en-US" sz="3600" b="0" i="0" dirty="0" err="1">
                <a:solidFill>
                  <a:schemeClr val="bg1"/>
                </a:solidFill>
                <a:effectLst/>
                <a:latin typeface="SFPro-Regular"/>
              </a:rPr>
              <a:t>Maruti</a:t>
            </a:r>
            <a:r>
              <a:rPr lang="en-US" sz="3600" b="0" i="0" dirty="0">
                <a:solidFill>
                  <a:schemeClr val="bg1"/>
                </a:solidFill>
                <a:effectLst/>
                <a:latin typeface="SFPro-Regular"/>
              </a:rPr>
              <a:t> has put a lot of effort into SEO.</a:t>
            </a:r>
          </a:p>
          <a:p>
            <a:pPr fontAlgn="base"/>
            <a:r>
              <a:rPr lang="en-US" sz="3600" b="0" i="0" dirty="0">
                <a:solidFill>
                  <a:schemeClr val="bg1"/>
                </a:solidFill>
                <a:effectLst/>
                <a:latin typeface="SFPro-Regular"/>
              </a:rPr>
              <a:t>As per </a:t>
            </a:r>
            <a:r>
              <a:rPr lang="en-US" sz="3600" b="0" i="0" u="none" strike="noStrike" dirty="0" err="1">
                <a:solidFill>
                  <a:schemeClr val="bg1"/>
                </a:solidFill>
                <a:effectLst/>
                <a:latin typeface="SFPro-Regular"/>
                <a:hlinkClick r:id="rId2">
                  <a:extLst>
                    <a:ext uri="{A12FA001-AC4F-418D-AE19-62706E023703}">
                      <ahyp:hlinkClr xmlns:ahyp="http://schemas.microsoft.com/office/drawing/2018/hyperlinkcolor" val="tx"/>
                    </a:ext>
                  </a:extLst>
                </a:hlinkClick>
              </a:rPr>
              <a:t>Ubersuggest</a:t>
            </a:r>
            <a:r>
              <a:rPr lang="en-US" sz="3600" b="0" i="0" dirty="0">
                <a:solidFill>
                  <a:schemeClr val="bg1"/>
                </a:solidFill>
                <a:effectLst/>
                <a:latin typeface="SFPro-Regular"/>
              </a:rPr>
              <a:t>, a keyword tool by Neil Patel, </a:t>
            </a:r>
            <a:r>
              <a:rPr lang="en-US" sz="3600" b="0" i="0" dirty="0" err="1">
                <a:solidFill>
                  <a:schemeClr val="bg1"/>
                </a:solidFill>
                <a:effectLst/>
                <a:latin typeface="SFPro-Regular"/>
              </a:rPr>
              <a:t>Maruti</a:t>
            </a:r>
            <a:r>
              <a:rPr lang="en-US" sz="3600" b="0" i="0" dirty="0">
                <a:solidFill>
                  <a:schemeClr val="bg1"/>
                </a:solidFill>
                <a:effectLst/>
                <a:latin typeface="SFPro-Regular"/>
              </a:rPr>
              <a:t> has a search volume of 135000 while 55837 people click on SEO results in India.</a:t>
            </a:r>
          </a:p>
          <a:p>
            <a:pPr fontAlgn="base"/>
            <a:r>
              <a:rPr lang="en-US" sz="3600" b="0" i="0" dirty="0">
                <a:solidFill>
                  <a:schemeClr val="bg1"/>
                </a:solidFill>
                <a:effectLst/>
                <a:latin typeface="SFPro-Regular"/>
              </a:rPr>
              <a:t>The average web page that ranks in the top 10 has 290 backlinks and a domain score of 75. These stats are really amazing.</a:t>
            </a:r>
          </a:p>
          <a:p>
            <a:r>
              <a:rPr lang="en-US" sz="3600" b="0" i="0" dirty="0">
                <a:solidFill>
                  <a:schemeClr val="bg1"/>
                </a:solidFill>
                <a:effectLst/>
                <a:latin typeface="SFPro-Regular"/>
              </a:rPr>
              <a:t>Keywords that include cars or services provided by </a:t>
            </a:r>
            <a:r>
              <a:rPr lang="en-US" sz="3600" b="0" i="0" dirty="0" err="1">
                <a:solidFill>
                  <a:schemeClr val="bg1"/>
                </a:solidFill>
                <a:effectLst/>
                <a:latin typeface="SFPro-Regular"/>
              </a:rPr>
              <a:t>Maruti</a:t>
            </a:r>
            <a:r>
              <a:rPr lang="en-US" sz="3600" b="0" i="0" dirty="0">
                <a:solidFill>
                  <a:schemeClr val="bg1"/>
                </a:solidFill>
                <a:effectLst/>
                <a:latin typeface="SFPro-Regular"/>
              </a:rPr>
              <a:t> like’ ‘</a:t>
            </a:r>
            <a:r>
              <a:rPr lang="en-US" sz="3600" b="0" i="0" dirty="0" err="1">
                <a:solidFill>
                  <a:schemeClr val="bg1"/>
                </a:solidFill>
                <a:effectLst/>
                <a:latin typeface="SFPro-Regular"/>
              </a:rPr>
              <a:t>Nexa</a:t>
            </a:r>
            <a:r>
              <a:rPr lang="en-US" sz="3600" b="0" i="0" dirty="0">
                <a:solidFill>
                  <a:schemeClr val="bg1"/>
                </a:solidFill>
                <a:effectLst/>
                <a:latin typeface="SFPro-Regular"/>
              </a:rPr>
              <a:t>, Wagon R, Swift, </a:t>
            </a:r>
            <a:r>
              <a:rPr lang="en-US" sz="3600" b="0" i="0" dirty="0" err="1">
                <a:solidFill>
                  <a:schemeClr val="bg1"/>
                </a:solidFill>
                <a:effectLst/>
                <a:latin typeface="SFPro-Regular"/>
              </a:rPr>
              <a:t>celerio</a:t>
            </a:r>
            <a:r>
              <a:rPr lang="en-US" sz="3600" b="0" i="0" dirty="0">
                <a:solidFill>
                  <a:schemeClr val="bg1"/>
                </a:solidFill>
                <a:effectLst/>
                <a:latin typeface="SFPro-Regular"/>
              </a:rPr>
              <a:t>’ tell the search engines that these pages have the content related to these search queries.</a:t>
            </a:r>
            <a:endParaRPr lang="en-US" sz="4800" dirty="0">
              <a:solidFill>
                <a:schemeClr val="bg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52D211C7-402F-AEEB-09DD-89D02BD0B53C}"/>
              </a:ext>
            </a:extLst>
          </p:cNvPr>
          <p:cNvSpPr txBox="1"/>
          <p:nvPr/>
        </p:nvSpPr>
        <p:spPr>
          <a:xfrm>
            <a:off x="5184576" y="2514599"/>
            <a:ext cx="217885" cy="6040041"/>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BB4C59C-67C5-3666-3B42-C78C40D3284E}"/>
              </a:ext>
            </a:extLst>
          </p:cNvPr>
          <p:cNvSpPr txBox="1"/>
          <p:nvPr/>
        </p:nvSpPr>
        <p:spPr>
          <a:xfrm rot="8760455">
            <a:off x="5180111" y="3362920"/>
            <a:ext cx="1828800" cy="369332"/>
          </a:xfrm>
          <a:prstGeom prst="rect">
            <a:avLst/>
          </a:prstGeom>
          <a:noFill/>
        </p:spPr>
        <p:txBody>
          <a:bodyPr wrap="square" rtlCol="0">
            <a:spAutoFit/>
          </a:bodyPr>
          <a:lstStyle/>
          <a:p>
            <a:pPr algn="l"/>
            <a:r>
              <a:rPr lang="en-US" dirty="0"/>
              <a:t>.</a:t>
            </a:r>
          </a:p>
        </p:txBody>
      </p:sp>
    </p:spTree>
    <p:extLst>
      <p:ext uri="{BB962C8B-B14F-4D97-AF65-F5344CB8AC3E}">
        <p14:creationId xmlns:p14="http://schemas.microsoft.com/office/powerpoint/2010/main" val="407654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92BF0E3D-81AE-248F-CFCE-55D70A845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062" y="473273"/>
            <a:ext cx="10429875" cy="5911453"/>
          </a:xfrm>
        </p:spPr>
      </p:pic>
      <p:sp>
        <p:nvSpPr>
          <p:cNvPr id="3" name="TextBox 2">
            <a:extLst>
              <a:ext uri="{FF2B5EF4-FFF2-40B4-BE49-F238E27FC236}">
                <a16:creationId xmlns:a16="http://schemas.microsoft.com/office/drawing/2014/main" id="{C51E4F7B-2CC7-B3BE-4C4E-560FBC135302}"/>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62170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2351-32DA-843A-B53F-01C8918DA605}"/>
              </a:ext>
            </a:extLst>
          </p:cNvPr>
          <p:cNvSpPr>
            <a:spLocks noGrp="1"/>
          </p:cNvSpPr>
          <p:nvPr>
            <p:ph type="title"/>
          </p:nvPr>
        </p:nvSpPr>
        <p:spPr>
          <a:xfrm>
            <a:off x="2768203" y="365125"/>
            <a:ext cx="5447110" cy="1460500"/>
          </a:xfrm>
          <a:solidFill>
            <a:schemeClr val="accent1">
              <a:lumMod val="60000"/>
              <a:lumOff val="40000"/>
            </a:schemeClr>
          </a:solidFill>
        </p:spPr>
        <p:txBody>
          <a:bodyPr>
            <a:normAutofit/>
          </a:bodyPr>
          <a:lstStyle/>
          <a:p>
            <a:r>
              <a:rPr lang="en-US" sz="7200" dirty="0">
                <a:solidFill>
                  <a:schemeClr val="accent2">
                    <a:lumMod val="75000"/>
                  </a:schemeClr>
                </a:solidFill>
                <a:latin typeface="Baguet Script" pitchFamily="2" charset="0"/>
                <a:ea typeface="Lucida Calligraphy" panose="02000000000000000000" pitchFamily="2" charset="0"/>
              </a:rPr>
              <a:t>Presenting By</a:t>
            </a:r>
          </a:p>
        </p:txBody>
      </p:sp>
      <p:sp>
        <p:nvSpPr>
          <p:cNvPr id="3" name="Content Placeholder 2">
            <a:extLst>
              <a:ext uri="{FF2B5EF4-FFF2-40B4-BE49-F238E27FC236}">
                <a16:creationId xmlns:a16="http://schemas.microsoft.com/office/drawing/2014/main" id="{185F31C2-00F3-A704-C591-C420D152C1A9}"/>
              </a:ext>
            </a:extLst>
          </p:cNvPr>
          <p:cNvSpPr>
            <a:spLocks noGrp="1"/>
          </p:cNvSpPr>
          <p:nvPr>
            <p:ph idx="1"/>
          </p:nvPr>
        </p:nvSpPr>
        <p:spPr>
          <a:xfrm>
            <a:off x="6096000" y="2536427"/>
            <a:ext cx="5447110" cy="4055667"/>
          </a:xfrm>
        </p:spPr>
        <p:txBody>
          <a:bodyPr>
            <a:normAutofit/>
          </a:bodyPr>
          <a:lstStyle/>
          <a:p>
            <a:pPr marL="0" indent="0">
              <a:buNone/>
            </a:pPr>
            <a:r>
              <a:rPr lang="en-US" sz="3200">
                <a:solidFill>
                  <a:srgbClr val="002060"/>
                </a:solidFill>
                <a:latin typeface="Aptos SemiBold" panose="02000000000000000000" pitchFamily="2" charset="0"/>
                <a:ea typeface="Aptos SemiBold" panose="02000000000000000000" pitchFamily="2" charset="0"/>
              </a:rPr>
              <a:t>Team </a:t>
            </a:r>
            <a:r>
              <a:rPr lang="en-US" sz="3200" dirty="0">
                <a:solidFill>
                  <a:srgbClr val="002060"/>
                </a:solidFill>
                <a:latin typeface="Aptos SemiBold" panose="02000000000000000000" pitchFamily="2" charset="0"/>
                <a:ea typeface="Aptos SemiBold" panose="02000000000000000000" pitchFamily="2" charset="0"/>
              </a:rPr>
              <a:t>Lead:</a:t>
            </a:r>
          </a:p>
          <a:p>
            <a:pPr marL="0" indent="0">
              <a:buNone/>
            </a:pPr>
            <a:r>
              <a:rPr lang="en-US" sz="3200" dirty="0" err="1">
                <a:solidFill>
                  <a:srgbClr val="FF0000"/>
                </a:solidFill>
                <a:latin typeface="Aptos SemiBold" panose="02000000000000000000" pitchFamily="2" charset="0"/>
                <a:ea typeface="Aptos SemiBold" panose="02000000000000000000" pitchFamily="2" charset="0"/>
              </a:rPr>
              <a:t>J.Madhavi</a:t>
            </a:r>
            <a:r>
              <a:rPr lang="en-US" sz="3200" dirty="0">
                <a:solidFill>
                  <a:srgbClr val="FF0000"/>
                </a:solidFill>
                <a:latin typeface="Aptos SemiBold" panose="02000000000000000000" pitchFamily="2" charset="0"/>
                <a:ea typeface="Aptos SemiBold" panose="02000000000000000000" pitchFamily="2" charset="0"/>
              </a:rPr>
              <a:t>(</a:t>
            </a:r>
            <a:r>
              <a:rPr lang="en-US" sz="2000" b="0" i="0" dirty="0">
                <a:solidFill>
                  <a:srgbClr val="FF0000"/>
                </a:solidFill>
                <a:effectLst/>
                <a:latin typeface="verdana" panose="02000000000000000000" pitchFamily="2" charset="0"/>
              </a:rPr>
              <a:t>LTVIP2023TMID1036)</a:t>
            </a:r>
            <a:r>
              <a:rPr lang="en-US" sz="2000" b="1" i="0" dirty="0">
                <a:solidFill>
                  <a:srgbClr val="FF0000"/>
                </a:solidFill>
                <a:effectLst/>
                <a:latin typeface="verdana" panose="02000000000000000000" pitchFamily="2" charset="0"/>
              </a:rPr>
              <a:t>   </a:t>
            </a:r>
            <a:endParaRPr lang="en-US" sz="2000" b="0" i="0" dirty="0">
              <a:solidFill>
                <a:srgbClr val="FF0000"/>
              </a:solidFill>
              <a:effectLst/>
              <a:latin typeface="verdana" panose="02000000000000000000" pitchFamily="2" charset="0"/>
            </a:endParaRPr>
          </a:p>
          <a:p>
            <a:pPr marL="0" indent="0">
              <a:buNone/>
            </a:pPr>
            <a:r>
              <a:rPr lang="en-US" sz="3600" dirty="0">
                <a:solidFill>
                  <a:srgbClr val="002060"/>
                </a:solidFill>
                <a:latin typeface="Aptos SemiBold" panose="02000000000000000000" pitchFamily="2" charset="0"/>
                <a:ea typeface="Aptos SemiBold" panose="02000000000000000000" pitchFamily="2" charset="0"/>
              </a:rPr>
              <a:t>Team Members</a:t>
            </a:r>
          </a:p>
          <a:p>
            <a:pPr marL="0" indent="0">
              <a:buNone/>
            </a:pPr>
            <a:r>
              <a:rPr lang="en-US" dirty="0" err="1">
                <a:solidFill>
                  <a:srgbClr val="FF0000"/>
                </a:solidFill>
                <a:latin typeface="Aptos SemiBold" panose="02000000000000000000" pitchFamily="2" charset="0"/>
                <a:ea typeface="Aptos SemiBold" panose="02000000000000000000" pitchFamily="2" charset="0"/>
              </a:rPr>
              <a:t>D.Hari</a:t>
            </a:r>
            <a:r>
              <a:rPr lang="en-US" dirty="0">
                <a:solidFill>
                  <a:srgbClr val="FF0000"/>
                </a:solidFill>
                <a:latin typeface="Aptos SemiBold" panose="02000000000000000000" pitchFamily="2" charset="0"/>
                <a:ea typeface="Aptos SemiBold" panose="02000000000000000000" pitchFamily="2" charset="0"/>
              </a:rPr>
              <a:t> </a:t>
            </a:r>
            <a:r>
              <a:rPr lang="en-US" dirty="0" err="1">
                <a:solidFill>
                  <a:srgbClr val="FF0000"/>
                </a:solidFill>
                <a:latin typeface="Aptos SemiBold" panose="02000000000000000000" pitchFamily="2" charset="0"/>
                <a:ea typeface="Aptos SemiBold" panose="02000000000000000000" pitchFamily="2" charset="0"/>
              </a:rPr>
              <a:t>priya</a:t>
            </a:r>
            <a:endParaRPr lang="en-US" dirty="0">
              <a:solidFill>
                <a:srgbClr val="FF0000"/>
              </a:solidFill>
              <a:latin typeface="Aptos SemiBold" panose="02000000000000000000" pitchFamily="2" charset="0"/>
              <a:ea typeface="Aptos SemiBold" panose="02000000000000000000" pitchFamily="2" charset="0"/>
            </a:endParaRPr>
          </a:p>
          <a:p>
            <a:pPr marL="0" indent="0">
              <a:buNone/>
            </a:pPr>
            <a:r>
              <a:rPr lang="en-US" dirty="0" err="1">
                <a:solidFill>
                  <a:srgbClr val="FF0000"/>
                </a:solidFill>
                <a:latin typeface="Aptos SemiBold" panose="02000000000000000000" pitchFamily="2" charset="0"/>
                <a:ea typeface="Aptos SemiBold" panose="02000000000000000000" pitchFamily="2" charset="0"/>
              </a:rPr>
              <a:t>G.Dhanalakshmi</a:t>
            </a:r>
            <a:endParaRPr lang="en-US" dirty="0">
              <a:solidFill>
                <a:srgbClr val="FF0000"/>
              </a:solidFill>
              <a:latin typeface="Aptos SemiBold" panose="02000000000000000000" pitchFamily="2" charset="0"/>
              <a:ea typeface="Aptos SemiBold" panose="02000000000000000000" pitchFamily="2" charset="0"/>
            </a:endParaRPr>
          </a:p>
          <a:p>
            <a:pPr marL="0" indent="0">
              <a:buNone/>
            </a:pPr>
            <a:r>
              <a:rPr lang="en-US" dirty="0" err="1">
                <a:solidFill>
                  <a:srgbClr val="FF0000"/>
                </a:solidFill>
                <a:latin typeface="Aptos SemiBold" panose="02000000000000000000" pitchFamily="2" charset="0"/>
                <a:ea typeface="Aptos SemiBold" panose="02000000000000000000" pitchFamily="2" charset="0"/>
              </a:rPr>
              <a:t>K.Gayathri</a:t>
            </a:r>
            <a:endParaRPr lang="en-US" dirty="0">
              <a:solidFill>
                <a:srgbClr val="FF0000"/>
              </a:solidFill>
              <a:latin typeface="Aptos SemiBold" panose="02000000000000000000" pitchFamily="2" charset="0"/>
              <a:ea typeface="Aptos SemiBold" panose="02000000000000000000" pitchFamily="2" charset="0"/>
            </a:endParaRPr>
          </a:p>
          <a:p>
            <a:pPr marL="0" indent="0">
              <a:buNone/>
            </a:pPr>
            <a:r>
              <a:rPr lang="en-US" dirty="0" err="1">
                <a:solidFill>
                  <a:srgbClr val="FF0000"/>
                </a:solidFill>
                <a:latin typeface="Aptos SemiBold" panose="02000000000000000000" pitchFamily="2" charset="0"/>
                <a:ea typeface="Aptos SemiBold" panose="02000000000000000000" pitchFamily="2" charset="0"/>
              </a:rPr>
              <a:t>G.Sravani</a:t>
            </a:r>
            <a:endParaRPr lang="en-US" dirty="0">
              <a:solidFill>
                <a:srgbClr val="FF0000"/>
              </a:solidFill>
              <a:latin typeface="Aptos SemiBold" panose="02000000000000000000" pitchFamily="2" charset="0"/>
              <a:ea typeface="Aptos SemiBold" panose="02000000000000000000" pitchFamily="2" charset="0"/>
            </a:endParaRPr>
          </a:p>
        </p:txBody>
      </p:sp>
      <p:pic>
        <p:nvPicPr>
          <p:cNvPr id="4" name="Picture 3">
            <a:extLst>
              <a:ext uri="{FF2B5EF4-FFF2-40B4-BE49-F238E27FC236}">
                <a16:creationId xmlns:a16="http://schemas.microsoft.com/office/drawing/2014/main" id="{C461EDC9-82E9-6275-0DD9-9AF870133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89" y="2375376"/>
            <a:ext cx="5030391" cy="42167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1775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646DE7-1816-405F-3C47-C4E64EDC2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953" y="571500"/>
            <a:ext cx="10715626" cy="5875734"/>
          </a:xfrm>
        </p:spPr>
      </p:pic>
    </p:spTree>
    <p:extLst>
      <p:ext uri="{BB962C8B-B14F-4D97-AF65-F5344CB8AC3E}">
        <p14:creationId xmlns:p14="http://schemas.microsoft.com/office/powerpoint/2010/main" val="444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0EE2CD-7AE8-D274-9D52-C09AF016A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219" y="642937"/>
            <a:ext cx="10947797" cy="5911453"/>
          </a:xfrm>
        </p:spPr>
      </p:pic>
    </p:spTree>
    <p:extLst>
      <p:ext uri="{BB962C8B-B14F-4D97-AF65-F5344CB8AC3E}">
        <p14:creationId xmlns:p14="http://schemas.microsoft.com/office/powerpoint/2010/main" val="253480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1F297A-FA7E-65A7-D060-040D519DC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797" y="553641"/>
            <a:ext cx="10787062" cy="5822155"/>
          </a:xfrm>
        </p:spPr>
      </p:pic>
    </p:spTree>
    <p:extLst>
      <p:ext uri="{BB962C8B-B14F-4D97-AF65-F5344CB8AC3E}">
        <p14:creationId xmlns:p14="http://schemas.microsoft.com/office/powerpoint/2010/main" val="7939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36FAC6-0DE8-8F0B-0B55-1E221F848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796" y="553641"/>
            <a:ext cx="10947797" cy="5768577"/>
          </a:xfrm>
        </p:spPr>
      </p:pic>
    </p:spTree>
    <p:extLst>
      <p:ext uri="{BB962C8B-B14F-4D97-AF65-F5344CB8AC3E}">
        <p14:creationId xmlns:p14="http://schemas.microsoft.com/office/powerpoint/2010/main" val="67477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6DA69-C492-17FC-4767-E350826D7980}"/>
              </a:ext>
            </a:extLst>
          </p:cNvPr>
          <p:cNvSpPr>
            <a:spLocks noGrp="1"/>
          </p:cNvSpPr>
          <p:nvPr>
            <p:ph idx="1"/>
          </p:nvPr>
        </p:nvSpPr>
        <p:spPr>
          <a:xfrm>
            <a:off x="214314" y="464343"/>
            <a:ext cx="6684264" cy="5929313"/>
          </a:xfrm>
        </p:spPr>
        <p:txBody>
          <a:bodyPr>
            <a:normAutofit/>
          </a:bodyPr>
          <a:lstStyle/>
          <a:p>
            <a:pPr marL="0" indent="0">
              <a:buNone/>
            </a:pPr>
            <a:r>
              <a:rPr lang="en-US" sz="4800" dirty="0">
                <a:solidFill>
                  <a:schemeClr val="bg1"/>
                </a:solidFill>
                <a:latin typeface="Algerian" pitchFamily="82" charset="0"/>
              </a:rPr>
              <a:t>Keyword research</a:t>
            </a:r>
          </a:p>
          <a:p>
            <a:pPr marL="0" indent="0">
              <a:buNone/>
            </a:pPr>
            <a:r>
              <a:rPr lang="en-US" sz="4000" dirty="0">
                <a:solidFill>
                  <a:schemeClr val="accent4">
                    <a:lumMod val="60000"/>
                    <a:lumOff val="40000"/>
                  </a:schemeClr>
                </a:solidFill>
                <a:latin typeface="Aldhabi" panose="02000000000000000000" pitchFamily="2" charset="0"/>
                <a:ea typeface="Aldhabi" panose="02000000000000000000" pitchFamily="2" charset="0"/>
              </a:rPr>
              <a:t>Keyword Research Objectives</a:t>
            </a:r>
          </a:p>
          <a:p>
            <a:r>
              <a:rPr lang="en-US" sz="2800" b="1" i="0" dirty="0">
                <a:solidFill>
                  <a:srgbClr val="D1D5DB"/>
                </a:solidFill>
                <a:effectLst/>
                <a:latin typeface="Söhne"/>
              </a:rPr>
              <a:t>Brand Visibility</a:t>
            </a:r>
            <a:r>
              <a:rPr lang="en-US" sz="2800" b="0" i="0" dirty="0">
                <a:solidFill>
                  <a:srgbClr val="D1D5DB"/>
                </a:solidFill>
                <a:effectLst/>
                <a:latin typeface="Söhne"/>
              </a:rPr>
              <a:t>: Identify keywords that are associated with </a:t>
            </a:r>
            <a:r>
              <a:rPr lang="en-US" sz="2800" b="0" i="0" dirty="0" err="1">
                <a:solidFill>
                  <a:srgbClr val="D1D5DB"/>
                </a:solidFill>
                <a:effectLst/>
                <a:latin typeface="Söhne"/>
              </a:rPr>
              <a:t>Maruti</a:t>
            </a:r>
            <a:r>
              <a:rPr lang="en-US" sz="2800" b="0" i="0" dirty="0">
                <a:solidFill>
                  <a:srgbClr val="D1D5DB"/>
                </a:solidFill>
                <a:effectLst/>
                <a:latin typeface="Söhne"/>
              </a:rPr>
              <a:t> Suzuki's brand, products, and services to ensure the company appears prominently in search results.</a:t>
            </a:r>
          </a:p>
          <a:p>
            <a:r>
              <a:rPr lang="en-US" sz="2800" b="1" i="0" dirty="0">
                <a:solidFill>
                  <a:srgbClr val="D1D5DB"/>
                </a:solidFill>
                <a:effectLst/>
                <a:latin typeface="Söhne"/>
              </a:rPr>
              <a:t>Product Promotion</a:t>
            </a:r>
            <a:r>
              <a:rPr lang="en-US" sz="2800" b="0" i="0" dirty="0">
                <a:solidFill>
                  <a:srgbClr val="D1D5DB"/>
                </a:solidFill>
                <a:effectLst/>
                <a:latin typeface="Söhne"/>
              </a:rPr>
              <a:t>: Target keywords related to specific car models, features, and benefits to attract potential customers interested in purchasing </a:t>
            </a:r>
            <a:r>
              <a:rPr lang="en-US" sz="2800" b="0" i="0" dirty="0" err="1">
                <a:solidFill>
                  <a:srgbClr val="D1D5DB"/>
                </a:solidFill>
                <a:effectLst/>
                <a:latin typeface="Söhne"/>
              </a:rPr>
              <a:t>Maruti</a:t>
            </a:r>
            <a:r>
              <a:rPr lang="en-US" sz="2800" b="0" i="0" dirty="0">
                <a:solidFill>
                  <a:srgbClr val="D1D5DB"/>
                </a:solidFill>
                <a:effectLst/>
                <a:latin typeface="Söhne"/>
              </a:rPr>
              <a:t> Suzuki vehicles</a:t>
            </a:r>
          </a:p>
          <a:p>
            <a:pPr marL="0" indent="0">
              <a:buNone/>
            </a:pPr>
            <a:endParaRPr lang="en-US" sz="4000" dirty="0">
              <a:solidFill>
                <a:schemeClr val="bg1"/>
              </a:solidFill>
              <a:latin typeface="Aldhabi" panose="02000000000000000000" pitchFamily="2" charset="0"/>
              <a:ea typeface="Aldhabi" panose="02000000000000000000" pitchFamily="2" charset="0"/>
            </a:endParaRPr>
          </a:p>
        </p:txBody>
      </p:sp>
      <p:pic>
        <p:nvPicPr>
          <p:cNvPr id="2" name="Picture 1">
            <a:extLst>
              <a:ext uri="{FF2B5EF4-FFF2-40B4-BE49-F238E27FC236}">
                <a16:creationId xmlns:a16="http://schemas.microsoft.com/office/drawing/2014/main" id="{43838AA9-7100-6E70-112A-397C7C05D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578" y="1133474"/>
            <a:ext cx="4876800" cy="4876800"/>
          </a:xfrm>
          <a:prstGeom prst="rect">
            <a:avLst/>
          </a:prstGeom>
          <a:effectLst>
            <a:outerShdw blurRad="50800" dist="38100" algn="l" rotWithShape="0">
              <a:prstClr val="black">
                <a:alpha val="40000"/>
              </a:prstClr>
            </a:outerShdw>
            <a:reflection blurRad="6350" stA="50000" endA="300" endPos="55000" dir="5400000" sy="-100000" algn="bl" rotWithShape="0"/>
          </a:effectLst>
        </p:spPr>
      </p:pic>
    </p:spTree>
    <p:extLst>
      <p:ext uri="{BB962C8B-B14F-4D97-AF65-F5344CB8AC3E}">
        <p14:creationId xmlns:p14="http://schemas.microsoft.com/office/powerpoint/2010/main" val="2797239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0D6C9B5-4646-4311-A4D1-D82097298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410766"/>
            <a:ext cx="11215688" cy="6143625"/>
          </a:xfrm>
        </p:spPr>
      </p:pic>
    </p:spTree>
    <p:extLst>
      <p:ext uri="{BB962C8B-B14F-4D97-AF65-F5344CB8AC3E}">
        <p14:creationId xmlns:p14="http://schemas.microsoft.com/office/powerpoint/2010/main" val="93042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0CFA7-CCC7-7797-FC1D-BDEEB089B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79" y="719666"/>
            <a:ext cx="11001374" cy="5418667"/>
          </a:xfrm>
          <a:prstGeom prst="rect">
            <a:avLst/>
          </a:prstGeom>
        </p:spPr>
      </p:pic>
    </p:spTree>
    <p:extLst>
      <p:ext uri="{BB962C8B-B14F-4D97-AF65-F5344CB8AC3E}">
        <p14:creationId xmlns:p14="http://schemas.microsoft.com/office/powerpoint/2010/main" val="219590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78C3-28E0-3829-9D18-16C3A06EFF4A}"/>
              </a:ext>
            </a:extLst>
          </p:cNvPr>
          <p:cNvSpPr>
            <a:spLocks noGrp="1"/>
          </p:cNvSpPr>
          <p:nvPr>
            <p:ph type="title"/>
          </p:nvPr>
        </p:nvSpPr>
        <p:spPr>
          <a:xfrm>
            <a:off x="1410891" y="365125"/>
            <a:ext cx="8210549" cy="1063625"/>
          </a:xfrm>
        </p:spPr>
        <p:txBody>
          <a:bodyPr>
            <a:normAutofit fontScale="90000"/>
          </a:bodyPr>
          <a:lstStyle/>
          <a:p>
            <a:r>
              <a:rPr lang="en-US" dirty="0">
                <a:solidFill>
                  <a:srgbClr val="FF0000"/>
                </a:solidFill>
                <a:latin typeface="Aharoni" panose="02010803020104030203" pitchFamily="2" charset="-79"/>
                <a:cs typeface="Aharoni" panose="02010803020104030203" pitchFamily="2" charset="-79"/>
              </a:rPr>
              <a:t>Seed Keywords for </a:t>
            </a:r>
            <a:r>
              <a:rPr lang="en-US" dirty="0" err="1">
                <a:solidFill>
                  <a:srgbClr val="FF0000"/>
                </a:solidFill>
                <a:latin typeface="Aharoni" panose="02010803020104030203" pitchFamily="2" charset="-79"/>
                <a:cs typeface="Aharoni" panose="02010803020104030203" pitchFamily="2" charset="-79"/>
              </a:rPr>
              <a:t>Maruti</a:t>
            </a:r>
            <a:r>
              <a:rPr lang="en-US" dirty="0">
                <a:solidFill>
                  <a:srgbClr val="FF0000"/>
                </a:solidFill>
                <a:latin typeface="Aharoni" panose="02010803020104030203" pitchFamily="2" charset="-79"/>
                <a:cs typeface="Aharoni" panose="02010803020104030203" pitchFamily="2" charset="-79"/>
              </a:rPr>
              <a:t> Suzuki Motors India Ltd</a:t>
            </a:r>
          </a:p>
        </p:txBody>
      </p:sp>
      <p:sp>
        <p:nvSpPr>
          <p:cNvPr id="3" name="Content Placeholder 2">
            <a:extLst>
              <a:ext uri="{FF2B5EF4-FFF2-40B4-BE49-F238E27FC236}">
                <a16:creationId xmlns:a16="http://schemas.microsoft.com/office/drawing/2014/main" id="{111DC0D5-B327-D851-77E5-46BE06D22161}"/>
              </a:ext>
            </a:extLst>
          </p:cNvPr>
          <p:cNvSpPr>
            <a:spLocks noGrp="1"/>
          </p:cNvSpPr>
          <p:nvPr>
            <p:ph idx="1"/>
          </p:nvPr>
        </p:nvSpPr>
        <p:spPr>
          <a:xfrm>
            <a:off x="196452" y="1452562"/>
            <a:ext cx="11549659" cy="5405438"/>
          </a:xfrm>
        </p:spPr>
        <p:txBody>
          <a:bodyPr>
            <a:normAutofit fontScale="85000" lnSpcReduction="20000"/>
          </a:bodyPr>
          <a:lstStyle/>
          <a:p>
            <a:r>
              <a:rPr lang="en-US" b="0" i="0" dirty="0" err="1">
                <a:solidFill>
                  <a:srgbClr val="D1D5DB"/>
                </a:solidFill>
                <a:effectLst/>
                <a:latin typeface="Söhne"/>
              </a:rPr>
              <a:t>Maruti</a:t>
            </a:r>
            <a:r>
              <a:rPr lang="en-US" b="0" i="0" dirty="0">
                <a:solidFill>
                  <a:srgbClr val="D1D5DB"/>
                </a:solidFill>
                <a:effectLst/>
                <a:latin typeface="Söhne"/>
              </a:rPr>
              <a:t> Suzuki</a:t>
            </a:r>
          </a:p>
          <a:p>
            <a:r>
              <a:rPr lang="en-US" b="0" i="0" dirty="0" err="1">
                <a:solidFill>
                  <a:srgbClr val="D1D5DB"/>
                </a:solidFill>
                <a:effectLst/>
                <a:latin typeface="Söhne"/>
              </a:rPr>
              <a:t>Maruti</a:t>
            </a:r>
            <a:r>
              <a:rPr lang="en-US" b="0" i="0" dirty="0">
                <a:solidFill>
                  <a:srgbClr val="D1D5DB"/>
                </a:solidFill>
                <a:effectLst/>
                <a:latin typeface="Söhne"/>
              </a:rPr>
              <a:t> Suzuki India</a:t>
            </a:r>
          </a:p>
          <a:p>
            <a:r>
              <a:rPr lang="en-US" b="0" i="0" dirty="0" err="1">
                <a:solidFill>
                  <a:srgbClr val="D1D5DB"/>
                </a:solidFill>
                <a:effectLst/>
                <a:latin typeface="Söhne"/>
              </a:rPr>
              <a:t>Maruti</a:t>
            </a:r>
            <a:r>
              <a:rPr lang="en-US" b="0" i="0" dirty="0">
                <a:solidFill>
                  <a:srgbClr val="D1D5DB"/>
                </a:solidFill>
                <a:effectLst/>
                <a:latin typeface="Söhne"/>
              </a:rPr>
              <a:t> cars</a:t>
            </a:r>
          </a:p>
          <a:p>
            <a:r>
              <a:rPr lang="en-US" b="0" i="0" dirty="0">
                <a:solidFill>
                  <a:srgbClr val="D1D5DB"/>
                </a:solidFill>
                <a:effectLst/>
                <a:latin typeface="Söhne"/>
              </a:rPr>
              <a:t>Suzuki cars India</a:t>
            </a:r>
          </a:p>
          <a:p>
            <a:r>
              <a:rPr lang="en-US" b="0" i="0" dirty="0" err="1">
                <a:solidFill>
                  <a:srgbClr val="D1D5DB"/>
                </a:solidFill>
                <a:effectLst/>
                <a:latin typeface="Söhne"/>
              </a:rPr>
              <a:t>Maruti</a:t>
            </a:r>
            <a:r>
              <a:rPr lang="en-US" b="0" i="0" dirty="0">
                <a:solidFill>
                  <a:srgbClr val="D1D5DB"/>
                </a:solidFill>
                <a:effectLst/>
                <a:latin typeface="Söhne"/>
              </a:rPr>
              <a:t> Suzuki models</a:t>
            </a:r>
          </a:p>
          <a:p>
            <a:r>
              <a:rPr lang="en-US" b="0" i="0" dirty="0" err="1">
                <a:solidFill>
                  <a:srgbClr val="D1D5DB"/>
                </a:solidFill>
                <a:effectLst/>
                <a:latin typeface="Söhne"/>
              </a:rPr>
              <a:t>Maruti</a:t>
            </a:r>
            <a:r>
              <a:rPr lang="en-US" b="0" i="0" dirty="0">
                <a:solidFill>
                  <a:srgbClr val="D1D5DB"/>
                </a:solidFill>
                <a:effectLst/>
                <a:latin typeface="Söhne"/>
              </a:rPr>
              <a:t> Suzuki dealers</a:t>
            </a:r>
          </a:p>
          <a:p>
            <a:r>
              <a:rPr lang="en-US" b="0" i="0" dirty="0" err="1">
                <a:solidFill>
                  <a:srgbClr val="D1D5DB"/>
                </a:solidFill>
                <a:effectLst/>
                <a:latin typeface="Söhne"/>
              </a:rPr>
              <a:t>Maruti</a:t>
            </a:r>
            <a:r>
              <a:rPr lang="en-US" b="0" i="0" dirty="0">
                <a:solidFill>
                  <a:srgbClr val="D1D5DB"/>
                </a:solidFill>
                <a:effectLst/>
                <a:latin typeface="Söhne"/>
              </a:rPr>
              <a:t> Suzuki service centers</a:t>
            </a:r>
          </a:p>
          <a:p>
            <a:r>
              <a:rPr lang="en-US" b="0" i="0" dirty="0" err="1">
                <a:solidFill>
                  <a:srgbClr val="D1D5DB"/>
                </a:solidFill>
                <a:effectLst/>
                <a:latin typeface="Söhne"/>
              </a:rPr>
              <a:t>Maruti</a:t>
            </a:r>
            <a:r>
              <a:rPr lang="en-US" b="0" i="0" dirty="0">
                <a:solidFill>
                  <a:srgbClr val="D1D5DB"/>
                </a:solidFill>
                <a:effectLst/>
                <a:latin typeface="Söhne"/>
              </a:rPr>
              <a:t> Suzuki prices</a:t>
            </a:r>
          </a:p>
          <a:p>
            <a:r>
              <a:rPr lang="en-US" b="0" i="0" dirty="0" err="1">
                <a:solidFill>
                  <a:srgbClr val="D1D5DB"/>
                </a:solidFill>
                <a:effectLst/>
                <a:latin typeface="Söhne"/>
              </a:rPr>
              <a:t>Maruti</a:t>
            </a:r>
            <a:r>
              <a:rPr lang="en-US" b="0" i="0" dirty="0">
                <a:solidFill>
                  <a:srgbClr val="D1D5DB"/>
                </a:solidFill>
                <a:effectLst/>
                <a:latin typeface="Söhne"/>
              </a:rPr>
              <a:t> Suzuki offers</a:t>
            </a:r>
          </a:p>
          <a:p>
            <a:r>
              <a:rPr lang="en-US" b="0" i="0" dirty="0" err="1">
                <a:solidFill>
                  <a:srgbClr val="D1D5DB"/>
                </a:solidFill>
                <a:effectLst/>
                <a:latin typeface="Söhne"/>
              </a:rPr>
              <a:t>Maruti</a:t>
            </a:r>
            <a:r>
              <a:rPr lang="en-US" b="0" i="0" dirty="0">
                <a:solidFill>
                  <a:srgbClr val="D1D5DB"/>
                </a:solidFill>
                <a:effectLst/>
                <a:latin typeface="Söhne"/>
              </a:rPr>
              <a:t> Suzuki latest models</a:t>
            </a:r>
          </a:p>
          <a:p>
            <a:r>
              <a:rPr lang="en-US" b="0" i="0" dirty="0" err="1">
                <a:solidFill>
                  <a:srgbClr val="D1D5DB"/>
                </a:solidFill>
                <a:effectLst/>
                <a:latin typeface="Söhne"/>
              </a:rPr>
              <a:t>Maruti</a:t>
            </a:r>
            <a:r>
              <a:rPr lang="en-US" b="0" i="0" dirty="0">
                <a:solidFill>
                  <a:srgbClr val="D1D5DB"/>
                </a:solidFill>
                <a:effectLst/>
                <a:latin typeface="Söhne"/>
              </a:rPr>
              <a:t> Suzuki accessories</a:t>
            </a:r>
          </a:p>
          <a:p>
            <a:r>
              <a:rPr lang="en-US" b="0" i="0" dirty="0" err="1">
                <a:solidFill>
                  <a:srgbClr val="D1D5DB"/>
                </a:solidFill>
                <a:effectLst/>
                <a:latin typeface="Söhne"/>
              </a:rPr>
              <a:t>Maruti</a:t>
            </a:r>
            <a:r>
              <a:rPr lang="en-US" b="0" i="0" dirty="0">
                <a:solidFill>
                  <a:srgbClr val="D1D5DB"/>
                </a:solidFill>
                <a:effectLst/>
                <a:latin typeface="Söhne"/>
              </a:rPr>
              <a:t> Suzuki maintenance</a:t>
            </a:r>
          </a:p>
          <a:p>
            <a:r>
              <a:rPr lang="en-US" b="0" i="0" dirty="0" err="1">
                <a:solidFill>
                  <a:srgbClr val="D1D5DB"/>
                </a:solidFill>
                <a:effectLst/>
                <a:latin typeface="Söhne"/>
              </a:rPr>
              <a:t>Maruti</a:t>
            </a:r>
            <a:r>
              <a:rPr lang="en-US" b="0" i="0" dirty="0">
                <a:solidFill>
                  <a:srgbClr val="D1D5DB"/>
                </a:solidFill>
                <a:effectLst/>
                <a:latin typeface="Söhne"/>
              </a:rPr>
              <a:t> Suzuki spare parts</a:t>
            </a:r>
          </a:p>
          <a:p>
            <a:r>
              <a:rPr lang="en-US" b="0" i="0" dirty="0" err="1">
                <a:solidFill>
                  <a:srgbClr val="D1D5DB"/>
                </a:solidFill>
                <a:effectLst/>
                <a:latin typeface="Söhne"/>
              </a:rPr>
              <a:t>Maruti</a:t>
            </a:r>
            <a:r>
              <a:rPr lang="en-US" b="0" i="0" dirty="0">
                <a:solidFill>
                  <a:srgbClr val="D1D5DB"/>
                </a:solidFill>
                <a:effectLst/>
                <a:latin typeface="Söhne"/>
              </a:rPr>
              <a:t> Suzuki warranty</a:t>
            </a:r>
          </a:p>
          <a:p>
            <a:pPr marL="0" indent="0">
              <a:buNone/>
            </a:pPr>
            <a:endParaRPr lang="en-US" dirty="0"/>
          </a:p>
        </p:txBody>
      </p:sp>
      <p:pic>
        <p:nvPicPr>
          <p:cNvPr id="4" name="Picture 3">
            <a:extLst>
              <a:ext uri="{FF2B5EF4-FFF2-40B4-BE49-F238E27FC236}">
                <a16:creationId xmlns:a16="http://schemas.microsoft.com/office/drawing/2014/main" id="{D9ED73DB-922A-C481-A8B1-FC6224DC2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945" y="1452562"/>
            <a:ext cx="6819900" cy="4762500"/>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1137158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ACFD6-A515-3E87-4C9A-05E4EBC8AEC3}"/>
              </a:ext>
            </a:extLst>
          </p:cNvPr>
          <p:cNvSpPr>
            <a:spLocks noGrp="1"/>
          </p:cNvSpPr>
          <p:nvPr>
            <p:ph idx="1"/>
          </p:nvPr>
        </p:nvSpPr>
        <p:spPr>
          <a:xfrm>
            <a:off x="639365" y="491728"/>
            <a:ext cx="10913269" cy="6366272"/>
          </a:xfrm>
        </p:spPr>
        <p:txBody>
          <a:bodyPr>
            <a:normAutofit fontScale="25000" lnSpcReduction="20000"/>
          </a:bodyPr>
          <a:lstStyle/>
          <a:p>
            <a:pPr marL="0" indent="0">
              <a:buNone/>
            </a:pPr>
            <a:r>
              <a:rPr lang="en-US" sz="12800" dirty="0">
                <a:solidFill>
                  <a:srgbClr val="FF0000"/>
                </a:solidFill>
                <a:latin typeface="Aharoni" panose="02010803020104030203" pitchFamily="2" charset="-79"/>
                <a:cs typeface="Aharoni" panose="02010803020104030203" pitchFamily="2" charset="-79"/>
              </a:rPr>
              <a:t>Competitors Keywords for </a:t>
            </a:r>
            <a:r>
              <a:rPr lang="en-US" sz="12800" dirty="0" err="1">
                <a:solidFill>
                  <a:srgbClr val="FF0000"/>
                </a:solidFill>
                <a:latin typeface="Aharoni" panose="02010803020104030203" pitchFamily="2" charset="-79"/>
                <a:cs typeface="Aharoni" panose="02010803020104030203" pitchFamily="2" charset="-79"/>
              </a:rPr>
              <a:t>Maruti</a:t>
            </a:r>
            <a:r>
              <a:rPr lang="en-US" sz="12800" dirty="0">
                <a:solidFill>
                  <a:srgbClr val="FF0000"/>
                </a:solidFill>
                <a:latin typeface="Aharoni" panose="02010803020104030203" pitchFamily="2" charset="-79"/>
                <a:cs typeface="Aharoni" panose="02010803020104030203" pitchFamily="2" charset="-79"/>
              </a:rPr>
              <a:t> Suzuki Motors </a:t>
            </a:r>
            <a:r>
              <a:rPr lang="en-US" sz="12800" dirty="0" err="1">
                <a:solidFill>
                  <a:srgbClr val="FF0000"/>
                </a:solidFill>
                <a:latin typeface="Aharoni" panose="02010803020104030203" pitchFamily="2" charset="-79"/>
                <a:cs typeface="Aharoni" panose="02010803020104030203" pitchFamily="2" charset="-79"/>
              </a:rPr>
              <a:t>india</a:t>
            </a:r>
            <a:r>
              <a:rPr lang="en-US" sz="12800" dirty="0">
                <a:solidFill>
                  <a:srgbClr val="FF0000"/>
                </a:solidFill>
                <a:latin typeface="Aharoni" panose="02010803020104030203" pitchFamily="2" charset="-79"/>
                <a:cs typeface="Aharoni" panose="02010803020104030203" pitchFamily="2" charset="-79"/>
              </a:rPr>
              <a:t> :</a:t>
            </a:r>
            <a:endParaRPr lang="en-US" sz="4800" dirty="0">
              <a:solidFill>
                <a:srgbClr val="FF0000"/>
              </a:solidFill>
              <a:latin typeface="Aharoni" panose="02010803020104030203" pitchFamily="2" charset="-79"/>
              <a:cs typeface="Aharoni" panose="02010803020104030203" pitchFamily="2" charset="-79"/>
            </a:endParaRPr>
          </a:p>
          <a:p>
            <a:r>
              <a:rPr lang="en-US" sz="9600" b="0" i="0" dirty="0">
                <a:solidFill>
                  <a:schemeClr val="bg1"/>
                </a:solidFill>
                <a:effectLst/>
              </a:rPr>
              <a:t>Hyundai India</a:t>
            </a:r>
          </a:p>
          <a:p>
            <a:r>
              <a:rPr lang="en-US" sz="9600" b="0" i="0" dirty="0">
                <a:solidFill>
                  <a:schemeClr val="bg1"/>
                </a:solidFill>
                <a:effectLst/>
              </a:rPr>
              <a:t>Tata Motors</a:t>
            </a:r>
          </a:p>
          <a:p>
            <a:r>
              <a:rPr lang="en-US" sz="9600" b="0" i="0" dirty="0">
                <a:solidFill>
                  <a:schemeClr val="bg1"/>
                </a:solidFill>
                <a:effectLst/>
              </a:rPr>
              <a:t>Honda Cars India</a:t>
            </a:r>
          </a:p>
          <a:p>
            <a:r>
              <a:rPr lang="en-US" sz="9600" b="0" i="0" dirty="0">
                <a:solidFill>
                  <a:schemeClr val="bg1"/>
                </a:solidFill>
                <a:effectLst/>
              </a:rPr>
              <a:t>Toyota India</a:t>
            </a:r>
          </a:p>
          <a:p>
            <a:r>
              <a:rPr lang="en-US" sz="9600" b="0" i="0" dirty="0">
                <a:solidFill>
                  <a:schemeClr val="bg1"/>
                </a:solidFill>
                <a:effectLst/>
              </a:rPr>
              <a:t>Mahindra and Mahindra</a:t>
            </a:r>
          </a:p>
          <a:p>
            <a:r>
              <a:rPr lang="en-US" sz="9600" b="0" i="0" dirty="0">
                <a:solidFill>
                  <a:schemeClr val="bg1"/>
                </a:solidFill>
                <a:effectLst/>
              </a:rPr>
              <a:t>Ford India</a:t>
            </a:r>
          </a:p>
          <a:p>
            <a:r>
              <a:rPr lang="en-US" sz="9600" b="0" i="0" dirty="0">
                <a:solidFill>
                  <a:schemeClr val="bg1"/>
                </a:solidFill>
                <a:effectLst/>
              </a:rPr>
              <a:t>Volkswagen India</a:t>
            </a:r>
          </a:p>
          <a:p>
            <a:r>
              <a:rPr lang="en-US" sz="9600" b="0" i="0" dirty="0">
                <a:solidFill>
                  <a:schemeClr val="bg1"/>
                </a:solidFill>
                <a:effectLst/>
              </a:rPr>
              <a:t>Renault India</a:t>
            </a:r>
          </a:p>
          <a:p>
            <a:r>
              <a:rPr lang="en-US" sz="9600" b="0" i="0" dirty="0">
                <a:solidFill>
                  <a:schemeClr val="bg1"/>
                </a:solidFill>
                <a:effectLst/>
              </a:rPr>
              <a:t>Kia Motors India</a:t>
            </a:r>
          </a:p>
          <a:p>
            <a:r>
              <a:rPr lang="en-US" sz="9600" b="0" i="0" dirty="0">
                <a:solidFill>
                  <a:schemeClr val="bg1"/>
                </a:solidFill>
                <a:effectLst/>
              </a:rPr>
              <a:t>Nissan India</a:t>
            </a:r>
          </a:p>
          <a:p>
            <a:r>
              <a:rPr lang="en-US" sz="9600" b="0" i="0" dirty="0">
                <a:solidFill>
                  <a:schemeClr val="bg1"/>
                </a:solidFill>
                <a:effectLst/>
              </a:rPr>
              <a:t>Skoda Auto India</a:t>
            </a:r>
          </a:p>
          <a:p>
            <a:r>
              <a:rPr lang="en-US" sz="9600" b="0" i="0" dirty="0">
                <a:solidFill>
                  <a:schemeClr val="bg1"/>
                </a:solidFill>
                <a:effectLst/>
              </a:rPr>
              <a:t>Fiat India</a:t>
            </a:r>
          </a:p>
          <a:p>
            <a:r>
              <a:rPr lang="en-US" sz="9600" b="0" i="0" dirty="0">
                <a:solidFill>
                  <a:schemeClr val="bg1"/>
                </a:solidFill>
                <a:effectLst/>
              </a:rPr>
              <a:t>Chevrolet India </a:t>
            </a:r>
          </a:p>
          <a:p>
            <a:pPr marL="0" indent="0">
              <a:buNone/>
            </a:pPr>
            <a:r>
              <a:rPr lang="en-US" sz="9600" dirty="0">
                <a:solidFill>
                  <a:schemeClr val="bg1"/>
                </a:solidFill>
              </a:rPr>
              <a:t>•</a:t>
            </a:r>
            <a:r>
              <a:rPr lang="en-US" sz="9600" b="0" i="0" dirty="0">
                <a:solidFill>
                  <a:schemeClr val="bg1"/>
                </a:solidFill>
                <a:effectLst/>
              </a:rPr>
              <a:t>MG Motors India</a:t>
            </a:r>
          </a:p>
          <a:p>
            <a:r>
              <a:rPr lang="en-US" sz="9600" b="0" i="0" dirty="0">
                <a:solidFill>
                  <a:schemeClr val="bg1"/>
                </a:solidFill>
                <a:effectLst/>
              </a:rPr>
              <a:t>Datsun India</a:t>
            </a:r>
          </a:p>
          <a:p>
            <a:pPr marL="0" indent="0">
              <a:buNone/>
            </a:pPr>
            <a:endParaRPr lang="en-US" sz="4800" dirty="0">
              <a:solidFill>
                <a:srgbClr val="FF0000"/>
              </a:solidFill>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A900FBD4-4081-2EE7-D339-94AD02687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0" y="1181100"/>
            <a:ext cx="7448550" cy="4876799"/>
          </a:xfrm>
          <a:prstGeom prst="rect">
            <a:avLst/>
          </a:prstGeom>
          <a:effectLst>
            <a:outerShdw blurRad="76200" dir="18900000" sy="23000" kx="-1200000" algn="bl" rotWithShape="0">
              <a:prstClr val="black">
                <a:alpha val="20000"/>
              </a:prstClr>
            </a:outerShdw>
            <a:reflection blurRad="6350" stA="50000" endA="295" endPos="92000" dist="101600" dir="5400000" sy="-100000" algn="bl" rotWithShape="0"/>
          </a:effectLst>
        </p:spPr>
      </p:pic>
    </p:spTree>
    <p:extLst>
      <p:ext uri="{BB962C8B-B14F-4D97-AF65-F5344CB8AC3E}">
        <p14:creationId xmlns:p14="http://schemas.microsoft.com/office/powerpoint/2010/main" val="2541733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F343563-BFAA-D41F-73F3-63AA0A89C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266" y="482203"/>
            <a:ext cx="10304859" cy="5697935"/>
          </a:xfrm>
        </p:spPr>
      </p:pic>
    </p:spTree>
    <p:extLst>
      <p:ext uri="{BB962C8B-B14F-4D97-AF65-F5344CB8AC3E}">
        <p14:creationId xmlns:p14="http://schemas.microsoft.com/office/powerpoint/2010/main" val="371601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9DB2-9D18-93B9-6820-C2BB7870116A}"/>
              </a:ext>
            </a:extLst>
          </p:cNvPr>
          <p:cNvSpPr>
            <a:spLocks noGrp="1"/>
          </p:cNvSpPr>
          <p:nvPr>
            <p:ph type="title"/>
          </p:nvPr>
        </p:nvSpPr>
        <p:spPr>
          <a:xfrm>
            <a:off x="1609840" y="0"/>
            <a:ext cx="9177223" cy="1955325"/>
          </a:xfrm>
          <a:solidFill>
            <a:srgbClr val="FF0000"/>
          </a:solidFill>
        </p:spPr>
        <p:txBody>
          <a:bodyPr anchor="ctr">
            <a:noAutofit/>
          </a:bodyPr>
          <a:lstStyle/>
          <a:p>
            <a:pPr algn="ctr"/>
            <a:r>
              <a:rPr lang="en-US" sz="7200" b="1" dirty="0" err="1">
                <a:solidFill>
                  <a:srgbClr val="002060"/>
                </a:solidFill>
                <a:latin typeface="Bodoni MT Black" panose="02000000000000000000" pitchFamily="2" charset="0"/>
                <a:ea typeface="Bodoni MT Black" panose="02000000000000000000" pitchFamily="2" charset="0"/>
              </a:rPr>
              <a:t>Maruti</a:t>
            </a:r>
            <a:r>
              <a:rPr lang="en-US" sz="7200" b="1" dirty="0">
                <a:solidFill>
                  <a:srgbClr val="002060"/>
                </a:solidFill>
                <a:latin typeface="Bodoni MT Black" panose="02000000000000000000" pitchFamily="2" charset="0"/>
                <a:ea typeface="Bodoni MT Black" panose="02000000000000000000" pitchFamily="2" charset="0"/>
              </a:rPr>
              <a:t> Suzuki Motors</a:t>
            </a:r>
            <a:r>
              <a:rPr lang="en-US" sz="7200" b="1" dirty="0">
                <a:solidFill>
                  <a:srgbClr val="002060"/>
                </a:solidFill>
              </a:rPr>
              <a:t> </a:t>
            </a:r>
            <a:r>
              <a:rPr lang="en-US" sz="7200" b="1" dirty="0">
                <a:solidFill>
                  <a:srgbClr val="002060"/>
                </a:solidFill>
                <a:latin typeface="Bodoni MT Black" panose="02000000000000000000" pitchFamily="2" charset="0"/>
                <a:ea typeface="Bodoni MT Black" panose="02000000000000000000" pitchFamily="2" charset="0"/>
              </a:rPr>
              <a:t>India Ltd</a:t>
            </a:r>
          </a:p>
        </p:txBody>
      </p:sp>
      <p:pic>
        <p:nvPicPr>
          <p:cNvPr id="4" name="Content Placeholder 3">
            <a:extLst>
              <a:ext uri="{FF2B5EF4-FFF2-40B4-BE49-F238E27FC236}">
                <a16:creationId xmlns:a16="http://schemas.microsoft.com/office/drawing/2014/main" id="{E3F7388F-7AA8-AC13-B38F-1564904B2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787" y="2234962"/>
            <a:ext cx="7289603" cy="2558353"/>
          </a:xfrm>
        </p:spPr>
      </p:pic>
      <p:sp>
        <p:nvSpPr>
          <p:cNvPr id="5" name="TextBox 4">
            <a:extLst>
              <a:ext uri="{FF2B5EF4-FFF2-40B4-BE49-F238E27FC236}">
                <a16:creationId xmlns:a16="http://schemas.microsoft.com/office/drawing/2014/main" id="{3DEFE41E-9BE2-47DD-07EF-FF8CEB7AE8E5}"/>
              </a:ext>
            </a:extLst>
          </p:cNvPr>
          <p:cNvSpPr txBox="1"/>
          <p:nvPr/>
        </p:nvSpPr>
        <p:spPr>
          <a:xfrm>
            <a:off x="4653152" y="251460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8A49E75E-F14E-1ACB-1CD3-24AA2C042F00}"/>
              </a:ext>
            </a:extLst>
          </p:cNvPr>
          <p:cNvSpPr txBox="1"/>
          <p:nvPr/>
        </p:nvSpPr>
        <p:spPr>
          <a:xfrm>
            <a:off x="354210" y="5032376"/>
            <a:ext cx="11483579" cy="1569660"/>
          </a:xfrm>
          <a:prstGeom prst="rect">
            <a:avLst/>
          </a:prstGeom>
          <a:noFill/>
        </p:spPr>
        <p:txBody>
          <a:bodyPr wrap="square" rtlCol="0">
            <a:spAutoFit/>
          </a:bodyPr>
          <a:lstStyle/>
          <a:p>
            <a:pPr algn="l"/>
            <a:r>
              <a:rPr lang="en-US" sz="2400" b="1" i="0" dirty="0" err="1">
                <a:solidFill>
                  <a:schemeClr val="bg1"/>
                </a:solidFill>
                <a:effectLst/>
                <a:latin typeface="-apple-system"/>
              </a:rPr>
              <a:t>Maruti</a:t>
            </a:r>
            <a:r>
              <a:rPr lang="en-US" sz="2400" b="1" i="0" dirty="0">
                <a:solidFill>
                  <a:schemeClr val="bg1"/>
                </a:solidFill>
                <a:effectLst/>
                <a:latin typeface="-apple-system"/>
              </a:rPr>
              <a:t> Suzuki India Limited</a:t>
            </a:r>
            <a:r>
              <a:rPr lang="en-US" sz="2400" b="0" i="0" dirty="0">
                <a:solidFill>
                  <a:schemeClr val="bg1"/>
                </a:solidFill>
                <a:effectLst/>
                <a:latin typeface="-apple-system"/>
              </a:rPr>
              <a:t> (formerly </a:t>
            </a:r>
            <a:r>
              <a:rPr lang="en-US" sz="2400" b="1" i="0" dirty="0" err="1">
                <a:solidFill>
                  <a:schemeClr val="bg1"/>
                </a:solidFill>
                <a:effectLst/>
                <a:latin typeface="-apple-system"/>
              </a:rPr>
              <a:t>Maruti</a:t>
            </a:r>
            <a:r>
              <a:rPr lang="en-US" sz="2400" b="1" i="0" dirty="0">
                <a:solidFill>
                  <a:schemeClr val="bg1"/>
                </a:solidFill>
                <a:effectLst/>
                <a:latin typeface="-apple-system"/>
              </a:rPr>
              <a:t> </a:t>
            </a:r>
            <a:r>
              <a:rPr lang="en-US" sz="2400" b="1" i="0" dirty="0" err="1">
                <a:solidFill>
                  <a:schemeClr val="bg1"/>
                </a:solidFill>
                <a:effectLst/>
                <a:latin typeface="-apple-system"/>
              </a:rPr>
              <a:t>Udyog</a:t>
            </a:r>
            <a:r>
              <a:rPr lang="en-US" sz="2400" b="1" i="0" dirty="0">
                <a:solidFill>
                  <a:schemeClr val="bg1"/>
                </a:solidFill>
                <a:effectLst/>
                <a:latin typeface="-apple-system"/>
              </a:rPr>
              <a:t> Limited</a:t>
            </a:r>
            <a:r>
              <a:rPr lang="en-US" sz="2400" b="0" i="0" dirty="0">
                <a:solidFill>
                  <a:schemeClr val="bg1"/>
                </a:solidFill>
                <a:effectLst/>
                <a:latin typeface="-apple-system"/>
              </a:rPr>
              <a:t>) is the Indian subsidiary of Japanese automaker </a:t>
            </a:r>
            <a:r>
              <a:rPr lang="en-US" sz="2400" b="0" i="0" u="none" strike="noStrike" dirty="0">
                <a:solidFill>
                  <a:schemeClr val="bg1"/>
                </a:solidFill>
                <a:effectLst/>
                <a:latin typeface="-apple-system"/>
                <a:hlinkClick r:id="rId3" tooltip="Suzuki">
                  <a:extLst>
                    <a:ext uri="{A12FA001-AC4F-418D-AE19-62706E023703}">
                      <ahyp:hlinkClr xmlns:ahyp="http://schemas.microsoft.com/office/drawing/2018/hyperlinkcolor" val="tx"/>
                    </a:ext>
                  </a:extLst>
                </a:hlinkClick>
              </a:rPr>
              <a:t>Suzuki Motor Corporation</a:t>
            </a:r>
            <a:r>
              <a:rPr lang="en-US" sz="2400" b="0" i="0" dirty="0">
                <a:solidFill>
                  <a:schemeClr val="bg1"/>
                </a:solidFill>
                <a:effectLst/>
                <a:latin typeface="-apple-system"/>
              </a:rPr>
              <a:t>.</a:t>
            </a:r>
            <a:r>
              <a:rPr lang="en-US" sz="2400" b="0" i="0" u="none" strike="noStrike" baseline="30000" dirty="0">
                <a:solidFill>
                  <a:schemeClr val="bg1"/>
                </a:solidFill>
                <a:effectLst/>
                <a:latin typeface="inherit"/>
                <a:hlinkClick r:id="rId4">
                  <a:extLst>
                    <a:ext uri="{A12FA001-AC4F-418D-AE19-62706E023703}">
                      <ahyp:hlinkClr xmlns:ahyp="http://schemas.microsoft.com/office/drawing/2018/hyperlinkcolor" val="tx"/>
                    </a:ext>
                  </a:extLst>
                </a:hlinkClick>
              </a:rPr>
              <a:t>[8]</a:t>
            </a:r>
            <a:r>
              <a:rPr lang="en-US" sz="2400" b="0" i="0" dirty="0">
                <a:solidFill>
                  <a:schemeClr val="bg1"/>
                </a:solidFill>
                <a:effectLst/>
                <a:latin typeface="-apple-system"/>
              </a:rPr>
              <a:t> As of September 2022, the company had a leading market share of 42 percent in the Indian passenger car market.</a:t>
            </a:r>
            <a:r>
              <a:rPr lang="en-US" sz="2400" b="0" i="0" u="none" strike="noStrike" baseline="30000" dirty="0">
                <a:solidFill>
                  <a:schemeClr val="bg1"/>
                </a:solidFill>
                <a:effectLst/>
                <a:latin typeface="inherit"/>
                <a:hlinkClick r:id="rId5">
                  <a:extLst>
                    <a:ext uri="{A12FA001-AC4F-418D-AE19-62706E023703}">
                      <ahyp:hlinkClr xmlns:ahyp="http://schemas.microsoft.com/office/drawing/2018/hyperlinkcolor" val="tx"/>
                    </a:ext>
                  </a:extLst>
                </a:hlinkClick>
              </a:rPr>
              <a:t>[9]</a:t>
            </a:r>
            <a:r>
              <a:rPr lang="en-US" sz="2400" b="0" i="0" dirty="0">
                <a:solidFill>
                  <a:schemeClr val="bg1"/>
                </a:solidFill>
                <a:effectLst/>
                <a:latin typeface="-apple-system"/>
              </a:rPr>
              <a:t> The company is known for making low-maintenance cars for the Indian market.</a:t>
            </a:r>
            <a:endParaRPr lang="en-US" sz="2400" dirty="0">
              <a:solidFill>
                <a:schemeClr val="bg1"/>
              </a:solidFill>
            </a:endParaRPr>
          </a:p>
        </p:txBody>
      </p:sp>
    </p:spTree>
    <p:extLst>
      <p:ext uri="{BB962C8B-B14F-4D97-AF65-F5344CB8AC3E}">
        <p14:creationId xmlns:p14="http://schemas.microsoft.com/office/powerpoint/2010/main" val="3720588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858E5-A59A-3D7B-C4E0-87700A24870B}"/>
              </a:ext>
            </a:extLst>
          </p:cNvPr>
          <p:cNvSpPr>
            <a:spLocks noGrp="1"/>
          </p:cNvSpPr>
          <p:nvPr>
            <p:ph idx="1"/>
          </p:nvPr>
        </p:nvSpPr>
        <p:spPr>
          <a:xfrm>
            <a:off x="964406" y="392907"/>
            <a:ext cx="10429875" cy="5919192"/>
          </a:xfrm>
        </p:spPr>
        <p:txBody>
          <a:bodyPr>
            <a:normAutofit fontScale="85000" lnSpcReduction="20000"/>
          </a:bodyPr>
          <a:lstStyle/>
          <a:p>
            <a:pPr marL="0" indent="0">
              <a:buNone/>
            </a:pPr>
            <a:r>
              <a:rPr lang="en-US" sz="4400" dirty="0">
                <a:solidFill>
                  <a:srgbClr val="FF0000"/>
                </a:solidFill>
                <a:latin typeface="Aharoni" panose="02010803020104030203" pitchFamily="2" charset="-79"/>
                <a:cs typeface="Aharoni" panose="02010803020104030203" pitchFamily="2" charset="-79"/>
              </a:rPr>
              <a:t>Long tail keyword Exploration</a:t>
            </a:r>
          </a:p>
          <a:p>
            <a:r>
              <a:rPr lang="en-US" sz="3500" b="0" i="0" dirty="0" err="1">
                <a:solidFill>
                  <a:srgbClr val="D1D5DB"/>
                </a:solidFill>
                <a:effectLst/>
              </a:rPr>
              <a:t>Maruti</a:t>
            </a:r>
            <a:r>
              <a:rPr lang="en-US" sz="3500" b="0" i="0" dirty="0">
                <a:solidFill>
                  <a:srgbClr val="D1D5DB"/>
                </a:solidFill>
                <a:effectLst/>
              </a:rPr>
              <a:t> Suzuki Alto K10 2023 interior features"</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a:t>
            </a:r>
            <a:r>
              <a:rPr lang="en-US" sz="3500" b="0" i="0" dirty="0" err="1">
                <a:solidFill>
                  <a:srgbClr val="D1D5DB"/>
                </a:solidFill>
                <a:effectLst/>
              </a:rPr>
              <a:t>Ciaz</a:t>
            </a:r>
            <a:r>
              <a:rPr lang="en-US" sz="3500" b="0" i="0" dirty="0">
                <a:solidFill>
                  <a:srgbClr val="D1D5DB"/>
                </a:solidFill>
                <a:effectLst/>
              </a:rPr>
              <a:t> hybrid mileage comparison"</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a:t>
            </a:r>
            <a:r>
              <a:rPr lang="en-US" sz="3500" b="0" i="0" dirty="0" err="1">
                <a:solidFill>
                  <a:srgbClr val="D1D5DB"/>
                </a:solidFill>
                <a:effectLst/>
              </a:rPr>
              <a:t>Nexa</a:t>
            </a:r>
            <a:r>
              <a:rPr lang="en-US" sz="3500" b="0" i="0" dirty="0">
                <a:solidFill>
                  <a:srgbClr val="D1D5DB"/>
                </a:solidFill>
                <a:effectLst/>
              </a:rPr>
              <a:t> showroom offers in Bangalore"</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Wagon R electric variant launch date"</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Swift vs. Hyundai Grand i10 </a:t>
            </a:r>
            <a:r>
              <a:rPr lang="en-US" sz="3500" b="0" i="0" dirty="0" err="1">
                <a:solidFill>
                  <a:srgbClr val="D1D5DB"/>
                </a:solidFill>
                <a:effectLst/>
              </a:rPr>
              <a:t>Nios</a:t>
            </a:r>
            <a:r>
              <a:rPr lang="en-US" sz="3500" b="0" i="0" dirty="0">
                <a:solidFill>
                  <a:srgbClr val="D1D5DB"/>
                </a:solidFill>
                <a:effectLst/>
              </a:rPr>
              <a:t> comparison"</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S-CNG availability in Pune"</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a:t>
            </a:r>
            <a:r>
              <a:rPr lang="en-US" sz="3500" b="0" i="0" dirty="0" err="1">
                <a:solidFill>
                  <a:srgbClr val="D1D5DB"/>
                </a:solidFill>
                <a:effectLst/>
              </a:rPr>
              <a:t>Vitara</a:t>
            </a:r>
            <a:r>
              <a:rPr lang="en-US" sz="3500" b="0" i="0" dirty="0">
                <a:solidFill>
                  <a:srgbClr val="D1D5DB"/>
                </a:solidFill>
                <a:effectLst/>
              </a:rPr>
              <a:t> </a:t>
            </a:r>
            <a:r>
              <a:rPr lang="en-US" sz="3500" b="0" i="0" dirty="0" err="1">
                <a:solidFill>
                  <a:srgbClr val="D1D5DB"/>
                </a:solidFill>
                <a:effectLst/>
              </a:rPr>
              <a:t>Brezza</a:t>
            </a:r>
            <a:r>
              <a:rPr lang="en-US" sz="3500" b="0" i="0" dirty="0">
                <a:solidFill>
                  <a:srgbClr val="D1D5DB"/>
                </a:solidFill>
                <a:effectLst/>
              </a:rPr>
              <a:t> ground clearance for off-roading"</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Arena financing options for first-time buyers"</a:t>
            </a:r>
          </a:p>
          <a:p>
            <a:r>
              <a:rPr lang="en-US" sz="3500" b="0" i="0" dirty="0">
                <a:solidFill>
                  <a:srgbClr val="D1D5DB"/>
                </a:solidFill>
                <a:effectLst/>
              </a:rPr>
              <a:t>"</a:t>
            </a:r>
            <a:r>
              <a:rPr lang="en-US" sz="3500" b="0" i="0" dirty="0" err="1">
                <a:solidFill>
                  <a:srgbClr val="D1D5DB"/>
                </a:solidFill>
                <a:effectLst/>
              </a:rPr>
              <a:t>Maruti</a:t>
            </a:r>
            <a:r>
              <a:rPr lang="en-US" sz="3500" b="0" i="0" dirty="0">
                <a:solidFill>
                  <a:srgbClr val="D1D5DB"/>
                </a:solidFill>
                <a:effectLst/>
              </a:rPr>
              <a:t> Suzuki </a:t>
            </a:r>
            <a:r>
              <a:rPr lang="en-US" sz="3500" b="0" i="0" dirty="0" err="1">
                <a:solidFill>
                  <a:srgbClr val="D1D5DB"/>
                </a:solidFill>
                <a:effectLst/>
              </a:rPr>
              <a:t>Ignis</a:t>
            </a:r>
            <a:r>
              <a:rPr lang="en-US" sz="3500" b="0" i="0" dirty="0">
                <a:solidFill>
                  <a:srgbClr val="D1D5DB"/>
                </a:solidFill>
                <a:effectLst/>
              </a:rPr>
              <a:t> urban compact car safety ratings"</a:t>
            </a:r>
          </a:p>
          <a:p>
            <a:r>
              <a:rPr lang="en-US" sz="3500" b="0" i="0" dirty="0" err="1">
                <a:solidFill>
                  <a:srgbClr val="D1D5DB"/>
                </a:solidFill>
                <a:effectLst/>
              </a:rPr>
              <a:t>Maruti</a:t>
            </a:r>
            <a:r>
              <a:rPr lang="en-US" sz="3500" b="0" i="0" dirty="0">
                <a:solidFill>
                  <a:srgbClr val="D1D5DB"/>
                </a:solidFill>
                <a:effectLst/>
              </a:rPr>
              <a:t> Suzuki XL6 boot space dimensions"</a:t>
            </a:r>
          </a:p>
          <a:p>
            <a:pPr marL="0" indent="0">
              <a:buNone/>
            </a:pPr>
            <a:r>
              <a:rPr lang="en-US" sz="3500" b="0" i="0" dirty="0">
                <a:solidFill>
                  <a:srgbClr val="D1D5DB"/>
                </a:solidFill>
                <a:effectLst/>
              </a:rPr>
              <a:t>These long tail keywords further target specific aspects of </a:t>
            </a:r>
            <a:r>
              <a:rPr lang="en-US" sz="3500" b="0" i="0" dirty="0" err="1">
                <a:solidFill>
                  <a:srgbClr val="D1D5DB"/>
                </a:solidFill>
                <a:effectLst/>
              </a:rPr>
              <a:t>Maruti</a:t>
            </a:r>
            <a:r>
              <a:rPr lang="en-US" sz="3500" b="0" i="0" dirty="0">
                <a:solidFill>
                  <a:srgbClr val="D1D5DB"/>
                </a:solidFill>
                <a:effectLst/>
              </a:rPr>
              <a:t> Suzuki Motors India Ltd.</a:t>
            </a:r>
          </a:p>
          <a:p>
            <a:pPr marL="0" indent="0">
              <a:buNone/>
            </a:pPr>
            <a:endParaRPr lang="en-US" sz="4400" dirty="0">
              <a:solidFill>
                <a:srgbClr val="FF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7498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66B46-ACC4-E3E6-DE3D-436FB1BBD03F}"/>
              </a:ext>
            </a:extLst>
          </p:cNvPr>
          <p:cNvSpPr>
            <a:spLocks noGrp="1"/>
          </p:cNvSpPr>
          <p:nvPr>
            <p:ph idx="1"/>
          </p:nvPr>
        </p:nvSpPr>
        <p:spPr>
          <a:xfrm>
            <a:off x="714377" y="482203"/>
            <a:ext cx="11246644" cy="5893594"/>
          </a:xfrm>
        </p:spPr>
        <p:txBody>
          <a:bodyPr>
            <a:normAutofit lnSpcReduction="10000"/>
          </a:bodyPr>
          <a:lstStyle/>
          <a:p>
            <a:r>
              <a:rPr lang="en-US" sz="4800" dirty="0">
                <a:solidFill>
                  <a:srgbClr val="FF0000"/>
                </a:solidFill>
                <a:latin typeface="Aharoni" panose="02010803020104030203" pitchFamily="2" charset="-79"/>
                <a:cs typeface="Aharoni" panose="02010803020104030203" pitchFamily="2" charset="-79"/>
              </a:rPr>
              <a:t>On Page Optimization</a:t>
            </a:r>
            <a:endParaRPr lang="en-US" sz="3200" dirty="0">
              <a:solidFill>
                <a:schemeClr val="bg1"/>
              </a:solidFill>
              <a:cs typeface="Aharoni" panose="02010803020104030203" pitchFamily="2" charset="-79"/>
            </a:endParaRPr>
          </a:p>
          <a:p>
            <a:r>
              <a:rPr lang="en-US" b="1" i="0" dirty="0">
                <a:solidFill>
                  <a:schemeClr val="bg1"/>
                </a:solidFill>
                <a:effectLst/>
              </a:rPr>
              <a:t>Title Tags and Meta Descriptions</a:t>
            </a:r>
            <a:r>
              <a:rPr lang="en-US" b="0" i="0" dirty="0">
                <a:solidFill>
                  <a:schemeClr val="bg1"/>
                </a:solidFill>
                <a:effectLst/>
              </a:rPr>
              <a:t>: Ensure each page has a unique, descriptive title tag and meta description that includes relevant keywords. These are what users see on search engine results.</a:t>
            </a:r>
          </a:p>
          <a:p>
            <a:r>
              <a:rPr lang="en-US" b="1" i="0" dirty="0">
                <a:solidFill>
                  <a:schemeClr val="bg1"/>
                </a:solidFill>
                <a:effectLst/>
              </a:rPr>
              <a:t>Images Optimization</a:t>
            </a:r>
            <a:r>
              <a:rPr lang="en-US" b="0" i="0" dirty="0">
                <a:solidFill>
                  <a:schemeClr val="bg1"/>
                </a:solidFill>
                <a:effectLst/>
              </a:rPr>
              <a:t>: Compress and optimize images for web use. Use descriptive file names and alt tags to improve accessibility and SEO.</a:t>
            </a:r>
          </a:p>
          <a:p>
            <a:r>
              <a:rPr lang="en-US" b="1" i="0" dirty="0">
                <a:solidFill>
                  <a:schemeClr val="bg1"/>
                </a:solidFill>
                <a:effectLst/>
              </a:rPr>
              <a:t>URL Structure</a:t>
            </a:r>
            <a:r>
              <a:rPr lang="en-US" b="0" i="0" dirty="0">
                <a:solidFill>
                  <a:schemeClr val="bg1"/>
                </a:solidFill>
                <a:effectLst/>
              </a:rPr>
              <a:t>: Create clean, user-friendly URLs that are descriptive and contain keywords. Avoid using random strings of numbers or characters.</a:t>
            </a:r>
          </a:p>
          <a:p>
            <a:r>
              <a:rPr lang="en-US" b="1" i="0" dirty="0">
                <a:solidFill>
                  <a:schemeClr val="bg1"/>
                </a:solidFill>
                <a:effectLst/>
              </a:rPr>
              <a:t>Content Quality and Relevance</a:t>
            </a:r>
            <a:r>
              <a:rPr lang="en-US" b="0" i="0" dirty="0">
                <a:solidFill>
                  <a:schemeClr val="bg1"/>
                </a:solidFill>
                <a:effectLst/>
              </a:rPr>
              <a:t>: Produce high-quality, original content that addresses the needs and interests of the target audience. This could include informative articles, product descriptions, and FAQs.</a:t>
            </a:r>
          </a:p>
          <a:p>
            <a:r>
              <a:rPr lang="en-US" b="1" i="0" dirty="0">
                <a:solidFill>
                  <a:schemeClr val="bg1"/>
                </a:solidFill>
                <a:effectLst/>
              </a:rPr>
              <a:t>Mobile Optimization</a:t>
            </a:r>
            <a:r>
              <a:rPr lang="en-US" b="0" i="0" dirty="0">
                <a:solidFill>
                  <a:schemeClr val="bg1"/>
                </a:solidFill>
                <a:effectLst/>
              </a:rPr>
              <a:t>: Ensure the website is mobile-friendly and offers a seamless user experience on various devices.</a:t>
            </a:r>
            <a:endParaRPr lang="en-US" dirty="0">
              <a:solidFill>
                <a:schemeClr val="bg1"/>
              </a:solidFill>
              <a:cs typeface="Aharoni" panose="02010803020104030203" pitchFamily="2" charset="-79"/>
            </a:endParaRPr>
          </a:p>
        </p:txBody>
      </p:sp>
    </p:spTree>
    <p:extLst>
      <p:ext uri="{BB962C8B-B14F-4D97-AF65-F5344CB8AC3E}">
        <p14:creationId xmlns:p14="http://schemas.microsoft.com/office/powerpoint/2010/main" val="4226548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575C83-82E3-F58D-A105-F400BEE0A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711" y="569911"/>
            <a:ext cx="10340578" cy="5977165"/>
          </a:xfrm>
        </p:spPr>
      </p:pic>
      <p:sp>
        <p:nvSpPr>
          <p:cNvPr id="4" name="TextBox 3">
            <a:extLst>
              <a:ext uri="{FF2B5EF4-FFF2-40B4-BE49-F238E27FC236}">
                <a16:creationId xmlns:a16="http://schemas.microsoft.com/office/drawing/2014/main" id="{842979B2-92ED-5D43-6906-C43825CAC6CA}"/>
              </a:ext>
            </a:extLst>
          </p:cNvPr>
          <p:cNvSpPr txBox="1"/>
          <p:nvPr/>
        </p:nvSpPr>
        <p:spPr>
          <a:xfrm>
            <a:off x="5184576" y="2514600"/>
            <a:ext cx="1828800" cy="369332"/>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450088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26FA-8E07-035A-65F3-102A8781E47A}"/>
              </a:ext>
            </a:extLst>
          </p:cNvPr>
          <p:cNvSpPr>
            <a:spLocks noGrp="1"/>
          </p:cNvSpPr>
          <p:nvPr>
            <p:ph type="title"/>
          </p:nvPr>
        </p:nvSpPr>
        <p:spPr>
          <a:solidFill>
            <a:srgbClr val="FFFF00"/>
          </a:solidFill>
          <a:ln>
            <a:solidFill>
              <a:schemeClr val="accent3">
                <a:lumMod val="50000"/>
              </a:schemeClr>
            </a:solidFill>
          </a:ln>
        </p:spPr>
        <p:txBody>
          <a:bodyPr>
            <a:noAutofit/>
          </a:bodyPr>
          <a:lstStyle/>
          <a:p>
            <a:r>
              <a:rPr lang="en-US" sz="4800" dirty="0">
                <a:solidFill>
                  <a:srgbClr val="FF0000"/>
                </a:solidFill>
                <a:latin typeface="Britannic Bold" panose="02000000000000000000" pitchFamily="2" charset="0"/>
                <a:ea typeface="Britannic Bold" panose="02000000000000000000" pitchFamily="2" charset="0"/>
                <a:cs typeface="Aharoni" panose="02010803020104030203" pitchFamily="2" charset="-79"/>
              </a:rPr>
              <a:t>Content Ideas and Marketing Strategies</a:t>
            </a:r>
          </a:p>
        </p:txBody>
      </p:sp>
      <p:pic>
        <p:nvPicPr>
          <p:cNvPr id="4" name="Content Placeholder 3">
            <a:extLst>
              <a:ext uri="{FF2B5EF4-FFF2-40B4-BE49-F238E27FC236}">
                <a16:creationId xmlns:a16="http://schemas.microsoft.com/office/drawing/2014/main" id="{C7F58391-3E4A-3636-9A0F-20C06FA8F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3311"/>
            <a:ext cx="10306050" cy="4582517"/>
          </a:xfrm>
        </p:spPr>
      </p:pic>
    </p:spTree>
    <p:extLst>
      <p:ext uri="{BB962C8B-B14F-4D97-AF65-F5344CB8AC3E}">
        <p14:creationId xmlns:p14="http://schemas.microsoft.com/office/powerpoint/2010/main" val="4043916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2D62C-88DA-56B4-1969-27A506EEF5D9}"/>
              </a:ext>
            </a:extLst>
          </p:cNvPr>
          <p:cNvSpPr>
            <a:spLocks noGrp="1"/>
          </p:cNvSpPr>
          <p:nvPr>
            <p:ph idx="1"/>
          </p:nvPr>
        </p:nvSpPr>
        <p:spPr>
          <a:xfrm>
            <a:off x="4991695" y="1483321"/>
            <a:ext cx="7010399" cy="5045274"/>
          </a:xfrm>
        </p:spPr>
        <p:txBody>
          <a:bodyPr>
            <a:normAutofit fontScale="92500" lnSpcReduction="20000"/>
          </a:bodyPr>
          <a:lstStyle/>
          <a:p>
            <a:r>
              <a:rPr lang="en-US" sz="3600" dirty="0">
                <a:solidFill>
                  <a:srgbClr val="002060"/>
                </a:solidFill>
                <a:latin typeface="Baguet Script" pitchFamily="2" charset="0"/>
                <a:ea typeface="Book Antiqua" panose="02000000000000000000" pitchFamily="2" charset="0"/>
                <a:cs typeface="Aldhabi" pitchFamily="2" charset="-78"/>
              </a:rPr>
              <a:t>Format 1:</a:t>
            </a:r>
            <a:r>
              <a:rPr lang="en-US" sz="2400" b="1" i="0" dirty="0">
                <a:effectLst/>
                <a:latin typeface="Söhne"/>
              </a:rPr>
              <a:t>Interactive Polls and Quizzes</a:t>
            </a:r>
          </a:p>
          <a:p>
            <a:r>
              <a:rPr lang="en-US" b="1" i="0" dirty="0">
                <a:solidFill>
                  <a:srgbClr val="D1D5DB"/>
                </a:solidFill>
                <a:effectLst/>
                <a:latin typeface="Söhne"/>
              </a:rPr>
              <a:t>Idea 1: Fuel Efficiency Quiz</a:t>
            </a:r>
            <a:r>
              <a:rPr lang="en-US" b="0" i="0" dirty="0">
                <a:solidFill>
                  <a:srgbClr val="D1D5DB"/>
                </a:solidFill>
                <a:effectLst/>
                <a:latin typeface="Söhne"/>
              </a:rPr>
              <a:t> Caption: "Test your knowledge about fuel efficiency! Comment below with your answer. Stay tuned for the correct answer! 🚗💨 #MarutiMileageMaster #QuizTime"</a:t>
            </a:r>
          </a:p>
          <a:p>
            <a:r>
              <a:rPr lang="en-US" b="1" i="0" dirty="0">
                <a:solidFill>
                  <a:srgbClr val="D1D5DB"/>
                </a:solidFill>
                <a:effectLst/>
                <a:latin typeface="Söhne"/>
              </a:rPr>
              <a:t>Idea 2: Model Preferences Poll</a:t>
            </a:r>
            <a:r>
              <a:rPr lang="en-US" b="0" i="0" dirty="0">
                <a:solidFill>
                  <a:srgbClr val="D1D5DB"/>
                </a:solidFill>
                <a:effectLst/>
                <a:latin typeface="Söhne"/>
              </a:rPr>
              <a:t> Caption: "We want to know: which </a:t>
            </a:r>
            <a:r>
              <a:rPr lang="en-US" b="0" i="0" dirty="0" err="1">
                <a:solidFill>
                  <a:srgbClr val="D1D5DB"/>
                </a:solidFill>
                <a:effectLst/>
                <a:latin typeface="Söhne"/>
              </a:rPr>
              <a:t>Maruti</a:t>
            </a:r>
            <a:r>
              <a:rPr lang="en-US" b="0" i="0" dirty="0">
                <a:solidFill>
                  <a:srgbClr val="D1D5DB"/>
                </a:solidFill>
                <a:effectLst/>
                <a:latin typeface="Söhne"/>
              </a:rPr>
              <a:t> Suzuki model do you dream of driving? Vote now and let your choice be heard! 🗳️✨ #DreamCarPoll"</a:t>
            </a:r>
          </a:p>
          <a:p>
            <a:r>
              <a:rPr lang="en-US" b="0" i="1" dirty="0">
                <a:solidFill>
                  <a:srgbClr val="D1D5DB"/>
                </a:solidFill>
                <a:effectLst/>
                <a:latin typeface="Söhne"/>
              </a:rPr>
              <a:t>Call to Action (CTA):</a:t>
            </a:r>
            <a:r>
              <a:rPr lang="en-US" b="0" i="0" dirty="0">
                <a:solidFill>
                  <a:srgbClr val="D1D5DB"/>
                </a:solidFill>
                <a:effectLst/>
                <a:latin typeface="Söhne"/>
              </a:rPr>
              <a:t> "Visit our website to explore more about your </a:t>
            </a:r>
            <a:r>
              <a:rPr lang="en-US" b="0" i="0" dirty="0" err="1">
                <a:solidFill>
                  <a:srgbClr val="D1D5DB"/>
                </a:solidFill>
                <a:effectLst/>
                <a:latin typeface="Söhne"/>
              </a:rPr>
              <a:t>favoritemodel</a:t>
            </a:r>
            <a:r>
              <a:rPr lang="en-US" b="0" i="0" dirty="0">
                <a:solidFill>
                  <a:srgbClr val="D1D5DB"/>
                </a:solidFill>
                <a:effectLst/>
                <a:latin typeface="Söhne"/>
              </a:rPr>
              <a:t>. Link in bio!“</a:t>
            </a:r>
          </a:p>
          <a:p>
            <a:pPr marL="0" indent="0">
              <a:buNone/>
            </a:pPr>
            <a:r>
              <a:rPr lang="en-US" dirty="0">
                <a:solidFill>
                  <a:srgbClr val="002060"/>
                </a:solidFill>
                <a:latin typeface="Baguet Script" pitchFamily="2" charset="0"/>
                <a:ea typeface="Book Antiqua" panose="02000000000000000000" pitchFamily="2" charset="0"/>
                <a:cs typeface="Aldhabi" pitchFamily="2" charset="-78"/>
                <a:hlinkClick r:id="rId2"/>
              </a:rPr>
              <a:t>https://www.facebook.com/61552649330420/posts/pfbid0cHzVBNhY7w4gw5BLGUexFyTKKjwxSZwjjUYn4RqtJTyCuoSaX4cp6Mud2i7jFGtl/?app=fbl</a:t>
            </a:r>
            <a:endParaRPr lang="en-US" dirty="0">
              <a:solidFill>
                <a:srgbClr val="002060"/>
              </a:solidFill>
              <a:latin typeface="Baguet Script" pitchFamily="2" charset="0"/>
              <a:ea typeface="Book Antiqua" panose="02000000000000000000" pitchFamily="2" charset="0"/>
              <a:cs typeface="Aldhabi" pitchFamily="2" charset="-78"/>
            </a:endParaRPr>
          </a:p>
        </p:txBody>
      </p:sp>
      <p:sp>
        <p:nvSpPr>
          <p:cNvPr id="6" name="Title 5">
            <a:extLst>
              <a:ext uri="{FF2B5EF4-FFF2-40B4-BE49-F238E27FC236}">
                <a16:creationId xmlns:a16="http://schemas.microsoft.com/office/drawing/2014/main" id="{53AF0105-BCAF-4293-AE83-E250D88565EF}"/>
              </a:ext>
            </a:extLst>
          </p:cNvPr>
          <p:cNvSpPr>
            <a:spLocks noGrp="1"/>
          </p:cNvSpPr>
          <p:nvPr>
            <p:ph type="title"/>
          </p:nvPr>
        </p:nvSpPr>
        <p:spPr>
          <a:xfrm>
            <a:off x="5499497" y="0"/>
            <a:ext cx="4305300" cy="1420813"/>
          </a:xfrm>
          <a:solidFill>
            <a:srgbClr val="FFFF00"/>
          </a:solidFill>
        </p:spPr>
        <p:txBody>
          <a:bodyPr/>
          <a:lstStyle/>
          <a:p>
            <a:r>
              <a:rPr lang="en-US" dirty="0">
                <a:solidFill>
                  <a:srgbClr val="FF0000"/>
                </a:solidFill>
                <a:latin typeface="Algerian" pitchFamily="82" charset="0"/>
              </a:rPr>
              <a:t>Post creation</a:t>
            </a:r>
          </a:p>
        </p:txBody>
      </p:sp>
      <p:pic>
        <p:nvPicPr>
          <p:cNvPr id="2" name="Picture 1">
            <a:extLst>
              <a:ext uri="{FF2B5EF4-FFF2-40B4-BE49-F238E27FC236}">
                <a16:creationId xmlns:a16="http://schemas.microsoft.com/office/drawing/2014/main" id="{69CBC006-14B1-EE2F-E673-6DA114E31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56" y="357188"/>
            <a:ext cx="3786188" cy="5771885"/>
          </a:xfrm>
          <a:prstGeom prst="rect">
            <a:avLst/>
          </a:prstGeom>
        </p:spPr>
      </p:pic>
    </p:spTree>
    <p:extLst>
      <p:ext uri="{BB962C8B-B14F-4D97-AF65-F5344CB8AC3E}">
        <p14:creationId xmlns:p14="http://schemas.microsoft.com/office/powerpoint/2010/main" val="147922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53D81-A9A0-0C15-8558-51A51076F49C}"/>
              </a:ext>
            </a:extLst>
          </p:cNvPr>
          <p:cNvSpPr>
            <a:spLocks noGrp="1"/>
          </p:cNvSpPr>
          <p:nvPr>
            <p:ph idx="1"/>
          </p:nvPr>
        </p:nvSpPr>
        <p:spPr>
          <a:xfrm>
            <a:off x="5768578" y="357189"/>
            <a:ext cx="5853112" cy="6036468"/>
          </a:xfrm>
        </p:spPr>
        <p:txBody>
          <a:bodyPr>
            <a:normAutofit/>
          </a:bodyPr>
          <a:lstStyle/>
          <a:p>
            <a:r>
              <a:rPr lang="en-US" dirty="0">
                <a:solidFill>
                  <a:srgbClr val="002060"/>
                </a:solidFill>
                <a:latin typeface="Aptos ExtraBold" panose="020B0004020202020204" pitchFamily="34" charset="0"/>
              </a:rPr>
              <a:t>Format 2</a:t>
            </a:r>
            <a:r>
              <a:rPr lang="en-US" sz="2600" dirty="0">
                <a:solidFill>
                  <a:schemeClr val="bg1"/>
                </a:solidFill>
                <a:latin typeface="Aptos ExtraBold" panose="020B0004020202020204" pitchFamily="34" charset="0"/>
              </a:rPr>
              <a:t>:</a:t>
            </a:r>
            <a:r>
              <a:rPr lang="en-US" sz="2600" b="1" i="0" dirty="0">
                <a:solidFill>
                  <a:schemeClr val="bg1"/>
                </a:solidFill>
                <a:effectLst/>
                <a:latin typeface="Söhne"/>
              </a:rPr>
              <a:t>Tips and How-To Guides</a:t>
            </a:r>
          </a:p>
          <a:p>
            <a:r>
              <a:rPr lang="en-US" sz="2600" b="1" i="0" dirty="0">
                <a:solidFill>
                  <a:schemeClr val="bg1"/>
                </a:solidFill>
                <a:effectLst/>
                <a:latin typeface="Söhne"/>
              </a:rPr>
              <a:t>Idea 3: Monsoon Driving Tips</a:t>
            </a:r>
            <a:r>
              <a:rPr lang="en-US" sz="2600" b="0" i="0" dirty="0">
                <a:solidFill>
                  <a:schemeClr val="bg1"/>
                </a:solidFill>
                <a:effectLst/>
                <a:latin typeface="Söhne"/>
              </a:rPr>
              <a:t> Caption: "Stay safe and enjoy the monsoon drives with these expert tips. Swipe through and let us know which tip was most helpful! 🌧️🚗 #MonsoonDriveTips"</a:t>
            </a:r>
          </a:p>
          <a:p>
            <a:r>
              <a:rPr lang="en-US" sz="2600" b="1" i="0" dirty="0">
                <a:solidFill>
                  <a:schemeClr val="bg1"/>
                </a:solidFill>
                <a:effectLst/>
                <a:latin typeface="Söhne"/>
              </a:rPr>
              <a:t>Idea 4: DIY Car Maintenance</a:t>
            </a:r>
            <a:r>
              <a:rPr lang="en-US" sz="2600" b="0" i="0" dirty="0">
                <a:solidFill>
                  <a:schemeClr val="bg1"/>
                </a:solidFill>
                <a:effectLst/>
                <a:latin typeface="Söhne"/>
              </a:rPr>
              <a:t> Caption: "Give your </a:t>
            </a:r>
            <a:r>
              <a:rPr lang="en-US" sz="2600" b="0" i="0" dirty="0" err="1">
                <a:solidFill>
                  <a:schemeClr val="bg1"/>
                </a:solidFill>
                <a:effectLst/>
                <a:latin typeface="Söhne"/>
              </a:rPr>
              <a:t>Maruti</a:t>
            </a:r>
            <a:r>
              <a:rPr lang="en-US" sz="2600" b="0" i="0" dirty="0">
                <a:solidFill>
                  <a:schemeClr val="bg1"/>
                </a:solidFill>
                <a:effectLst/>
                <a:latin typeface="Söhne"/>
              </a:rPr>
              <a:t> the care it deserves! Learn how to perform basic maintenance tasks at home. Watch the video and share your experience! 🧰🔧 #DIYCarCare"</a:t>
            </a:r>
          </a:p>
          <a:p>
            <a:r>
              <a:rPr lang="en-US" sz="2600" b="0" i="1" dirty="0">
                <a:solidFill>
                  <a:schemeClr val="bg1"/>
                </a:solidFill>
                <a:effectLst/>
                <a:latin typeface="Söhne"/>
              </a:rPr>
              <a:t>Call to Action (CTA):</a:t>
            </a:r>
            <a:r>
              <a:rPr lang="en-US" sz="2600" b="0" i="0" dirty="0">
                <a:solidFill>
                  <a:schemeClr val="bg1"/>
                </a:solidFill>
                <a:effectLst/>
                <a:latin typeface="Söhne"/>
              </a:rPr>
              <a:t> "Visit our YouTube channel for more detailed tutorials. Link in bio link</a:t>
            </a:r>
            <a:endParaRPr lang="en-US" sz="2600" b="1" i="0" dirty="0">
              <a:solidFill>
                <a:schemeClr val="bg1"/>
              </a:solidFill>
              <a:effectLst/>
              <a:latin typeface="Söhne"/>
            </a:endParaRPr>
          </a:p>
          <a:p>
            <a:pPr marL="0" indent="0">
              <a:buNone/>
            </a:pPr>
            <a:endParaRPr lang="en-US" dirty="0">
              <a:solidFill>
                <a:srgbClr val="002060"/>
              </a:solidFill>
              <a:latin typeface="Aptos ExtraBold" panose="020B0004020202020204" pitchFamily="34" charset="0"/>
            </a:endParaRPr>
          </a:p>
        </p:txBody>
      </p:sp>
      <p:pic>
        <p:nvPicPr>
          <p:cNvPr id="2" name="Picture 1">
            <a:extLst>
              <a:ext uri="{FF2B5EF4-FFF2-40B4-BE49-F238E27FC236}">
                <a16:creationId xmlns:a16="http://schemas.microsoft.com/office/drawing/2014/main" id="{D5FEE7CB-0E3B-78A9-7BA6-AB29DDF4E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11" y="719666"/>
            <a:ext cx="3715939" cy="5673991"/>
          </a:xfrm>
          <a:prstGeom prst="rect">
            <a:avLst/>
          </a:prstGeom>
        </p:spPr>
      </p:pic>
    </p:spTree>
    <p:extLst>
      <p:ext uri="{BB962C8B-B14F-4D97-AF65-F5344CB8AC3E}">
        <p14:creationId xmlns:p14="http://schemas.microsoft.com/office/powerpoint/2010/main" val="3682219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92253-25E4-5B8B-365E-1BF65D3140BC}"/>
              </a:ext>
            </a:extLst>
          </p:cNvPr>
          <p:cNvSpPr>
            <a:spLocks noGrp="1"/>
          </p:cNvSpPr>
          <p:nvPr>
            <p:ph idx="1"/>
          </p:nvPr>
        </p:nvSpPr>
        <p:spPr>
          <a:xfrm>
            <a:off x="5197078" y="635198"/>
            <a:ext cx="6156721" cy="5587604"/>
          </a:xfrm>
        </p:spPr>
        <p:txBody>
          <a:bodyPr>
            <a:normAutofit fontScale="92500"/>
          </a:bodyPr>
          <a:lstStyle/>
          <a:p>
            <a:r>
              <a:rPr lang="en-US" dirty="0"/>
              <a:t>Format 3:</a:t>
            </a:r>
            <a:r>
              <a:rPr lang="en-US" b="1" i="0" dirty="0">
                <a:effectLst/>
                <a:latin typeface="Söhne"/>
              </a:rPr>
              <a:t>Inspirational Customer Stories</a:t>
            </a:r>
          </a:p>
          <a:p>
            <a:r>
              <a:rPr lang="en-US" b="1" i="0" dirty="0">
                <a:solidFill>
                  <a:srgbClr val="D1D5DB"/>
                </a:solidFill>
                <a:effectLst/>
                <a:latin typeface="Söhne"/>
              </a:rPr>
              <a:t>Ide</a:t>
            </a:r>
            <a:r>
              <a:rPr lang="en-US" sz="2600" b="1" i="0" dirty="0">
                <a:solidFill>
                  <a:srgbClr val="D1D5DB"/>
                </a:solidFill>
                <a:effectLst/>
                <a:latin typeface="Söhne"/>
              </a:rPr>
              <a:t>a 5: </a:t>
            </a:r>
            <a:r>
              <a:rPr lang="en-US" sz="2600" b="1" i="0" dirty="0" err="1">
                <a:solidFill>
                  <a:srgbClr val="D1D5DB"/>
                </a:solidFill>
                <a:effectLst/>
                <a:latin typeface="Söhne"/>
              </a:rPr>
              <a:t>Maruti</a:t>
            </a:r>
            <a:r>
              <a:rPr lang="en-US" sz="2600" b="1" i="0" dirty="0">
                <a:solidFill>
                  <a:srgbClr val="D1D5DB"/>
                </a:solidFill>
                <a:effectLst/>
                <a:latin typeface="Söhne"/>
              </a:rPr>
              <a:t> Memories</a:t>
            </a:r>
            <a:r>
              <a:rPr lang="en-US" sz="2600" b="0" i="0" dirty="0">
                <a:solidFill>
                  <a:srgbClr val="D1D5DB"/>
                </a:solidFill>
                <a:effectLst/>
                <a:latin typeface="Söhne"/>
              </a:rPr>
              <a:t> Caption: "Every </a:t>
            </a:r>
            <a:r>
              <a:rPr lang="en-US" sz="2600" b="0" i="0" dirty="0" err="1">
                <a:solidFill>
                  <a:srgbClr val="D1D5DB"/>
                </a:solidFill>
                <a:effectLst/>
                <a:latin typeface="Söhne"/>
              </a:rPr>
              <a:t>Maruti</a:t>
            </a:r>
            <a:r>
              <a:rPr lang="en-US" sz="2600" b="0" i="0" dirty="0">
                <a:solidFill>
                  <a:srgbClr val="D1D5DB"/>
                </a:solidFill>
                <a:effectLst/>
                <a:latin typeface="Söhne"/>
              </a:rPr>
              <a:t> tells a unique story. Share your cherished </a:t>
            </a:r>
            <a:r>
              <a:rPr lang="en-US" sz="2600" b="0" i="0" dirty="0" err="1">
                <a:solidFill>
                  <a:srgbClr val="D1D5DB"/>
                </a:solidFill>
                <a:effectLst/>
                <a:latin typeface="Söhne"/>
              </a:rPr>
              <a:t>Maruti</a:t>
            </a:r>
            <a:r>
              <a:rPr lang="en-US" sz="2600" b="0" i="0" dirty="0">
                <a:solidFill>
                  <a:srgbClr val="D1D5DB"/>
                </a:solidFill>
                <a:effectLst/>
                <a:latin typeface="Söhne"/>
              </a:rPr>
              <a:t> moments and inspire others. Use #MarutiMemories to be featured on our page! 📸🚗"</a:t>
            </a:r>
          </a:p>
          <a:p>
            <a:r>
              <a:rPr lang="en-US" sz="2600" b="1" i="0" dirty="0">
                <a:solidFill>
                  <a:srgbClr val="D1D5DB"/>
                </a:solidFill>
                <a:effectLst/>
                <a:latin typeface="Söhne"/>
              </a:rPr>
              <a:t>Idea 6: Testimonial Tuesday</a:t>
            </a:r>
            <a:r>
              <a:rPr lang="en-US" sz="2600" b="0" i="0" dirty="0">
                <a:solidFill>
                  <a:srgbClr val="D1D5DB"/>
                </a:solidFill>
                <a:effectLst/>
                <a:latin typeface="Söhne"/>
              </a:rPr>
              <a:t> Caption: "This #TestimonialTuesday, we're sharing the heartwarming story of [Customer Name]. Their journey with </a:t>
            </a:r>
            <a:r>
              <a:rPr lang="en-US" sz="2600" b="0" i="0" dirty="0" err="1">
                <a:solidFill>
                  <a:srgbClr val="D1D5DB"/>
                </a:solidFill>
                <a:effectLst/>
                <a:latin typeface="Söhne"/>
              </a:rPr>
              <a:t>Maruti</a:t>
            </a:r>
            <a:r>
              <a:rPr lang="en-US" sz="2600" b="0" i="0" dirty="0">
                <a:solidFill>
                  <a:srgbClr val="D1D5DB"/>
                </a:solidFill>
                <a:effectLst/>
                <a:latin typeface="Söhne"/>
              </a:rPr>
              <a:t> Suzuki is truly special. Read it here! ❤️🌟 #HappyCustomer"</a:t>
            </a:r>
          </a:p>
          <a:p>
            <a:pPr marL="0" indent="0">
              <a:buNone/>
            </a:pPr>
            <a:r>
              <a:rPr lang="en-US" sz="2600" b="0" i="1" dirty="0">
                <a:solidFill>
                  <a:srgbClr val="D1D5DB"/>
                </a:solidFill>
                <a:effectLst/>
                <a:latin typeface="Söhne"/>
              </a:rPr>
              <a:t>Call to Action (CTA):</a:t>
            </a:r>
            <a:r>
              <a:rPr lang="en-US" sz="2600" b="0" i="0" dirty="0">
                <a:solidFill>
                  <a:srgbClr val="D1D5DB"/>
                </a:solidFill>
                <a:effectLst/>
                <a:latin typeface="Söhne"/>
              </a:rPr>
              <a:t> "Share your own story with us and let's create more wonderful memories together. Send us a message</a:t>
            </a:r>
            <a:r>
              <a:rPr lang="en-US" b="0" i="0" dirty="0">
                <a:solidFill>
                  <a:srgbClr val="D1D5DB"/>
                </a:solidFill>
                <a:effectLst/>
                <a:latin typeface="Söhne"/>
              </a:rPr>
              <a:t>!"</a:t>
            </a:r>
            <a:endParaRPr lang="en-US" dirty="0"/>
          </a:p>
        </p:txBody>
      </p:sp>
      <p:pic>
        <p:nvPicPr>
          <p:cNvPr id="2" name="Picture 1">
            <a:extLst>
              <a:ext uri="{FF2B5EF4-FFF2-40B4-BE49-F238E27FC236}">
                <a16:creationId xmlns:a16="http://schemas.microsoft.com/office/drawing/2014/main" id="{2EB441A2-1F81-4D44-1BF7-F9D889B0F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33" y="1000125"/>
            <a:ext cx="4360664" cy="5357813"/>
          </a:xfrm>
          <a:prstGeom prst="rect">
            <a:avLst/>
          </a:prstGeom>
        </p:spPr>
      </p:pic>
    </p:spTree>
    <p:extLst>
      <p:ext uri="{BB962C8B-B14F-4D97-AF65-F5344CB8AC3E}">
        <p14:creationId xmlns:p14="http://schemas.microsoft.com/office/powerpoint/2010/main" val="3189718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3D7E-496B-03F1-9D5D-2F745217C030}"/>
              </a:ext>
            </a:extLst>
          </p:cNvPr>
          <p:cNvSpPr>
            <a:spLocks noGrp="1"/>
          </p:cNvSpPr>
          <p:nvPr>
            <p:ph type="title"/>
          </p:nvPr>
        </p:nvSpPr>
        <p:spPr>
          <a:xfrm>
            <a:off x="3036094" y="142876"/>
            <a:ext cx="5393531" cy="1321593"/>
          </a:xfrm>
          <a:solidFill>
            <a:srgbClr val="FFFF00"/>
          </a:solidFill>
        </p:spPr>
        <p:txBody>
          <a:bodyPr>
            <a:normAutofit/>
          </a:bodyPr>
          <a:lstStyle/>
          <a:p>
            <a:r>
              <a:rPr lang="en-US" sz="4800" dirty="0">
                <a:solidFill>
                  <a:srgbClr val="C00000"/>
                </a:solidFill>
                <a:latin typeface="Aharoni" panose="02010803020104030203" pitchFamily="2" charset="-79"/>
                <a:cs typeface="Aharoni" panose="02010803020104030203" pitchFamily="2" charset="-79"/>
              </a:rPr>
              <a:t>Instagram story</a:t>
            </a:r>
          </a:p>
        </p:txBody>
      </p:sp>
      <p:sp>
        <p:nvSpPr>
          <p:cNvPr id="3" name="Content Placeholder 2">
            <a:extLst>
              <a:ext uri="{FF2B5EF4-FFF2-40B4-BE49-F238E27FC236}">
                <a16:creationId xmlns:a16="http://schemas.microsoft.com/office/drawing/2014/main" id="{EF3473F4-B580-CBAF-DDBB-52157DE27522}"/>
              </a:ext>
            </a:extLst>
          </p:cNvPr>
          <p:cNvSpPr>
            <a:spLocks noGrp="1"/>
          </p:cNvSpPr>
          <p:nvPr>
            <p:ph idx="1"/>
          </p:nvPr>
        </p:nvSpPr>
        <p:spPr>
          <a:xfrm>
            <a:off x="838200" y="1611313"/>
            <a:ext cx="10752534" cy="4907358"/>
          </a:xfrm>
        </p:spPr>
        <p:txBody>
          <a:bodyPr>
            <a:normAutofit lnSpcReduction="10000"/>
          </a:bodyPr>
          <a:lstStyle/>
          <a:p>
            <a:r>
              <a:rPr lang="en-US" sz="4400" dirty="0">
                <a:solidFill>
                  <a:schemeClr val="bg1"/>
                </a:solidFill>
                <a:latin typeface="Baguet Script" panose="02000000000000000000" pitchFamily="2" charset="0"/>
                <a:ea typeface="Baguet Script" panose="02000000000000000000" pitchFamily="2" charset="0"/>
              </a:rPr>
              <a:t>Instagram story link:</a:t>
            </a:r>
          </a:p>
          <a:p>
            <a:pPr marL="0" indent="0">
              <a:buNone/>
            </a:pPr>
            <a:r>
              <a:rPr lang="en-US" sz="4400" dirty="0">
                <a:solidFill>
                  <a:schemeClr val="bg1"/>
                </a:solidFill>
                <a:latin typeface="Baguet Script" panose="02000000000000000000" pitchFamily="2" charset="0"/>
                <a:ea typeface="Baguet Script" panose="02000000000000000000" pitchFamily="2" charset="0"/>
                <a:hlinkClick r:id="rId2"/>
              </a:rPr>
              <a:t>https://instagram.com/stories/madhavi_45667/3213443649266190240?igshid=NjZiM2M3MzIxNA==</a:t>
            </a:r>
            <a:endParaRPr lang="en-US" sz="4400" dirty="0">
              <a:solidFill>
                <a:schemeClr val="bg1"/>
              </a:solidFill>
              <a:latin typeface="Baguet Script" panose="02000000000000000000" pitchFamily="2" charset="0"/>
              <a:ea typeface="Baguet Script" panose="02000000000000000000" pitchFamily="2" charset="0"/>
            </a:endParaRPr>
          </a:p>
          <a:p>
            <a:pPr marL="0" indent="0">
              <a:buNone/>
            </a:pPr>
            <a:r>
              <a:rPr lang="en-US" sz="4400" dirty="0" err="1">
                <a:solidFill>
                  <a:schemeClr val="bg1"/>
                </a:solidFill>
                <a:latin typeface="Baguet Script" panose="02000000000000000000" pitchFamily="2" charset="0"/>
                <a:ea typeface="Baguet Script" panose="02000000000000000000" pitchFamily="2" charset="0"/>
              </a:rPr>
              <a:t>Hilight</a:t>
            </a:r>
            <a:r>
              <a:rPr lang="en-US" sz="4400" dirty="0">
                <a:solidFill>
                  <a:schemeClr val="bg1"/>
                </a:solidFill>
                <a:latin typeface="Baguet Script" panose="02000000000000000000" pitchFamily="2" charset="0"/>
                <a:ea typeface="Baguet Script" panose="02000000000000000000" pitchFamily="2" charset="0"/>
              </a:rPr>
              <a:t> link:</a:t>
            </a:r>
          </a:p>
          <a:p>
            <a:pPr marL="0" indent="0">
              <a:buNone/>
            </a:pPr>
            <a:r>
              <a:rPr lang="en-US" sz="4400" dirty="0">
                <a:solidFill>
                  <a:schemeClr val="bg1"/>
                </a:solidFill>
                <a:latin typeface="Baguet Script" panose="02000000000000000000" pitchFamily="2" charset="0"/>
                <a:ea typeface="Baguet Script" panose="02000000000000000000" pitchFamily="2" charset="0"/>
                <a:hlinkClick r:id="rId3"/>
              </a:rPr>
              <a:t>https://www.instagram.com/s/aGlnaGxpZ2h0OjE4MDMwNTM0Njg4NjE4MTA3?igshid=NTc4MTIwNjQ2YQ==</a:t>
            </a:r>
            <a:endParaRPr lang="en-US" sz="4400" dirty="0">
              <a:solidFill>
                <a:schemeClr val="bg1"/>
              </a:solidFill>
              <a:latin typeface="Baguet Script" panose="02000000000000000000" pitchFamily="2" charset="0"/>
              <a:ea typeface="Baguet Script" panose="02000000000000000000" pitchFamily="2" charset="0"/>
            </a:endParaRPr>
          </a:p>
        </p:txBody>
      </p:sp>
    </p:spTree>
    <p:extLst>
      <p:ext uri="{BB962C8B-B14F-4D97-AF65-F5344CB8AC3E}">
        <p14:creationId xmlns:p14="http://schemas.microsoft.com/office/powerpoint/2010/main" val="652867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DA096-7803-5062-7E34-CEEC1C7F4459}"/>
              </a:ext>
            </a:extLst>
          </p:cNvPr>
          <p:cNvSpPr>
            <a:spLocks noGrp="1"/>
          </p:cNvSpPr>
          <p:nvPr>
            <p:ph idx="1"/>
          </p:nvPr>
        </p:nvSpPr>
        <p:spPr>
          <a:xfrm>
            <a:off x="838200" y="446484"/>
            <a:ext cx="10515600" cy="5730479"/>
          </a:xfrm>
        </p:spPr>
        <p:txBody>
          <a:bodyPr>
            <a:normAutofit/>
          </a:bodyPr>
          <a:lstStyle/>
          <a:p>
            <a:pPr marL="0" indent="0">
              <a:buNone/>
            </a:pPr>
            <a:r>
              <a:rPr lang="en-US" sz="4400" dirty="0">
                <a:solidFill>
                  <a:srgbClr val="002060"/>
                </a:solidFill>
                <a:latin typeface="Algerian" pitchFamily="82" charset="0"/>
              </a:rPr>
              <a:t>Instagram story</a:t>
            </a:r>
          </a:p>
        </p:txBody>
      </p:sp>
      <p:pic>
        <p:nvPicPr>
          <p:cNvPr id="4" name="Picture 3">
            <a:extLst>
              <a:ext uri="{FF2B5EF4-FFF2-40B4-BE49-F238E27FC236}">
                <a16:creationId xmlns:a16="http://schemas.microsoft.com/office/drawing/2014/main" id="{D18A642A-337B-B872-186E-DAAF59045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195" y="1282236"/>
            <a:ext cx="3429000" cy="5418667"/>
          </a:xfrm>
          <a:prstGeom prst="rect">
            <a:avLst/>
          </a:prstGeom>
        </p:spPr>
      </p:pic>
    </p:spTree>
    <p:extLst>
      <p:ext uri="{BB962C8B-B14F-4D97-AF65-F5344CB8AC3E}">
        <p14:creationId xmlns:p14="http://schemas.microsoft.com/office/powerpoint/2010/main" val="196179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2CC7-87BB-C50B-E3DA-BE87BEC86915}"/>
              </a:ext>
            </a:extLst>
          </p:cNvPr>
          <p:cNvSpPr>
            <a:spLocks noGrp="1"/>
          </p:cNvSpPr>
          <p:nvPr>
            <p:ph type="title"/>
          </p:nvPr>
        </p:nvSpPr>
        <p:spPr>
          <a:xfrm>
            <a:off x="4158257" y="365126"/>
            <a:ext cx="3875486" cy="1286866"/>
          </a:xfrm>
        </p:spPr>
        <p:txBody>
          <a:bodyPr>
            <a:normAutofit/>
          </a:bodyPr>
          <a:lstStyle/>
          <a:p>
            <a:r>
              <a:rPr lang="en-US" sz="7200" b="1" dirty="0">
                <a:solidFill>
                  <a:srgbClr val="FF0000"/>
                </a:solidFill>
                <a:latin typeface="Baguet Script" pitchFamily="2" charset="0"/>
              </a:rPr>
              <a:t>Insights</a:t>
            </a:r>
          </a:p>
        </p:txBody>
      </p:sp>
      <p:sp>
        <p:nvSpPr>
          <p:cNvPr id="3" name="Content Placeholder 2">
            <a:extLst>
              <a:ext uri="{FF2B5EF4-FFF2-40B4-BE49-F238E27FC236}">
                <a16:creationId xmlns:a16="http://schemas.microsoft.com/office/drawing/2014/main" id="{B5579C21-65BD-BAF3-E04B-8A052F460621}"/>
              </a:ext>
            </a:extLst>
          </p:cNvPr>
          <p:cNvSpPr>
            <a:spLocks noGrp="1"/>
          </p:cNvSpPr>
          <p:nvPr>
            <p:ph idx="1"/>
          </p:nvPr>
        </p:nvSpPr>
        <p:spPr>
          <a:xfrm>
            <a:off x="392906" y="1651992"/>
            <a:ext cx="10960894" cy="4840882"/>
          </a:xfrm>
        </p:spPr>
        <p:txBody>
          <a:bodyPr/>
          <a:lstStyle/>
          <a:p>
            <a:pPr marL="0" indent="0">
              <a:buNone/>
            </a:pPr>
            <a:r>
              <a:rPr lang="en-US" dirty="0"/>
              <a:t>Top content based </a:t>
            </a:r>
            <a:r>
              <a:rPr lang="en-US"/>
              <a:t>On reach:</a:t>
            </a:r>
          </a:p>
          <a:p>
            <a:pPr marL="0" indent="0">
              <a:buNone/>
            </a:pPr>
            <a:endParaRPr lang="en-US" dirty="0"/>
          </a:p>
        </p:txBody>
      </p:sp>
      <p:pic>
        <p:nvPicPr>
          <p:cNvPr id="4" name="Picture 3">
            <a:extLst>
              <a:ext uri="{FF2B5EF4-FFF2-40B4-BE49-F238E27FC236}">
                <a16:creationId xmlns:a16="http://schemas.microsoft.com/office/drawing/2014/main" id="{3E8D72F3-43D9-A97B-C089-76A96CA7D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019299"/>
            <a:ext cx="2191377" cy="3445669"/>
          </a:xfrm>
          <a:prstGeom prst="rect">
            <a:avLst/>
          </a:prstGeom>
        </p:spPr>
      </p:pic>
      <p:pic>
        <p:nvPicPr>
          <p:cNvPr id="5" name="Picture 4">
            <a:extLst>
              <a:ext uri="{FF2B5EF4-FFF2-40B4-BE49-F238E27FC236}">
                <a16:creationId xmlns:a16="http://schemas.microsoft.com/office/drawing/2014/main" id="{E232E7AA-ABAE-3080-601F-5D0A21FE2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576" y="2019299"/>
            <a:ext cx="2096065" cy="3519564"/>
          </a:xfrm>
          <a:prstGeom prst="rect">
            <a:avLst/>
          </a:prstGeom>
        </p:spPr>
      </p:pic>
      <p:pic>
        <p:nvPicPr>
          <p:cNvPr id="8" name="Picture 7">
            <a:extLst>
              <a:ext uri="{FF2B5EF4-FFF2-40B4-BE49-F238E27FC236}">
                <a16:creationId xmlns:a16="http://schemas.microsoft.com/office/drawing/2014/main" id="{DEFECBCF-2C26-F9D4-2DE0-15A0382FF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354" y="2019299"/>
            <a:ext cx="2842022" cy="3445668"/>
          </a:xfrm>
          <a:prstGeom prst="rect">
            <a:avLst/>
          </a:prstGeom>
        </p:spPr>
      </p:pic>
      <p:pic>
        <p:nvPicPr>
          <p:cNvPr id="9" name="Picture 8">
            <a:extLst>
              <a:ext uri="{FF2B5EF4-FFF2-40B4-BE49-F238E27FC236}">
                <a16:creationId xmlns:a16="http://schemas.microsoft.com/office/drawing/2014/main" id="{5CFD7311-11F0-F911-D413-02EAF42CC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0538" y="1945402"/>
            <a:ext cx="2908101" cy="3519565"/>
          </a:xfrm>
          <a:prstGeom prst="rect">
            <a:avLst/>
          </a:prstGeom>
        </p:spPr>
      </p:pic>
    </p:spTree>
    <p:extLst>
      <p:ext uri="{BB962C8B-B14F-4D97-AF65-F5344CB8AC3E}">
        <p14:creationId xmlns:p14="http://schemas.microsoft.com/office/powerpoint/2010/main" val="18600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1CC000-2CB0-FC8F-8C07-076FA7C67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17" y="857250"/>
            <a:ext cx="10679906" cy="5179219"/>
          </a:xfrm>
          <a:prstGeom prst="rect">
            <a:avLst/>
          </a:prstGeom>
        </p:spPr>
      </p:pic>
    </p:spTree>
    <p:extLst>
      <p:ext uri="{BB962C8B-B14F-4D97-AF65-F5344CB8AC3E}">
        <p14:creationId xmlns:p14="http://schemas.microsoft.com/office/powerpoint/2010/main" val="931043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1166B-DE1B-4FED-9503-0D751556FBE0}"/>
              </a:ext>
            </a:extLst>
          </p:cNvPr>
          <p:cNvSpPr>
            <a:spLocks noGrp="1"/>
          </p:cNvSpPr>
          <p:nvPr>
            <p:ph idx="1"/>
          </p:nvPr>
        </p:nvSpPr>
        <p:spPr>
          <a:xfrm>
            <a:off x="2571750" y="2348507"/>
            <a:ext cx="7661672" cy="1741289"/>
          </a:xfrm>
        </p:spPr>
        <p:txBody>
          <a:bodyPr>
            <a:noAutofit/>
          </a:bodyPr>
          <a:lstStyle/>
          <a:p>
            <a:pPr marL="0" indent="0">
              <a:buNone/>
            </a:pPr>
            <a:r>
              <a:rPr lang="en-US" sz="9600" dirty="0">
                <a:solidFill>
                  <a:schemeClr val="bg1"/>
                </a:solidFill>
                <a:latin typeface="Algerian" pitchFamily="82" charset="0"/>
              </a:rPr>
              <a:t>Thank you</a:t>
            </a:r>
          </a:p>
        </p:txBody>
      </p:sp>
    </p:spTree>
    <p:extLst>
      <p:ext uri="{BB962C8B-B14F-4D97-AF65-F5344CB8AC3E}">
        <p14:creationId xmlns:p14="http://schemas.microsoft.com/office/powerpoint/2010/main" val="352680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EFDC-75AE-D948-C8C5-3DAF8CE324E7}"/>
              </a:ext>
            </a:extLst>
          </p:cNvPr>
          <p:cNvSpPr>
            <a:spLocks noGrp="1"/>
          </p:cNvSpPr>
          <p:nvPr>
            <p:ph type="title"/>
          </p:nvPr>
        </p:nvSpPr>
        <p:spPr>
          <a:xfrm>
            <a:off x="0" y="214313"/>
            <a:ext cx="10918032" cy="1714500"/>
          </a:xfrm>
          <a:solidFill>
            <a:schemeClr val="accent4"/>
          </a:solidFill>
        </p:spPr>
        <p:txBody>
          <a:bodyPr>
            <a:noAutofit/>
          </a:bodyPr>
          <a:lstStyle/>
          <a:p>
            <a:r>
              <a:rPr lang="en-US" dirty="0">
                <a:solidFill>
                  <a:srgbClr val="FF0000"/>
                </a:solidFill>
              </a:rPr>
              <a:t>Brand </a:t>
            </a:r>
            <a:r>
              <a:rPr lang="en-US" dirty="0" err="1">
                <a:solidFill>
                  <a:srgbClr val="FF0000"/>
                </a:solidFill>
              </a:rPr>
              <a:t>Study,Competitor</a:t>
            </a:r>
            <a:r>
              <a:rPr lang="en-US" dirty="0">
                <a:solidFill>
                  <a:srgbClr val="FF0000"/>
                </a:solidFill>
              </a:rPr>
              <a:t> Analysis &amp;</a:t>
            </a:r>
            <a:br>
              <a:rPr lang="en-US" dirty="0">
                <a:solidFill>
                  <a:srgbClr val="FF0000"/>
                </a:solidFill>
              </a:rPr>
            </a:br>
            <a:r>
              <a:rPr lang="en-US" dirty="0">
                <a:solidFill>
                  <a:srgbClr val="FF0000"/>
                </a:solidFill>
              </a:rPr>
              <a:t>Buyer’s/Audience‘s Persona</a:t>
            </a:r>
          </a:p>
        </p:txBody>
      </p:sp>
      <p:sp>
        <p:nvSpPr>
          <p:cNvPr id="3" name="Content Placeholder 2">
            <a:extLst>
              <a:ext uri="{FF2B5EF4-FFF2-40B4-BE49-F238E27FC236}">
                <a16:creationId xmlns:a16="http://schemas.microsoft.com/office/drawing/2014/main" id="{B8CD2544-0D4B-7A24-6C57-EEC65F187524}"/>
              </a:ext>
            </a:extLst>
          </p:cNvPr>
          <p:cNvSpPr>
            <a:spLocks noGrp="1"/>
          </p:cNvSpPr>
          <p:nvPr>
            <p:ph idx="1"/>
          </p:nvPr>
        </p:nvSpPr>
        <p:spPr>
          <a:xfrm>
            <a:off x="0" y="1928813"/>
            <a:ext cx="11781970" cy="4929187"/>
          </a:xfrm>
        </p:spPr>
        <p:style>
          <a:lnRef idx="2">
            <a:schemeClr val="accent5">
              <a:shade val="15000"/>
            </a:schemeClr>
          </a:lnRef>
          <a:fillRef idx="1">
            <a:schemeClr val="accent5"/>
          </a:fillRef>
          <a:effectRef idx="0">
            <a:schemeClr val="accent5"/>
          </a:effectRef>
          <a:fontRef idx="minor">
            <a:schemeClr val="lt1"/>
          </a:fontRef>
        </p:style>
        <p:txBody>
          <a:bodyPr>
            <a:normAutofit/>
          </a:bodyPr>
          <a:lstStyle/>
          <a:p>
            <a:pPr marL="0" indent="0">
              <a:buNone/>
            </a:pPr>
            <a:r>
              <a:rPr lang="en-US" sz="3200" b="1" dirty="0">
                <a:solidFill>
                  <a:schemeClr val="accent2">
                    <a:lumMod val="50000"/>
                  </a:schemeClr>
                </a:solidFill>
              </a:rPr>
              <a:t>•Research Of Brand Identity:</a:t>
            </a:r>
            <a:endParaRPr lang="en-US" sz="3200" b="1" dirty="0">
              <a:solidFill>
                <a:schemeClr val="bg1"/>
              </a:solidFill>
            </a:endParaRPr>
          </a:p>
          <a:p>
            <a:pPr marL="0" indent="0">
              <a:buNone/>
            </a:pPr>
            <a:r>
              <a:rPr lang="en-US" sz="3600" b="1" dirty="0">
                <a:solidFill>
                  <a:srgbClr val="FF0000"/>
                </a:solidFill>
                <a:latin typeface="-apple-system"/>
              </a:rPr>
              <a:t>Mission/</a:t>
            </a:r>
            <a:r>
              <a:rPr lang="en-US" sz="3600" b="1" dirty="0" err="1">
                <a:solidFill>
                  <a:srgbClr val="FF0000"/>
                </a:solidFill>
                <a:latin typeface="-apple-system"/>
              </a:rPr>
              <a:t>Values:</a:t>
            </a:r>
            <a:r>
              <a:rPr lang="en-US" sz="2400" b="1" dirty="0" err="1">
                <a:solidFill>
                  <a:schemeClr val="bg2"/>
                </a:solidFill>
                <a:latin typeface="-apple-system"/>
              </a:rPr>
              <a:t>Maruti</a:t>
            </a:r>
            <a:r>
              <a:rPr lang="en-US" sz="2400" b="1" dirty="0">
                <a:solidFill>
                  <a:schemeClr val="bg2"/>
                </a:solidFill>
                <a:latin typeface="-apple-system"/>
              </a:rPr>
              <a:t> Suzuki’s</a:t>
            </a:r>
            <a:r>
              <a:rPr lang="en-US" sz="2400" b="0" i="0" dirty="0">
                <a:solidFill>
                  <a:schemeClr val="bg1"/>
                </a:solidFill>
                <a:effectLst/>
                <a:latin typeface="-apple-system"/>
              </a:rPr>
              <a:t> mission statement says, </a:t>
            </a:r>
            <a:r>
              <a:rPr lang="en-US" sz="2400" b="1" i="0" dirty="0">
                <a:solidFill>
                  <a:schemeClr val="bg1"/>
                </a:solidFill>
                <a:effectLst/>
                <a:latin typeface="-apple-system"/>
              </a:rPr>
              <a:t>”To be The Leader in the Indian Automobile Industry, Creating Customer Delight and Shareholder’s Wealth; A pride of India.“</a:t>
            </a:r>
          </a:p>
          <a:p>
            <a:pPr marL="0" indent="0">
              <a:buNone/>
            </a:pPr>
            <a:r>
              <a:rPr lang="en-US" sz="2400" b="1" dirty="0">
                <a:solidFill>
                  <a:schemeClr val="bg1"/>
                </a:solidFill>
              </a:rPr>
              <a:t>•</a:t>
            </a:r>
            <a:r>
              <a:rPr lang="en-US" sz="2400" b="0" i="0" dirty="0">
                <a:solidFill>
                  <a:schemeClr val="bg1"/>
                </a:solidFill>
                <a:effectLst/>
                <a:latin typeface="Trebuchet MS" panose="02000000000000000000" pitchFamily="2" charset="0"/>
              </a:rPr>
              <a:t>Modernization of the Indian Automobile Industry.</a:t>
            </a:r>
            <a:br>
              <a:rPr lang="en-US" sz="2400" dirty="0">
                <a:solidFill>
                  <a:schemeClr val="bg1"/>
                </a:solidFill>
              </a:rPr>
            </a:br>
            <a:r>
              <a:rPr lang="en-US" sz="2400" b="0" i="0" dirty="0">
                <a:solidFill>
                  <a:schemeClr val="bg1"/>
                </a:solidFill>
                <a:effectLst/>
                <a:latin typeface="Trebuchet MS" panose="02000000000000000000" pitchFamily="2" charset="0"/>
              </a:rPr>
              <a:t>- Developing cars faster and selling them for less.</a:t>
            </a:r>
            <a:br>
              <a:rPr lang="en-US" sz="2400" dirty="0">
                <a:solidFill>
                  <a:schemeClr val="bg1"/>
                </a:solidFill>
              </a:rPr>
            </a:br>
            <a:r>
              <a:rPr lang="en-US" sz="2400" b="0" i="0" dirty="0">
                <a:solidFill>
                  <a:schemeClr val="bg1"/>
                </a:solidFill>
                <a:effectLst/>
                <a:latin typeface="Trebuchet MS" panose="02000000000000000000" pitchFamily="2" charset="0"/>
              </a:rPr>
              <a:t>- Production of fuel-efficient vehicles to conserve scarce resources.</a:t>
            </a:r>
            <a:br>
              <a:rPr lang="en-US" sz="2400" dirty="0">
                <a:solidFill>
                  <a:schemeClr val="bg1"/>
                </a:solidFill>
              </a:rPr>
            </a:br>
            <a:r>
              <a:rPr lang="en-US" sz="2400" b="0" i="0" dirty="0">
                <a:solidFill>
                  <a:schemeClr val="bg1"/>
                </a:solidFill>
                <a:effectLst/>
                <a:latin typeface="Trebuchet MS" panose="02000000000000000000" pitchFamily="2" charset="0"/>
              </a:rPr>
              <a:t>- Production of large number of motor vehicles which was necessary for economic growth.</a:t>
            </a:r>
            <a:br>
              <a:rPr lang="en-US" sz="2400" dirty="0">
                <a:solidFill>
                  <a:schemeClr val="bg1"/>
                </a:solidFill>
              </a:rPr>
            </a:br>
            <a:r>
              <a:rPr lang="en-US" sz="2400" b="0" i="0" dirty="0">
                <a:solidFill>
                  <a:schemeClr val="bg1"/>
                </a:solidFill>
                <a:effectLst/>
                <a:latin typeface="Trebuchet MS" panose="02000000000000000000" pitchFamily="2" charset="0"/>
              </a:rPr>
              <a:t>- Market Penetration, Market Development Similarly Product Development and Diversification.</a:t>
            </a:r>
            <a:br>
              <a:rPr lang="en-US" sz="2400" dirty="0">
                <a:solidFill>
                  <a:schemeClr val="bg1"/>
                </a:solidFill>
              </a:rPr>
            </a:br>
            <a:r>
              <a:rPr lang="en-US" sz="2400" b="0" i="0" dirty="0">
                <a:solidFill>
                  <a:schemeClr val="bg1"/>
                </a:solidFill>
                <a:effectLst/>
                <a:latin typeface="Trebuchet MS" panose="02000000000000000000" pitchFamily="2" charset="0"/>
              </a:rPr>
              <a:t>- Partner relationship management, Value chain, Value delivery network</a:t>
            </a:r>
            <a:endParaRPr lang="en-US" sz="2400" b="1" dirty="0">
              <a:solidFill>
                <a:schemeClr val="bg1"/>
              </a:solidFill>
            </a:endParaRPr>
          </a:p>
        </p:txBody>
      </p:sp>
    </p:spTree>
    <p:extLst>
      <p:ext uri="{BB962C8B-B14F-4D97-AF65-F5344CB8AC3E}">
        <p14:creationId xmlns:p14="http://schemas.microsoft.com/office/powerpoint/2010/main" val="89423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F6744-E1E7-BE46-25AE-F08A4A0C7813}"/>
              </a:ext>
            </a:extLst>
          </p:cNvPr>
          <p:cNvSpPr>
            <a:spLocks noGrp="1"/>
          </p:cNvSpPr>
          <p:nvPr>
            <p:ph idx="1"/>
          </p:nvPr>
        </p:nvSpPr>
        <p:spPr>
          <a:xfrm>
            <a:off x="488155" y="464343"/>
            <a:ext cx="10715626" cy="6054329"/>
          </a:xfrm>
        </p:spPr>
        <p:txBody>
          <a:bodyPr>
            <a:normAutofit fontScale="85000" lnSpcReduction="10000"/>
          </a:bodyPr>
          <a:lstStyle/>
          <a:p>
            <a:pPr marL="0" indent="0">
              <a:buNone/>
            </a:pPr>
            <a:r>
              <a:rPr lang="en-US" sz="3600" dirty="0" err="1">
                <a:solidFill>
                  <a:srgbClr val="FF0000"/>
                </a:solidFill>
              </a:rPr>
              <a:t>USP:</a:t>
            </a:r>
            <a:r>
              <a:rPr lang="en-US" sz="3000" b="0" i="0" dirty="0" err="1">
                <a:solidFill>
                  <a:schemeClr val="bg1"/>
                </a:solidFill>
                <a:effectLst/>
              </a:rPr>
              <a:t>Maruti</a:t>
            </a:r>
            <a:r>
              <a:rPr lang="en-US" sz="3000" b="0" i="0" dirty="0">
                <a:solidFill>
                  <a:schemeClr val="bg1"/>
                </a:solidFill>
                <a:effectLst/>
              </a:rPr>
              <a:t> only have to look at the US markets where the American manufacturers were the dominant force but within no time has the competition caught up and </a:t>
            </a:r>
            <a:r>
              <a:rPr lang="en-US" sz="3000" b="0" i="0" dirty="0" err="1">
                <a:solidFill>
                  <a:schemeClr val="bg1"/>
                </a:solidFill>
                <a:effectLst/>
              </a:rPr>
              <a:t>infact</a:t>
            </a:r>
            <a:r>
              <a:rPr lang="en-US" sz="3000" b="0" i="0" dirty="0">
                <a:solidFill>
                  <a:schemeClr val="bg1"/>
                </a:solidFill>
                <a:effectLst/>
              </a:rPr>
              <a:t> even overtaken </a:t>
            </a:r>
            <a:r>
              <a:rPr lang="en-US" sz="3000" b="0" i="0" dirty="0" err="1">
                <a:solidFill>
                  <a:schemeClr val="bg1"/>
                </a:solidFill>
                <a:effectLst/>
              </a:rPr>
              <a:t>them.Hopefully</a:t>
            </a:r>
            <a:r>
              <a:rPr lang="en-US" sz="3000" b="0" i="0" dirty="0">
                <a:solidFill>
                  <a:schemeClr val="bg1"/>
                </a:solidFill>
                <a:effectLst/>
              </a:rPr>
              <a:t> </a:t>
            </a:r>
            <a:r>
              <a:rPr lang="en-US" sz="3000" b="0" i="0" dirty="0" err="1">
                <a:solidFill>
                  <a:schemeClr val="bg1"/>
                </a:solidFill>
                <a:effectLst/>
              </a:rPr>
              <a:t>Maruti</a:t>
            </a:r>
            <a:r>
              <a:rPr lang="en-US" sz="3000" b="0" i="0" dirty="0">
                <a:solidFill>
                  <a:schemeClr val="bg1"/>
                </a:solidFill>
                <a:effectLst/>
              </a:rPr>
              <a:t> gets the message soon and pulls up its </a:t>
            </a:r>
            <a:r>
              <a:rPr lang="en-US" sz="3000" b="0" i="0" dirty="0" err="1">
                <a:solidFill>
                  <a:schemeClr val="bg1"/>
                </a:solidFill>
                <a:effectLst/>
              </a:rPr>
              <a:t>socks.For</a:t>
            </a:r>
            <a:r>
              <a:rPr lang="en-US" sz="3000" b="0" i="0" dirty="0">
                <a:solidFill>
                  <a:schemeClr val="bg1"/>
                </a:solidFill>
                <a:effectLst/>
              </a:rPr>
              <a:t> starters it needs a good PR campaign.</a:t>
            </a:r>
          </a:p>
          <a:p>
            <a:pPr marL="0" indent="0">
              <a:buNone/>
            </a:pPr>
            <a:r>
              <a:rPr lang="en-US" sz="3000" dirty="0">
                <a:solidFill>
                  <a:schemeClr val="bg1"/>
                </a:solidFill>
              </a:rPr>
              <a:t>•</a:t>
            </a:r>
            <a:r>
              <a:rPr lang="en-US" sz="3000" b="0" i="0" dirty="0">
                <a:solidFill>
                  <a:schemeClr val="bg1"/>
                </a:solidFill>
                <a:effectLst/>
              </a:rPr>
              <a:t>Honda is playing the environment </a:t>
            </a:r>
            <a:r>
              <a:rPr lang="en-US" sz="3000" b="0" i="0" dirty="0" err="1">
                <a:solidFill>
                  <a:schemeClr val="bg1"/>
                </a:solidFill>
                <a:effectLst/>
              </a:rPr>
              <a:t>card,Toyota</a:t>
            </a:r>
            <a:r>
              <a:rPr lang="en-US" sz="3000" b="0" i="0" dirty="0">
                <a:solidFill>
                  <a:schemeClr val="bg1"/>
                </a:solidFill>
                <a:effectLst/>
              </a:rPr>
              <a:t> reliability and Skoda luxury[yes that's the tag they are using in </a:t>
            </a:r>
            <a:r>
              <a:rPr lang="en-US" sz="3000" b="0" i="0" dirty="0" err="1">
                <a:solidFill>
                  <a:schemeClr val="bg1"/>
                </a:solidFill>
                <a:effectLst/>
              </a:rPr>
              <a:t>India,along</a:t>
            </a:r>
            <a:r>
              <a:rPr lang="en-US" sz="3000" b="0" i="0" dirty="0">
                <a:solidFill>
                  <a:schemeClr val="bg1"/>
                </a:solidFill>
                <a:effectLst/>
              </a:rPr>
              <a:t> with build quality] but what is one term you could associate </a:t>
            </a:r>
            <a:r>
              <a:rPr lang="en-US" sz="3000" b="0" i="0" dirty="0" err="1">
                <a:solidFill>
                  <a:schemeClr val="bg1"/>
                </a:solidFill>
                <a:effectLst/>
              </a:rPr>
              <a:t>Maruti</a:t>
            </a:r>
            <a:r>
              <a:rPr lang="en-US" sz="3000" b="0" i="0" dirty="0">
                <a:solidFill>
                  <a:schemeClr val="bg1"/>
                </a:solidFill>
                <a:effectLst/>
              </a:rPr>
              <a:t> Suzuki cars </a:t>
            </a:r>
            <a:r>
              <a:rPr lang="en-US" sz="3000" b="0" i="0" dirty="0" err="1">
                <a:solidFill>
                  <a:schemeClr val="bg1"/>
                </a:solidFill>
                <a:effectLst/>
              </a:rPr>
              <a:t>with.Cheap</a:t>
            </a:r>
            <a:r>
              <a:rPr lang="en-US" sz="3000" b="0" i="0" dirty="0">
                <a:solidFill>
                  <a:schemeClr val="bg1"/>
                </a:solidFill>
                <a:effectLst/>
              </a:rPr>
              <a:t> perhaps but competition is fast catching up with the company and soon we will have cheaper cars than even the </a:t>
            </a:r>
            <a:r>
              <a:rPr lang="en-US" sz="3000" b="0" i="0" dirty="0" err="1">
                <a:solidFill>
                  <a:schemeClr val="bg1"/>
                </a:solidFill>
                <a:effectLst/>
              </a:rPr>
              <a:t>Maruti</a:t>
            </a:r>
            <a:r>
              <a:rPr lang="en-US" sz="3000" b="0" i="0" dirty="0">
                <a:solidFill>
                  <a:schemeClr val="bg1"/>
                </a:solidFill>
                <a:effectLst/>
              </a:rPr>
              <a:t> 800[Bajaj-</a:t>
            </a:r>
            <a:r>
              <a:rPr lang="en-US" sz="3000" b="0" i="0" dirty="0" err="1">
                <a:solidFill>
                  <a:schemeClr val="bg1"/>
                </a:solidFill>
                <a:effectLst/>
              </a:rPr>
              <a:t>Renault,Hyundai,Tata</a:t>
            </a:r>
            <a:r>
              <a:rPr lang="en-US" sz="3000" b="0" i="0" dirty="0">
                <a:solidFill>
                  <a:schemeClr val="bg1"/>
                </a:solidFill>
                <a:effectLst/>
              </a:rPr>
              <a:t> motors].</a:t>
            </a:r>
          </a:p>
          <a:p>
            <a:pPr marL="0" indent="0">
              <a:buNone/>
            </a:pPr>
            <a:r>
              <a:rPr lang="en-US" sz="3000" dirty="0">
                <a:solidFill>
                  <a:schemeClr val="bg1"/>
                </a:solidFill>
              </a:rPr>
              <a:t>•</a:t>
            </a:r>
            <a:r>
              <a:rPr lang="en-US" sz="3000" b="0" i="0" dirty="0" err="1">
                <a:solidFill>
                  <a:schemeClr val="bg1"/>
                </a:solidFill>
                <a:effectLst/>
              </a:rPr>
              <a:t>Maruti</a:t>
            </a:r>
            <a:r>
              <a:rPr lang="en-US" sz="3000" b="0" i="0" dirty="0">
                <a:solidFill>
                  <a:schemeClr val="bg1"/>
                </a:solidFill>
                <a:effectLst/>
              </a:rPr>
              <a:t> has car models in every segment with a wide price range to choose from, apart from being the most reliable name in Indian automobile market.</a:t>
            </a:r>
          </a:p>
          <a:p>
            <a:pPr marL="0" indent="0">
              <a:buNone/>
            </a:pPr>
            <a:r>
              <a:rPr lang="en-US" sz="3000" dirty="0">
                <a:solidFill>
                  <a:schemeClr val="bg1"/>
                </a:solidFill>
              </a:rPr>
              <a:t>•</a:t>
            </a:r>
            <a:r>
              <a:rPr lang="en-US" sz="3000" b="0" i="0" dirty="0">
                <a:solidFill>
                  <a:schemeClr val="bg1"/>
                </a:solidFill>
                <a:effectLst/>
              </a:rPr>
              <a:t>With rising income levels the cheap cars tag will not really be such an important </a:t>
            </a:r>
            <a:r>
              <a:rPr lang="en-US" sz="3000" b="0" i="0" dirty="0" err="1">
                <a:solidFill>
                  <a:schemeClr val="bg1"/>
                </a:solidFill>
                <a:effectLst/>
              </a:rPr>
              <a:t>one,besides</a:t>
            </a:r>
            <a:r>
              <a:rPr lang="en-US" sz="3000" b="0" i="0" dirty="0">
                <a:solidFill>
                  <a:schemeClr val="bg1"/>
                </a:solidFill>
                <a:effectLst/>
              </a:rPr>
              <a:t> when the competition would provide cars for the mainstream market there is a very big risk that consumers would shift over to the more fashionable manufacturers than sticking with </a:t>
            </a:r>
            <a:r>
              <a:rPr lang="en-US" sz="3000" b="0" i="0" dirty="0" err="1">
                <a:solidFill>
                  <a:schemeClr val="bg1"/>
                </a:solidFill>
                <a:effectLst/>
              </a:rPr>
              <a:t>Maruti</a:t>
            </a:r>
            <a:r>
              <a:rPr lang="en-US" sz="3000" b="0" i="0" dirty="0">
                <a:solidFill>
                  <a:schemeClr val="bg1"/>
                </a:solidFill>
                <a:effectLst/>
              </a:rPr>
              <a:t> Suzuki ,even if the competition and </a:t>
            </a:r>
            <a:r>
              <a:rPr lang="en-US" sz="3000" b="0" i="0" dirty="0" err="1">
                <a:solidFill>
                  <a:schemeClr val="bg1"/>
                </a:solidFill>
                <a:effectLst/>
              </a:rPr>
              <a:t>Maruti</a:t>
            </a:r>
            <a:r>
              <a:rPr lang="en-US" sz="3000" b="0" i="0" dirty="0">
                <a:solidFill>
                  <a:schemeClr val="bg1"/>
                </a:solidFill>
                <a:effectLst/>
              </a:rPr>
              <a:t> Suzuk</a:t>
            </a:r>
            <a:r>
              <a:rPr lang="en-US" sz="3000" b="0" i="0" dirty="0">
                <a:solidFill>
                  <a:schemeClr val="bg1"/>
                </a:solidFill>
                <a:effectLst/>
                <a:latin typeface="Trebuchet MS" panose="020B0603020202020204" pitchFamily="34" charset="0"/>
              </a:rPr>
              <a:t>i cars are from different </a:t>
            </a:r>
            <a:r>
              <a:rPr lang="en-US" sz="3000" b="0" i="0" dirty="0" err="1">
                <a:solidFill>
                  <a:schemeClr val="bg1"/>
                </a:solidFill>
                <a:effectLst/>
                <a:latin typeface="Trebuchet MS" panose="020B0603020202020204" pitchFamily="34" charset="0"/>
              </a:rPr>
              <a:t>sigments</a:t>
            </a:r>
            <a:r>
              <a:rPr lang="en-US" sz="3000" b="0" i="0" dirty="0">
                <a:solidFill>
                  <a:schemeClr val="bg1"/>
                </a:solidFill>
                <a:effectLst/>
                <a:latin typeface="Trebuchet MS" panose="020B0603020202020204" pitchFamily="34" charset="0"/>
              </a:rPr>
              <a:t>.</a:t>
            </a:r>
            <a:endParaRPr lang="en-US" sz="3000" dirty="0">
              <a:solidFill>
                <a:schemeClr val="bg1"/>
              </a:solidFill>
            </a:endParaRPr>
          </a:p>
        </p:txBody>
      </p:sp>
    </p:spTree>
    <p:extLst>
      <p:ext uri="{BB962C8B-B14F-4D97-AF65-F5344CB8AC3E}">
        <p14:creationId xmlns:p14="http://schemas.microsoft.com/office/powerpoint/2010/main" val="356936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259D6-C737-6FAC-8992-1D1DAEAAEAC4}"/>
              </a:ext>
            </a:extLst>
          </p:cNvPr>
          <p:cNvSpPr>
            <a:spLocks noGrp="1"/>
          </p:cNvSpPr>
          <p:nvPr>
            <p:ph idx="1"/>
          </p:nvPr>
        </p:nvSpPr>
        <p:spPr>
          <a:xfrm>
            <a:off x="838200" y="714375"/>
            <a:ext cx="10515600" cy="5462588"/>
          </a:xfrm>
        </p:spPr>
        <p:txBody>
          <a:bodyPr>
            <a:normAutofit/>
          </a:bodyPr>
          <a:lstStyle/>
          <a:p>
            <a:pPr marL="0" indent="0">
              <a:buNone/>
            </a:pPr>
            <a:r>
              <a:rPr lang="en-US" sz="4400" dirty="0">
                <a:solidFill>
                  <a:srgbClr val="FF0000"/>
                </a:solidFill>
                <a:latin typeface="Aharoni" panose="02000000000000000000" pitchFamily="2" charset="0"/>
                <a:ea typeface="Aharoni" panose="02000000000000000000" pitchFamily="2" charset="0"/>
              </a:rPr>
              <a:t>•Analyzing Brand Identity:</a:t>
            </a:r>
          </a:p>
          <a:p>
            <a:pPr marL="0" indent="0">
              <a:buNone/>
            </a:pPr>
            <a:r>
              <a:rPr lang="en-US" dirty="0" err="1">
                <a:solidFill>
                  <a:schemeClr val="bg1"/>
                </a:solidFill>
              </a:rPr>
              <a:t>Tagline:We</a:t>
            </a:r>
            <a:r>
              <a:rPr lang="en-US" b="0" i="0" dirty="0">
                <a:solidFill>
                  <a:schemeClr val="bg1"/>
                </a:solidFill>
                <a:effectLst/>
                <a:latin typeface="Newsreader"/>
              </a:rPr>
              <a:t> have changed our tagline from ‘Count on Us’ to ‘Way of Life’.</a:t>
            </a:r>
          </a:p>
          <a:p>
            <a:pPr fontAlgn="base"/>
            <a:r>
              <a:rPr lang="en-US" b="0" i="0" dirty="0">
                <a:solidFill>
                  <a:schemeClr val="bg1"/>
                </a:solidFill>
                <a:effectLst/>
                <a:latin typeface="Newsreader"/>
              </a:rPr>
              <a:t> </a:t>
            </a:r>
            <a:r>
              <a:rPr lang="en-US" b="0" i="0" dirty="0" err="1">
                <a:solidFill>
                  <a:schemeClr val="bg1"/>
                </a:solidFill>
                <a:effectLst/>
                <a:latin typeface="Newsreader"/>
              </a:rPr>
              <a:t>Logo:In</a:t>
            </a:r>
            <a:r>
              <a:rPr lang="en-US" b="0" i="0" dirty="0">
                <a:solidFill>
                  <a:schemeClr val="bg1"/>
                </a:solidFill>
                <a:effectLst/>
                <a:latin typeface="Newsreader"/>
              </a:rPr>
              <a:t> </a:t>
            </a:r>
            <a:r>
              <a:rPr lang="en-US" b="0" i="0" dirty="0">
                <a:solidFill>
                  <a:schemeClr val="bg1"/>
                </a:solidFill>
                <a:effectLst/>
                <a:latin typeface="Arial" panose="020B0604020202020204" pitchFamily="34" charset="0"/>
              </a:rPr>
              <a:t>2011 all black elements were removed from the </a:t>
            </a:r>
            <a:r>
              <a:rPr lang="en-US" b="0" i="0" dirty="0" err="1">
                <a:solidFill>
                  <a:schemeClr val="bg1"/>
                </a:solidFill>
                <a:effectLst/>
                <a:latin typeface="Arial" panose="020B0604020202020204" pitchFamily="34" charset="0"/>
              </a:rPr>
              <a:t>Maruti</a:t>
            </a:r>
            <a:r>
              <a:rPr lang="en-US" b="0" i="0" dirty="0">
                <a:solidFill>
                  <a:schemeClr val="bg1"/>
                </a:solidFill>
                <a:effectLst/>
                <a:latin typeface="Arial" panose="020B0604020202020204" pitchFamily="34" charset="0"/>
              </a:rPr>
              <a:t> Suzuki logo, and now it was all blue and red, drawn against a plain white background, with no framing. Sometimes the bright logo got accompanied by a bold title case motto “Way of Life!” Set in a thick yet narrowed sans-serif, in black. The main part of the badge was set in a straight horizontal line, with the red “</a:t>
            </a:r>
            <a:r>
              <a:rPr lang="en-US" b="0" i="0" dirty="0" err="1">
                <a:solidFill>
                  <a:schemeClr val="bg1"/>
                </a:solidFill>
                <a:effectLst/>
                <a:latin typeface="Arial" panose="020B0604020202020204" pitchFamily="34" charset="0"/>
              </a:rPr>
              <a:t>Maruti</a:t>
            </a:r>
            <a:r>
              <a:rPr lang="en-US" b="0" i="0" dirty="0">
                <a:solidFill>
                  <a:schemeClr val="bg1"/>
                </a:solidFill>
                <a:effectLst/>
                <a:latin typeface="Arial" panose="020B0604020202020204" pitchFamily="34" charset="0"/>
              </a:rPr>
              <a:t>” lettering or </a:t>
            </a:r>
            <a:r>
              <a:rPr lang="en-US" b="0" i="0" dirty="0" err="1">
                <a:solidFill>
                  <a:schemeClr val="bg1"/>
                </a:solidFill>
                <a:effectLst/>
                <a:latin typeface="Arial" panose="020B0604020202020204" pitchFamily="34" charset="0"/>
              </a:rPr>
              <a:t>snark</a:t>
            </a:r>
            <a:r>
              <a:rPr lang="en-US" b="0" i="0" dirty="0">
                <a:solidFill>
                  <a:schemeClr val="bg1"/>
                </a:solidFill>
                <a:effectLst/>
                <a:latin typeface="Arial" panose="020B0604020202020204" pitchFamily="34" charset="0"/>
              </a:rPr>
              <a:t> followed by the blue-winged “M” emblem, the red Suzuki “S” icon, and the solid blue Suzuki logotype in the corporate style.</a:t>
            </a:r>
          </a:p>
          <a:p>
            <a:pPr marL="0" indent="0" fontAlgn="base">
              <a:buNone/>
            </a:pPr>
            <a:endParaRPr lang="en-US" b="1" i="0" dirty="0">
              <a:solidFill>
                <a:srgbClr val="000000"/>
              </a:solidFill>
              <a:effectLst/>
              <a:latin typeface="Arial" panose="020B0604020202020204" pitchFamily="34" charset="0"/>
            </a:endParaRPr>
          </a:p>
          <a:p>
            <a:pPr marL="0" indent="0">
              <a:buNone/>
            </a:pPr>
            <a:endParaRPr lang="en-US" dirty="0">
              <a:solidFill>
                <a:schemeClr val="bg1"/>
              </a:solidFill>
            </a:endParaRPr>
          </a:p>
        </p:txBody>
      </p:sp>
    </p:spTree>
    <p:extLst>
      <p:ext uri="{BB962C8B-B14F-4D97-AF65-F5344CB8AC3E}">
        <p14:creationId xmlns:p14="http://schemas.microsoft.com/office/powerpoint/2010/main" val="305552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88A6A-A1B5-6A0C-9585-354FEDDE5C71}"/>
              </a:ext>
            </a:extLst>
          </p:cNvPr>
          <p:cNvSpPr>
            <a:spLocks noGrp="1"/>
          </p:cNvSpPr>
          <p:nvPr>
            <p:ph idx="1"/>
          </p:nvPr>
        </p:nvSpPr>
        <p:spPr>
          <a:xfrm>
            <a:off x="394479" y="806715"/>
            <a:ext cx="11403042" cy="5837635"/>
          </a:xfrm>
        </p:spPr>
        <p:txBody>
          <a:bodyPr>
            <a:normAutofit fontScale="92500" lnSpcReduction="10000"/>
          </a:bodyPr>
          <a:lstStyle/>
          <a:p>
            <a:pPr marL="0" indent="0">
              <a:buNone/>
            </a:pPr>
            <a:r>
              <a:rPr lang="en-US" sz="3200" dirty="0">
                <a:solidFill>
                  <a:schemeClr val="bg1"/>
                </a:solidFill>
              </a:rPr>
              <a:t>•</a:t>
            </a:r>
            <a:r>
              <a:rPr lang="en-US" sz="3200" dirty="0" err="1">
                <a:solidFill>
                  <a:schemeClr val="bg1"/>
                </a:solidFill>
              </a:rPr>
              <a:t>Innovation:</a:t>
            </a:r>
            <a:r>
              <a:rPr lang="en-US" sz="3200" b="0" i="0" dirty="0" err="1">
                <a:solidFill>
                  <a:schemeClr val="bg1"/>
                </a:solidFill>
                <a:effectLst/>
              </a:rPr>
              <a:t>Maruti</a:t>
            </a:r>
            <a:r>
              <a:rPr lang="en-US" sz="3200" b="0" i="0" dirty="0">
                <a:solidFill>
                  <a:schemeClr val="bg1"/>
                </a:solidFill>
                <a:effectLst/>
              </a:rPr>
              <a:t> Suzuki as a brand has the maximum number of cars that are targeted towards the masses, budget-friendly, and fuel-efficient. While every other carmaker in the country is trying to launch an electric vehicle in the market, </a:t>
            </a:r>
            <a:r>
              <a:rPr lang="en-US" sz="3200" b="0" i="0" dirty="0" err="1">
                <a:solidFill>
                  <a:schemeClr val="bg1"/>
                </a:solidFill>
                <a:effectLst/>
              </a:rPr>
              <a:t>Maruti</a:t>
            </a:r>
            <a:r>
              <a:rPr lang="en-US" sz="3200" b="0" i="0" dirty="0">
                <a:solidFill>
                  <a:schemeClr val="bg1"/>
                </a:solidFill>
                <a:effectLst/>
              </a:rPr>
              <a:t> Suzuki seems to have no plans to enter the EV segment.</a:t>
            </a:r>
            <a:endParaRPr lang="en-US" sz="3200" dirty="0">
              <a:solidFill>
                <a:schemeClr val="bg1"/>
              </a:solidFill>
            </a:endParaRPr>
          </a:p>
          <a:p>
            <a:r>
              <a:rPr lang="en-US" sz="3200" b="0" i="0" dirty="0" err="1">
                <a:solidFill>
                  <a:schemeClr val="bg1"/>
                </a:solidFill>
                <a:effectLst/>
              </a:rPr>
              <a:t>Values:</a:t>
            </a:r>
            <a:r>
              <a:rPr lang="en-US" sz="3200" b="1" i="0" dirty="0" err="1">
                <a:solidFill>
                  <a:schemeClr val="bg1"/>
                </a:solidFill>
                <a:effectLst/>
              </a:rPr>
              <a:t>Customer</a:t>
            </a:r>
            <a:r>
              <a:rPr lang="en-US" sz="3200" b="1" i="0" dirty="0">
                <a:solidFill>
                  <a:schemeClr val="bg1"/>
                </a:solidFill>
                <a:effectLst/>
              </a:rPr>
              <a:t> Centricity</a:t>
            </a:r>
            <a:r>
              <a:rPr lang="en-US" sz="3200" b="0" i="0" dirty="0">
                <a:solidFill>
                  <a:schemeClr val="bg1"/>
                </a:solidFill>
                <a:effectLst/>
              </a:rPr>
              <a:t>: Focusing on delivering products and services that meet the needs and expectations of their customers.</a:t>
            </a:r>
          </a:p>
          <a:p>
            <a:r>
              <a:rPr lang="en-US" sz="3200" b="1" i="0" dirty="0">
                <a:solidFill>
                  <a:schemeClr val="bg1"/>
                </a:solidFill>
                <a:effectLst/>
              </a:rPr>
              <a:t>Quality and Reliability</a:t>
            </a:r>
            <a:r>
              <a:rPr lang="en-US" sz="3200" b="0" i="0" dirty="0">
                <a:solidFill>
                  <a:schemeClr val="bg1"/>
                </a:solidFill>
                <a:effectLst/>
              </a:rPr>
              <a:t>: Commitment to producing high-quality vehicles that are dependable and safe.</a:t>
            </a:r>
          </a:p>
          <a:p>
            <a:r>
              <a:rPr lang="en-US" sz="3200" dirty="0">
                <a:solidFill>
                  <a:schemeClr val="bg1"/>
                </a:solidFill>
              </a:rPr>
              <a:t>Digital </a:t>
            </a:r>
            <a:r>
              <a:rPr lang="en-US" sz="3200" dirty="0" err="1">
                <a:solidFill>
                  <a:schemeClr val="bg1"/>
                </a:solidFill>
              </a:rPr>
              <a:t>Transformation:</a:t>
            </a:r>
            <a:r>
              <a:rPr lang="en-US" sz="3200" b="0" i="0" dirty="0" err="1">
                <a:solidFill>
                  <a:schemeClr val="bg1"/>
                </a:solidFill>
                <a:effectLst/>
              </a:rPr>
              <a:t>Maruti</a:t>
            </a:r>
            <a:r>
              <a:rPr lang="en-US" sz="3200" b="0" i="0" dirty="0">
                <a:solidFill>
                  <a:schemeClr val="bg1"/>
                </a:solidFill>
                <a:effectLst/>
              </a:rPr>
              <a:t> Suzuki Motors India Ltd was actively engaged in digital transformation efforts. They were adopting various technologies to enhance their operations, customer experience, and overall efficiency. Some aspects of their digital transformation might include</a:t>
            </a:r>
            <a:r>
              <a:rPr lang="en-US" b="0" i="0" dirty="0">
                <a:solidFill>
                  <a:srgbClr val="D1D5DB"/>
                </a:solidFill>
                <a:effectLst/>
                <a:latin typeface="Söhne"/>
              </a:rPr>
              <a:t>:</a:t>
            </a:r>
            <a:endParaRPr lang="en-US" dirty="0">
              <a:solidFill>
                <a:schemeClr val="bg1"/>
              </a:solidFill>
              <a:latin typeface="Helvetica"/>
            </a:endParaRPr>
          </a:p>
          <a:p>
            <a:pPr marL="0" indent="0">
              <a:buNone/>
            </a:pPr>
            <a:endParaRPr lang="en-US" b="0" i="0" dirty="0">
              <a:solidFill>
                <a:schemeClr val="bg1"/>
              </a:solidFill>
              <a:effectLst/>
              <a:latin typeface="Helvetica"/>
            </a:endParaRPr>
          </a:p>
          <a:p>
            <a:pPr marL="0" indent="0">
              <a:buNone/>
            </a:pPr>
            <a:endParaRPr lang="en-US" dirty="0">
              <a:solidFill>
                <a:schemeClr val="bg1"/>
              </a:solidFill>
            </a:endParaRPr>
          </a:p>
        </p:txBody>
      </p:sp>
    </p:spTree>
    <p:extLst>
      <p:ext uri="{BB962C8B-B14F-4D97-AF65-F5344CB8AC3E}">
        <p14:creationId xmlns:p14="http://schemas.microsoft.com/office/powerpoint/2010/main" val="295470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084B0-A1BA-1FDB-555F-2DF50A38BBB8}"/>
              </a:ext>
            </a:extLst>
          </p:cNvPr>
          <p:cNvSpPr>
            <a:spLocks noGrp="1"/>
          </p:cNvSpPr>
          <p:nvPr>
            <p:ph idx="1"/>
          </p:nvPr>
        </p:nvSpPr>
        <p:spPr>
          <a:xfrm>
            <a:off x="214312" y="0"/>
            <a:ext cx="11763375" cy="6858000"/>
          </a:xfrm>
        </p:spPr>
        <p:txBody>
          <a:bodyPr>
            <a:noAutofit/>
          </a:bodyPr>
          <a:lstStyle/>
          <a:p>
            <a:pPr marL="0" indent="0">
              <a:buNone/>
            </a:pPr>
            <a:r>
              <a:rPr lang="en-US" sz="4400" dirty="0">
                <a:solidFill>
                  <a:srgbClr val="FF0000"/>
                </a:solidFill>
                <a:latin typeface="Aharoni" panose="02010803020104030203" pitchFamily="2" charset="-79"/>
                <a:cs typeface="Aharoni" panose="02010803020104030203" pitchFamily="2" charset="-79"/>
              </a:rPr>
              <a:t>Smart Goals:</a:t>
            </a:r>
          </a:p>
          <a:p>
            <a:pPr marL="0" indent="0">
              <a:buNone/>
            </a:pPr>
            <a:r>
              <a:rPr lang="en-US" sz="2400" b="0" i="0" dirty="0">
                <a:solidFill>
                  <a:schemeClr val="bg1"/>
                </a:solidFill>
                <a:effectLst/>
              </a:rPr>
              <a:t>SMART" goals are specific, measurable, achievable, relevant, and time-bound. Here are some hypothetical examples of SMART goals for </a:t>
            </a:r>
            <a:r>
              <a:rPr lang="en-US" sz="2400" b="0" i="0" dirty="0" err="1">
                <a:solidFill>
                  <a:schemeClr val="bg1"/>
                </a:solidFill>
                <a:effectLst/>
              </a:rPr>
              <a:t>Maruti</a:t>
            </a:r>
            <a:r>
              <a:rPr lang="en-US" sz="2400" b="0" i="0" dirty="0">
                <a:solidFill>
                  <a:schemeClr val="bg1"/>
                </a:solidFill>
                <a:effectLst/>
              </a:rPr>
              <a:t> Suzuki Motors India Ltd</a:t>
            </a:r>
          </a:p>
          <a:p>
            <a:r>
              <a:rPr lang="en-US" sz="2400" b="1" i="0" dirty="0">
                <a:solidFill>
                  <a:schemeClr val="bg1"/>
                </a:solidFill>
                <a:effectLst/>
              </a:rPr>
              <a:t>Increase Market Share</a:t>
            </a:r>
            <a:r>
              <a:rPr lang="en-US" sz="2400" b="0" i="0" dirty="0">
                <a:solidFill>
                  <a:schemeClr val="bg1"/>
                </a:solidFill>
                <a:effectLst/>
              </a:rPr>
              <a:t>: Achieve a 5% increase in market share in the compact car segment by the end of the fiscal year 2023.</a:t>
            </a:r>
          </a:p>
          <a:p>
            <a:r>
              <a:rPr lang="en-US" sz="2400" b="1" i="0" dirty="0">
                <a:solidFill>
                  <a:schemeClr val="bg1"/>
                </a:solidFill>
                <a:effectLst/>
              </a:rPr>
              <a:t>Enhance Customer Satisfaction</a:t>
            </a:r>
            <a:r>
              <a:rPr lang="en-US" sz="2400" b="0" i="0" dirty="0">
                <a:solidFill>
                  <a:schemeClr val="bg1"/>
                </a:solidFill>
                <a:effectLst/>
              </a:rPr>
              <a:t>: Attain a customer satisfaction score (CSAT) of 85% or above in the after-sales service department by implementing customer-centric initiatives within the next 12 months.</a:t>
            </a:r>
          </a:p>
          <a:p>
            <a:r>
              <a:rPr lang="en-US" sz="2400" b="1" i="0" dirty="0">
                <a:solidFill>
                  <a:schemeClr val="bg1"/>
                </a:solidFill>
                <a:effectLst/>
              </a:rPr>
              <a:t>Improve Sustainability Practices</a:t>
            </a:r>
            <a:r>
              <a:rPr lang="en-US" sz="2400" b="0" i="0" dirty="0">
                <a:solidFill>
                  <a:schemeClr val="bg1"/>
                </a:solidFill>
                <a:effectLst/>
              </a:rPr>
              <a:t>: Reduce carbon emissions by 10% across all manufacturing facilities compared to the previous year, While increasing the use of sustainable materials in vehicle production by 15% by the end of 2023.</a:t>
            </a:r>
          </a:p>
          <a:p>
            <a:r>
              <a:rPr lang="en-US" sz="2400" b="1" i="0" dirty="0">
                <a:solidFill>
                  <a:schemeClr val="bg1"/>
                </a:solidFill>
                <a:effectLst/>
              </a:rPr>
              <a:t>Strengthen Dealer Network</a:t>
            </a:r>
            <a:r>
              <a:rPr lang="en-US" sz="2400" b="0" i="0" dirty="0">
                <a:solidFill>
                  <a:schemeClr val="bg1"/>
                </a:solidFill>
                <a:effectLst/>
              </a:rPr>
              <a:t>: Expand the network by adding 50 new dealerships in Tier II and Tier III cities within the next 18 months, thereby increasing accessibility and penetration in untapped markets.</a:t>
            </a:r>
          </a:p>
          <a:p>
            <a:r>
              <a:rPr lang="en-US" sz="2400" b="1" i="0" dirty="0">
                <a:solidFill>
                  <a:schemeClr val="bg1"/>
                </a:solidFill>
                <a:effectLst/>
              </a:rPr>
              <a:t>Innovate in Electric Vehicles (EVs)</a:t>
            </a:r>
            <a:r>
              <a:rPr lang="en-US" sz="2400" b="0" i="0" dirty="0">
                <a:solidFill>
                  <a:schemeClr val="bg1"/>
                </a:solidFill>
                <a:effectLst/>
              </a:rPr>
              <a:t>: Launch two new electric vehicle models and achieve a 20% increase in EV sales compared to the previous year by the end of 2023, promoting the shift towards sustainable mobility solutions.</a:t>
            </a:r>
          </a:p>
          <a:p>
            <a:pPr marL="0" indent="0">
              <a:buNone/>
            </a:pPr>
            <a:endParaRPr lang="en-US" sz="2400" dirty="0">
              <a:solidFill>
                <a:schemeClr val="bg1"/>
              </a:solidFill>
              <a:cs typeface="Aharoni" panose="02010803020104030203" pitchFamily="2" charset="-79"/>
            </a:endParaRPr>
          </a:p>
        </p:txBody>
      </p:sp>
    </p:spTree>
    <p:extLst>
      <p:ext uri="{BB962C8B-B14F-4D97-AF65-F5344CB8AC3E}">
        <p14:creationId xmlns:p14="http://schemas.microsoft.com/office/powerpoint/2010/main" val="3088917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Comprehensive Digital Marketing For Maruti Suzuki Motors India Ltd</vt:lpstr>
      <vt:lpstr>Presenting By</vt:lpstr>
      <vt:lpstr>Maruti Suzuki Motors India Ltd</vt:lpstr>
      <vt:lpstr>PowerPoint Presentation</vt:lpstr>
      <vt:lpstr>Brand Study,Competitor Analysis &amp; Buyer’s/Audience‘s Persona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SEO and keyword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Seed Keywords for Maruti Suzuki Motors India Ltd</vt:lpstr>
      <vt:lpstr>PowerPoint Presentation</vt:lpstr>
      <vt:lpstr>PowerPoint Presentation</vt:lpstr>
      <vt:lpstr>PowerPoint Presentation</vt:lpstr>
      <vt:lpstr>PowerPoint Presentation</vt:lpstr>
      <vt:lpstr>PowerPoint Presentation</vt:lpstr>
      <vt:lpstr>Content Ideas and Marketing Strategies</vt:lpstr>
      <vt:lpstr>Post creation</vt:lpstr>
      <vt:lpstr>PowerPoint Presentation</vt:lpstr>
      <vt:lpstr>PowerPoint Presentation</vt:lpstr>
      <vt:lpstr>Instagram story</vt:lpstr>
      <vt:lpstr>PowerPoint Presentation</vt:lpstr>
      <vt:lpstr>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Maruti Suzuki Motors India Ltd</dc:title>
  <dc:creator>janayadagiri90@gmail.com</dc:creator>
  <cp:lastModifiedBy>janayadagiri90@gmail.com</cp:lastModifiedBy>
  <cp:revision>50</cp:revision>
  <dcterms:created xsi:type="dcterms:W3CDTF">2023-10-12T07:23:09Z</dcterms:created>
  <dcterms:modified xsi:type="dcterms:W3CDTF">2023-10-15T09:10:54Z</dcterms:modified>
</cp:coreProperties>
</file>