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95A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A68E3-66C3-4096-B184-02CD387625E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17D1F-FEC1-4BF0-8C6C-AE6BC438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There are two data sets are given </a:t>
            </a:r>
          </a:p>
          <a:p>
            <a:r>
              <a:rPr lang="en-IN" dirty="0" err="1"/>
              <a:t>Feachers</a:t>
            </a:r>
            <a:r>
              <a:rPr lang="en-IN" dirty="0"/>
              <a:t> in fist dataset 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17D1F-FEC1-4BF0-8C6C-AE6BC43837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there are two charts </a:t>
            </a:r>
          </a:p>
          <a:p>
            <a:r>
              <a:rPr lang="en-IN" dirty="0"/>
              <a:t>In first chart you can see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17D1F-FEC1-4BF0-8C6C-AE6BC43837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is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17D1F-FEC1-4BF0-8C6C-AE6BC43837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is a chart for </a:t>
            </a:r>
          </a:p>
          <a:p>
            <a:r>
              <a:rPr lang="en-IN" dirty="0"/>
              <a:t>And word cloud for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17D1F-FEC1-4BF0-8C6C-AE6BC43837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is a bar chart of ratings count</a:t>
            </a:r>
          </a:p>
          <a:p>
            <a:r>
              <a:rPr lang="en-IN" dirty="0"/>
              <a:t>And chart of top 15 reviewers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17D1F-FEC1-4BF0-8C6C-AE6BC43837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3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A50B-478C-C5F7-4FC6-34BAAF43F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36DA5-01C7-A038-C52F-D320A873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ED5D-6CF2-C0BA-A726-19821205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EDE9-7683-B3CD-0CE8-2F8CF652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19F5-1BA7-BDD7-3F9B-AF7D26DD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4F69-D441-1477-9BA5-BD06A1C5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D83AE-A8C5-D960-0954-36ED0D9DA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C350C-4109-14A5-67DE-1BA589C0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CE27-0B29-297E-F0DD-BBC41647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419D-7CF5-78B2-4673-B688FE4C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993CB-5AE8-88B1-5E00-80BE74D42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89846-F163-47DA-3F98-CCA51150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DF96-CDE5-DD97-87D6-8758EAED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235A-1F5B-0877-850D-FDF466D2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C84C-1BA5-B313-D3DD-F2DEDF49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6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149" y="1070178"/>
            <a:ext cx="3876040" cy="338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8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3F18-08FD-305D-68AD-3F69727A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73D3-45E2-66F0-0E43-2907E61C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1C91-54AB-F8E4-8C07-6BE5EDAF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7F49-858F-2055-255E-DBB4541B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D50A-27C9-248E-18CE-DFEAE896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ACB5-3A2F-AA8E-A1F4-5037940E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08E72-56D2-1ECE-9CFA-470DA30C1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6272-245B-A156-662F-BC7142EF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397C1-E5BB-C12A-01EA-477363DD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50B8-E66F-D7D4-8D25-DD0079FC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D32E-60BB-541E-76B6-9BFEAB0C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C8EB-C331-265E-E3CC-237D65352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EA57-3341-C0A2-24B7-2D54F9239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D43F1-7698-D66A-9A41-F23094AF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F1910-BD67-F20C-1493-EF564722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AAB19-9190-023C-11FD-19D7C1B8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A5C3-EFFD-68E3-E4F4-148A1636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8170E-4CF4-B385-8C30-5862C30A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A8D49-1B80-BC7C-A9A8-D243A398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DAA3B-E612-770C-850C-843964E5A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C949D-D4A2-7166-B3D1-3D8D9599C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0E5B3-10E3-A839-0797-9EEFA684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8BD52-68C4-ECBC-661C-0E53260B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B0F42-8709-ED69-E02D-9314FE03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8A20-65C1-0E78-6EEA-A7CB8DE8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C2741-56D5-6132-DC37-6C0E614F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B9F27-C3CB-0084-676B-CC274BFB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C01E2-474A-A4CA-7E8B-E3AC8051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DEB4B-5ABA-F802-4A89-443A3F65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BC085-1341-6A1E-1AF9-65E9799B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197C5-2F28-0EED-E4FE-FF127DA5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54A6-EC7C-AFDC-3CF5-CE57C492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5C14-2CB8-2195-A3B4-DB955A78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16AA5-66F9-8531-5668-0196660D7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9D05-9378-C123-FCFE-B5387405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47E09-E027-FBDB-F45B-637E528E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A6E0C-3B04-C4AA-2FD3-3876B2EA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5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6010-EEFD-03E2-B5D4-E0F8D210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560BF-46F9-90DC-952B-DA788CC59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CA2BD-CBA2-E842-5273-F8C92E24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C3996-77FB-4E4A-A27E-2A4C3FCD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A7841-1198-0DF0-9E58-3276135B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17DA-0E1C-A14D-D6DC-133D226F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8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771EE-8427-98B5-BB1E-AD7867DE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990D8-4694-37E3-598E-9759E6CB6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2079-90F6-FC8C-50F8-5C4DF6B38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5D30-2732-0189-F3A7-3A731E704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ECBE-1C2C-7460-C825-120F39B0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5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havimali/Zomoto_Restaurant_Clustering_and_Sentiment_Analysis_MM" TargetMode="External"/><Relationship Id="rId5" Type="http://schemas.openxmlformats.org/officeDocument/2006/relationships/hyperlink" Target="https://colab.research.google.com/drive/1IWVAAnp4PPdnEILYPa7kOWLasfsDe1x8#scrollTo=xMeHeqkbidAf" TargetMode="External"/><Relationship Id="rId4" Type="http://schemas.openxmlformats.org/officeDocument/2006/relationships/hyperlink" Target="https://colab.research.google.com/drive/1IWVAAnp4PPdnEILYPa7kOWLasfsDe1x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0846" y="1710350"/>
            <a:ext cx="6490935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6505" marR="5080" indent="-1234440">
              <a:lnSpc>
                <a:spcPct val="100000"/>
              </a:lnSpc>
              <a:spcBef>
                <a:spcPts val="95"/>
              </a:spcBef>
            </a:pPr>
            <a:r>
              <a:rPr sz="3600" b="1" spc="55" dirty="0">
                <a:solidFill>
                  <a:srgbClr val="124F5C"/>
                </a:solidFill>
                <a:latin typeface="Arial"/>
                <a:cs typeface="Arial"/>
              </a:rPr>
              <a:t>Z</a:t>
            </a:r>
            <a:r>
              <a:rPr sz="3600" b="1" spc="-110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3600" b="1" spc="-95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3600" b="1" spc="-2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3600" b="1" spc="-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3600" b="1" spc="-30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3600" b="1" spc="-3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3600" b="1" spc="-204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3600" b="1" spc="50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3600" b="1" spc="-165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r>
              <a:rPr sz="3600" b="1" spc="-3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3600" b="1" spc="2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3600" b="1" spc="-145" dirty="0">
                <a:solidFill>
                  <a:srgbClr val="124F5C"/>
                </a:solidFill>
                <a:latin typeface="Arial"/>
                <a:cs typeface="Arial"/>
              </a:rPr>
              <a:t>u</a:t>
            </a:r>
            <a:r>
              <a:rPr sz="3600" b="1" spc="-15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3600" b="1" spc="2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3600" b="1" spc="-14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3600" b="1" spc="8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3600" b="1" spc="-3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3600" b="1" spc="-15" dirty="0">
                <a:solidFill>
                  <a:srgbClr val="124F5C"/>
                </a:solidFill>
                <a:latin typeface="Arial"/>
                <a:cs typeface="Arial"/>
              </a:rPr>
              <a:t>C</a:t>
            </a:r>
            <a:r>
              <a:rPr sz="3600" b="1" spc="-110" dirty="0">
                <a:solidFill>
                  <a:srgbClr val="124F5C"/>
                </a:solidFill>
                <a:latin typeface="Arial"/>
                <a:cs typeface="Arial"/>
              </a:rPr>
              <a:t>lu</a:t>
            </a:r>
            <a:r>
              <a:rPr sz="3600" b="1" spc="-140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r>
              <a:rPr sz="3600" b="1" spc="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3600" b="1" spc="7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3600" b="1" spc="114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3600" b="1" spc="-110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3600" b="1" spc="35" dirty="0">
                <a:solidFill>
                  <a:srgbClr val="124F5C"/>
                </a:solidFill>
                <a:latin typeface="Arial"/>
                <a:cs typeface="Arial"/>
              </a:rPr>
              <a:t>g  </a:t>
            </a:r>
            <a:r>
              <a:rPr sz="3600" b="1" spc="100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3600" b="1" spc="-8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3600" b="1" spc="55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3600" b="1" spc="-70" dirty="0">
                <a:solidFill>
                  <a:srgbClr val="124F5C"/>
                </a:solidFill>
                <a:latin typeface="Arial"/>
                <a:cs typeface="Arial"/>
              </a:rPr>
              <a:t> S</a:t>
            </a:r>
            <a:r>
              <a:rPr sz="3600" b="1" spc="8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3600" b="1" spc="-9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3600" b="1" spc="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3600" b="1" spc="-9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3600" b="1" spc="-140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3600" b="1" spc="90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3600" b="1" spc="-90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3600" b="1" spc="8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3600" b="1" spc="-3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3600" b="1" spc="-8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3600" b="1" spc="-110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3600" b="1" spc="6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3600" b="1" spc="-114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3600" b="1" spc="-210" dirty="0">
                <a:solidFill>
                  <a:srgbClr val="124F5C"/>
                </a:solidFill>
                <a:latin typeface="Arial"/>
                <a:cs typeface="Arial"/>
              </a:rPr>
              <a:t>y</a:t>
            </a:r>
            <a:r>
              <a:rPr sz="3600" b="1" spc="-190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r>
              <a:rPr sz="3600" b="1" spc="-170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3600" b="1" spc="-60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endParaRPr sz="3600" dirty="0">
              <a:latin typeface="Verdana"/>
              <a:cs typeface="Verdana"/>
            </a:endParaRPr>
          </a:p>
          <a:p>
            <a:pPr marR="320040" algn="ctr">
              <a:lnSpc>
                <a:spcPct val="100000"/>
              </a:lnSpc>
              <a:spcBef>
                <a:spcPts val="10"/>
              </a:spcBef>
            </a:pPr>
            <a:r>
              <a:rPr lang="en-IN" b="1" spc="-7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</a:p>
          <a:p>
            <a:pPr marR="320040" algn="ctr">
              <a:lnSpc>
                <a:spcPct val="100000"/>
              </a:lnSpc>
              <a:spcBef>
                <a:spcPts val="10"/>
              </a:spcBef>
            </a:pPr>
            <a:r>
              <a:rPr lang="en-IN" sz="1800" b="1" spc="-70" dirty="0">
                <a:solidFill>
                  <a:srgbClr val="124F5C"/>
                </a:solidFill>
                <a:latin typeface="Verdana"/>
                <a:cs typeface="Verdana"/>
              </a:rPr>
              <a:t>Madhavi </a:t>
            </a:r>
            <a:r>
              <a:rPr lang="en-IN" b="1" spc="-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lang="en-IN" sz="1800" b="1" spc="-70" dirty="0">
                <a:solidFill>
                  <a:srgbClr val="124F5C"/>
                </a:solidFill>
                <a:latin typeface="Verdana"/>
                <a:cs typeface="Verdana"/>
              </a:rPr>
              <a:t>ali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2237" y="361950"/>
            <a:ext cx="5239526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9285" marR="5080" indent="-1887220">
              <a:lnSpc>
                <a:spcPct val="100000"/>
              </a:lnSpc>
              <a:spcBef>
                <a:spcPts val="105"/>
              </a:spcBef>
            </a:pPr>
            <a:r>
              <a:rPr sz="3600" b="1" spc="50" dirty="0">
                <a:solidFill>
                  <a:srgbClr val="003366"/>
                </a:solidFill>
                <a:latin typeface="Arial"/>
                <a:cs typeface="Arial"/>
              </a:rPr>
              <a:t>Unsupervised</a:t>
            </a:r>
            <a:r>
              <a:rPr sz="3600" b="1" spc="-2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b="1" spc="60" dirty="0">
                <a:solidFill>
                  <a:srgbClr val="003366"/>
                </a:solidFill>
                <a:latin typeface="Arial"/>
                <a:cs typeface="Arial"/>
              </a:rPr>
              <a:t>Machine </a:t>
            </a:r>
            <a:r>
              <a:rPr sz="3600" b="1" spc="-12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b="1" spc="60" dirty="0">
                <a:solidFill>
                  <a:srgbClr val="003366"/>
                </a:solidFill>
                <a:latin typeface="Arial"/>
                <a:cs typeface="Arial"/>
              </a:rPr>
              <a:t>Learning</a:t>
            </a:r>
            <a:endParaRPr sz="3600" b="1" dirty="0">
              <a:solidFill>
                <a:srgbClr val="003366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CE834-EE10-096B-4F9F-EB9B34F444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04" b="26991"/>
          <a:stretch/>
        </p:blipFill>
        <p:spPr>
          <a:xfrm>
            <a:off x="680724" y="3692552"/>
            <a:ext cx="1070110" cy="375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2B34A-2317-C0E0-A396-78560842E0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r="15781"/>
          <a:stretch/>
        </p:blipFill>
        <p:spPr>
          <a:xfrm>
            <a:off x="550859" y="4129477"/>
            <a:ext cx="632263" cy="508620"/>
          </a:xfrm>
          <a:prstGeom prst="rect">
            <a:avLst/>
          </a:prstGeom>
        </p:spPr>
      </p:pic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6B397CDE-B905-3B9C-66B2-21946CA52469}"/>
              </a:ext>
            </a:extLst>
          </p:cNvPr>
          <p:cNvSpPr txBox="1"/>
          <p:nvPr/>
        </p:nvSpPr>
        <p:spPr>
          <a:xfrm>
            <a:off x="1828800" y="3717787"/>
            <a:ext cx="688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https://colab.research.google.com/drive/madhavi_mali/ZomatoRCASA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70E85-31AF-824A-08BE-7EBE489E7607}"/>
              </a:ext>
            </a:extLst>
          </p:cNvPr>
          <p:cNvSpPr txBox="1"/>
          <p:nvPr/>
        </p:nvSpPr>
        <p:spPr>
          <a:xfrm flipH="1">
            <a:off x="1183122" y="4284659"/>
            <a:ext cx="726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6"/>
              </a:rPr>
              <a:t>https://github.com/madhavimali/Zomoto_Restaurant_Clustering_and_Sentiment_Analysis_MM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488950"/>
            <a:ext cx="354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Sen</a:t>
            </a:r>
            <a:r>
              <a:rPr spc="-80" dirty="0"/>
              <a:t>t</a:t>
            </a:r>
            <a:r>
              <a:rPr spc="-100" dirty="0"/>
              <a:t>i</a:t>
            </a:r>
            <a:r>
              <a:rPr spc="-150" dirty="0"/>
              <a:t>m</a:t>
            </a:r>
            <a:r>
              <a:rPr spc="-80" dirty="0"/>
              <a:t>e</a:t>
            </a:r>
            <a:r>
              <a:rPr spc="-75" dirty="0"/>
              <a:t>n</a:t>
            </a:r>
            <a:r>
              <a:rPr dirty="0"/>
              <a:t>t</a:t>
            </a:r>
            <a:r>
              <a:rPr spc="-229" dirty="0"/>
              <a:t> </a:t>
            </a:r>
            <a:r>
              <a:rPr spc="-95" dirty="0"/>
              <a:t>Ana</a:t>
            </a:r>
            <a:r>
              <a:rPr spc="-105" dirty="0"/>
              <a:t>l</a:t>
            </a:r>
            <a:r>
              <a:rPr spc="-135" dirty="0"/>
              <a:t>y</a:t>
            </a:r>
            <a:r>
              <a:rPr spc="-160" dirty="0"/>
              <a:t>s</a:t>
            </a:r>
            <a:r>
              <a:rPr spc="-165" dirty="0"/>
              <a:t>i</a:t>
            </a:r>
            <a:r>
              <a:rPr spc="-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1440" y="1196339"/>
            <a:ext cx="5189220" cy="2042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5881" y="1435989"/>
            <a:ext cx="7105650" cy="285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4289425" indent="-2597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780" algn="l"/>
                <a:tab pos="272415" algn="l"/>
              </a:tabLst>
            </a:pP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-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p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leti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spc="-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  </a:t>
            </a:r>
            <a:r>
              <a:rPr sz="1800" spc="45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ss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y</a:t>
            </a:r>
            <a:r>
              <a:rPr sz="1800" spc="-2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te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-17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4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essing  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part,which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contained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6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vin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Times New Roman"/>
                <a:cs typeface="Times New Roman"/>
              </a:rPr>
              <a:t>pun</a:t>
            </a:r>
            <a:r>
              <a:rPr sz="1800" spc="6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ati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on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,  </a:t>
            </a:r>
            <a:r>
              <a:rPr sz="1800" spc="4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vin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4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p</a:t>
            </a:r>
            <a:r>
              <a:rPr sz="1800" spc="-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&amp;  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em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z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ion,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 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5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ti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-2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Ana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y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71780" marR="5080" indent="-25971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71780" algn="l"/>
                <a:tab pos="272415" algn="l"/>
              </a:tabLst>
            </a:pP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subjectivity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column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that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showcases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sentiment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visualized 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above, </a:t>
            </a:r>
            <a:r>
              <a:rPr sz="1800" spc="-43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where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lite</a:t>
            </a:r>
            <a:r>
              <a:rPr sz="1800" spc="-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purple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being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124F5C"/>
                </a:solidFill>
                <a:latin typeface="Times New Roman"/>
                <a:cs typeface="Times New Roman"/>
              </a:rPr>
              <a:t>Positive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,red</a:t>
            </a:r>
            <a:r>
              <a:rPr sz="1800" spc="-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being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b="1" i="1" spc="-100" dirty="0">
                <a:solidFill>
                  <a:srgbClr val="124F5C"/>
                </a:solidFill>
                <a:latin typeface="Times New Roman"/>
                <a:cs typeface="Times New Roman"/>
              </a:rPr>
              <a:t>Negative</a:t>
            </a:r>
            <a:r>
              <a:rPr sz="1800" b="1" i="1" spc="-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800" spc="-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green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being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b="1" i="1" spc="-150" dirty="0">
                <a:solidFill>
                  <a:srgbClr val="124F5C"/>
                </a:solidFill>
                <a:latin typeface="Times New Roman"/>
                <a:cs typeface="Times New Roman"/>
              </a:rPr>
              <a:t>neautral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488950"/>
            <a:ext cx="3456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</a:t>
            </a:r>
            <a:r>
              <a:rPr spc="-90" dirty="0"/>
              <a:t>l</a:t>
            </a:r>
            <a:r>
              <a:rPr spc="-5" dirty="0"/>
              <a:t>s</a:t>
            </a:r>
            <a:r>
              <a:rPr spc="-225" dirty="0"/>
              <a:t> </a:t>
            </a:r>
            <a:r>
              <a:rPr spc="-110" dirty="0"/>
              <a:t>p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5" dirty="0"/>
              <a:t>f</a:t>
            </a:r>
            <a:r>
              <a:rPr spc="-160" dirty="0"/>
              <a:t>o</a:t>
            </a:r>
            <a:r>
              <a:rPr spc="-125" dirty="0"/>
              <a:t>r</a:t>
            </a:r>
            <a:r>
              <a:rPr spc="-25" dirty="0"/>
              <a:t>m</a:t>
            </a:r>
            <a:r>
              <a:rPr spc="-70"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401" y="1514983"/>
            <a:ext cx="2596515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4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24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2400" b="1" spc="50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2400" b="1" spc="-35" dirty="0">
                <a:solidFill>
                  <a:srgbClr val="124F5C"/>
                </a:solidFill>
                <a:latin typeface="Times New Roman"/>
                <a:cs typeface="Times New Roman"/>
              </a:rPr>
              <a:t>ti</a:t>
            </a:r>
            <a:r>
              <a:rPr sz="2400" b="1" spc="-8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24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om</a:t>
            </a:r>
            <a:r>
              <a:rPr sz="24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24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2400" b="1" spc="-2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400" b="1" spc="-95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2400" b="1" spc="-8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2400" b="1" spc="-8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2400" b="1" spc="-120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2400" b="1" dirty="0">
                <a:solidFill>
                  <a:srgbClr val="124F5C"/>
                </a:solidFill>
                <a:latin typeface="Times New Roman"/>
                <a:cs typeface="Times New Roman"/>
              </a:rPr>
              <a:t>e  </a:t>
            </a:r>
            <a:r>
              <a:rPr sz="24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Bayes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63525" marR="417830" indent="-25146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400" b="1" spc="-10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2400" b="1" spc="-6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24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24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24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2400" b="1" spc="-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2400" b="1" spc="-11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2400" b="1" spc="-14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2400" b="1" spc="-75" dirty="0">
                <a:solidFill>
                  <a:srgbClr val="124F5C"/>
                </a:solidFill>
                <a:latin typeface="Times New Roman"/>
                <a:cs typeface="Times New Roman"/>
              </a:rPr>
              <a:t>est  </a:t>
            </a:r>
            <a:r>
              <a:rPr sz="2400" b="1" spc="-80" dirty="0">
                <a:solidFill>
                  <a:srgbClr val="124F5C"/>
                </a:solidFill>
                <a:latin typeface="Times New Roman"/>
                <a:cs typeface="Times New Roman"/>
              </a:rPr>
              <a:t>Classiﬁer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64160" indent="-25146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400" b="1" spc="-140" dirty="0">
                <a:solidFill>
                  <a:srgbClr val="124F5C"/>
                </a:solidFill>
                <a:latin typeface="Times New Roman"/>
                <a:cs typeface="Times New Roman"/>
              </a:rPr>
              <a:t>X</a:t>
            </a:r>
            <a:r>
              <a:rPr sz="2400" b="1" spc="-35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2400" b="1" dirty="0">
                <a:solidFill>
                  <a:srgbClr val="124F5C"/>
                </a:solidFill>
                <a:latin typeface="Times New Roman"/>
                <a:cs typeface="Times New Roman"/>
              </a:rPr>
              <a:t>B</a:t>
            </a:r>
            <a:r>
              <a:rPr sz="2400" b="1" spc="-1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4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2400" b="1" spc="-80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2400" b="1" spc="-85" dirty="0">
                <a:solidFill>
                  <a:srgbClr val="124F5C"/>
                </a:solidFill>
                <a:latin typeface="Times New Roman"/>
                <a:cs typeface="Times New Roman"/>
              </a:rPr>
              <a:t>ass</a:t>
            </a:r>
            <a:r>
              <a:rPr sz="2400" b="1" spc="-8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24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ﬁ</a:t>
            </a:r>
            <a:r>
              <a:rPr sz="2400" b="1" spc="-8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264160" indent="-251460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sz="2400" b="1" spc="-80" dirty="0">
                <a:solidFill>
                  <a:srgbClr val="124F5C"/>
                </a:solidFill>
                <a:latin typeface="Times New Roman"/>
                <a:cs typeface="Times New Roman"/>
              </a:rPr>
              <a:t>Supp</a:t>
            </a:r>
            <a:r>
              <a:rPr sz="2400" b="1" spc="-7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2400" b="1" spc="-2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2400" b="1" spc="-1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400" b="1" spc="-355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2400" b="1" spc="-3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2400" b="1" spc="-2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24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2400" b="1" spc="-100" dirty="0">
                <a:solidFill>
                  <a:srgbClr val="124F5C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</a:pPr>
            <a:r>
              <a:rPr sz="2400" b="1" spc="-80" dirty="0">
                <a:solidFill>
                  <a:srgbClr val="124F5C"/>
                </a:solidFill>
                <a:latin typeface="Times New Roman"/>
                <a:cs typeface="Times New Roman"/>
              </a:rPr>
              <a:t>Classiﬁer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1362455"/>
            <a:ext cx="4899659" cy="28102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488950"/>
            <a:ext cx="3876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</a:t>
            </a:r>
            <a:r>
              <a:rPr spc="-90" dirty="0"/>
              <a:t>l</a:t>
            </a:r>
            <a:r>
              <a:rPr spc="-5" dirty="0"/>
              <a:t>s</a:t>
            </a:r>
            <a:r>
              <a:rPr spc="-225" dirty="0"/>
              <a:t> </a:t>
            </a:r>
            <a:r>
              <a:rPr spc="-110" dirty="0"/>
              <a:t>p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5" dirty="0"/>
              <a:t>f</a:t>
            </a:r>
            <a:r>
              <a:rPr spc="-160" dirty="0"/>
              <a:t>o</a:t>
            </a:r>
            <a:r>
              <a:rPr spc="-125" dirty="0"/>
              <a:t>r</a:t>
            </a:r>
            <a:r>
              <a:rPr spc="-85" dirty="0"/>
              <a:t>ma</a:t>
            </a:r>
            <a:r>
              <a:rPr spc="-65" dirty="0"/>
              <a:t>n</a:t>
            </a:r>
            <a:r>
              <a:rPr spc="-15" dirty="0"/>
              <a:t>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468" y="1195577"/>
            <a:ext cx="2580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124F5C"/>
                </a:solidFill>
                <a:latin typeface="Times New Roman"/>
                <a:cs typeface="Times New Roman"/>
              </a:rPr>
              <a:t>Mu</a:t>
            </a:r>
            <a:r>
              <a:rPr sz="2000" b="1" spc="30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20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2000" b="1" spc="-5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20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2000" b="1" spc="-5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2000" b="1" spc="-65" dirty="0">
                <a:solidFill>
                  <a:srgbClr val="124F5C"/>
                </a:solidFill>
                <a:latin typeface="Times New Roman"/>
                <a:cs typeface="Times New Roman"/>
              </a:rPr>
              <a:t>mi</a:t>
            </a:r>
            <a:r>
              <a:rPr sz="20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2000" b="1" spc="-1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0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Na</a:t>
            </a:r>
            <a:r>
              <a:rPr sz="2000" b="1" spc="-8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2000" b="1" spc="-105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2000" b="1" spc="-1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000" b="1" spc="-55" dirty="0">
                <a:solidFill>
                  <a:srgbClr val="124F5C"/>
                </a:solidFill>
                <a:latin typeface="Times New Roman"/>
                <a:cs typeface="Times New Roman"/>
              </a:rPr>
              <a:t>Ba</a:t>
            </a:r>
            <a:r>
              <a:rPr sz="2000" b="1" spc="-105" dirty="0">
                <a:solidFill>
                  <a:srgbClr val="124F5C"/>
                </a:solidFill>
                <a:latin typeface="Times New Roman"/>
                <a:cs typeface="Times New Roman"/>
              </a:rPr>
              <a:t>y</a:t>
            </a:r>
            <a:r>
              <a:rPr sz="20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" y="1703832"/>
            <a:ext cx="3828288" cy="18958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1232" y="4131361"/>
            <a:ext cx="3069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Times New Roman"/>
                <a:cs typeface="Times New Roman"/>
              </a:rPr>
              <a:t>T</a:t>
            </a:r>
            <a:r>
              <a:rPr sz="1500" spc="-10" dirty="0">
                <a:latin typeface="Times New Roman"/>
                <a:cs typeface="Times New Roman"/>
              </a:rPr>
              <a:t>r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n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acc</a:t>
            </a:r>
            <a:r>
              <a:rPr sz="1500" dirty="0">
                <a:latin typeface="Times New Roman"/>
                <a:cs typeface="Times New Roman"/>
              </a:rPr>
              <a:t>ura</a:t>
            </a: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y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s: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0.8</a:t>
            </a:r>
            <a:r>
              <a:rPr sz="1500" spc="5" dirty="0">
                <a:latin typeface="Times New Roman"/>
                <a:cs typeface="Times New Roman"/>
              </a:rPr>
              <a:t>3</a:t>
            </a:r>
            <a:r>
              <a:rPr sz="1500" dirty="0">
                <a:latin typeface="Times New Roman"/>
                <a:cs typeface="Times New Roman"/>
              </a:rPr>
              <a:t>6570</a:t>
            </a:r>
            <a:r>
              <a:rPr sz="1500" spc="-10" dirty="0">
                <a:latin typeface="Times New Roman"/>
                <a:cs typeface="Times New Roman"/>
              </a:rPr>
              <a:t>6</a:t>
            </a:r>
            <a:r>
              <a:rPr sz="1500" dirty="0">
                <a:latin typeface="Times New Roman"/>
                <a:cs typeface="Times New Roman"/>
              </a:rPr>
              <a:t>6</a:t>
            </a:r>
            <a:r>
              <a:rPr sz="1500" spc="-10" dirty="0">
                <a:latin typeface="Times New Roman"/>
                <a:cs typeface="Times New Roman"/>
              </a:rPr>
              <a:t>3</a:t>
            </a:r>
            <a:r>
              <a:rPr sz="1500" dirty="0">
                <a:latin typeface="Times New Roman"/>
                <a:cs typeface="Times New Roman"/>
              </a:rPr>
              <a:t>0</a:t>
            </a:r>
            <a:r>
              <a:rPr sz="1500" spc="-10" dirty="0">
                <a:latin typeface="Times New Roman"/>
                <a:cs typeface="Times New Roman"/>
              </a:rPr>
              <a:t>9</a:t>
            </a:r>
            <a:r>
              <a:rPr sz="1500" dirty="0">
                <a:latin typeface="Times New Roman"/>
                <a:cs typeface="Times New Roman"/>
              </a:rPr>
              <a:t>4</a:t>
            </a:r>
            <a:r>
              <a:rPr sz="1500" spc="-10" dirty="0">
                <a:latin typeface="Times New Roman"/>
                <a:cs typeface="Times New Roman"/>
              </a:rPr>
              <a:t>4</a:t>
            </a:r>
            <a:r>
              <a:rPr sz="1500" dirty="0">
                <a:latin typeface="Times New Roman"/>
                <a:cs typeface="Times New Roman"/>
              </a:rPr>
              <a:t>4</a:t>
            </a:r>
            <a:r>
              <a:rPr sz="1500" spc="-10" dirty="0">
                <a:latin typeface="Times New Roman"/>
                <a:cs typeface="Times New Roman"/>
              </a:rPr>
              <a:t>0</a:t>
            </a:r>
            <a:r>
              <a:rPr sz="1500" dirty="0">
                <a:latin typeface="Times New Roman"/>
                <a:cs typeface="Times New Roman"/>
              </a:rPr>
              <a:t>7  </a:t>
            </a:r>
            <a:r>
              <a:rPr sz="1500" spc="-150" dirty="0">
                <a:latin typeface="Times New Roman"/>
                <a:cs typeface="Times New Roman"/>
              </a:rPr>
              <a:t>T</a:t>
            </a:r>
            <a:r>
              <a:rPr sz="1500" spc="-45" dirty="0">
                <a:latin typeface="Times New Roman"/>
                <a:cs typeface="Times New Roman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acc</a:t>
            </a:r>
            <a:r>
              <a:rPr sz="1500" dirty="0">
                <a:latin typeface="Times New Roman"/>
                <a:cs typeface="Times New Roman"/>
              </a:rPr>
              <a:t>ura</a:t>
            </a: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s: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0.8</a:t>
            </a:r>
            <a:r>
              <a:rPr sz="1500" spc="5" dirty="0">
                <a:latin typeface="Times New Roman"/>
                <a:cs typeface="Times New Roman"/>
              </a:rPr>
              <a:t>2</a:t>
            </a:r>
            <a:r>
              <a:rPr sz="1500" dirty="0">
                <a:latin typeface="Times New Roman"/>
                <a:cs typeface="Times New Roman"/>
              </a:rPr>
              <a:t>32221</a:t>
            </a:r>
            <a:r>
              <a:rPr sz="1500" spc="-10" dirty="0">
                <a:latin typeface="Times New Roman"/>
                <a:cs typeface="Times New Roman"/>
              </a:rPr>
              <a:t>7</a:t>
            </a:r>
            <a:r>
              <a:rPr sz="1500" dirty="0">
                <a:latin typeface="Times New Roman"/>
                <a:cs typeface="Times New Roman"/>
              </a:rPr>
              <a:t>7</a:t>
            </a:r>
            <a:r>
              <a:rPr sz="1500" spc="-10" dirty="0">
                <a:latin typeface="Times New Roman"/>
                <a:cs typeface="Times New Roman"/>
              </a:rPr>
              <a:t>5</a:t>
            </a:r>
            <a:r>
              <a:rPr sz="1500" dirty="0">
                <a:latin typeface="Times New Roman"/>
                <a:cs typeface="Times New Roman"/>
              </a:rPr>
              <a:t>8</a:t>
            </a:r>
            <a:r>
              <a:rPr sz="1500" spc="-10" dirty="0">
                <a:latin typeface="Times New Roman"/>
                <a:cs typeface="Times New Roman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3</a:t>
            </a:r>
            <a:r>
              <a:rPr sz="1500" spc="-10" dirty="0">
                <a:latin typeface="Times New Roman"/>
                <a:cs typeface="Times New Roman"/>
              </a:rPr>
              <a:t>5</a:t>
            </a:r>
            <a:r>
              <a:rPr sz="1500" dirty="0">
                <a:latin typeface="Times New Roman"/>
                <a:cs typeface="Times New Roman"/>
              </a:rPr>
              <a:t>8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3578" y="1181481"/>
            <a:ext cx="2600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9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2000" b="1" spc="-5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20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2000" b="1" spc="-35" dirty="0">
                <a:solidFill>
                  <a:srgbClr val="124F5C"/>
                </a:solidFill>
                <a:latin typeface="Times New Roman"/>
                <a:cs typeface="Times New Roman"/>
              </a:rPr>
              <a:t>do</a:t>
            </a:r>
            <a:r>
              <a:rPr sz="2000" b="1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2000" b="1" spc="-1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20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2000" b="1" spc="-12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2000" b="1" spc="-65" dirty="0">
                <a:solidFill>
                  <a:srgbClr val="124F5C"/>
                </a:solidFill>
                <a:latin typeface="Times New Roman"/>
                <a:cs typeface="Times New Roman"/>
              </a:rPr>
              <a:t>es</a:t>
            </a:r>
            <a:r>
              <a:rPr sz="2000" b="1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2000" b="1" spc="-1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0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2000" b="1" spc="-80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20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2000" b="1" spc="-75" dirty="0">
                <a:solidFill>
                  <a:srgbClr val="124F5C"/>
                </a:solidFill>
                <a:latin typeface="Times New Roman"/>
                <a:cs typeface="Times New Roman"/>
              </a:rPr>
              <a:t>ss</a:t>
            </a:r>
            <a:r>
              <a:rPr sz="2000" b="1" spc="-8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2000" b="1" spc="-75" dirty="0">
                <a:solidFill>
                  <a:srgbClr val="124F5C"/>
                </a:solidFill>
                <a:latin typeface="Times New Roman"/>
                <a:cs typeface="Times New Roman"/>
              </a:rPr>
              <a:t>ﬁe</a:t>
            </a:r>
            <a:r>
              <a:rPr sz="2000" b="1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1703832"/>
            <a:ext cx="3962400" cy="18958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2371" y="4136135"/>
            <a:ext cx="3119628" cy="473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502107"/>
            <a:ext cx="3891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latin typeface="Verdana"/>
                <a:cs typeface="Verdana"/>
              </a:rPr>
              <a:t>Mod</a:t>
            </a:r>
            <a:r>
              <a:rPr sz="2800" spc="-85" dirty="0">
                <a:latin typeface="Verdana"/>
                <a:cs typeface="Verdana"/>
              </a:rPr>
              <a:t>el</a:t>
            </a:r>
            <a:r>
              <a:rPr sz="2800" spc="-5" dirty="0">
                <a:latin typeface="Verdana"/>
                <a:cs typeface="Verdana"/>
              </a:rPr>
              <a:t>s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per</a:t>
            </a:r>
            <a:r>
              <a:rPr sz="2800" spc="-105" dirty="0">
                <a:latin typeface="Verdana"/>
                <a:cs typeface="Verdana"/>
              </a:rPr>
              <a:t>f</a:t>
            </a:r>
            <a:r>
              <a:rPr sz="2800" spc="-165" dirty="0">
                <a:latin typeface="Verdana"/>
                <a:cs typeface="Verdana"/>
              </a:rPr>
              <a:t>o</a:t>
            </a:r>
            <a:r>
              <a:rPr sz="2800" spc="-125" dirty="0">
                <a:latin typeface="Verdana"/>
                <a:cs typeface="Verdana"/>
              </a:rPr>
              <a:t>r</a:t>
            </a:r>
            <a:r>
              <a:rPr sz="2800" spc="-90" dirty="0">
                <a:latin typeface="Verdana"/>
                <a:cs typeface="Verdana"/>
              </a:rPr>
              <a:t>ma</a:t>
            </a:r>
            <a:r>
              <a:rPr sz="2800" spc="-70" dirty="0">
                <a:latin typeface="Verdana"/>
                <a:cs typeface="Verdana"/>
              </a:rPr>
              <a:t>n</a:t>
            </a:r>
            <a:r>
              <a:rPr sz="2800" spc="-20" dirty="0">
                <a:latin typeface="Verdana"/>
                <a:cs typeface="Verdana"/>
              </a:rPr>
              <a:t>c</a:t>
            </a:r>
            <a:r>
              <a:rPr sz="2800" spc="-5" dirty="0"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0383" y="1108329"/>
            <a:ext cx="1507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600" b="1" spc="-3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b="1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b="1" spc="-80" dirty="0">
                <a:solidFill>
                  <a:srgbClr val="124F5C"/>
                </a:solidFill>
                <a:latin typeface="Verdana"/>
                <a:cs typeface="Verdana"/>
              </a:rPr>
              <a:t>ass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ﬁ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804416"/>
            <a:ext cx="3561588" cy="15346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47486" y="1108329"/>
            <a:ext cx="266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upp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b="1" spc="-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b="1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b="1" spc="-2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b="1" spc="-9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b="1" spc="-80" dirty="0">
                <a:solidFill>
                  <a:srgbClr val="124F5C"/>
                </a:solidFill>
                <a:latin typeface="Verdana"/>
                <a:cs typeface="Verdana"/>
              </a:rPr>
              <a:t>ass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b="1" spc="-75" dirty="0">
                <a:solidFill>
                  <a:srgbClr val="124F5C"/>
                </a:solidFill>
                <a:latin typeface="Verdana"/>
                <a:cs typeface="Verdana"/>
              </a:rPr>
              <a:t>ﬁ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4920" y="1883664"/>
            <a:ext cx="3456431" cy="15788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8734" y="3600450"/>
            <a:ext cx="3309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Train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accuracy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is: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0.9880776959142665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Test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accuracy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is: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0.9369224588188028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8841" y="3600450"/>
            <a:ext cx="32943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Train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accuracy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is: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0.9961152042866711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Test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accuracy</a:t>
            </a:r>
            <a:r>
              <a:rPr sz="16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is: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0.9188429087987143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180797"/>
            <a:ext cx="1969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49" y="865123"/>
            <a:ext cx="234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17375E"/>
                </a:solidFill>
                <a:latin typeface="Verdana"/>
                <a:cs typeface="Verdana"/>
              </a:rPr>
              <a:t>K</a:t>
            </a:r>
            <a:r>
              <a:rPr sz="1800" b="1" spc="-170" dirty="0">
                <a:solidFill>
                  <a:srgbClr val="17375E"/>
                </a:solidFill>
                <a:latin typeface="Verdana"/>
                <a:cs typeface="Verdana"/>
              </a:rPr>
              <a:t>-</a:t>
            </a:r>
            <a:r>
              <a:rPr sz="1800" b="1" spc="-40" dirty="0">
                <a:solidFill>
                  <a:srgbClr val="17375E"/>
                </a:solidFill>
                <a:latin typeface="Verdana"/>
                <a:cs typeface="Verdana"/>
              </a:rPr>
              <a:t>M</a:t>
            </a:r>
            <a:r>
              <a:rPr sz="1800" b="1" spc="-45" dirty="0">
                <a:solidFill>
                  <a:srgbClr val="17375E"/>
                </a:solidFill>
                <a:latin typeface="Verdana"/>
                <a:cs typeface="Verdana"/>
              </a:rPr>
              <a:t>e</a:t>
            </a:r>
            <a:r>
              <a:rPr sz="1800" b="1" spc="-90" dirty="0">
                <a:solidFill>
                  <a:srgbClr val="17375E"/>
                </a:solidFill>
                <a:latin typeface="Verdana"/>
                <a:cs typeface="Verdana"/>
              </a:rPr>
              <a:t>a</a:t>
            </a:r>
            <a:r>
              <a:rPr sz="1800" b="1" spc="-85" dirty="0">
                <a:solidFill>
                  <a:srgbClr val="17375E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7375E"/>
                </a:solidFill>
                <a:latin typeface="Verdana"/>
                <a:cs typeface="Verdana"/>
              </a:rPr>
              <a:t>s</a:t>
            </a:r>
            <a:r>
              <a:rPr sz="1800" b="1" spc="-2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7375E"/>
                </a:solidFill>
                <a:latin typeface="Verdana"/>
                <a:cs typeface="Verdana"/>
              </a:rPr>
              <a:t>C</a:t>
            </a:r>
            <a:r>
              <a:rPr sz="1800" b="1" spc="-65" dirty="0">
                <a:solidFill>
                  <a:srgbClr val="17375E"/>
                </a:solidFill>
                <a:latin typeface="Verdana"/>
                <a:cs typeface="Verdana"/>
              </a:rPr>
              <a:t>l</a:t>
            </a:r>
            <a:r>
              <a:rPr sz="1800" b="1" spc="-60" dirty="0">
                <a:solidFill>
                  <a:srgbClr val="17375E"/>
                </a:solidFill>
                <a:latin typeface="Verdana"/>
                <a:cs typeface="Verdana"/>
              </a:rPr>
              <a:t>us</a:t>
            </a:r>
            <a:r>
              <a:rPr sz="1800" b="1" spc="-90" dirty="0">
                <a:solidFill>
                  <a:srgbClr val="17375E"/>
                </a:solidFill>
                <a:latin typeface="Verdana"/>
                <a:cs typeface="Verdana"/>
              </a:rPr>
              <a:t>t</a:t>
            </a:r>
            <a:r>
              <a:rPr sz="1800" b="1" spc="-105" dirty="0">
                <a:solidFill>
                  <a:srgbClr val="17375E"/>
                </a:solidFill>
                <a:latin typeface="Verdana"/>
                <a:cs typeface="Verdana"/>
              </a:rPr>
              <a:t>e</a:t>
            </a:r>
            <a:r>
              <a:rPr sz="1800" b="1" spc="-95" dirty="0">
                <a:solidFill>
                  <a:srgbClr val="17375E"/>
                </a:solidFill>
                <a:latin typeface="Verdana"/>
                <a:cs typeface="Verdana"/>
              </a:rPr>
              <a:t>r</a:t>
            </a:r>
            <a:r>
              <a:rPr sz="1800" b="1" spc="-40" dirty="0">
                <a:solidFill>
                  <a:srgbClr val="17375E"/>
                </a:solidFill>
                <a:latin typeface="Verdana"/>
                <a:cs typeface="Verdana"/>
              </a:rPr>
              <a:t>i</a:t>
            </a:r>
            <a:r>
              <a:rPr sz="1800" b="1" spc="-75" dirty="0">
                <a:solidFill>
                  <a:srgbClr val="17375E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7375E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533144"/>
            <a:ext cx="4259580" cy="2257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485900"/>
            <a:ext cx="4030979" cy="22585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9999" y="3985056"/>
            <a:ext cx="3983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25" dirty="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sz="1800" spc="40" dirty="0">
                <a:solidFill>
                  <a:srgbClr val="0A5294"/>
                </a:solidFill>
                <a:latin typeface="Times New Roman"/>
                <a:cs typeface="Times New Roman"/>
              </a:rPr>
              <a:t>cc</a:t>
            </a:r>
            <a:r>
              <a:rPr sz="1800" spc="35" dirty="0">
                <a:solidFill>
                  <a:srgbClr val="0A5294"/>
                </a:solidFill>
                <a:latin typeface="Times New Roman"/>
                <a:cs typeface="Times New Roman"/>
              </a:rPr>
              <a:t>ord</a:t>
            </a:r>
            <a:r>
              <a:rPr sz="1800" spc="25" dirty="0">
                <a:solidFill>
                  <a:srgbClr val="0A5294"/>
                </a:solidFill>
                <a:latin typeface="Times New Roman"/>
                <a:cs typeface="Times New Roman"/>
              </a:rPr>
              <a:t>in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g</a:t>
            </a:r>
            <a:r>
              <a:rPr sz="18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18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0A5294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0A5294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e</a:t>
            </a:r>
            <a:r>
              <a:rPr sz="18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0A5294"/>
                </a:solidFill>
                <a:latin typeface="Times New Roman"/>
                <a:cs typeface="Times New Roman"/>
              </a:rPr>
              <a:t>el</a:t>
            </a:r>
            <a:r>
              <a:rPr sz="1800" spc="30" dirty="0">
                <a:solidFill>
                  <a:srgbClr val="0A5294"/>
                </a:solidFill>
                <a:latin typeface="Times New Roman"/>
                <a:cs typeface="Times New Roman"/>
              </a:rPr>
              <a:t>bo</a:t>
            </a:r>
            <a:r>
              <a:rPr sz="1800" spc="-5" dirty="0">
                <a:solidFill>
                  <a:srgbClr val="0A5294"/>
                </a:solidFill>
                <a:latin typeface="Times New Roman"/>
                <a:cs typeface="Times New Roman"/>
              </a:rPr>
              <a:t>w</a:t>
            </a:r>
            <a:r>
              <a:rPr sz="18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curve</a:t>
            </a:r>
            <a:r>
              <a:rPr sz="18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0A5294"/>
                </a:solidFill>
                <a:latin typeface="Times New Roman"/>
                <a:cs typeface="Times New Roman"/>
              </a:rPr>
              <a:t>w</a:t>
            </a:r>
            <a:r>
              <a:rPr sz="1800" spc="-5" dirty="0">
                <a:solidFill>
                  <a:srgbClr val="0A5294"/>
                </a:solidFill>
                <a:latin typeface="Times New Roman"/>
                <a:cs typeface="Times New Roman"/>
              </a:rPr>
              <a:t>e</a:t>
            </a:r>
            <a:r>
              <a:rPr sz="18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r>
              <a:rPr sz="1800" spc="20" dirty="0">
                <a:solidFill>
                  <a:srgbClr val="0A5294"/>
                </a:solidFill>
                <a:latin typeface="Times New Roman"/>
                <a:cs typeface="Times New Roman"/>
              </a:rPr>
              <a:t>hou</a:t>
            </a:r>
            <a:r>
              <a:rPr sz="1800" spc="25" dirty="0">
                <a:solidFill>
                  <a:srgbClr val="0A5294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d  </a:t>
            </a:r>
            <a:r>
              <a:rPr sz="1800" spc="-10" dirty="0">
                <a:solidFill>
                  <a:srgbClr val="0A5294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0A5294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5</a:t>
            </a:r>
            <a:r>
              <a:rPr sz="1800" spc="-2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A5294"/>
                </a:solidFill>
                <a:latin typeface="Times New Roman"/>
                <a:cs typeface="Times New Roman"/>
              </a:rPr>
              <a:t>cl</a:t>
            </a:r>
            <a:r>
              <a:rPr sz="1800" spc="-15" dirty="0">
                <a:solidFill>
                  <a:srgbClr val="0A5294"/>
                </a:solidFill>
                <a:latin typeface="Times New Roman"/>
                <a:cs typeface="Times New Roman"/>
              </a:rPr>
              <a:t>u</a:t>
            </a:r>
            <a:r>
              <a:rPr sz="1800" spc="-25" dirty="0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r>
              <a:rPr sz="1800" spc="-10" dirty="0">
                <a:solidFill>
                  <a:srgbClr val="0A5294"/>
                </a:solidFill>
                <a:latin typeface="Times New Roman"/>
                <a:cs typeface="Times New Roman"/>
              </a:rPr>
              <a:t>te</a:t>
            </a:r>
            <a:r>
              <a:rPr sz="1800" spc="-15" dirty="0">
                <a:solidFill>
                  <a:srgbClr val="0A5294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r>
              <a:rPr sz="1800" spc="-1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A5294"/>
                </a:solidFill>
                <a:latin typeface="Times New Roman"/>
                <a:cs typeface="Times New Roman"/>
              </a:rPr>
              <a:t>fo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r</a:t>
            </a:r>
            <a:r>
              <a:rPr sz="1800" spc="-1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0A5294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0A5294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e</a:t>
            </a:r>
            <a:r>
              <a:rPr sz="18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A5294"/>
                </a:solidFill>
                <a:latin typeface="Times New Roman"/>
                <a:cs typeface="Times New Roman"/>
              </a:rPr>
              <a:t>be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st</a:t>
            </a:r>
            <a:r>
              <a:rPr sz="18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A5294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0A5294"/>
                </a:solidFill>
                <a:latin typeface="Times New Roman"/>
                <a:cs typeface="Times New Roman"/>
              </a:rPr>
              <a:t>e</a:t>
            </a:r>
            <a:r>
              <a:rPr sz="1800" spc="-25" dirty="0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r>
              <a:rPr sz="1800" spc="-15" dirty="0">
                <a:solidFill>
                  <a:srgbClr val="0A5294"/>
                </a:solidFill>
                <a:latin typeface="Times New Roman"/>
                <a:cs typeface="Times New Roman"/>
              </a:rPr>
              <a:t>u</a:t>
            </a:r>
            <a:r>
              <a:rPr sz="1800" spc="-10" dirty="0">
                <a:solidFill>
                  <a:srgbClr val="0A5294"/>
                </a:solidFill>
                <a:latin typeface="Times New Roman"/>
                <a:cs typeface="Times New Roman"/>
              </a:rPr>
              <a:t>lt</a:t>
            </a:r>
            <a:r>
              <a:rPr sz="1800" spc="-5" dirty="0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453" y="4005783"/>
            <a:ext cx="3415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7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780" algn="l"/>
                <a:tab pos="272415" algn="l"/>
              </a:tabLst>
            </a:pP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5</a:t>
            </a:r>
            <a:r>
              <a:rPr sz="1800" spc="-2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0A5294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0A5294"/>
                </a:solidFill>
                <a:latin typeface="Times New Roman"/>
                <a:cs typeface="Times New Roman"/>
              </a:rPr>
              <a:t>lu</a:t>
            </a:r>
            <a:r>
              <a:rPr sz="1800" spc="-10" dirty="0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r>
              <a:rPr sz="1800" spc="-35" dirty="0">
                <a:solidFill>
                  <a:srgbClr val="0A5294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A5294"/>
                </a:solidFill>
                <a:latin typeface="Times New Roman"/>
                <a:cs typeface="Times New Roman"/>
              </a:rPr>
              <a:t>e</a:t>
            </a:r>
            <a:r>
              <a:rPr sz="1800" spc="-25" dirty="0">
                <a:solidFill>
                  <a:srgbClr val="0A5294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r>
              <a:rPr sz="1800" spc="-1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0A5294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n</a:t>
            </a:r>
            <a:r>
              <a:rPr sz="18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0A5294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0A5294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e</a:t>
            </a:r>
            <a:r>
              <a:rPr sz="18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sz="1800" spc="-100" dirty="0">
                <a:solidFill>
                  <a:srgbClr val="0A5294"/>
                </a:solidFill>
                <a:latin typeface="Times New Roman"/>
                <a:cs typeface="Times New Roman"/>
              </a:rPr>
              <a:t>v</a:t>
            </a:r>
            <a:r>
              <a:rPr sz="1800" spc="-10" dirty="0">
                <a:solidFill>
                  <a:srgbClr val="0A5294"/>
                </a:solidFill>
                <a:latin typeface="Times New Roman"/>
                <a:cs typeface="Times New Roman"/>
              </a:rPr>
              <a:t>e</a:t>
            </a:r>
            <a:r>
              <a:rPr sz="1800" spc="-85" dirty="0">
                <a:solidFill>
                  <a:srgbClr val="0A5294"/>
                </a:solidFill>
                <a:latin typeface="Times New Roman"/>
                <a:cs typeface="Times New Roman"/>
              </a:rPr>
              <a:t>r</a:t>
            </a:r>
            <a:r>
              <a:rPr sz="1800" spc="25" dirty="0">
                <a:solidFill>
                  <a:srgbClr val="0A5294"/>
                </a:solidFill>
                <a:latin typeface="Times New Roman"/>
                <a:cs typeface="Times New Roman"/>
              </a:rPr>
              <a:t>ag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e</a:t>
            </a:r>
            <a:r>
              <a:rPr sz="1800" spc="-110" dirty="0">
                <a:solidFill>
                  <a:srgbClr val="0A5294"/>
                </a:solidFill>
                <a:latin typeface="Times New Roman"/>
                <a:cs typeface="Times New Roman"/>
              </a:rPr>
              <a:t> r</a:t>
            </a:r>
            <a:r>
              <a:rPr sz="1800" spc="25" dirty="0">
                <a:solidFill>
                  <a:srgbClr val="0A5294"/>
                </a:solidFill>
                <a:latin typeface="Times New Roman"/>
                <a:cs typeface="Times New Roman"/>
              </a:rPr>
              <a:t>ati</a:t>
            </a:r>
            <a:r>
              <a:rPr sz="1800" spc="20" dirty="0">
                <a:solidFill>
                  <a:srgbClr val="0A5294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g</a:t>
            </a:r>
            <a:r>
              <a:rPr sz="18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0A5294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A5294"/>
                </a:solidFill>
                <a:latin typeface="Times New Roman"/>
                <a:cs typeface="Times New Roman"/>
              </a:rPr>
              <a:t>d  </a:t>
            </a:r>
            <a:r>
              <a:rPr sz="1800" spc="15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18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A5294"/>
                </a:solidFill>
                <a:latin typeface="Times New Roman"/>
                <a:cs typeface="Times New Roman"/>
              </a:rPr>
              <a:t>cost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663" y="281685"/>
            <a:ext cx="321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Clustering(contd)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49" y="1034034"/>
            <a:ext cx="3872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7375E"/>
                </a:solidFill>
                <a:latin typeface="Verdana"/>
                <a:cs typeface="Verdana"/>
              </a:rPr>
              <a:t>P</a:t>
            </a:r>
            <a:r>
              <a:rPr sz="1600" b="1" spc="-35" dirty="0">
                <a:solidFill>
                  <a:srgbClr val="17375E"/>
                </a:solidFill>
                <a:latin typeface="Verdana"/>
                <a:cs typeface="Verdana"/>
              </a:rPr>
              <a:t>C</a:t>
            </a:r>
            <a:r>
              <a:rPr sz="1600" b="1" spc="-5" dirty="0">
                <a:solidFill>
                  <a:srgbClr val="17375E"/>
                </a:solidFill>
                <a:latin typeface="Verdana"/>
                <a:cs typeface="Verdana"/>
              </a:rPr>
              <a:t>A</a:t>
            </a:r>
            <a:r>
              <a:rPr sz="1600" b="1" spc="-85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7375E"/>
                </a:solidFill>
                <a:latin typeface="Verdana"/>
                <a:cs typeface="Verdana"/>
              </a:rPr>
              <a:t>-</a:t>
            </a:r>
            <a:r>
              <a:rPr sz="1600" b="1" spc="-26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17375E"/>
                </a:solidFill>
                <a:latin typeface="Verdana"/>
                <a:cs typeface="Verdana"/>
              </a:rPr>
              <a:t>P</a:t>
            </a:r>
            <a:r>
              <a:rPr sz="1600" b="1" spc="-114" dirty="0">
                <a:solidFill>
                  <a:srgbClr val="17375E"/>
                </a:solidFill>
                <a:latin typeface="Verdana"/>
                <a:cs typeface="Verdana"/>
              </a:rPr>
              <a:t>r</a:t>
            </a:r>
            <a:r>
              <a:rPr sz="1600" b="1" spc="-60" dirty="0">
                <a:solidFill>
                  <a:srgbClr val="17375E"/>
                </a:solidFill>
                <a:latin typeface="Verdana"/>
                <a:cs typeface="Verdana"/>
              </a:rPr>
              <a:t>i</a:t>
            </a:r>
            <a:r>
              <a:rPr sz="1600" b="1" spc="-50" dirty="0">
                <a:solidFill>
                  <a:srgbClr val="17375E"/>
                </a:solidFill>
                <a:latin typeface="Verdana"/>
                <a:cs typeface="Verdana"/>
              </a:rPr>
              <a:t>n</a:t>
            </a:r>
            <a:r>
              <a:rPr sz="1600" b="1" spc="-10" dirty="0">
                <a:solidFill>
                  <a:srgbClr val="17375E"/>
                </a:solidFill>
                <a:latin typeface="Verdana"/>
                <a:cs typeface="Verdana"/>
              </a:rPr>
              <a:t>c</a:t>
            </a:r>
            <a:r>
              <a:rPr sz="1600" b="1" spc="-35" dirty="0">
                <a:solidFill>
                  <a:srgbClr val="17375E"/>
                </a:solidFill>
                <a:latin typeface="Verdana"/>
                <a:cs typeface="Verdana"/>
              </a:rPr>
              <a:t>i</a:t>
            </a:r>
            <a:r>
              <a:rPr sz="1600" b="1" spc="-80" dirty="0">
                <a:solidFill>
                  <a:srgbClr val="17375E"/>
                </a:solidFill>
                <a:latin typeface="Verdana"/>
                <a:cs typeface="Verdana"/>
              </a:rPr>
              <a:t>pa</a:t>
            </a:r>
            <a:r>
              <a:rPr sz="1600" b="1" spc="-5" dirty="0">
                <a:solidFill>
                  <a:srgbClr val="17375E"/>
                </a:solidFill>
                <a:latin typeface="Verdana"/>
                <a:cs typeface="Verdana"/>
              </a:rPr>
              <a:t>l</a:t>
            </a:r>
            <a:r>
              <a:rPr sz="1600" b="1" spc="-125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17375E"/>
                </a:solidFill>
                <a:latin typeface="Verdana"/>
                <a:cs typeface="Verdana"/>
              </a:rPr>
              <a:t>C</a:t>
            </a:r>
            <a:r>
              <a:rPr sz="1600" b="1" spc="-45" dirty="0">
                <a:solidFill>
                  <a:srgbClr val="17375E"/>
                </a:solidFill>
                <a:latin typeface="Verdana"/>
                <a:cs typeface="Verdana"/>
              </a:rPr>
              <a:t>o</a:t>
            </a:r>
            <a:r>
              <a:rPr sz="1600" b="1" spc="-40" dirty="0">
                <a:solidFill>
                  <a:srgbClr val="17375E"/>
                </a:solidFill>
                <a:latin typeface="Verdana"/>
                <a:cs typeface="Verdana"/>
              </a:rPr>
              <a:t>m</a:t>
            </a:r>
            <a:r>
              <a:rPr sz="1600" b="1" spc="-45" dirty="0">
                <a:solidFill>
                  <a:srgbClr val="17375E"/>
                </a:solidFill>
                <a:latin typeface="Verdana"/>
                <a:cs typeface="Verdana"/>
              </a:rPr>
              <a:t>po</a:t>
            </a:r>
            <a:r>
              <a:rPr sz="1600" b="1" spc="-40" dirty="0">
                <a:solidFill>
                  <a:srgbClr val="17375E"/>
                </a:solidFill>
                <a:latin typeface="Verdana"/>
                <a:cs typeface="Verdana"/>
              </a:rPr>
              <a:t>n</a:t>
            </a:r>
            <a:r>
              <a:rPr sz="1600" b="1" spc="-45" dirty="0">
                <a:solidFill>
                  <a:srgbClr val="17375E"/>
                </a:solidFill>
                <a:latin typeface="Verdana"/>
                <a:cs typeface="Verdana"/>
              </a:rPr>
              <a:t>e</a:t>
            </a:r>
            <a:r>
              <a:rPr sz="1600" b="1" spc="-40" dirty="0">
                <a:solidFill>
                  <a:srgbClr val="17375E"/>
                </a:solidFill>
                <a:latin typeface="Verdana"/>
                <a:cs typeface="Verdana"/>
              </a:rPr>
              <a:t>n</a:t>
            </a:r>
            <a:r>
              <a:rPr sz="1600" b="1" spc="-5" dirty="0">
                <a:solidFill>
                  <a:srgbClr val="17375E"/>
                </a:solidFill>
                <a:latin typeface="Verdana"/>
                <a:cs typeface="Verdana"/>
              </a:rPr>
              <a:t>t</a:t>
            </a:r>
            <a:r>
              <a:rPr sz="1600" b="1" spc="-10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17375E"/>
                </a:solidFill>
                <a:latin typeface="Verdana"/>
                <a:cs typeface="Verdana"/>
              </a:rPr>
              <a:t>A</a:t>
            </a:r>
            <a:r>
              <a:rPr sz="1600" b="1" spc="-65" dirty="0">
                <a:solidFill>
                  <a:srgbClr val="17375E"/>
                </a:solidFill>
                <a:latin typeface="Verdana"/>
                <a:cs typeface="Verdana"/>
              </a:rPr>
              <a:t>na</a:t>
            </a:r>
            <a:r>
              <a:rPr sz="1600" b="1" spc="-75" dirty="0">
                <a:solidFill>
                  <a:srgbClr val="17375E"/>
                </a:solidFill>
                <a:latin typeface="Verdana"/>
                <a:cs typeface="Verdana"/>
              </a:rPr>
              <a:t>ly</a:t>
            </a:r>
            <a:r>
              <a:rPr sz="1600" b="1" spc="-90" dirty="0">
                <a:solidFill>
                  <a:srgbClr val="17375E"/>
                </a:solidFill>
                <a:latin typeface="Verdana"/>
                <a:cs typeface="Verdana"/>
              </a:rPr>
              <a:t>s</a:t>
            </a:r>
            <a:r>
              <a:rPr sz="1600" b="1" spc="-95" dirty="0">
                <a:solidFill>
                  <a:srgbClr val="17375E"/>
                </a:solidFill>
                <a:latin typeface="Verdana"/>
                <a:cs typeface="Verdana"/>
              </a:rPr>
              <a:t>i</a:t>
            </a:r>
            <a:r>
              <a:rPr sz="1600" b="1" spc="-5" dirty="0">
                <a:solidFill>
                  <a:srgbClr val="17375E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33051"/>
            <a:ext cx="4165253" cy="22144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5735" y="1505711"/>
            <a:ext cx="4014216" cy="22814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0972" y="4110329"/>
            <a:ext cx="39839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cc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ord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spc="-1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to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el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bo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-1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curve</a:t>
            </a:r>
            <a:r>
              <a:rPr sz="1800" spc="-1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hou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d 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5</a:t>
            </a:r>
            <a:r>
              <a:rPr sz="1800" spc="-2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fo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-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be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st</a:t>
            </a:r>
            <a:r>
              <a:rPr sz="1800" spc="-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lt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  PCA.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607" y="4110329"/>
            <a:ext cx="374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5</a:t>
            </a:r>
            <a:r>
              <a:rPr sz="1800" spc="-2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lu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8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atin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  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ost</a:t>
            </a:r>
            <a:r>
              <a:rPr sz="1800" spc="-1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Times New Roman"/>
                <a:cs typeface="Times New Roman"/>
              </a:rPr>
              <a:t>PC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270764"/>
            <a:ext cx="7236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Top</a:t>
            </a:r>
            <a:r>
              <a:rPr spc="-105" dirty="0"/>
              <a:t> </a:t>
            </a:r>
            <a:r>
              <a:rPr dirty="0"/>
              <a:t>3</a:t>
            </a:r>
            <a:r>
              <a:rPr spc="-15" dirty="0"/>
              <a:t> </a:t>
            </a:r>
            <a:r>
              <a:rPr spc="-5" dirty="0"/>
              <a:t>Cuisines</a:t>
            </a:r>
            <a:r>
              <a:rPr spc="-55" dirty="0"/>
              <a:t>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spc="-5" dirty="0"/>
              <a:t>clusters</a:t>
            </a:r>
            <a:r>
              <a:rPr spc="-50" dirty="0"/>
              <a:t> </a:t>
            </a:r>
            <a:r>
              <a:rPr spc="-5" dirty="0"/>
              <a:t>K-Means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124711"/>
            <a:ext cx="2650236" cy="3602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1124711"/>
            <a:ext cx="2468879" cy="27081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42" y="270764"/>
            <a:ext cx="3259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Mode</a:t>
            </a:r>
            <a:r>
              <a:rPr dirty="0"/>
              <a:t>l</a:t>
            </a:r>
            <a:r>
              <a:rPr spc="-220" dirty="0"/>
              <a:t> </a:t>
            </a:r>
            <a:r>
              <a:rPr spc="-204" dirty="0"/>
              <a:t>V</a:t>
            </a:r>
            <a:r>
              <a:rPr spc="-100" dirty="0"/>
              <a:t>a</a:t>
            </a:r>
            <a:r>
              <a:rPr spc="-105" dirty="0"/>
              <a:t>li</a:t>
            </a:r>
            <a:r>
              <a:rPr spc="-100" dirty="0"/>
              <a:t>da</a:t>
            </a:r>
            <a:r>
              <a:rPr spc="-95" dirty="0"/>
              <a:t>t</a:t>
            </a:r>
            <a:r>
              <a:rPr spc="-105" dirty="0"/>
              <a:t>i</a:t>
            </a:r>
            <a:r>
              <a:rPr spc="-100" dirty="0"/>
              <a:t>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1269238"/>
            <a:ext cx="272161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177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it</a:t>
            </a:r>
            <a:r>
              <a:rPr sz="1800" spc="-1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-1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  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alidatio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tabl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tha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bo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h 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XGB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SVM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(Classiﬁer) </a:t>
            </a:r>
            <a:r>
              <a:rPr sz="1800" spc="-43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5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k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x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eptiona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ly  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ll</a:t>
            </a:r>
            <a:r>
              <a:rPr sz="1800" spc="-1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-1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othe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ode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71780" marR="5080" indent="-25907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-5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-16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ca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-1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hoo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se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b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ee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n 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y</a:t>
            </a:r>
            <a:r>
              <a:rPr sz="1800" spc="-2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on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Times New Roman"/>
                <a:cs typeface="Times New Roman"/>
              </a:rPr>
              <a:t>th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-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-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 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production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970" y="1376737"/>
            <a:ext cx="5121923" cy="20162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</a:t>
            </a:r>
            <a:r>
              <a:rPr spc="-70" dirty="0"/>
              <a:t>o</a:t>
            </a:r>
            <a:r>
              <a:rPr spc="-75" dirty="0"/>
              <a:t>n</a:t>
            </a:r>
            <a:r>
              <a:rPr spc="-15" dirty="0"/>
              <a:t>c</a:t>
            </a:r>
            <a:r>
              <a:rPr spc="-114" dirty="0"/>
              <a:t>l</a:t>
            </a:r>
            <a:r>
              <a:rPr spc="-110" dirty="0"/>
              <a:t>us</a:t>
            </a:r>
            <a:r>
              <a:rPr spc="-114" dirty="0"/>
              <a:t>i</a:t>
            </a:r>
            <a:r>
              <a:rPr spc="-110" dirty="0"/>
              <a:t>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797030"/>
            <a:ext cx="7706995" cy="4083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marR="5080" indent="-259079" algn="just">
              <a:lnSpc>
                <a:spcPct val="15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71780" algn="l"/>
              </a:tabLst>
            </a:pP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popular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cuisines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cuisines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which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most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of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restaurants are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willing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provide.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The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most popular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cuisines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in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Hyderabad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are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North </a:t>
            </a:r>
            <a:r>
              <a:rPr sz="1800" spc="-30" dirty="0">
                <a:solidFill>
                  <a:srgbClr val="124F5C"/>
                </a:solidFill>
                <a:latin typeface="Times New Roman"/>
                <a:cs typeface="Times New Roman"/>
              </a:rPr>
              <a:t>Indian, 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Chinese,</a:t>
            </a:r>
            <a:r>
              <a:rPr sz="1800" spc="-1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Continental,</a:t>
            </a:r>
            <a:r>
              <a:rPr sz="1800" spc="-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800" spc="-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Hyderabadi.</a:t>
            </a:r>
            <a:endParaRPr sz="1800">
              <a:latin typeface="Times New Roman"/>
              <a:cs typeface="Times New Roman"/>
            </a:endParaRPr>
          </a:p>
          <a:p>
            <a:pPr marL="271780" indent="-259079" algn="just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pos="271780" algn="l"/>
              </a:tabLst>
            </a:pP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800" spc="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cheapest</a:t>
            </a:r>
            <a:r>
              <a:rPr sz="1800" spc="1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is</a:t>
            </a:r>
            <a:r>
              <a:rPr sz="1800" spc="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800" spc="1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food</a:t>
            </a:r>
            <a:r>
              <a:rPr sz="1800" spc="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joint</a:t>
            </a:r>
            <a:r>
              <a:rPr sz="1800" spc="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called</a:t>
            </a:r>
            <a:r>
              <a:rPr sz="1800" spc="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Mohammedia</a:t>
            </a:r>
            <a:r>
              <a:rPr sz="1800" spc="1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Shawarma</a:t>
            </a:r>
            <a:r>
              <a:rPr sz="1800" spc="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800" spc="1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800" spc="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costliest</a:t>
            </a:r>
            <a:endParaRPr sz="1800">
              <a:latin typeface="Times New Roman"/>
              <a:cs typeface="Times New Roman"/>
            </a:endParaRPr>
          </a:p>
          <a:p>
            <a:pPr marL="27178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restaurant</a:t>
            </a:r>
            <a:r>
              <a:rPr sz="1800" spc="-1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is</a:t>
            </a:r>
            <a:r>
              <a:rPr sz="1800" spc="-1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Collage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–Hyatt</a:t>
            </a:r>
            <a:r>
              <a:rPr sz="1800" spc="-1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Hyderabad</a:t>
            </a:r>
            <a:r>
              <a:rPr sz="1800" spc="-1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Gachibowli.</a:t>
            </a:r>
            <a:endParaRPr sz="1800">
              <a:latin typeface="Times New Roman"/>
              <a:cs typeface="Times New Roman"/>
            </a:endParaRPr>
          </a:p>
          <a:p>
            <a:pPr marL="271780" marR="15875" indent="-259079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Sentiment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Analysis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was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done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on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reviews</a:t>
            </a:r>
            <a:r>
              <a:rPr sz="1800" spc="-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model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was</a:t>
            </a:r>
            <a:r>
              <a:rPr sz="1800" spc="-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trained</a:t>
            </a:r>
            <a:r>
              <a:rPr sz="1800" spc="-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in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order</a:t>
            </a:r>
            <a:r>
              <a:rPr sz="1800" spc="37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identify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negative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positive</a:t>
            </a:r>
            <a:r>
              <a:rPr sz="1800" spc="-1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sentiments.</a:t>
            </a:r>
            <a:endParaRPr sz="180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spcBef>
                <a:spcPts val="119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SVM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800" spc="-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XGB</a:t>
            </a:r>
            <a:r>
              <a:rPr sz="1800" spc="-7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both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performed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well</a:t>
            </a:r>
            <a:r>
              <a:rPr sz="1800" spc="-1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we</a:t>
            </a:r>
            <a:r>
              <a:rPr sz="1800" spc="-1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can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choose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any</a:t>
            </a:r>
            <a:r>
              <a:rPr sz="1800" spc="-2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one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them.</a:t>
            </a:r>
            <a:endParaRPr sz="180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SVM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800" spc="-7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XGB</a:t>
            </a:r>
            <a:r>
              <a:rPr sz="1800" spc="-7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Times New Roman"/>
                <a:cs typeface="Times New Roman"/>
              </a:rPr>
              <a:t>are</a:t>
            </a:r>
            <a:r>
              <a:rPr sz="1800" spc="-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having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124F5C"/>
                </a:solidFill>
                <a:latin typeface="Times New Roman"/>
                <a:cs typeface="Times New Roman"/>
              </a:rPr>
              <a:t>0.9188and</a:t>
            </a:r>
            <a:r>
              <a:rPr sz="1800" spc="-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124F5C"/>
                </a:solidFill>
                <a:latin typeface="Times New Roman"/>
                <a:cs typeface="Times New Roman"/>
              </a:rPr>
              <a:t>0.9369of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testing</a:t>
            </a:r>
            <a:r>
              <a:rPr sz="1800" spc="-1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accuracy</a:t>
            </a:r>
            <a:r>
              <a:rPr sz="1800" spc="-20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respectively.</a:t>
            </a:r>
            <a:endParaRPr sz="180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-55" dirty="0">
                <a:solidFill>
                  <a:srgbClr val="124F5C"/>
                </a:solidFill>
                <a:latin typeface="Times New Roman"/>
                <a:cs typeface="Times New Roman"/>
              </a:rPr>
              <a:t>We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got</a:t>
            </a:r>
            <a:r>
              <a:rPr sz="1800" spc="-7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best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cluster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as</a:t>
            </a:r>
            <a:r>
              <a:rPr sz="1800" spc="-1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5</a:t>
            </a:r>
            <a:r>
              <a:rPr sz="1800" spc="-2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in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K-Means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800" spc="-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Principal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Component</a:t>
            </a:r>
            <a:r>
              <a:rPr sz="1800" spc="-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Analysis(PCA).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346964"/>
            <a:ext cx="203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1274863"/>
            <a:ext cx="3169920" cy="350266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050"/>
              </a:spcBef>
              <a:buClr>
                <a:srgbClr val="F4FBFF"/>
              </a:buClr>
              <a:buSzPct val="111111"/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sz="1800" spc="-350" dirty="0">
                <a:solidFill>
                  <a:srgbClr val="124F5C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.</a:t>
            </a:r>
            <a:r>
              <a:rPr sz="1800" spc="-1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8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55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6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55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spc="-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ry</a:t>
            </a:r>
            <a:endParaRPr sz="1800">
              <a:latin typeface="Times New Roman"/>
              <a:cs typeface="Times New Roman"/>
            </a:endParaRPr>
          </a:p>
          <a:p>
            <a:pPr marL="379730" indent="-367665">
              <a:lnSpc>
                <a:spcPct val="100000"/>
              </a:lnSpc>
              <a:spcBef>
                <a:spcPts val="1295"/>
              </a:spcBef>
              <a:buClr>
                <a:srgbClr val="F4FBFF"/>
              </a:buClr>
              <a:buSzPct val="111111"/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2.GeeksforGeeks</a:t>
            </a:r>
            <a:endParaRPr sz="1800">
              <a:latin typeface="Times New Roman"/>
              <a:cs typeface="Times New Roman"/>
            </a:endParaRPr>
          </a:p>
          <a:p>
            <a:pPr marL="379730" indent="-367665">
              <a:lnSpc>
                <a:spcPct val="100000"/>
              </a:lnSpc>
              <a:spcBef>
                <a:spcPts val="1310"/>
              </a:spcBef>
              <a:buClr>
                <a:srgbClr val="F4FBFF"/>
              </a:buClr>
              <a:buSzPct val="111111"/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sz="1800" spc="-180" dirty="0">
                <a:solidFill>
                  <a:srgbClr val="124F5C"/>
                </a:solidFill>
                <a:latin typeface="Times New Roman"/>
                <a:cs typeface="Times New Roman"/>
              </a:rPr>
              <a:t>3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.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Ana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spc="45" dirty="0">
                <a:solidFill>
                  <a:srgbClr val="124F5C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cs</a:t>
            </a:r>
            <a:r>
              <a:rPr sz="1800" spc="-2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id</a:t>
            </a:r>
            <a:r>
              <a:rPr sz="1800" spc="45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spc="-85" dirty="0">
                <a:solidFill>
                  <a:srgbClr val="124F5C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1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B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og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379730" indent="-367665">
              <a:lnSpc>
                <a:spcPct val="100000"/>
              </a:lnSpc>
              <a:spcBef>
                <a:spcPts val="1300"/>
              </a:spcBef>
              <a:buClr>
                <a:srgbClr val="F4FBFF"/>
              </a:buClr>
              <a:buSzPct val="111111"/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sz="1800" spc="70" dirty="0">
                <a:solidFill>
                  <a:srgbClr val="124F5C"/>
                </a:solidFill>
                <a:latin typeface="Times New Roman"/>
                <a:cs typeface="Times New Roman"/>
              </a:rPr>
              <a:t>4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.</a:t>
            </a:r>
            <a:r>
              <a:rPr sz="1800" spc="-27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5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at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Sc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ien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7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B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og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379730" indent="-367665">
              <a:lnSpc>
                <a:spcPct val="100000"/>
              </a:lnSpc>
              <a:spcBef>
                <a:spcPts val="1295"/>
              </a:spcBef>
              <a:buClr>
                <a:srgbClr val="F4FBFF"/>
              </a:buClr>
              <a:buSzPct val="111111"/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sz="1800" spc="-180" dirty="0">
                <a:solidFill>
                  <a:srgbClr val="124F5C"/>
                </a:solidFill>
                <a:latin typeface="Times New Roman"/>
                <a:cs typeface="Times New Roman"/>
              </a:rPr>
              <a:t>5</a:t>
            </a:r>
            <a:r>
              <a:rPr sz="1800" spc="125" dirty="0">
                <a:solidFill>
                  <a:srgbClr val="124F5C"/>
                </a:solidFill>
                <a:latin typeface="Times New Roman"/>
                <a:cs typeface="Times New Roman"/>
              </a:rPr>
              <a:t>.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Bu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-1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-1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at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Sc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ien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7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Blog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379730" indent="-367665">
              <a:lnSpc>
                <a:spcPct val="100000"/>
              </a:lnSpc>
              <a:spcBef>
                <a:spcPts val="1305"/>
              </a:spcBef>
              <a:buClr>
                <a:srgbClr val="F4FBFF"/>
              </a:buClr>
              <a:buSzPct val="111111"/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6</a:t>
            </a:r>
            <a:r>
              <a:rPr sz="1800" spc="65" dirty="0">
                <a:solidFill>
                  <a:srgbClr val="124F5C"/>
                </a:solidFill>
                <a:latin typeface="Times New Roman"/>
                <a:cs typeface="Times New Roman"/>
              </a:rPr>
              <a:t>.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Sc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iki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-</a:t>
            </a:r>
            <a:r>
              <a:rPr sz="1800" spc="-2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-5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marL="379730" indent="-367665">
              <a:lnSpc>
                <a:spcPct val="100000"/>
              </a:lnSpc>
              <a:spcBef>
                <a:spcPts val="1300"/>
              </a:spcBef>
              <a:buClr>
                <a:srgbClr val="F4FBFF"/>
              </a:buClr>
              <a:buSzPct val="111111"/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sz="1800" spc="85" dirty="0">
                <a:solidFill>
                  <a:srgbClr val="124F5C"/>
                </a:solidFill>
                <a:latin typeface="Times New Roman"/>
                <a:cs typeface="Times New Roman"/>
              </a:rPr>
              <a:t>7.Jovian.ai</a:t>
            </a:r>
            <a:endParaRPr sz="1800">
              <a:latin typeface="Times New Roman"/>
              <a:cs typeface="Times New Roman"/>
            </a:endParaRPr>
          </a:p>
          <a:p>
            <a:pPr marL="379730" indent="-367665">
              <a:lnSpc>
                <a:spcPct val="100000"/>
              </a:lnSpc>
              <a:spcBef>
                <a:spcPts val="1295"/>
              </a:spcBef>
              <a:buClr>
                <a:srgbClr val="F4FBFF"/>
              </a:buClr>
              <a:buSzPct val="111111"/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sz="1800" spc="65" dirty="0">
                <a:solidFill>
                  <a:srgbClr val="124F5C"/>
                </a:solidFill>
                <a:latin typeface="Times New Roman"/>
                <a:cs typeface="Times New Roman"/>
              </a:rPr>
              <a:t>8.Youtube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756" y="761"/>
            <a:ext cx="170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756" y="519430"/>
            <a:ext cx="3317875" cy="416750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92100" algn="l"/>
              </a:tabLst>
            </a:pP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ob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 dirty="0">
              <a:latin typeface="Verdana"/>
              <a:cs typeface="Verdana"/>
            </a:endParaRPr>
          </a:p>
          <a:p>
            <a:pPr marL="274320" indent="-26225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274955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su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 dirty="0">
              <a:latin typeface="Verdana"/>
              <a:cs typeface="Verdana"/>
            </a:endParaRPr>
          </a:p>
          <a:p>
            <a:pPr marL="273050" indent="-260985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273685" algn="l"/>
              </a:tabLst>
            </a:pP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endParaRPr sz="18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299720" algn="l"/>
              </a:tabLst>
            </a:pP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1800" dirty="0">
              <a:latin typeface="Verdana"/>
              <a:cs typeface="Verdana"/>
            </a:endParaRPr>
          </a:p>
          <a:p>
            <a:pPr marL="273050" indent="-26098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273685" algn="l"/>
              </a:tabLst>
            </a:pP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op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ati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 dirty="0">
              <a:latin typeface="Verdana"/>
              <a:cs typeface="Verdana"/>
            </a:endParaRPr>
          </a:p>
          <a:p>
            <a:pPr marL="285115" indent="-27305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28575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al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si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 dirty="0">
              <a:latin typeface="Verdana"/>
              <a:cs typeface="Verdana"/>
            </a:endParaRPr>
          </a:p>
          <a:p>
            <a:pPr marL="268605" indent="-25654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269240" algn="l"/>
              </a:tabLst>
            </a:pP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 dirty="0">
              <a:latin typeface="Verdana"/>
              <a:cs typeface="Verdana"/>
            </a:endParaRPr>
          </a:p>
          <a:p>
            <a:pPr marL="289560" indent="-27749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290195" algn="l"/>
              </a:tabLst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sz="1800" dirty="0">
              <a:latin typeface="Verdana"/>
              <a:cs typeface="Verdana"/>
            </a:endParaRPr>
          </a:p>
          <a:p>
            <a:pPr marL="12700" marR="1035685">
              <a:lnSpc>
                <a:spcPts val="3260"/>
              </a:lnSpc>
              <a:spcBef>
                <a:spcPts val="100"/>
              </a:spcBef>
              <a:buAutoNum type="arabicPeriod"/>
              <a:tabLst>
                <a:tab pos="281305" algn="l"/>
              </a:tabLst>
            </a:pP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Mo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ali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atio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 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10.Conclusion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237" y="1620011"/>
            <a:ext cx="6096576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488950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</a:t>
            </a:r>
            <a:r>
              <a:rPr spc="-220" dirty="0"/>
              <a:t>r</a:t>
            </a:r>
            <a:r>
              <a:rPr spc="-75" dirty="0"/>
              <a:t>ob</a:t>
            </a:r>
            <a:r>
              <a:rPr spc="-80" dirty="0"/>
              <a:t>le</a:t>
            </a:r>
            <a:r>
              <a:rPr dirty="0"/>
              <a:t>m</a:t>
            </a:r>
            <a:r>
              <a:rPr spc="-145" dirty="0"/>
              <a:t> </a:t>
            </a:r>
            <a:r>
              <a:rPr sz="2800" spc="-110" dirty="0"/>
              <a:t>S</a:t>
            </a:r>
            <a:r>
              <a:rPr spc="-110" dirty="0"/>
              <a:t>t</a:t>
            </a:r>
            <a:r>
              <a:rPr spc="-105" dirty="0"/>
              <a:t>a</a:t>
            </a:r>
            <a:r>
              <a:rPr spc="-145" dirty="0"/>
              <a:t>t</a:t>
            </a:r>
            <a:r>
              <a:rPr spc="-50" dirty="0"/>
              <a:t>e</a:t>
            </a:r>
            <a:r>
              <a:rPr spc="-75" dirty="0"/>
              <a:t>m</a:t>
            </a:r>
            <a:r>
              <a:rPr spc="-80" dirty="0"/>
              <a:t>e</a:t>
            </a:r>
            <a:r>
              <a:rPr spc="-75" dirty="0"/>
              <a:t>n</a:t>
            </a:r>
            <a:r>
              <a:rPr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98754" y="1151661"/>
            <a:ext cx="8123555" cy="311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0045">
              <a:lnSpc>
                <a:spcPct val="114999"/>
              </a:lnSpc>
              <a:spcBef>
                <a:spcPts val="100"/>
              </a:spcBef>
            </a:pP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Project</a:t>
            </a:r>
            <a:r>
              <a:rPr sz="16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focuses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600" spc="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analyzing</a:t>
            </a:r>
            <a:r>
              <a:rPr sz="16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Zomato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restaurant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data.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You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have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analyze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sentiments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reviews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given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customer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600" spc="-5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made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some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useful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conclusion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 the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form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Visualizations. 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Also,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cluster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spc="-5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Zomato</a:t>
            </a:r>
            <a:r>
              <a:rPr sz="16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restaurants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into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segments.</a:t>
            </a:r>
            <a:endParaRPr sz="1600" dirty="0">
              <a:latin typeface="Verdana"/>
              <a:cs typeface="Verdana"/>
            </a:endParaRPr>
          </a:p>
          <a:p>
            <a:pPr marL="12700" marR="258445">
              <a:lnSpc>
                <a:spcPct val="114999"/>
              </a:lnSpc>
            </a:pP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solves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some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business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cases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directly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help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customers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ﬁnding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restaurant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their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locality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company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grow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work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ﬁelds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they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currently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lagging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in.</a:t>
            </a:r>
            <a:endParaRPr sz="160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could</a:t>
            </a:r>
            <a:r>
              <a:rPr sz="1600" spc="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help</a:t>
            </a:r>
            <a:r>
              <a:rPr sz="1600" spc="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restaurants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 into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segments.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has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valuable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information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around cuisine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costing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which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can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be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used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 cost </a:t>
            </a:r>
            <a:r>
              <a:rPr sz="1600" spc="-80" dirty="0">
                <a:solidFill>
                  <a:srgbClr val="124F5C"/>
                </a:solidFill>
                <a:latin typeface="Verdana"/>
                <a:cs typeface="Verdana"/>
              </a:rPr>
              <a:t>vs. </a:t>
            </a:r>
            <a:r>
              <a:rPr sz="1600" spc="-5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beneﬁt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could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used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sentiment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 analysis.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metadata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600" spc="-5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reviewers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used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identifying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rgbClr val="124F5C"/>
                </a:solidFill>
                <a:latin typeface="Verdana"/>
                <a:cs typeface="Verdana"/>
              </a:rPr>
              <a:t>critics</a:t>
            </a:r>
            <a:r>
              <a:rPr lang="en-US"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industry.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194564"/>
            <a:ext cx="279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Dat</a:t>
            </a:r>
            <a:r>
              <a:rPr dirty="0"/>
              <a:t>a</a:t>
            </a:r>
            <a:r>
              <a:rPr spc="-245" dirty="0"/>
              <a:t> </a:t>
            </a:r>
            <a:r>
              <a:rPr spc="-110" dirty="0"/>
              <a:t>summ</a:t>
            </a:r>
            <a:r>
              <a:rPr spc="-105" dirty="0"/>
              <a:t>a</a:t>
            </a:r>
            <a:r>
              <a:rPr spc="-4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210"/>
              </a:spcBef>
            </a:pPr>
            <a:r>
              <a:rPr spc="-60" dirty="0"/>
              <a:t>Z</a:t>
            </a:r>
            <a:r>
              <a:rPr spc="-50" dirty="0"/>
              <a:t>omat</a:t>
            </a:r>
            <a:r>
              <a:rPr dirty="0"/>
              <a:t>o</a:t>
            </a:r>
            <a:r>
              <a:rPr spc="-105" dirty="0"/>
              <a:t> </a:t>
            </a:r>
            <a:r>
              <a:rPr spc="-65" dirty="0"/>
              <a:t>R</a:t>
            </a:r>
            <a:r>
              <a:rPr spc="-60" dirty="0"/>
              <a:t>e</a:t>
            </a:r>
            <a:r>
              <a:rPr spc="-65" dirty="0"/>
              <a:t>s</a:t>
            </a:r>
            <a:r>
              <a:rPr spc="-60" dirty="0"/>
              <a:t>t</a:t>
            </a:r>
            <a:r>
              <a:rPr spc="-65" dirty="0"/>
              <a:t>a</a:t>
            </a:r>
            <a:r>
              <a:rPr spc="-70" dirty="0"/>
              <a:t>u</a:t>
            </a:r>
            <a:r>
              <a:rPr spc="-105" dirty="0"/>
              <a:t>r</a:t>
            </a:r>
            <a:r>
              <a:rPr spc="-50" dirty="0"/>
              <a:t>a</a:t>
            </a:r>
            <a:r>
              <a:rPr spc="-55" dirty="0"/>
              <a:t>n</a:t>
            </a:r>
            <a:r>
              <a:rPr dirty="0"/>
              <a:t>t</a:t>
            </a:r>
            <a:r>
              <a:rPr spc="-140" dirty="0"/>
              <a:t> </a:t>
            </a:r>
            <a:r>
              <a:rPr spc="-45" dirty="0"/>
              <a:t>n</a:t>
            </a:r>
            <a:r>
              <a:rPr spc="-40" dirty="0"/>
              <a:t>a</a:t>
            </a:r>
            <a:r>
              <a:rPr spc="-35" dirty="0"/>
              <a:t>m</a:t>
            </a:r>
            <a:r>
              <a:rPr spc="-70" dirty="0"/>
              <a:t>e</a:t>
            </a:r>
            <a:r>
              <a:rPr dirty="0"/>
              <a:t>s</a:t>
            </a:r>
            <a:r>
              <a:rPr spc="-170" dirty="0"/>
              <a:t> </a:t>
            </a:r>
            <a:r>
              <a:rPr spc="-65" dirty="0"/>
              <a:t>a</a:t>
            </a:r>
            <a:r>
              <a:rPr spc="-70" dirty="0"/>
              <a:t>n</a:t>
            </a:r>
            <a:r>
              <a:rPr dirty="0"/>
              <a:t>d</a:t>
            </a:r>
            <a:r>
              <a:rPr spc="-100" dirty="0"/>
              <a:t> </a:t>
            </a:r>
            <a:r>
              <a:rPr spc="-35" dirty="0"/>
              <a:t>Me</a:t>
            </a:r>
            <a:r>
              <a:rPr spc="-40" dirty="0"/>
              <a:t>ta</a:t>
            </a:r>
            <a:r>
              <a:rPr spc="-55" dirty="0"/>
              <a:t>d</a:t>
            </a:r>
            <a:r>
              <a:rPr spc="-50" dirty="0"/>
              <a:t>at</a:t>
            </a:r>
            <a:r>
              <a:rPr dirty="0"/>
              <a:t>a</a:t>
            </a:r>
          </a:p>
          <a:p>
            <a:pPr marL="178435" indent="-166370">
              <a:lnSpc>
                <a:spcPct val="100000"/>
              </a:lnSpc>
              <a:spcBef>
                <a:spcPts val="1105"/>
              </a:spcBef>
              <a:buSzPct val="94444"/>
              <a:buAutoNum type="arabicPeriod"/>
              <a:tabLst>
                <a:tab pos="179070" algn="l"/>
              </a:tabLst>
            </a:pPr>
            <a:r>
              <a:rPr spc="-60" dirty="0">
                <a:solidFill>
                  <a:srgbClr val="124F5C"/>
                </a:solidFill>
              </a:rPr>
              <a:t>N</a:t>
            </a:r>
            <a:r>
              <a:rPr spc="-50" dirty="0">
                <a:solidFill>
                  <a:srgbClr val="124F5C"/>
                </a:solidFill>
              </a:rPr>
              <a:t>am</a:t>
            </a:r>
            <a:r>
              <a:rPr dirty="0">
                <a:solidFill>
                  <a:srgbClr val="124F5C"/>
                </a:solidFill>
              </a:rPr>
              <a:t>e</a:t>
            </a:r>
            <a:r>
              <a:rPr spc="-135" dirty="0">
                <a:solidFill>
                  <a:srgbClr val="124F5C"/>
                </a:solidFill>
              </a:rPr>
              <a:t> </a:t>
            </a:r>
            <a:r>
              <a:rPr b="0" spc="-25" dirty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b="0" spc="35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b="0" spc="5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b="0" spc="35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b="0" spc="-7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b="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Rest</a:t>
            </a:r>
            <a:r>
              <a:rPr b="0" spc="5" dirty="0">
                <a:solidFill>
                  <a:srgbClr val="124F5C"/>
                </a:solidFill>
                <a:latin typeface="Times New Roman"/>
                <a:cs typeface="Times New Roman"/>
              </a:rPr>
              <a:t>au</a:t>
            </a:r>
            <a:r>
              <a:rPr b="0" spc="-7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an</a:t>
            </a:r>
            <a:r>
              <a:rPr b="0" spc="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b="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</a:p>
          <a:p>
            <a:pPr marL="200025" indent="-187960">
              <a:lnSpc>
                <a:spcPct val="100000"/>
              </a:lnSpc>
              <a:spcBef>
                <a:spcPts val="790"/>
              </a:spcBef>
              <a:buSzPct val="94444"/>
              <a:buAutoNum type="arabicPeriod"/>
              <a:tabLst>
                <a:tab pos="200660" algn="l"/>
              </a:tabLst>
            </a:pPr>
            <a:r>
              <a:rPr spc="-45" dirty="0">
                <a:solidFill>
                  <a:srgbClr val="124F5C"/>
                </a:solidFill>
              </a:rPr>
              <a:t>Links</a:t>
            </a:r>
            <a:r>
              <a:rPr spc="-195" dirty="0">
                <a:solidFill>
                  <a:srgbClr val="124F5C"/>
                </a:solidFill>
              </a:rPr>
              <a:t> </a:t>
            </a:r>
            <a:r>
              <a:rPr b="0" spc="15" dirty="0">
                <a:solidFill>
                  <a:srgbClr val="124F5C"/>
                </a:solidFill>
                <a:latin typeface="Times New Roman"/>
                <a:cs typeface="Times New Roman"/>
              </a:rPr>
              <a:t>:URL</a:t>
            </a:r>
            <a:r>
              <a:rPr b="0" spc="-1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spc="10" dirty="0">
                <a:solidFill>
                  <a:srgbClr val="124F5C"/>
                </a:solidFill>
                <a:latin typeface="Times New Roman"/>
                <a:cs typeface="Times New Roman"/>
              </a:rPr>
              <a:t>Links</a:t>
            </a:r>
            <a:r>
              <a:rPr b="0" spc="-1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b="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124F5C"/>
                </a:solidFill>
                <a:latin typeface="Times New Roman"/>
                <a:cs typeface="Times New Roman"/>
              </a:rPr>
              <a:t>Restaurants</a:t>
            </a:r>
          </a:p>
          <a:p>
            <a:pPr marL="196850" indent="-184785">
              <a:lnSpc>
                <a:spcPct val="100000"/>
              </a:lnSpc>
              <a:spcBef>
                <a:spcPts val="805"/>
              </a:spcBef>
              <a:buSzPct val="94444"/>
              <a:buAutoNum type="arabicPeriod"/>
              <a:tabLst>
                <a:tab pos="197485" algn="l"/>
              </a:tabLst>
            </a:pPr>
            <a:r>
              <a:rPr spc="-30" dirty="0">
                <a:solidFill>
                  <a:srgbClr val="124F5C"/>
                </a:solidFill>
              </a:rPr>
              <a:t>C</a:t>
            </a:r>
            <a:r>
              <a:rPr spc="-65" dirty="0">
                <a:solidFill>
                  <a:srgbClr val="124F5C"/>
                </a:solidFill>
              </a:rPr>
              <a:t>os</a:t>
            </a:r>
            <a:r>
              <a:rPr dirty="0">
                <a:solidFill>
                  <a:srgbClr val="124F5C"/>
                </a:solidFill>
              </a:rPr>
              <a:t>t</a:t>
            </a:r>
            <a:r>
              <a:rPr spc="-130" dirty="0">
                <a:solidFill>
                  <a:srgbClr val="124F5C"/>
                </a:solidFill>
              </a:rPr>
              <a:t> </a:t>
            </a:r>
            <a:r>
              <a:rPr b="0" spc="-25" dirty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b="0" spc="135" dirty="0">
                <a:solidFill>
                  <a:srgbClr val="124F5C"/>
                </a:solidFill>
                <a:latin typeface="Times New Roman"/>
                <a:cs typeface="Times New Roman"/>
              </a:rPr>
              <a:t>P</a:t>
            </a:r>
            <a:r>
              <a:rPr b="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b="0" spc="-1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spc="10" dirty="0">
                <a:solidFill>
                  <a:srgbClr val="124F5C"/>
                </a:solidFill>
                <a:latin typeface="Times New Roman"/>
                <a:cs typeface="Times New Roman"/>
              </a:rPr>
              <a:t>p</a:t>
            </a:r>
            <a:r>
              <a:rPr b="0" spc="1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b="0" spc="-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b="0" spc="5" dirty="0">
                <a:solidFill>
                  <a:srgbClr val="124F5C"/>
                </a:solidFill>
                <a:latin typeface="Times New Roman"/>
                <a:cs typeface="Times New Roman"/>
              </a:rPr>
              <a:t>so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b="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spc="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b="0" spc="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b="0" spc="10" dirty="0">
                <a:solidFill>
                  <a:srgbClr val="124F5C"/>
                </a:solidFill>
                <a:latin typeface="Times New Roman"/>
                <a:cs typeface="Times New Roman"/>
              </a:rPr>
              <a:t>ti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b="0" spc="2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b="0" spc="-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b="0" spc="3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b="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spc="-1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b="0" spc="-1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b="0" spc="-1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b="0" spc="25" dirty="0">
                <a:solidFill>
                  <a:srgbClr val="124F5C"/>
                </a:solidFill>
                <a:latin typeface="Times New Roman"/>
                <a:cs typeface="Times New Roman"/>
              </a:rPr>
              <a:t>dining</a:t>
            </a:r>
          </a:p>
          <a:p>
            <a:pPr marL="218440" indent="-206375">
              <a:lnSpc>
                <a:spcPct val="100000"/>
              </a:lnSpc>
              <a:spcBef>
                <a:spcPts val="800"/>
              </a:spcBef>
              <a:buSzPct val="94444"/>
              <a:buAutoNum type="arabicPeriod" startAt="4"/>
              <a:tabLst>
                <a:tab pos="219075" algn="l"/>
              </a:tabLst>
            </a:pPr>
            <a:r>
              <a:rPr spc="-45" dirty="0">
                <a:solidFill>
                  <a:srgbClr val="124F5C"/>
                </a:solidFill>
              </a:rPr>
              <a:t>C</a:t>
            </a:r>
            <a:r>
              <a:rPr spc="-40" dirty="0">
                <a:solidFill>
                  <a:srgbClr val="124F5C"/>
                </a:solidFill>
              </a:rPr>
              <a:t>o</a:t>
            </a:r>
            <a:r>
              <a:rPr spc="-35" dirty="0">
                <a:solidFill>
                  <a:srgbClr val="124F5C"/>
                </a:solidFill>
              </a:rPr>
              <a:t>llec</a:t>
            </a:r>
            <a:r>
              <a:rPr spc="-40" dirty="0">
                <a:solidFill>
                  <a:srgbClr val="124F5C"/>
                </a:solidFill>
              </a:rPr>
              <a:t>t</a:t>
            </a:r>
            <a:r>
              <a:rPr spc="-45" dirty="0">
                <a:solidFill>
                  <a:srgbClr val="124F5C"/>
                </a:solidFill>
              </a:rPr>
              <a:t>i</a:t>
            </a:r>
            <a:r>
              <a:rPr spc="-40" dirty="0">
                <a:solidFill>
                  <a:srgbClr val="124F5C"/>
                </a:solidFill>
              </a:rPr>
              <a:t>o</a:t>
            </a:r>
            <a:r>
              <a:rPr spc="-5" dirty="0">
                <a:solidFill>
                  <a:srgbClr val="124F5C"/>
                </a:solidFill>
              </a:rPr>
              <a:t>n</a:t>
            </a:r>
            <a:r>
              <a:rPr spc="-170" dirty="0">
                <a:solidFill>
                  <a:srgbClr val="124F5C"/>
                </a:solidFill>
              </a:rPr>
              <a:t> </a:t>
            </a:r>
            <a:r>
              <a:rPr b="0" spc="-215" dirty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b="0" spc="-9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b="0" spc="2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b="0" spc="20" dirty="0">
                <a:solidFill>
                  <a:srgbClr val="124F5C"/>
                </a:solidFill>
                <a:latin typeface="Times New Roman"/>
                <a:cs typeface="Times New Roman"/>
              </a:rPr>
              <a:t>gg</a:t>
            </a:r>
            <a:r>
              <a:rPr b="0" spc="2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b="0" spc="2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b="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b="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Rest</a:t>
            </a:r>
            <a:r>
              <a:rPr b="0" spc="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b="0" spc="-1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b="0" spc="-1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b="0" spc="-1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b="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b="0" spc="-1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spc="-24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b="0" spc="-105" dirty="0">
                <a:solidFill>
                  <a:srgbClr val="124F5C"/>
                </a:solidFill>
                <a:latin typeface="Times New Roman"/>
                <a:cs typeface="Times New Roman"/>
              </a:rPr>
              <a:t>.</a:t>
            </a:r>
            <a:r>
              <a:rPr b="0" spc="-204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b="0" spc="-105" dirty="0">
                <a:solidFill>
                  <a:srgbClr val="124F5C"/>
                </a:solidFill>
                <a:latin typeface="Times New Roman"/>
                <a:cs typeface="Times New Roman"/>
              </a:rPr>
              <a:t>.t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.</a:t>
            </a:r>
          </a:p>
          <a:p>
            <a:pPr marL="1303655">
              <a:lnSpc>
                <a:spcPct val="100000"/>
              </a:lnSpc>
              <a:spcBef>
                <a:spcPts val="795"/>
              </a:spcBef>
            </a:pPr>
            <a:r>
              <a:rPr b="0" spc="-70" dirty="0">
                <a:solidFill>
                  <a:srgbClr val="124F5C"/>
                </a:solidFill>
                <a:latin typeface="Times New Roman"/>
                <a:cs typeface="Times New Roman"/>
              </a:rPr>
              <a:t>Z</a:t>
            </a:r>
            <a:r>
              <a:rPr b="0" spc="3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b="0" spc="2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b="0" spc="4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b="0" spc="-1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b="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spc="3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b="0" spc="2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b="0" spc="-1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b="0" spc="2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b="0" spc="2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b="0" spc="1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b="0" spc="-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b="0" spc="-10" dirty="0">
                <a:solidFill>
                  <a:srgbClr val="124F5C"/>
                </a:solidFill>
                <a:latin typeface="Times New Roman"/>
                <a:cs typeface="Times New Roman"/>
              </a:rPr>
              <a:t>ies</a:t>
            </a:r>
          </a:p>
          <a:p>
            <a:pPr marL="198755" indent="-186690">
              <a:lnSpc>
                <a:spcPct val="100000"/>
              </a:lnSpc>
              <a:spcBef>
                <a:spcPts val="805"/>
              </a:spcBef>
              <a:buSzPct val="94444"/>
              <a:buAutoNum type="arabicPeriod" startAt="5"/>
              <a:tabLst>
                <a:tab pos="199390" algn="l"/>
              </a:tabLst>
            </a:pPr>
            <a:r>
              <a:rPr spc="-25" dirty="0">
                <a:solidFill>
                  <a:srgbClr val="124F5C"/>
                </a:solidFill>
              </a:rPr>
              <a:t>C</a:t>
            </a:r>
            <a:r>
              <a:rPr spc="-70" dirty="0">
                <a:solidFill>
                  <a:srgbClr val="124F5C"/>
                </a:solidFill>
              </a:rPr>
              <a:t>u</a:t>
            </a:r>
            <a:r>
              <a:rPr spc="-60" dirty="0">
                <a:solidFill>
                  <a:srgbClr val="124F5C"/>
                </a:solidFill>
              </a:rPr>
              <a:t>i</a:t>
            </a:r>
            <a:r>
              <a:rPr spc="-70" dirty="0">
                <a:solidFill>
                  <a:srgbClr val="124F5C"/>
                </a:solidFill>
              </a:rPr>
              <a:t>s</a:t>
            </a:r>
            <a:r>
              <a:rPr spc="-60" dirty="0">
                <a:solidFill>
                  <a:srgbClr val="124F5C"/>
                </a:solidFill>
              </a:rPr>
              <a:t>i</a:t>
            </a:r>
            <a:r>
              <a:rPr spc="-75" dirty="0">
                <a:solidFill>
                  <a:srgbClr val="124F5C"/>
                </a:solidFill>
              </a:rPr>
              <a:t>ne</a:t>
            </a:r>
            <a:r>
              <a:rPr spc="-5" dirty="0">
                <a:solidFill>
                  <a:srgbClr val="124F5C"/>
                </a:solidFill>
              </a:rPr>
              <a:t>s</a:t>
            </a:r>
            <a:r>
              <a:rPr spc="-120" dirty="0">
                <a:solidFill>
                  <a:srgbClr val="124F5C"/>
                </a:solidFill>
              </a:rPr>
              <a:t> </a:t>
            </a:r>
            <a:r>
              <a:rPr b="0" spc="-25" dirty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Cuisin</a:t>
            </a:r>
            <a:r>
              <a:rPr b="0" spc="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b="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b="0" spc="-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spc="-5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b="0" spc="-4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b="0" spc="-95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b="0" spc="4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b="0" spc="-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spc="60" dirty="0">
                <a:solidFill>
                  <a:srgbClr val="124F5C"/>
                </a:solidFill>
                <a:latin typeface="Times New Roman"/>
                <a:cs typeface="Times New Roman"/>
              </a:rPr>
              <a:t>b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y</a:t>
            </a:r>
            <a:r>
              <a:rPr b="0" spc="-2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Rest</a:t>
            </a:r>
            <a:r>
              <a:rPr b="0" spc="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b="0" spc="-6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an</a:t>
            </a:r>
            <a:r>
              <a:rPr b="0" spc="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b="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</a:p>
          <a:p>
            <a:pPr marL="206375" indent="-194310">
              <a:lnSpc>
                <a:spcPct val="100000"/>
              </a:lnSpc>
              <a:spcBef>
                <a:spcPts val="805"/>
              </a:spcBef>
              <a:buSzPct val="94444"/>
              <a:buAutoNum type="arabicPeriod" startAt="5"/>
              <a:tabLst>
                <a:tab pos="207010" algn="l"/>
              </a:tabLst>
            </a:pPr>
            <a:r>
              <a:rPr spc="-85" dirty="0">
                <a:solidFill>
                  <a:srgbClr val="124F5C"/>
                </a:solidFill>
              </a:rPr>
              <a:t>T</a:t>
            </a:r>
            <a:r>
              <a:rPr spc="-45" dirty="0">
                <a:solidFill>
                  <a:srgbClr val="124F5C"/>
                </a:solidFill>
              </a:rPr>
              <a:t>i</a:t>
            </a:r>
            <a:r>
              <a:rPr spc="-50" dirty="0">
                <a:solidFill>
                  <a:srgbClr val="124F5C"/>
                </a:solidFill>
              </a:rPr>
              <a:t>m</a:t>
            </a:r>
            <a:r>
              <a:rPr spc="-45" dirty="0">
                <a:solidFill>
                  <a:srgbClr val="124F5C"/>
                </a:solidFill>
              </a:rPr>
              <a:t>i</a:t>
            </a:r>
            <a:r>
              <a:rPr spc="-60" dirty="0">
                <a:solidFill>
                  <a:srgbClr val="124F5C"/>
                </a:solidFill>
              </a:rPr>
              <a:t>n</a:t>
            </a:r>
            <a:r>
              <a:rPr spc="-55" dirty="0">
                <a:solidFill>
                  <a:srgbClr val="124F5C"/>
                </a:solidFill>
              </a:rPr>
              <a:t>g</a:t>
            </a:r>
            <a:r>
              <a:rPr spc="-5" dirty="0">
                <a:solidFill>
                  <a:srgbClr val="124F5C"/>
                </a:solidFill>
              </a:rPr>
              <a:t>s</a:t>
            </a:r>
            <a:r>
              <a:rPr spc="-145" dirty="0">
                <a:solidFill>
                  <a:srgbClr val="124F5C"/>
                </a:solidFill>
              </a:rPr>
              <a:t> </a:t>
            </a:r>
            <a:r>
              <a:rPr b="0" spc="-25" dirty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Rest</a:t>
            </a:r>
            <a:r>
              <a:rPr b="0" spc="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b="0" spc="-7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b="0" spc="2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b="0" spc="2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b="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b="0" spc="-1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b="0" spc="-3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b="0" spc="2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b="0" spc="15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b="0" spc="25" dirty="0">
                <a:solidFill>
                  <a:srgbClr val="124F5C"/>
                </a:solidFill>
                <a:latin typeface="Times New Roman"/>
                <a:cs typeface="Times New Roman"/>
              </a:rPr>
              <a:t>ing</a:t>
            </a:r>
            <a:r>
              <a:rPr b="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1600" y="666750"/>
            <a:ext cx="3658870" cy="4368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2725" indent="267970">
              <a:lnSpc>
                <a:spcPct val="1511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Z</a:t>
            </a:r>
            <a:r>
              <a:rPr sz="1800" b="1" spc="-50" dirty="0">
                <a:solidFill>
                  <a:srgbClr val="CC0000"/>
                </a:solidFill>
                <a:latin typeface="Times New Roman"/>
                <a:cs typeface="Times New Roman"/>
              </a:rPr>
              <a:t>omat</a:t>
            </a:r>
            <a:r>
              <a:rPr sz="1800" b="1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1800" b="1" spc="-10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1800" b="1" spc="-6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1800" b="1" spc="-7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1800" b="1" spc="-60" dirty="0">
                <a:solidFill>
                  <a:srgbClr val="CC0000"/>
                </a:solidFill>
                <a:latin typeface="Times New Roman"/>
                <a:cs typeface="Times New Roman"/>
              </a:rPr>
              <a:t>ta</a:t>
            </a:r>
            <a:r>
              <a:rPr sz="1800" b="1" spc="-7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r>
              <a:rPr sz="1800" b="1" spc="-105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1800" b="1" spc="-5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1800" b="1" spc="-60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1800" b="1" spc="-1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CC0000"/>
                </a:solidFill>
                <a:latin typeface="Times New Roman"/>
                <a:cs typeface="Times New Roman"/>
              </a:rPr>
              <a:t>Re</a:t>
            </a:r>
            <a:r>
              <a:rPr sz="1800" b="1" spc="-60" dirty="0">
                <a:solidFill>
                  <a:srgbClr val="CC0000"/>
                </a:solidFill>
                <a:latin typeface="Times New Roman"/>
                <a:cs typeface="Times New Roman"/>
              </a:rPr>
              <a:t>vi</a:t>
            </a:r>
            <a:r>
              <a:rPr sz="1800" b="1" spc="-9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1800" b="1" spc="-60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sz="1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  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1</a:t>
            </a: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.R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ta</a:t>
            </a: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800" b="1" spc="-10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b="1" spc="-1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sz="1800" spc="-1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Rest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800" spc="-7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endParaRPr sz="1800" dirty="0">
              <a:latin typeface="Times New Roman"/>
              <a:cs typeface="Times New Roman"/>
            </a:endParaRPr>
          </a:p>
          <a:p>
            <a:pPr marL="200025" indent="-187960">
              <a:lnSpc>
                <a:spcPct val="100000"/>
              </a:lnSpc>
              <a:spcBef>
                <a:spcPts val="790"/>
              </a:spcBef>
              <a:buAutoNum type="arabicPeriod" startAt="2"/>
              <a:tabLst>
                <a:tab pos="200660" algn="l"/>
              </a:tabLst>
            </a:pP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Re</a:t>
            </a:r>
            <a:r>
              <a:rPr sz="1800" b="1" spc="-65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b="1" spc="-9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we</a:t>
            </a:r>
            <a:r>
              <a:rPr sz="1800" b="1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b="1" spc="-1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6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30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er</a:t>
            </a:r>
            <a:endParaRPr sz="1800" dirty="0">
              <a:latin typeface="Times New Roman"/>
              <a:cs typeface="Times New Roman"/>
            </a:endParaRPr>
          </a:p>
          <a:p>
            <a:pPr marL="196850" indent="-184785">
              <a:lnSpc>
                <a:spcPct val="100000"/>
              </a:lnSpc>
              <a:spcBef>
                <a:spcPts val="805"/>
              </a:spcBef>
              <a:buAutoNum type="arabicPeriod" startAt="2"/>
              <a:tabLst>
                <a:tab pos="197485" algn="l"/>
              </a:tabLst>
            </a:pP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Re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vi</a:t>
            </a:r>
            <a:r>
              <a:rPr sz="1800" b="1" spc="-9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b="1" spc="-1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vi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-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4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xt</a:t>
            </a:r>
            <a:endParaRPr sz="1800" dirty="0">
              <a:latin typeface="Times New Roman"/>
              <a:cs typeface="Times New Roman"/>
            </a:endParaRPr>
          </a:p>
          <a:p>
            <a:pPr marL="218440" indent="-205740">
              <a:lnSpc>
                <a:spcPct val="100000"/>
              </a:lnSpc>
              <a:spcBef>
                <a:spcPts val="805"/>
              </a:spcBef>
              <a:buAutoNum type="arabicPeriod" startAt="2"/>
              <a:tabLst>
                <a:tab pos="218440" algn="l"/>
              </a:tabLst>
            </a:pPr>
            <a:r>
              <a:rPr sz="1800" b="1" spc="-9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at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ati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Times New Roman"/>
                <a:cs typeface="Times New Roman"/>
              </a:rPr>
              <a:t>P</a:t>
            </a:r>
            <a:r>
              <a:rPr sz="1800" spc="-6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vide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y</a:t>
            </a:r>
            <a:r>
              <a:rPr sz="1800" spc="-2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vi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er</a:t>
            </a:r>
            <a:endParaRPr sz="1800" dirty="0">
              <a:latin typeface="Times New Roman"/>
              <a:cs typeface="Times New Roman"/>
            </a:endParaRPr>
          </a:p>
          <a:p>
            <a:pPr marL="179705" indent="-167640">
              <a:lnSpc>
                <a:spcPct val="100000"/>
              </a:lnSpc>
              <a:spcBef>
                <a:spcPts val="685"/>
              </a:spcBef>
              <a:buAutoNum type="arabicPeriod" startAt="2"/>
              <a:tabLst>
                <a:tab pos="180340" algn="l"/>
              </a:tabLst>
            </a:pPr>
            <a:r>
              <a:rPr sz="1800" b="1" spc="-35" dirty="0">
                <a:solidFill>
                  <a:srgbClr val="124F5C"/>
                </a:solidFill>
                <a:latin typeface="Times New Roman"/>
                <a:cs typeface="Times New Roman"/>
              </a:rPr>
              <a:t>Me</a:t>
            </a:r>
            <a:r>
              <a:rPr sz="18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at</a:t>
            </a:r>
            <a:r>
              <a:rPr sz="1800" b="1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b="1" spc="-1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30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-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eta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at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-</a:t>
            </a:r>
            <a:r>
              <a:rPr sz="1800" spc="-2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of 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vi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6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-7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ol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  <a:p>
            <a:pPr marL="12700" marR="164465">
              <a:lnSpc>
                <a:spcPct val="141200"/>
              </a:lnSpc>
              <a:spcBef>
                <a:spcPts val="295"/>
              </a:spcBef>
              <a:buAutoNum type="arabicPeriod" startAt="6"/>
              <a:tabLst>
                <a:tab pos="206375" algn="l"/>
              </a:tabLst>
            </a:pPr>
            <a:r>
              <a:rPr sz="1800" b="1" spc="-6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im</a:t>
            </a:r>
            <a:r>
              <a:rPr sz="1800" b="1" spc="-5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: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Ti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me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of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vi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w  </a:t>
            </a:r>
            <a:r>
              <a:rPr sz="18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7.Pictures</a:t>
            </a:r>
            <a:r>
              <a:rPr sz="1800" b="1" spc="-1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:No.of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pictures</a:t>
            </a:r>
            <a:r>
              <a:rPr sz="1800" spc="-1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posted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with </a:t>
            </a:r>
            <a:r>
              <a:rPr sz="1800" spc="-43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review</a:t>
            </a:r>
            <a:endParaRPr lang="en-IN" sz="1800" spc="-15" dirty="0">
              <a:solidFill>
                <a:srgbClr val="124F5C"/>
              </a:solidFill>
              <a:latin typeface="Times New Roman"/>
              <a:cs typeface="Times New Roman"/>
            </a:endParaRPr>
          </a:p>
          <a:p>
            <a:pPr marL="12700" marR="164465">
              <a:lnSpc>
                <a:spcPct val="141200"/>
              </a:lnSpc>
              <a:spcBef>
                <a:spcPts val="295"/>
              </a:spcBef>
              <a:tabLst>
                <a:tab pos="206375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270764"/>
            <a:ext cx="4858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</a:t>
            </a:r>
            <a:r>
              <a:rPr spc="-110" dirty="0"/>
              <a:t>xp</a:t>
            </a:r>
            <a:r>
              <a:rPr spc="-114" dirty="0"/>
              <a:t>l</a:t>
            </a:r>
            <a:r>
              <a:rPr spc="-110" dirty="0"/>
              <a:t>o</a:t>
            </a:r>
            <a:r>
              <a:rPr spc="-305" dirty="0"/>
              <a:t>r</a:t>
            </a:r>
            <a:r>
              <a:rPr spc="-120" dirty="0"/>
              <a:t>a</a:t>
            </a:r>
            <a:r>
              <a:rPr spc="-135" dirty="0"/>
              <a:t>t</a:t>
            </a:r>
            <a:r>
              <a:rPr spc="-160" dirty="0"/>
              <a:t>o</a:t>
            </a:r>
            <a:r>
              <a:rPr spc="-90" dirty="0"/>
              <a:t>r</a:t>
            </a:r>
            <a:r>
              <a:rPr dirty="0"/>
              <a:t>y</a:t>
            </a:r>
            <a:r>
              <a:rPr spc="-315" dirty="0"/>
              <a:t> </a:t>
            </a:r>
            <a:r>
              <a:rPr spc="-95" dirty="0"/>
              <a:t>D</a:t>
            </a:r>
            <a:r>
              <a:rPr spc="-100" dirty="0"/>
              <a:t>a</a:t>
            </a:r>
            <a:r>
              <a:rPr spc="-95" dirty="0"/>
              <a:t>t</a:t>
            </a:r>
            <a:r>
              <a:rPr dirty="0"/>
              <a:t>a</a:t>
            </a:r>
            <a:r>
              <a:rPr spc="-240" dirty="0"/>
              <a:t> </a:t>
            </a:r>
            <a:r>
              <a:rPr spc="-95" dirty="0"/>
              <a:t>A</a:t>
            </a:r>
            <a:r>
              <a:rPr spc="-100" dirty="0"/>
              <a:t>na</a:t>
            </a:r>
            <a:r>
              <a:rPr spc="-105" dirty="0"/>
              <a:t>l</a:t>
            </a:r>
            <a:r>
              <a:rPr spc="-135" dirty="0"/>
              <a:t>y</a:t>
            </a:r>
            <a:r>
              <a:rPr spc="-160" dirty="0"/>
              <a:t>s</a:t>
            </a:r>
            <a:r>
              <a:rPr spc="-165" dirty="0"/>
              <a:t>i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354836"/>
            <a:ext cx="8961120" cy="2386965"/>
            <a:chOff x="0" y="1354836"/>
            <a:chExt cx="8961120" cy="23869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54836"/>
              <a:ext cx="4686299" cy="2386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6300" y="1435608"/>
              <a:ext cx="4274820" cy="229971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5291" y="4050588"/>
            <a:ext cx="730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Finding</a:t>
            </a:r>
            <a:r>
              <a:rPr sz="1800" spc="-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out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most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expensive</a:t>
            </a:r>
            <a:r>
              <a:rPr sz="1800" spc="-1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and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most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affordable</a:t>
            </a:r>
            <a:r>
              <a:rPr sz="1800" spc="-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restaurants</a:t>
            </a:r>
            <a:r>
              <a:rPr sz="1800" spc="-17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can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help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lot </a:t>
            </a:r>
            <a:r>
              <a:rPr sz="1800" spc="-43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4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5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di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4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Times New Roman"/>
                <a:cs typeface="Times New Roman"/>
              </a:rPr>
              <a:t>po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k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-1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3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z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70764"/>
            <a:ext cx="6126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</a:t>
            </a:r>
            <a:r>
              <a:rPr spc="-110" dirty="0"/>
              <a:t>xp</a:t>
            </a:r>
            <a:r>
              <a:rPr spc="-114" dirty="0"/>
              <a:t>lo</a:t>
            </a:r>
            <a:r>
              <a:rPr spc="-305" dirty="0"/>
              <a:t>r</a:t>
            </a:r>
            <a:r>
              <a:rPr spc="-120" dirty="0"/>
              <a:t>a</a:t>
            </a:r>
            <a:r>
              <a:rPr spc="-135" dirty="0"/>
              <a:t>t</a:t>
            </a:r>
            <a:r>
              <a:rPr spc="-160" dirty="0"/>
              <a:t>o</a:t>
            </a:r>
            <a:r>
              <a:rPr spc="-90" dirty="0"/>
              <a:t>r</a:t>
            </a:r>
            <a:r>
              <a:rPr dirty="0"/>
              <a:t>y</a:t>
            </a:r>
            <a:r>
              <a:rPr spc="-310" dirty="0"/>
              <a:t> </a:t>
            </a:r>
            <a:r>
              <a:rPr spc="-95" dirty="0"/>
              <a:t>D</a:t>
            </a:r>
            <a:r>
              <a:rPr spc="-100" dirty="0"/>
              <a:t>a</a:t>
            </a:r>
            <a:r>
              <a:rPr spc="-95" dirty="0"/>
              <a:t>t</a:t>
            </a:r>
            <a:r>
              <a:rPr dirty="0"/>
              <a:t>a</a:t>
            </a:r>
            <a:r>
              <a:rPr spc="-245" dirty="0"/>
              <a:t> </a:t>
            </a:r>
            <a:r>
              <a:rPr spc="-95" dirty="0"/>
              <a:t>A</a:t>
            </a:r>
            <a:r>
              <a:rPr spc="-100" dirty="0"/>
              <a:t>na</a:t>
            </a:r>
            <a:r>
              <a:rPr spc="-105" dirty="0"/>
              <a:t>l</a:t>
            </a:r>
            <a:r>
              <a:rPr spc="-100" dirty="0"/>
              <a:t>ys</a:t>
            </a:r>
            <a:r>
              <a:rPr spc="-105" dirty="0"/>
              <a:t>i</a:t>
            </a:r>
            <a:r>
              <a:rPr spc="-95" dirty="0"/>
              <a:t>s</a:t>
            </a:r>
            <a:r>
              <a:rPr spc="-195" dirty="0"/>
              <a:t>(</a:t>
            </a:r>
            <a:r>
              <a:rPr spc="-245" dirty="0"/>
              <a:t>c</a:t>
            </a:r>
            <a:r>
              <a:rPr spc="-90" dirty="0"/>
              <a:t>on</a:t>
            </a:r>
            <a:r>
              <a:rPr spc="-110" dirty="0"/>
              <a:t>t</a:t>
            </a:r>
            <a:r>
              <a:rPr spc="-280" dirty="0"/>
              <a:t>d)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19" y="1124711"/>
            <a:ext cx="3230880" cy="29428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6067" y="1124711"/>
            <a:ext cx="3043428" cy="3023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2223" y="4330700"/>
            <a:ext cx="3042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600" b="1" spc="-7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6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6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6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6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lo</a:t>
            </a:r>
            <a:r>
              <a:rPr sz="16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6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600" b="1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6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600" b="1" spc="-1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6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x</a:t>
            </a:r>
            <a:r>
              <a:rPr sz="1600" b="1" spc="-55" dirty="0">
                <a:solidFill>
                  <a:srgbClr val="124F5C"/>
                </a:solidFill>
                <a:latin typeface="Times New Roman"/>
                <a:cs typeface="Times New Roman"/>
              </a:rPr>
              <a:t>pen</a:t>
            </a:r>
            <a:r>
              <a:rPr sz="16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600" b="1" spc="-5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600" b="1" spc="-75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6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600" b="1" spc="-114" dirty="0">
                <a:solidFill>
                  <a:srgbClr val="124F5C"/>
                </a:solidFill>
                <a:latin typeface="Times New Roman"/>
                <a:cs typeface="Times New Roman"/>
              </a:rPr>
              <a:t> r</a:t>
            </a:r>
            <a:r>
              <a:rPr sz="16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600" b="1" spc="-6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6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6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600" b="1" spc="-65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600" b="1" spc="-10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6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600" b="1" spc="-55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6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2478" y="4330700"/>
            <a:ext cx="3112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600" b="1" spc="-7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6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6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6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6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lo</a:t>
            </a:r>
            <a:r>
              <a:rPr sz="16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6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600" b="1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6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600" b="1" spc="-1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6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600" b="1" spc="-7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6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6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6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b</a:t>
            </a:r>
            <a:r>
              <a:rPr sz="16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6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6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600" b="1" spc="-114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6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600" b="1" spc="-6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6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6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600" b="1" spc="-65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600" b="1" spc="-10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6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6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6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84" y="197307"/>
            <a:ext cx="6085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</a:t>
            </a:r>
            <a:r>
              <a:rPr spc="-110" dirty="0"/>
              <a:t>xp</a:t>
            </a:r>
            <a:r>
              <a:rPr spc="-114" dirty="0"/>
              <a:t>lo</a:t>
            </a:r>
            <a:r>
              <a:rPr spc="-305" dirty="0"/>
              <a:t>r</a:t>
            </a:r>
            <a:r>
              <a:rPr spc="-125" dirty="0"/>
              <a:t>a</a:t>
            </a:r>
            <a:r>
              <a:rPr spc="-135" dirty="0"/>
              <a:t>t</a:t>
            </a:r>
            <a:r>
              <a:rPr spc="-155" dirty="0"/>
              <a:t>o</a:t>
            </a:r>
            <a:r>
              <a:rPr spc="-90" dirty="0"/>
              <a:t>r</a:t>
            </a:r>
            <a:r>
              <a:rPr dirty="0"/>
              <a:t>y</a:t>
            </a:r>
            <a:r>
              <a:rPr spc="-315" dirty="0"/>
              <a:t> </a:t>
            </a:r>
            <a:r>
              <a:rPr spc="-95" dirty="0"/>
              <a:t>D</a:t>
            </a:r>
            <a:r>
              <a:rPr spc="-100" dirty="0"/>
              <a:t>at</a:t>
            </a:r>
            <a:r>
              <a:rPr dirty="0"/>
              <a:t>a</a:t>
            </a:r>
            <a:r>
              <a:rPr spc="-240" dirty="0"/>
              <a:t> </a:t>
            </a:r>
            <a:r>
              <a:rPr spc="-95" dirty="0"/>
              <a:t>An</a:t>
            </a:r>
            <a:r>
              <a:rPr spc="-100" dirty="0"/>
              <a:t>al</a:t>
            </a:r>
            <a:r>
              <a:rPr spc="-135" dirty="0"/>
              <a:t>y</a:t>
            </a:r>
            <a:r>
              <a:rPr spc="-195" dirty="0"/>
              <a:t>s</a:t>
            </a:r>
            <a:r>
              <a:rPr spc="-200" dirty="0"/>
              <a:t>i</a:t>
            </a:r>
            <a:r>
              <a:rPr spc="-195" dirty="0"/>
              <a:t>s</a:t>
            </a:r>
            <a:r>
              <a:rPr spc="-190" dirty="0"/>
              <a:t>(</a:t>
            </a:r>
            <a:r>
              <a:rPr spc="-245" dirty="0"/>
              <a:t>c</a:t>
            </a:r>
            <a:r>
              <a:rPr spc="-90" dirty="0"/>
              <a:t>o</a:t>
            </a:r>
            <a:r>
              <a:rPr spc="-85" dirty="0"/>
              <a:t>n</a:t>
            </a:r>
            <a:r>
              <a:rPr spc="-110" dirty="0"/>
              <a:t>t</a:t>
            </a:r>
            <a:r>
              <a:rPr spc="-275" dirty="0"/>
              <a:t>d)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788" y="1581911"/>
            <a:ext cx="4988052" cy="2590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6920" y="1662683"/>
            <a:ext cx="2506979" cy="22463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149" y="1191259"/>
            <a:ext cx="189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b="1" spc="-3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b="1" spc="-1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b="1" spc="-7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b="1" spc="-1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b="1" spc="-8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b="1" spc="-100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0567" y="1191259"/>
            <a:ext cx="298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b="1" spc="-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b="1" spc="-14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b="1" spc="-8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b="1" spc="-4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b="1" spc="-100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b="1" spc="-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b="1" spc="-1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b="1" spc="-35" dirty="0">
                <a:solidFill>
                  <a:srgbClr val="124F5C"/>
                </a:solidFill>
                <a:latin typeface="Times New Roman"/>
                <a:cs typeface="Times New Roman"/>
              </a:rPr>
              <a:t>l</a:t>
            </a:r>
            <a:r>
              <a:rPr sz="18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8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266" y="4202988"/>
            <a:ext cx="7228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North-Indian</a:t>
            </a:r>
            <a:r>
              <a:rPr sz="1800" spc="-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being</a:t>
            </a:r>
            <a:r>
              <a:rPr sz="1800" spc="-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most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served</a:t>
            </a:r>
            <a:r>
              <a:rPr sz="1800" spc="-1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cuisines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followed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Times New Roman"/>
                <a:cs typeface="Times New Roman"/>
              </a:rPr>
              <a:t>by</a:t>
            </a:r>
            <a:r>
              <a:rPr sz="1800" spc="-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Indian</a:t>
            </a:r>
            <a:r>
              <a:rPr sz="1800" spc="-1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Chinese.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266141"/>
            <a:ext cx="6085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</a:t>
            </a:r>
            <a:r>
              <a:rPr spc="-110" dirty="0"/>
              <a:t>xp</a:t>
            </a:r>
            <a:r>
              <a:rPr spc="-114" dirty="0"/>
              <a:t>l</a:t>
            </a:r>
            <a:r>
              <a:rPr spc="-110" dirty="0"/>
              <a:t>o</a:t>
            </a:r>
            <a:r>
              <a:rPr spc="-305" dirty="0"/>
              <a:t>r</a:t>
            </a:r>
            <a:r>
              <a:rPr spc="-125" dirty="0"/>
              <a:t>a</a:t>
            </a:r>
            <a:r>
              <a:rPr spc="-135" dirty="0"/>
              <a:t>t</a:t>
            </a:r>
            <a:r>
              <a:rPr spc="-160" dirty="0"/>
              <a:t>o</a:t>
            </a:r>
            <a:r>
              <a:rPr spc="-90" dirty="0"/>
              <a:t>r</a:t>
            </a:r>
            <a:r>
              <a:rPr dirty="0"/>
              <a:t>y</a:t>
            </a:r>
            <a:r>
              <a:rPr spc="-315" dirty="0"/>
              <a:t> </a:t>
            </a:r>
            <a:r>
              <a:rPr spc="-95" dirty="0"/>
              <a:t>D</a:t>
            </a:r>
            <a:r>
              <a:rPr spc="-100" dirty="0"/>
              <a:t>at</a:t>
            </a:r>
            <a:r>
              <a:rPr dirty="0"/>
              <a:t>a</a:t>
            </a:r>
            <a:r>
              <a:rPr spc="-240" dirty="0"/>
              <a:t> </a:t>
            </a:r>
            <a:r>
              <a:rPr spc="-95" dirty="0"/>
              <a:t>An</a:t>
            </a:r>
            <a:r>
              <a:rPr spc="-100" dirty="0"/>
              <a:t>a</a:t>
            </a:r>
            <a:r>
              <a:rPr spc="-105" dirty="0"/>
              <a:t>l</a:t>
            </a:r>
            <a:r>
              <a:rPr spc="-135" dirty="0"/>
              <a:t>y</a:t>
            </a:r>
            <a:r>
              <a:rPr spc="-195" dirty="0"/>
              <a:t>s</a:t>
            </a:r>
            <a:r>
              <a:rPr spc="-200" dirty="0"/>
              <a:t>i</a:t>
            </a:r>
            <a:r>
              <a:rPr spc="-195" dirty="0"/>
              <a:t>s</a:t>
            </a:r>
            <a:r>
              <a:rPr spc="-190" dirty="0"/>
              <a:t>(</a:t>
            </a:r>
            <a:r>
              <a:rPr spc="-245" dirty="0"/>
              <a:t>c</a:t>
            </a:r>
            <a:r>
              <a:rPr spc="-90" dirty="0"/>
              <a:t>o</a:t>
            </a:r>
            <a:r>
              <a:rPr spc="-85" dirty="0"/>
              <a:t>n</a:t>
            </a:r>
            <a:r>
              <a:rPr spc="-110" dirty="0"/>
              <a:t>t</a:t>
            </a:r>
            <a:r>
              <a:rPr spc="-275" dirty="0"/>
              <a:t>d)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1124711"/>
            <a:ext cx="3596640" cy="26471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0" y="1353311"/>
            <a:ext cx="4495800" cy="2209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1803" y="3805529"/>
            <a:ext cx="5082540" cy="11296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ating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it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5</a:t>
            </a:r>
            <a:r>
              <a:rPr sz="1800" spc="-2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4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re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n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oun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endParaRPr sz="1800" dirty="0">
              <a:latin typeface="Times New Roman"/>
              <a:cs typeface="Times New Roman"/>
            </a:endParaRPr>
          </a:p>
          <a:p>
            <a:pPr marL="271780" marR="5080" indent="-259079">
              <a:lnSpc>
                <a:spcPct val="100000"/>
              </a:lnSpc>
              <a:spcBef>
                <a:spcPts val="1105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nkit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has</a:t>
            </a:r>
            <a:r>
              <a:rPr sz="1800" spc="-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revi</a:t>
            </a:r>
            <a:r>
              <a:rPr sz="1800" spc="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wed</a:t>
            </a:r>
            <a:r>
              <a:rPr sz="1800" spc="-1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lang="en-IN" spc="20" dirty="0" err="1">
                <a:solidFill>
                  <a:srgbClr val="124F5C"/>
                </a:solidFill>
                <a:latin typeface="Times New Roman"/>
                <a:cs typeface="Times New Roman"/>
              </a:rPr>
              <a:t>ith</a:t>
            </a:r>
            <a:r>
              <a:rPr sz="1800" spc="-7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p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d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to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  others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194817"/>
            <a:ext cx="6085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</a:t>
            </a:r>
            <a:r>
              <a:rPr spc="-110" dirty="0"/>
              <a:t>xp</a:t>
            </a:r>
            <a:r>
              <a:rPr spc="-114" dirty="0"/>
              <a:t>l</a:t>
            </a:r>
            <a:r>
              <a:rPr spc="-110" dirty="0"/>
              <a:t>o</a:t>
            </a:r>
            <a:r>
              <a:rPr spc="-305" dirty="0"/>
              <a:t>r</a:t>
            </a:r>
            <a:r>
              <a:rPr spc="-120" dirty="0"/>
              <a:t>a</a:t>
            </a:r>
            <a:r>
              <a:rPr spc="-135" dirty="0"/>
              <a:t>t</a:t>
            </a:r>
            <a:r>
              <a:rPr spc="-160" dirty="0"/>
              <a:t>o</a:t>
            </a:r>
            <a:r>
              <a:rPr spc="-90" dirty="0"/>
              <a:t>r</a:t>
            </a:r>
            <a:r>
              <a:rPr dirty="0"/>
              <a:t>y</a:t>
            </a:r>
            <a:r>
              <a:rPr spc="-315" dirty="0"/>
              <a:t> </a:t>
            </a:r>
            <a:r>
              <a:rPr spc="-95" dirty="0"/>
              <a:t>D</a:t>
            </a:r>
            <a:r>
              <a:rPr spc="-100" dirty="0"/>
              <a:t>a</a:t>
            </a:r>
            <a:r>
              <a:rPr spc="-95" dirty="0"/>
              <a:t>t</a:t>
            </a:r>
            <a:r>
              <a:rPr dirty="0"/>
              <a:t>a</a:t>
            </a:r>
            <a:r>
              <a:rPr spc="-240" dirty="0"/>
              <a:t> </a:t>
            </a:r>
            <a:r>
              <a:rPr spc="-95" dirty="0"/>
              <a:t>A</a:t>
            </a:r>
            <a:r>
              <a:rPr spc="-100" dirty="0"/>
              <a:t>na</a:t>
            </a:r>
            <a:r>
              <a:rPr spc="-105" dirty="0"/>
              <a:t>l</a:t>
            </a:r>
            <a:r>
              <a:rPr spc="-135" dirty="0"/>
              <a:t>y</a:t>
            </a:r>
            <a:r>
              <a:rPr spc="-195" dirty="0"/>
              <a:t>s</a:t>
            </a:r>
            <a:r>
              <a:rPr spc="-200" dirty="0"/>
              <a:t>i</a:t>
            </a:r>
            <a:r>
              <a:rPr spc="-195" dirty="0"/>
              <a:t>s</a:t>
            </a:r>
            <a:r>
              <a:rPr spc="-190" dirty="0"/>
              <a:t>(</a:t>
            </a:r>
            <a:r>
              <a:rPr spc="-245" dirty="0"/>
              <a:t>c</a:t>
            </a:r>
            <a:r>
              <a:rPr spc="-90" dirty="0"/>
              <a:t>on</a:t>
            </a:r>
            <a:r>
              <a:rPr spc="-110" dirty="0"/>
              <a:t>t</a:t>
            </a:r>
            <a:r>
              <a:rPr spc="-280" dirty="0"/>
              <a:t>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55" y="1799844"/>
            <a:ext cx="4133088" cy="20939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0891" y="1754123"/>
            <a:ext cx="3988308" cy="20924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2906" y="1309878"/>
            <a:ext cx="2127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200" b="1" dirty="0">
                <a:solidFill>
                  <a:srgbClr val="124F5C"/>
                </a:solidFill>
                <a:latin typeface="Times New Roman"/>
                <a:cs typeface="Times New Roman"/>
              </a:rPr>
              <a:t>OP</a:t>
            </a:r>
            <a:r>
              <a:rPr sz="1200" b="1" spc="-16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200" b="1" spc="-100" dirty="0">
                <a:solidFill>
                  <a:srgbClr val="124F5C"/>
                </a:solidFill>
                <a:latin typeface="Times New Roman"/>
                <a:cs typeface="Times New Roman"/>
              </a:rPr>
              <a:t>av</a:t>
            </a:r>
            <a:r>
              <a:rPr sz="12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200" b="1" spc="-12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200" b="1" spc="-7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200" b="1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200" b="1" spc="-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200" b="1" spc="-16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2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200" b="1" spc="-5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2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in</a:t>
            </a:r>
            <a:r>
              <a:rPr sz="1200" b="1" dirty="0">
                <a:solidFill>
                  <a:srgbClr val="124F5C"/>
                </a:solidFill>
                <a:latin typeface="Times New Roman"/>
                <a:cs typeface="Times New Roman"/>
              </a:rPr>
              <a:t>g</a:t>
            </a:r>
            <a:r>
              <a:rPr sz="1200" b="1" spc="-8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200" b="1" spc="-40" dirty="0">
                <a:solidFill>
                  <a:srgbClr val="124F5C"/>
                </a:solidFill>
                <a:latin typeface="Times New Roman"/>
                <a:cs typeface="Times New Roman"/>
              </a:rPr>
              <a:t>b</a:t>
            </a:r>
            <a:r>
              <a:rPr sz="1200" b="1" dirty="0">
                <a:solidFill>
                  <a:srgbClr val="124F5C"/>
                </a:solidFill>
                <a:latin typeface="Times New Roman"/>
                <a:cs typeface="Times New Roman"/>
              </a:rPr>
              <a:t>y</a:t>
            </a:r>
            <a:r>
              <a:rPr sz="1200" b="1" spc="-17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200" b="1" spc="-25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200" b="1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200" b="1" spc="-15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200" b="1" spc="-13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200" b="1" spc="-6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2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vi</a:t>
            </a:r>
            <a:r>
              <a:rPr sz="1200" b="1" spc="-10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200" b="1" spc="-8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200" b="1" spc="-90" dirty="0">
                <a:solidFill>
                  <a:srgbClr val="124F5C"/>
                </a:solidFill>
                <a:latin typeface="Times New Roman"/>
                <a:cs typeface="Times New Roman"/>
              </a:rPr>
              <a:t>er</a:t>
            </a:r>
            <a:r>
              <a:rPr sz="12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7164" y="1242821"/>
            <a:ext cx="160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Re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vi</a:t>
            </a:r>
            <a:r>
              <a:rPr sz="1800" b="1" spc="-9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b="1" spc="-1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p</a:t>
            </a:r>
            <a:r>
              <a:rPr sz="1800" b="1" spc="-5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b="1" spc="-17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b="1" spc="-60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b="1" spc="-70" dirty="0">
                <a:solidFill>
                  <a:srgbClr val="124F5C"/>
                </a:solidFill>
                <a:latin typeface="Times New Roman"/>
                <a:cs typeface="Times New Roman"/>
              </a:rPr>
              <a:t>u</a:t>
            </a:r>
            <a:r>
              <a:rPr sz="1800" b="1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815" y="4058411"/>
            <a:ext cx="7522209" cy="8788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295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-15" dirty="0">
                <a:solidFill>
                  <a:srgbClr val="124F5C"/>
                </a:solidFill>
                <a:latin typeface="Times New Roman"/>
                <a:cs typeface="Times New Roman"/>
              </a:rPr>
              <a:t>Kiran</a:t>
            </a:r>
            <a:r>
              <a:rPr sz="1800" spc="-14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is</a:t>
            </a:r>
            <a:r>
              <a:rPr sz="1800" spc="-1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the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most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satisﬁed</a:t>
            </a:r>
            <a:r>
              <a:rPr sz="1800" spc="-15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customer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it</a:t>
            </a:r>
            <a:r>
              <a:rPr sz="1800" spc="-1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seems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as</a:t>
            </a:r>
            <a:r>
              <a:rPr sz="1800" spc="-1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Times New Roman"/>
                <a:cs typeface="Times New Roman"/>
              </a:rPr>
              <a:t>he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has</a:t>
            </a:r>
            <a:r>
              <a:rPr sz="1800" spc="-1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nearly</a:t>
            </a:r>
            <a:r>
              <a:rPr sz="1800" spc="-1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5</a:t>
            </a:r>
            <a:r>
              <a:rPr sz="1800" spc="-2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star</a:t>
            </a:r>
            <a:r>
              <a:rPr sz="1800" spc="-1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rating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Times New Roman"/>
                <a:cs typeface="Times New Roman"/>
              </a:rPr>
              <a:t>average</a:t>
            </a:r>
            <a:endParaRPr sz="180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30" dirty="0">
                <a:solidFill>
                  <a:srgbClr val="124F5C"/>
                </a:solidFill>
                <a:latin typeface="Times New Roman"/>
                <a:cs typeface="Times New Roman"/>
              </a:rPr>
              <a:t>v</a:t>
            </a:r>
            <a:r>
              <a:rPr sz="1800" spc="-25" dirty="0">
                <a:solidFill>
                  <a:srgbClr val="124F5C"/>
                </a:solidFill>
                <a:latin typeface="Times New Roman"/>
                <a:cs typeface="Times New Roman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65" dirty="0">
                <a:solidFill>
                  <a:srgbClr val="124F5C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r>
              <a:rPr sz="1800" spc="-18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Times New Roman"/>
                <a:cs typeface="Times New Roman"/>
              </a:rPr>
              <a:t>a</a:t>
            </a:r>
            <a:r>
              <a:rPr sz="1800" spc="-50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Times New Roman"/>
                <a:cs typeface="Times New Roman"/>
              </a:rPr>
              <a:t>hig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spc="-7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at</a:t>
            </a:r>
            <a:r>
              <a:rPr sz="1800" spc="-1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11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ti</a:t>
            </a:r>
            <a:r>
              <a:rPr sz="1800" spc="20" dirty="0">
                <a:solidFill>
                  <a:srgbClr val="124F5C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e</a:t>
            </a:r>
            <a:r>
              <a:rPr sz="1800" spc="-9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f</a:t>
            </a:r>
            <a:r>
              <a:rPr sz="1800" spc="-114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124F5C"/>
                </a:solidFill>
                <a:latin typeface="Times New Roman"/>
                <a:cs typeface="Times New Roman"/>
              </a:rPr>
              <a:t>2</a:t>
            </a:r>
            <a:r>
              <a:rPr sz="1800" spc="-90" dirty="0">
                <a:solidFill>
                  <a:srgbClr val="124F5C"/>
                </a:solidFill>
                <a:latin typeface="Times New Roman"/>
                <a:cs typeface="Times New Roman"/>
              </a:rPr>
              <a:t>2</a:t>
            </a:r>
            <a:r>
              <a:rPr sz="1800" spc="-225" dirty="0">
                <a:solidFill>
                  <a:srgbClr val="124F5C"/>
                </a:solidFill>
                <a:latin typeface="Times New Roman"/>
                <a:cs typeface="Times New Roman"/>
              </a:rPr>
              <a:t>.</a:t>
            </a:r>
            <a:r>
              <a:rPr sz="1800" spc="35" dirty="0">
                <a:solidFill>
                  <a:srgbClr val="124F5C"/>
                </a:solidFill>
                <a:latin typeface="Times New Roman"/>
                <a:cs typeface="Times New Roman"/>
              </a:rPr>
              <a:t>0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0</a:t>
            </a:r>
            <a:r>
              <a:rPr sz="1800" spc="-10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Times New Roman"/>
                <a:cs typeface="Times New Roman"/>
              </a:rPr>
              <a:t>h</a:t>
            </a:r>
            <a:r>
              <a:rPr sz="1800" spc="-5" dirty="0">
                <a:solidFill>
                  <a:srgbClr val="124F5C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873</Words>
  <Application>Microsoft Office PowerPoint</Application>
  <PresentationFormat>On-screen Show (16:9)</PresentationFormat>
  <Paragraphs>122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Calibri Light</vt:lpstr>
      <vt:lpstr>Times New Roman</vt:lpstr>
      <vt:lpstr>Verdana</vt:lpstr>
      <vt:lpstr>Office Theme</vt:lpstr>
      <vt:lpstr>Unsupervised Machine  Learning</vt:lpstr>
      <vt:lpstr>Contents</vt:lpstr>
      <vt:lpstr>Problem Statement</vt:lpstr>
      <vt:lpstr>Data summary</vt:lpstr>
      <vt:lpstr>Exploratory Data Analysis</vt:lpstr>
      <vt:lpstr>Exploratory Data Analysis(contd)</vt:lpstr>
      <vt:lpstr>Exploratory Data Analysis(contd)</vt:lpstr>
      <vt:lpstr>Exploratory Data Analysis(contd)</vt:lpstr>
      <vt:lpstr>Exploratory Data Analysis(contd)</vt:lpstr>
      <vt:lpstr>Sentiment Analysis</vt:lpstr>
      <vt:lpstr>Models performed</vt:lpstr>
      <vt:lpstr>Models performance</vt:lpstr>
      <vt:lpstr>Models performance</vt:lpstr>
      <vt:lpstr>Clustering</vt:lpstr>
      <vt:lpstr>Clustering(contd)</vt:lpstr>
      <vt:lpstr>Top 3 Cuisines in 5 clusters K-Means</vt:lpstr>
      <vt:lpstr>Model Validation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 Learning</dc:title>
  <dc:creator>Chetan Mali</dc:creator>
  <cp:lastModifiedBy>Chetan Mali</cp:lastModifiedBy>
  <cp:revision>4</cp:revision>
  <dcterms:created xsi:type="dcterms:W3CDTF">2022-12-17T18:02:52Z</dcterms:created>
  <dcterms:modified xsi:type="dcterms:W3CDTF">2022-12-18T10:59:32Z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2022-12-17T00:00:00Z</vt:filetime>
  </property>
</Properties>
</file>