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66" r:id="rId8"/>
    <p:sldId id="265" r:id="rId9"/>
    <p:sldId id="269" r:id="rId10"/>
    <p:sldId id="270" r:id="rId11"/>
    <p:sldId id="271" r:id="rId12"/>
    <p:sldId id="272" r:id="rId13"/>
    <p:sldId id="260" r:id="rId14"/>
    <p:sldId id="262" r:id="rId15"/>
    <p:sldId id="273" r:id="rId16"/>
    <p:sldId id="268" r:id="rId17"/>
    <p:sldId id="263" r:id="rId18"/>
    <p:sldId id="267"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napToObjects="1">
      <p:cViewPr varScale="1">
        <p:scale>
          <a:sx n="78" d="100"/>
          <a:sy n="78" d="100"/>
        </p:scale>
        <p:origin x="18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fontScale="90000"/>
          </a:bodyPr>
          <a:lstStyle/>
          <a:p>
            <a:pPr>
              <a:lnSpc>
                <a:spcPct val="90000"/>
              </a:lnSpc>
            </a:pPr>
            <a:r>
              <a:rPr lang="en-US" sz="4000" b="1" dirty="0">
                <a:solidFill>
                  <a:schemeClr val="accent4">
                    <a:lumMod val="50000"/>
                  </a:schemeClr>
                </a:solidFill>
                <a:latin typeface="Times New Roman" panose="02020603050405020304" pitchFamily="18" charset="0"/>
                <a:cs typeface="Times New Roman" panose="02020603050405020304" pitchFamily="18" charset="0"/>
              </a:rPr>
              <a:t>Amazon Sales</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(Datawarehouse and Data Mining)</a:t>
            </a:r>
            <a:br>
              <a:rPr lang="en-US" sz="2700" b="1" dirty="0">
                <a:latin typeface="Times New Roman" panose="02020603050405020304" pitchFamily="18" charset="0"/>
                <a:cs typeface="Times New Roman" panose="02020603050405020304" pitchFamily="18" charset="0"/>
              </a:rPr>
            </a:br>
            <a:endParaRPr lang="en-US" sz="27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52" y="2599619"/>
            <a:ext cx="5506508" cy="3613149"/>
          </a:xfrm>
        </p:spPr>
        <p:txBody>
          <a:bodyPr anchor="ctr">
            <a:normAutofit/>
          </a:bodyPr>
          <a:lstStyle/>
          <a:p>
            <a:pPr marL="12700" marR="5080">
              <a:spcBef>
                <a:spcPts val="95"/>
              </a:spcBef>
              <a:tabLst>
                <a:tab pos="3997960" algn="l"/>
                <a:tab pos="4095115" algn="l"/>
              </a:tabLst>
            </a:pPr>
            <a:r>
              <a:rPr lang="en-SG" sz="2000" b="1" dirty="0">
                <a:latin typeface="Times New Roman" panose="02020603050405020304" pitchFamily="18" charset="0"/>
                <a:cs typeface="Times New Roman" panose="02020603050405020304" pitchFamily="18" charset="0"/>
              </a:rPr>
              <a:t>COHNDSE232F</a:t>
            </a:r>
            <a:r>
              <a:rPr lang="en-SG" sz="2000" b="1" spc="-70"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a:t>
            </a:r>
            <a:r>
              <a:rPr lang="en-SG" sz="2000" b="1" spc="-75" dirty="0">
                <a:latin typeface="Times New Roman" panose="02020603050405020304" pitchFamily="18" charset="0"/>
                <a:cs typeface="Times New Roman" panose="02020603050405020304" pitchFamily="18" charset="0"/>
              </a:rPr>
              <a:t> 006</a:t>
            </a:r>
            <a:r>
              <a:rPr lang="en-SG" sz="2000" b="1" spc="-85"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a:t>
            </a:r>
            <a:r>
              <a:rPr lang="en-SG" sz="2000" b="1" spc="-80" dirty="0">
                <a:latin typeface="Times New Roman" panose="02020603050405020304" pitchFamily="18" charset="0"/>
                <a:cs typeface="Times New Roman" panose="02020603050405020304" pitchFamily="18" charset="0"/>
              </a:rPr>
              <a:t> </a:t>
            </a:r>
            <a:r>
              <a:rPr lang="en-SG" sz="2000" b="1" spc="-80" dirty="0" err="1">
                <a:latin typeface="Times New Roman" panose="02020603050405020304" pitchFamily="18" charset="0"/>
                <a:cs typeface="Times New Roman" panose="02020603050405020304" pitchFamily="18" charset="0"/>
              </a:rPr>
              <a:t>H.G.K.</a:t>
            </a:r>
            <a:r>
              <a:rPr lang="en-SG" sz="2000" b="1" dirty="0" err="1">
                <a:latin typeface="Times New Roman" panose="02020603050405020304" pitchFamily="18" charset="0"/>
                <a:cs typeface="Times New Roman" panose="02020603050405020304" pitchFamily="18" charset="0"/>
              </a:rPr>
              <a:t>Achintha</a:t>
            </a:r>
            <a:endParaRPr lang="en-SG" sz="2000" b="1" spc="-10" dirty="0">
              <a:latin typeface="Times New Roman" panose="02020603050405020304" pitchFamily="18" charset="0"/>
              <a:cs typeface="Times New Roman" panose="02020603050405020304" pitchFamily="18" charset="0"/>
            </a:endParaRPr>
          </a:p>
          <a:p>
            <a:pPr marL="12700" marR="5080">
              <a:spcBef>
                <a:spcPts val="95"/>
              </a:spcBef>
              <a:tabLst>
                <a:tab pos="3997960" algn="l"/>
                <a:tab pos="4095115" algn="l"/>
              </a:tabLst>
            </a:pPr>
            <a:r>
              <a:rPr lang="en-SG" sz="2000" b="1" dirty="0">
                <a:latin typeface="Times New Roman" panose="02020603050405020304" pitchFamily="18" charset="0"/>
                <a:cs typeface="Times New Roman" panose="02020603050405020304" pitchFamily="18" charset="0"/>
              </a:rPr>
              <a:t>COHNDSE232F</a:t>
            </a:r>
            <a:r>
              <a:rPr lang="en-SG" sz="2000" b="1" spc="-80"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a:t>
            </a:r>
            <a:r>
              <a:rPr lang="en-SG" sz="2000" b="1" spc="-85" dirty="0">
                <a:latin typeface="Times New Roman" panose="02020603050405020304" pitchFamily="18" charset="0"/>
                <a:cs typeface="Times New Roman" panose="02020603050405020304" pitchFamily="18" charset="0"/>
              </a:rPr>
              <a:t> 028</a:t>
            </a:r>
            <a:r>
              <a:rPr lang="en-SG" sz="2000" b="1" spc="-50" dirty="0">
                <a:latin typeface="Times New Roman" panose="02020603050405020304" pitchFamily="18" charset="0"/>
                <a:cs typeface="Times New Roman" panose="02020603050405020304" pitchFamily="18" charset="0"/>
              </a:rPr>
              <a:t> - </a:t>
            </a:r>
            <a:r>
              <a:rPr lang="en-SG" sz="2000" b="1" spc="-50" dirty="0" err="1">
                <a:latin typeface="Times New Roman" panose="02020603050405020304" pitchFamily="18" charset="0"/>
                <a:cs typeface="Times New Roman" panose="02020603050405020304" pitchFamily="18" charset="0"/>
              </a:rPr>
              <a:t>H.P.Kavindi</a:t>
            </a:r>
            <a:endParaRPr lang="en-SG" sz="2000" b="1" spc="-10" dirty="0">
              <a:latin typeface="Times New Roman" panose="02020603050405020304" pitchFamily="18" charset="0"/>
              <a:cs typeface="Times New Roman" panose="02020603050405020304" pitchFamily="18" charset="0"/>
            </a:endParaRPr>
          </a:p>
          <a:p>
            <a:pPr marL="12700" marR="5080">
              <a:spcBef>
                <a:spcPts val="95"/>
              </a:spcBef>
              <a:tabLst>
                <a:tab pos="3997960" algn="l"/>
                <a:tab pos="4095115" algn="l"/>
              </a:tabLst>
            </a:pPr>
            <a:r>
              <a:rPr lang="en-SG" sz="2000" b="1" dirty="0">
                <a:latin typeface="Times New Roman" panose="02020603050405020304" pitchFamily="18" charset="0"/>
                <a:cs typeface="Times New Roman" panose="02020603050405020304" pitchFamily="18" charset="0"/>
              </a:rPr>
              <a:t>COHNDSE232F</a:t>
            </a:r>
            <a:r>
              <a:rPr lang="en-SG" sz="2000" b="1" spc="-75"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a:t>
            </a:r>
            <a:r>
              <a:rPr lang="en-SG" sz="2000" b="1" spc="-90" dirty="0">
                <a:latin typeface="Times New Roman" panose="02020603050405020304" pitchFamily="18" charset="0"/>
                <a:cs typeface="Times New Roman" panose="02020603050405020304" pitchFamily="18" charset="0"/>
              </a:rPr>
              <a:t> 053</a:t>
            </a:r>
            <a:r>
              <a:rPr lang="en-SG" sz="2000" b="1" spc="-80" dirty="0">
                <a:latin typeface="Times New Roman" panose="02020603050405020304" pitchFamily="18" charset="0"/>
                <a:cs typeface="Times New Roman" panose="02020603050405020304" pitchFamily="18" charset="0"/>
              </a:rPr>
              <a:t> - </a:t>
            </a:r>
            <a:r>
              <a:rPr lang="en-SG" sz="2000" b="1" spc="-35" dirty="0" err="1">
                <a:latin typeface="Times New Roman" panose="02020603050405020304" pitchFamily="18" charset="0"/>
                <a:cs typeface="Times New Roman" panose="02020603050405020304" pitchFamily="18" charset="0"/>
              </a:rPr>
              <a:t>M.M.Madanayake</a:t>
            </a:r>
            <a:endParaRPr lang="en-SG" sz="2000" b="1" spc="-10" dirty="0">
              <a:latin typeface="Times New Roman" panose="02020603050405020304" pitchFamily="18" charset="0"/>
              <a:cs typeface="Times New Roman" panose="02020603050405020304" pitchFamily="18" charset="0"/>
            </a:endParaRPr>
          </a:p>
          <a:p>
            <a:pPr marL="12700" marR="5080">
              <a:spcBef>
                <a:spcPts val="95"/>
              </a:spcBef>
              <a:tabLst>
                <a:tab pos="3997960" algn="l"/>
                <a:tab pos="4095115" algn="l"/>
              </a:tabLst>
            </a:pPr>
            <a:r>
              <a:rPr lang="en-SG" sz="2000" b="1" dirty="0">
                <a:latin typeface="Times New Roman" panose="02020603050405020304" pitchFamily="18" charset="0"/>
                <a:cs typeface="Times New Roman" panose="02020603050405020304" pitchFamily="18" charset="0"/>
              </a:rPr>
              <a:t>COHNDSE232F</a:t>
            </a:r>
            <a:r>
              <a:rPr lang="en-SG" sz="2000" b="1" spc="-75"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a:t>
            </a:r>
            <a:r>
              <a:rPr lang="en-SG" sz="2000" b="1" spc="-90" dirty="0">
                <a:latin typeface="Times New Roman" panose="02020603050405020304" pitchFamily="18" charset="0"/>
                <a:cs typeface="Times New Roman" panose="02020603050405020304" pitchFamily="18" charset="0"/>
              </a:rPr>
              <a:t> 054 </a:t>
            </a:r>
            <a:r>
              <a:rPr lang="en-SG" sz="2000" b="1" dirty="0">
                <a:latin typeface="Times New Roman" panose="02020603050405020304" pitchFamily="18" charset="0"/>
                <a:cs typeface="Times New Roman" panose="02020603050405020304" pitchFamily="18" charset="0"/>
              </a:rPr>
              <a:t>-</a:t>
            </a:r>
            <a:r>
              <a:rPr lang="en-SG" sz="2000" b="1" spc="-85" dirty="0">
                <a:latin typeface="Times New Roman" panose="02020603050405020304" pitchFamily="18" charset="0"/>
                <a:cs typeface="Times New Roman" panose="02020603050405020304" pitchFamily="18" charset="0"/>
              </a:rPr>
              <a:t> </a:t>
            </a:r>
            <a:r>
              <a:rPr lang="en-SG" sz="2000" b="1" spc="-40" dirty="0" err="1">
                <a:latin typeface="Times New Roman" panose="02020603050405020304" pitchFamily="18" charset="0"/>
                <a:cs typeface="Times New Roman" panose="02020603050405020304" pitchFamily="18" charset="0"/>
              </a:rPr>
              <a:t>T.T.Liyanaarachchi</a:t>
            </a:r>
            <a:endParaRPr lang="en-SG" sz="2000" b="1" spc="-10" dirty="0">
              <a:latin typeface="Times New Roman" panose="02020603050405020304" pitchFamily="18" charset="0"/>
              <a:cs typeface="Times New Roman" panose="02020603050405020304" pitchFamily="18" charset="0"/>
            </a:endParaRPr>
          </a:p>
          <a:p>
            <a:pPr marL="12700" marR="5080">
              <a:spcBef>
                <a:spcPts val="95"/>
              </a:spcBef>
              <a:tabLst>
                <a:tab pos="3997960" algn="l"/>
                <a:tab pos="4095115" algn="l"/>
              </a:tabLst>
            </a:pPr>
            <a:r>
              <a:rPr lang="en-SG" sz="2000" b="1" dirty="0">
                <a:latin typeface="Times New Roman" panose="02020603050405020304" pitchFamily="18" charset="0"/>
                <a:cs typeface="Times New Roman" panose="02020603050405020304" pitchFamily="18" charset="0"/>
              </a:rPr>
              <a:t>COHNDSE232F</a:t>
            </a:r>
            <a:r>
              <a:rPr lang="en-SG" sz="2000" b="1" spc="-75" dirty="0">
                <a:latin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cs typeface="Times New Roman" panose="02020603050405020304" pitchFamily="18" charset="0"/>
              </a:rPr>
              <a:t>–069 -</a:t>
            </a:r>
            <a:r>
              <a:rPr lang="en-SG" sz="2000" b="1" dirty="0" err="1">
                <a:latin typeface="Times New Roman" panose="02020603050405020304" pitchFamily="18" charset="0"/>
                <a:cs typeface="Times New Roman" panose="02020603050405020304" pitchFamily="18" charset="0"/>
              </a:rPr>
              <a:t>M.S.Mohotti</a:t>
            </a:r>
            <a:endParaRPr lang="en-SG" sz="2000" dirty="0">
              <a:latin typeface="Times New Roman" panose="02020603050405020304" pitchFamily="18" charset="0"/>
              <a:cs typeface="Times New Roman" panose="02020603050405020304" pitchFamily="18" charset="0"/>
            </a:endParaRPr>
          </a:p>
          <a:p>
            <a:endParaRPr lang="en-SG" sz="1700" dirty="0"/>
          </a:p>
        </p:txBody>
      </p:sp>
      <p:pic>
        <p:nvPicPr>
          <p:cNvPr id="5" name="Picture 4" descr="Periodic table illustration">
            <a:extLst>
              <a:ext uri="{FF2B5EF4-FFF2-40B4-BE49-F238E27FC236}">
                <a16:creationId xmlns:a16="http://schemas.microsoft.com/office/drawing/2014/main" id="{8125D107-1650-5FED-5475-51D064E67A79}"/>
              </a:ext>
            </a:extLst>
          </p:cNvPr>
          <p:cNvPicPr>
            <a:picLocks noChangeAspect="1"/>
          </p:cNvPicPr>
          <p:nvPr/>
        </p:nvPicPr>
        <p:blipFill>
          <a:blip r:embed="rId2"/>
          <a:srcRect l="5940" r="27319"/>
          <a:stretch/>
        </p:blipFill>
        <p:spPr>
          <a:xfrm>
            <a:off x="5865778" y="1"/>
            <a:ext cx="3283339"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ETL Process Using Talend</a:t>
            </a:r>
          </a:p>
        </p:txBody>
      </p:sp>
      <p:sp>
        <p:nvSpPr>
          <p:cNvPr id="3" name="Content Placeholder 2"/>
          <p:cNvSpPr>
            <a:spLocks noGrp="1"/>
          </p:cNvSpPr>
          <p:nvPr>
            <p:ph idx="1"/>
          </p:nvPr>
        </p:nvSpPr>
        <p:spPr>
          <a:xfrm>
            <a:off x="457200" y="1600200"/>
            <a:ext cx="8229600" cy="4171335"/>
          </a:xfrm>
        </p:spPr>
        <p:txBody>
          <a:bodyPr>
            <a:normAutofit lnSpcReduction="10000"/>
          </a:bodyPr>
          <a:lstStyle/>
          <a:p>
            <a:pPr marL="0" indent="0">
              <a:buNone/>
            </a:pPr>
            <a:r>
              <a:rPr dirty="0">
                <a:latin typeface="Times New Roman" panose="02020603050405020304" pitchFamily="18" charset="0"/>
                <a:cs typeface="Times New Roman" panose="02020603050405020304" pitchFamily="18" charset="0"/>
              </a:rPr>
              <a:t>ETL Operations:</a:t>
            </a:r>
          </a:p>
          <a:p>
            <a:r>
              <a:rPr dirty="0">
                <a:latin typeface="Times New Roman" panose="02020603050405020304" pitchFamily="18" charset="0"/>
                <a:cs typeface="Times New Roman" panose="02020603050405020304" pitchFamily="18" charset="0"/>
              </a:rPr>
              <a:t>- Extraction: Data source integration.</a:t>
            </a:r>
          </a:p>
          <a:p>
            <a:r>
              <a:rPr dirty="0">
                <a:latin typeface="Times New Roman" panose="02020603050405020304" pitchFamily="18" charset="0"/>
                <a:cs typeface="Times New Roman" panose="02020603050405020304" pitchFamily="18" charset="0"/>
              </a:rPr>
              <a:t>- Transformation: Data cleansing, renaming fields, and metric calculations.</a:t>
            </a:r>
          </a:p>
          <a:p>
            <a:r>
              <a:rPr dirty="0">
                <a:latin typeface="Times New Roman" panose="02020603050405020304" pitchFamily="18" charset="0"/>
                <a:cs typeface="Times New Roman" panose="02020603050405020304" pitchFamily="18" charset="0"/>
              </a:rPr>
              <a:t>- Loading: Dimension tables first, then fact tables.</a:t>
            </a:r>
          </a:p>
          <a:p>
            <a:r>
              <a:rPr dirty="0">
                <a:latin typeface="Times New Roman" panose="02020603050405020304" pitchFamily="18" charset="0"/>
                <a:cs typeface="Times New Roman" panose="02020603050405020304" pitchFamily="18" charset="0"/>
              </a:rPr>
              <a:t>Automation: Scheduled workflows for regular updates.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8495" y="656617"/>
            <a:ext cx="7759819" cy="1027070"/>
          </a:xfrm>
        </p:spPr>
        <p:txBody>
          <a:bodyPr anchor="b">
            <a:normAutofit/>
          </a:bodyPr>
          <a:lstStyle/>
          <a:p>
            <a:pPr>
              <a:lnSpc>
                <a:spcPct val="90000"/>
              </a:lnSpc>
            </a:pPr>
            <a:r>
              <a:rPr lang="en-SG" b="1" dirty="0">
                <a:latin typeface="Times New Roman" panose="02020603050405020304" pitchFamily="18" charset="0"/>
                <a:cs typeface="Times New Roman" panose="02020603050405020304" pitchFamily="18" charset="0"/>
              </a:rPr>
              <a:t>Project Deliverables</a:t>
            </a:r>
          </a:p>
        </p:txBody>
      </p:sp>
      <p:sp>
        <p:nvSpPr>
          <p:cNvPr id="5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6151334" cy="3410712"/>
          </a:xfrm>
        </p:spPr>
        <p:txBody>
          <a:bodyPr anchor="t">
            <a:normAutofit/>
          </a:bodyPr>
          <a:lstStyle/>
          <a:p>
            <a:pPr marL="0" indent="0" algn="just">
              <a:buNone/>
            </a:pPr>
            <a:r>
              <a:rPr lang="en-SG" sz="2800" b="1" dirty="0">
                <a:latin typeface="Times New Roman" panose="02020603050405020304" pitchFamily="18" charset="0"/>
                <a:cs typeface="Times New Roman" panose="02020603050405020304" pitchFamily="18" charset="0"/>
              </a:rPr>
              <a:t>BI Dashboard (.</a:t>
            </a:r>
            <a:r>
              <a:rPr lang="en-SG" sz="2800" b="1" dirty="0" err="1">
                <a:latin typeface="Times New Roman" panose="02020603050405020304" pitchFamily="18" charset="0"/>
                <a:cs typeface="Times New Roman" panose="02020603050405020304" pitchFamily="18" charset="0"/>
              </a:rPr>
              <a:t>pbix</a:t>
            </a:r>
            <a:r>
              <a:rPr lang="en-SG" sz="2800" b="1" dirty="0">
                <a:latin typeface="Times New Roman" panose="02020603050405020304" pitchFamily="18" charset="0"/>
                <a:cs typeface="Times New Roman" panose="02020603050405020304" pitchFamily="18" charset="0"/>
              </a:rPr>
              <a:t>)</a:t>
            </a:r>
          </a:p>
          <a:p>
            <a:pPr marL="0" indent="0" algn="just">
              <a:buNone/>
            </a:pPr>
            <a:endParaRPr lang="en-SG" sz="2800" b="1" dirty="0">
              <a:latin typeface="Times New Roman" panose="02020603050405020304" pitchFamily="18" charset="0"/>
              <a:cs typeface="Times New Roman" panose="02020603050405020304" pitchFamily="18" charset="0"/>
            </a:endParaRPr>
          </a:p>
          <a:p>
            <a:pPr algn="just"/>
            <a:r>
              <a:rPr lang="en-SG" sz="2800" dirty="0">
                <a:latin typeface="Times New Roman" panose="02020603050405020304" pitchFamily="18" charset="0"/>
                <a:cs typeface="Times New Roman" panose="02020603050405020304" pitchFamily="18" charset="0"/>
              </a:rPr>
              <a:t>SQL Scripts for database schema.</a:t>
            </a:r>
          </a:p>
          <a:p>
            <a:pPr algn="just"/>
            <a:r>
              <a:rPr lang="en-SG" sz="2800" dirty="0">
                <a:latin typeface="Times New Roman" panose="02020603050405020304" pitchFamily="18" charset="0"/>
                <a:cs typeface="Times New Roman" panose="02020603050405020304" pitchFamily="18" charset="0"/>
              </a:rPr>
              <a:t>ETL Workflows in Talend.</a:t>
            </a:r>
          </a:p>
          <a:p>
            <a:pPr algn="just"/>
            <a:r>
              <a:rPr lang="en-SG" sz="2800" dirty="0">
                <a:latin typeface="Times New Roman" panose="02020603050405020304" pitchFamily="18" charset="0"/>
                <a:cs typeface="Times New Roman" panose="02020603050405020304" pitchFamily="18" charset="0"/>
              </a:rPr>
              <a:t>Power BI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1CD1-73E3-8D14-ACFF-8606B368961C}"/>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Data Visualization in Power BI</a:t>
            </a:r>
            <a:br>
              <a:rPr lang="en-SG" sz="4400" dirty="0"/>
            </a:br>
            <a:endParaRPr lang="en-SG" dirty="0"/>
          </a:p>
        </p:txBody>
      </p:sp>
      <p:sp>
        <p:nvSpPr>
          <p:cNvPr id="3" name="Content Placeholder 2">
            <a:extLst>
              <a:ext uri="{FF2B5EF4-FFF2-40B4-BE49-F238E27FC236}">
                <a16:creationId xmlns:a16="http://schemas.microsoft.com/office/drawing/2014/main" id="{81F8993C-CF73-E6BC-7CF7-6D685F70602D}"/>
              </a:ext>
            </a:extLst>
          </p:cNvPr>
          <p:cNvSpPr>
            <a:spLocks noGrp="1"/>
          </p:cNvSpPr>
          <p:nvPr>
            <p:ph idx="1"/>
          </p:nvPr>
        </p:nvSpPr>
        <p:spPr>
          <a:xfrm>
            <a:off x="457200" y="1417638"/>
            <a:ext cx="8229600" cy="4983162"/>
          </a:xfrm>
        </p:spPr>
        <p:txBody>
          <a:bodyPr>
            <a:normAutofit lnSpcReduction="10000"/>
          </a:bodyPr>
          <a:lstStyle/>
          <a:p>
            <a:r>
              <a:rPr lang="en-SG" dirty="0"/>
              <a:t>Dashboard connection to oracle database</a:t>
            </a:r>
          </a:p>
          <a:p>
            <a:pPr marL="0" indent="0">
              <a:buNone/>
            </a:pPr>
            <a:r>
              <a:rPr lang="en-SG" dirty="0"/>
              <a:t>Key Visualization</a:t>
            </a:r>
          </a:p>
          <a:p>
            <a:r>
              <a:rPr lang="en-SG" dirty="0"/>
              <a:t>Sales Trends</a:t>
            </a:r>
          </a:p>
          <a:p>
            <a:r>
              <a:rPr lang="en-SG" dirty="0"/>
              <a:t>Product Ratings Distribution</a:t>
            </a:r>
          </a:p>
          <a:p>
            <a:r>
              <a:rPr lang="en-SG" dirty="0"/>
              <a:t>Category Wise Sales Performance</a:t>
            </a:r>
          </a:p>
          <a:p>
            <a:r>
              <a:rPr lang="en-SG" dirty="0"/>
              <a:t>Top Products by Sales</a:t>
            </a:r>
          </a:p>
          <a:p>
            <a:r>
              <a:rPr lang="en-SG" dirty="0"/>
              <a:t>Customer Interaction</a:t>
            </a:r>
          </a:p>
          <a:p>
            <a:r>
              <a:rPr lang="en-SG" dirty="0"/>
              <a:t>Dashboard Design :Interactive layout with filter and clear labels</a:t>
            </a:r>
          </a:p>
        </p:txBody>
      </p:sp>
    </p:spTree>
    <p:extLst>
      <p:ext uri="{BB962C8B-B14F-4D97-AF65-F5344CB8AC3E}">
        <p14:creationId xmlns:p14="http://schemas.microsoft.com/office/powerpoint/2010/main" val="356447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E23306-C7B0-16E6-BD50-C28822F18ECE}"/>
              </a:ext>
            </a:extLst>
          </p:cNvPr>
          <p:cNvPicPr>
            <a:picLocks noChangeAspect="1"/>
          </p:cNvPicPr>
          <p:nvPr/>
        </p:nvPicPr>
        <p:blipFill>
          <a:blip r:embed="rId2"/>
          <a:stretch>
            <a:fillRect/>
          </a:stretch>
        </p:blipFill>
        <p:spPr>
          <a:xfrm>
            <a:off x="468382" y="826532"/>
            <a:ext cx="8406409" cy="5914417"/>
          </a:xfrm>
          <a:prstGeom prst="rect">
            <a:avLst/>
          </a:prstGeom>
        </p:spPr>
      </p:pic>
      <p:sp>
        <p:nvSpPr>
          <p:cNvPr id="3" name="TextBox 2">
            <a:extLst>
              <a:ext uri="{FF2B5EF4-FFF2-40B4-BE49-F238E27FC236}">
                <a16:creationId xmlns:a16="http://schemas.microsoft.com/office/drawing/2014/main" id="{2A68356E-43E5-7741-2BEE-0F80817976A3}"/>
              </a:ext>
            </a:extLst>
          </p:cNvPr>
          <p:cNvSpPr txBox="1"/>
          <p:nvPr/>
        </p:nvSpPr>
        <p:spPr>
          <a:xfrm>
            <a:off x="2286000" y="117051"/>
            <a:ext cx="4572000" cy="954107"/>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Data Visualization in Power BI</a:t>
            </a:r>
            <a:endParaRPr lang="en-SG" sz="2800" dirty="0"/>
          </a:p>
        </p:txBody>
      </p:sp>
    </p:spTree>
    <p:extLst>
      <p:ext uri="{BB962C8B-B14F-4D97-AF65-F5344CB8AC3E}">
        <p14:creationId xmlns:p14="http://schemas.microsoft.com/office/powerpoint/2010/main" val="273494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and Outcomes</a:t>
            </a:r>
          </a:p>
        </p:txBody>
      </p:sp>
      <p:sp>
        <p:nvSpPr>
          <p:cNvPr id="3" name="Content Placeholder 2"/>
          <p:cNvSpPr>
            <a:spLocks noGrp="1"/>
          </p:cNvSpPr>
          <p:nvPr>
            <p:ph idx="1"/>
          </p:nvPr>
        </p:nvSpPr>
        <p:spPr/>
        <p:txBody>
          <a:bodyPr>
            <a:normAutofit fontScale="92500" lnSpcReduction="20000"/>
          </a:bodyPr>
          <a:lstStyle/>
          <a:p>
            <a:pPr marL="0" indent="0">
              <a:buNone/>
            </a:pPr>
            <a:r>
              <a:rPr dirty="0"/>
              <a:t>Key Results:</a:t>
            </a:r>
          </a:p>
          <a:p>
            <a:r>
              <a:rPr dirty="0"/>
              <a:t>- Efficient data integration and storage.</a:t>
            </a:r>
          </a:p>
          <a:p>
            <a:r>
              <a:rPr dirty="0"/>
              <a:t>- Actionable insights from analytics.</a:t>
            </a:r>
          </a:p>
          <a:p>
            <a:pPr marL="0" indent="0">
              <a:buNone/>
            </a:pPr>
            <a:r>
              <a:rPr dirty="0"/>
              <a:t>Recommendations:</a:t>
            </a:r>
          </a:p>
          <a:p>
            <a:r>
              <a:rPr dirty="0"/>
              <a:t>- Extend schema for additional processes.</a:t>
            </a:r>
          </a:p>
          <a:p>
            <a:r>
              <a:rPr dirty="0"/>
              <a:t>- Automate ETL processes for scalability.</a:t>
            </a:r>
          </a:p>
          <a:p>
            <a:pPr marL="0" indent="0">
              <a:buNone/>
            </a:pPr>
            <a:r>
              <a:rPr dirty="0"/>
              <a:t>Learning Achievements:</a:t>
            </a:r>
          </a:p>
          <a:p>
            <a:r>
              <a:rPr dirty="0"/>
              <a:t>- Practical application of data warehousing concepts.</a:t>
            </a:r>
          </a:p>
          <a:p>
            <a:r>
              <a:rPr dirty="0"/>
              <a:t>- Improved skills in ETL and BI tools.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F2852-DEF4-325D-F006-E2EF2C149FEC}"/>
              </a:ext>
            </a:extLst>
          </p:cNvPr>
          <p:cNvSpPr txBox="1"/>
          <p:nvPr/>
        </p:nvSpPr>
        <p:spPr>
          <a:xfrm>
            <a:off x="554477" y="408561"/>
            <a:ext cx="7042825"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Tools</a:t>
            </a:r>
          </a:p>
        </p:txBody>
      </p:sp>
      <p:pic>
        <p:nvPicPr>
          <p:cNvPr id="4" name="Picture 3">
            <a:extLst>
              <a:ext uri="{FF2B5EF4-FFF2-40B4-BE49-F238E27FC236}">
                <a16:creationId xmlns:a16="http://schemas.microsoft.com/office/drawing/2014/main" id="{DBD94E0A-09C4-04E1-F0A8-D45B72595639}"/>
              </a:ext>
            </a:extLst>
          </p:cNvPr>
          <p:cNvPicPr>
            <a:picLocks noChangeAspect="1"/>
          </p:cNvPicPr>
          <p:nvPr/>
        </p:nvPicPr>
        <p:blipFill>
          <a:blip r:embed="rId2"/>
          <a:stretch>
            <a:fillRect/>
          </a:stretch>
        </p:blipFill>
        <p:spPr>
          <a:xfrm>
            <a:off x="554477" y="1636679"/>
            <a:ext cx="3228367" cy="2459478"/>
          </a:xfrm>
          <a:prstGeom prst="rect">
            <a:avLst/>
          </a:prstGeom>
        </p:spPr>
      </p:pic>
      <p:pic>
        <p:nvPicPr>
          <p:cNvPr id="6" name="Picture 5">
            <a:extLst>
              <a:ext uri="{FF2B5EF4-FFF2-40B4-BE49-F238E27FC236}">
                <a16:creationId xmlns:a16="http://schemas.microsoft.com/office/drawing/2014/main" id="{EF5E8871-BAD2-8AC7-61B2-E1C077FB5054}"/>
              </a:ext>
            </a:extLst>
          </p:cNvPr>
          <p:cNvPicPr>
            <a:picLocks noChangeAspect="1"/>
          </p:cNvPicPr>
          <p:nvPr/>
        </p:nvPicPr>
        <p:blipFill>
          <a:blip r:embed="rId3"/>
          <a:stretch>
            <a:fillRect/>
          </a:stretch>
        </p:blipFill>
        <p:spPr>
          <a:xfrm>
            <a:off x="4958269" y="1541835"/>
            <a:ext cx="2476500" cy="2476500"/>
          </a:xfrm>
          <a:prstGeom prst="rect">
            <a:avLst/>
          </a:prstGeom>
        </p:spPr>
      </p:pic>
      <p:pic>
        <p:nvPicPr>
          <p:cNvPr id="8" name="Picture 7">
            <a:extLst>
              <a:ext uri="{FF2B5EF4-FFF2-40B4-BE49-F238E27FC236}">
                <a16:creationId xmlns:a16="http://schemas.microsoft.com/office/drawing/2014/main" id="{4DDA8198-3BD4-D270-DD56-4E859D0F8FA7}"/>
              </a:ext>
            </a:extLst>
          </p:cNvPr>
          <p:cNvPicPr>
            <a:picLocks noChangeAspect="1"/>
          </p:cNvPicPr>
          <p:nvPr/>
        </p:nvPicPr>
        <p:blipFill>
          <a:blip r:embed="rId4"/>
          <a:stretch>
            <a:fillRect/>
          </a:stretch>
        </p:blipFill>
        <p:spPr>
          <a:xfrm>
            <a:off x="2312143" y="4710416"/>
            <a:ext cx="3884376" cy="1352550"/>
          </a:xfrm>
          <a:prstGeom prst="rect">
            <a:avLst/>
          </a:prstGeom>
        </p:spPr>
      </p:pic>
    </p:spTree>
    <p:extLst>
      <p:ext uri="{BB962C8B-B14F-4D97-AF65-F5344CB8AC3E}">
        <p14:creationId xmlns:p14="http://schemas.microsoft.com/office/powerpoint/2010/main" val="294336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DCBD062-B23F-A8B3-D19C-A5CA4855C7D5}"/>
              </a:ext>
            </a:extLst>
          </p:cNvPr>
          <p:cNvSpPr txBox="1"/>
          <p:nvPr/>
        </p:nvSpPr>
        <p:spPr>
          <a:xfrm>
            <a:off x="369651" y="1663430"/>
            <a:ext cx="8229600" cy="4463017"/>
          </a:xfrm>
          <a:prstGeom prst="rect">
            <a:avLst/>
          </a:prstGeom>
          <a:noFill/>
        </p:spPr>
        <p:txBody>
          <a:bodyPr wrap="square" rtlCol="0">
            <a:spAutoFit/>
          </a:bodyPr>
          <a:lstStyle/>
          <a:p>
            <a:pPr marL="285750" indent="-285750" algn="just">
              <a:lnSpc>
                <a:spcPct val="3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 Talend, SQL Developer and Power BI to analyze Amazon sales data.</a:t>
            </a:r>
          </a:p>
          <a:p>
            <a:pPr marL="285750" indent="-285750" algn="just">
              <a:lnSpc>
                <a:spcPct val="3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Implemented a structed schema, ETL processes and interactive dashboard.</a:t>
            </a:r>
          </a:p>
          <a:p>
            <a:pPr marL="285750" indent="-285750" algn="just">
              <a:lnSpc>
                <a:spcPct val="3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Gained Practical skills in data warehousing and business intelligence tools.</a:t>
            </a:r>
          </a:p>
          <a:p>
            <a:pPr marL="285750" indent="-285750" algn="just">
              <a:lnSpc>
                <a:spcPct val="3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Recommended extending the schema and automating workflows.</a:t>
            </a:r>
          </a:p>
          <a:p>
            <a:pPr algn="just">
              <a:lnSpc>
                <a:spcPct val="300000"/>
              </a:lnSpc>
            </a:pP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SG" sz="3900" dirty="0">
                <a:solidFill>
                  <a:srgbClr val="FFFFFF"/>
                </a:solidFill>
                <a:latin typeface="Times New Roman" panose="02020603050405020304" pitchFamily="18" charset="0"/>
                <a:cs typeface="Times New Roman" panose="02020603050405020304" pitchFamily="18" charset="0"/>
              </a:rPr>
              <a:t>Introduction</a:t>
            </a: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334933" y="518400"/>
            <a:ext cx="4354688" cy="5837949"/>
          </a:xfrm>
        </p:spPr>
        <p:txBody>
          <a:bodyPr anchor="ctr">
            <a:normAutofit/>
          </a:bodyPr>
          <a:lstStyle/>
          <a:p>
            <a:pPr algn="just"/>
            <a:r>
              <a:rPr lang="en-US" sz="2400" dirty="0">
                <a:solidFill>
                  <a:schemeClr val="tx1">
                    <a:alpha val="80000"/>
                  </a:schemeClr>
                </a:solidFill>
                <a:latin typeface="Times New Roman" panose="02020603050405020304" pitchFamily="18" charset="0"/>
                <a:cs typeface="Times New Roman" panose="02020603050405020304" pitchFamily="18" charset="0"/>
              </a:rPr>
              <a:t>This dataset provides detailed information about products listed on Amazon, focusing on their attributes, pricing, customer feedback, and related metadata. The data is essential for analyzing trends in sales, customer preferences, and pricing strategies.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6782" y="317931"/>
            <a:ext cx="2397250" cy="1169493"/>
          </a:xfrm>
        </p:spPr>
        <p:txBody>
          <a:bodyPr anchor="b">
            <a:normAutofit/>
          </a:bodyPr>
          <a:lstStyle/>
          <a:p>
            <a:r>
              <a:rPr lang="en-SG" sz="3500" dirty="0">
                <a:latin typeface="Times New Roman" panose="02020603050405020304" pitchFamily="18" charset="0"/>
                <a:cs typeface="Times New Roman" panose="02020603050405020304" pitchFamily="18" charset="0"/>
              </a:rPr>
              <a:t>Dataset Overview</a:t>
            </a:r>
          </a:p>
        </p:txBody>
      </p:sp>
      <p:pic>
        <p:nvPicPr>
          <p:cNvPr id="5" name="Picture 4">
            <a:extLst>
              <a:ext uri="{FF2B5EF4-FFF2-40B4-BE49-F238E27FC236}">
                <a16:creationId xmlns:a16="http://schemas.microsoft.com/office/drawing/2014/main" id="{5AF6257F-FE5B-A102-7D74-D55F35668480}"/>
              </a:ext>
            </a:extLst>
          </p:cNvPr>
          <p:cNvPicPr>
            <a:picLocks noChangeAspect="1"/>
          </p:cNvPicPr>
          <p:nvPr/>
        </p:nvPicPr>
        <p:blipFill>
          <a:blip r:embed="rId2"/>
          <a:srcRect l="12049" r="12051" b="2"/>
          <a:stretch/>
        </p:blipFill>
        <p:spPr>
          <a:xfrm>
            <a:off x="3889915" y="163646"/>
            <a:ext cx="5105027" cy="2623097"/>
          </a:xfrm>
          <a:prstGeom prst="rect">
            <a:avLst/>
          </a:prstGeom>
        </p:spPr>
      </p:pic>
      <p:sp>
        <p:nvSpPr>
          <p:cNvPr id="3" name="Content Placeholder 2"/>
          <p:cNvSpPr>
            <a:spLocks noGrp="1"/>
          </p:cNvSpPr>
          <p:nvPr>
            <p:ph idx="1"/>
          </p:nvPr>
        </p:nvSpPr>
        <p:spPr>
          <a:xfrm>
            <a:off x="656512" y="1623365"/>
            <a:ext cx="2897789" cy="3450080"/>
          </a:xfrm>
        </p:spPr>
        <p:txBody>
          <a:bodyPr>
            <a:noAutofit/>
          </a:bodyPr>
          <a:lstStyle/>
          <a:p>
            <a:pPr marL="0" indent="0" algn="ctr">
              <a:lnSpc>
                <a:spcPct val="90000"/>
              </a:lnSpc>
              <a:buNone/>
            </a:pPr>
            <a:r>
              <a:rPr lang="en-SG" sz="2000" b="1" dirty="0">
                <a:latin typeface="Times New Roman" panose="02020603050405020304" pitchFamily="18" charset="0"/>
                <a:cs typeface="Times New Roman" panose="02020603050405020304" pitchFamily="18" charset="0"/>
              </a:rPr>
              <a:t>CVS Files</a:t>
            </a:r>
          </a:p>
          <a:p>
            <a:pPr marL="0" indent="0">
              <a:lnSpc>
                <a:spcPct val="90000"/>
              </a:lnSpc>
              <a:buNone/>
            </a:pPr>
            <a:endParaRPr lang="en-SG" sz="1800" dirty="0"/>
          </a:p>
          <a:p>
            <a:pPr marL="0" indent="0">
              <a:lnSpc>
                <a:spcPct val="90000"/>
              </a:lnSpc>
              <a:buNone/>
            </a:pPr>
            <a:r>
              <a:rPr lang="en-SG" sz="1800" b="1" dirty="0">
                <a:latin typeface="Times New Roman" panose="02020603050405020304" pitchFamily="18" charset="0"/>
                <a:cs typeface="Times New Roman" panose="02020603050405020304" pitchFamily="18" charset="0"/>
              </a:rPr>
              <a:t>Schema Design:</a:t>
            </a:r>
          </a:p>
          <a:p>
            <a:pPr>
              <a:lnSpc>
                <a:spcPct val="90000"/>
              </a:lnSpc>
            </a:pPr>
            <a:r>
              <a:rPr lang="en-SG" sz="1800" dirty="0">
                <a:latin typeface="Times New Roman" panose="02020603050405020304" pitchFamily="18" charset="0"/>
                <a:cs typeface="Times New Roman" panose="02020603050405020304" pitchFamily="18" charset="0"/>
              </a:rPr>
              <a:t>Galaxy Schema for historical data.</a:t>
            </a:r>
          </a:p>
          <a:p>
            <a:pPr marL="0" indent="0">
              <a:lnSpc>
                <a:spcPct val="90000"/>
              </a:lnSpc>
              <a:buNone/>
            </a:pPr>
            <a:r>
              <a:rPr lang="en-SG" sz="1800" b="1" dirty="0">
                <a:latin typeface="Times New Roman" panose="02020603050405020304" pitchFamily="18" charset="0"/>
                <a:cs typeface="Times New Roman" panose="02020603050405020304" pitchFamily="18" charset="0"/>
              </a:rPr>
              <a:t> Fact Table: </a:t>
            </a:r>
          </a:p>
          <a:p>
            <a:pPr>
              <a:lnSpc>
                <a:spcPct val="90000"/>
              </a:lnSpc>
            </a:pPr>
            <a:r>
              <a:rPr lang="en-SG" sz="1800" dirty="0">
                <a:latin typeface="Times New Roman" panose="02020603050405020304" pitchFamily="18" charset="0"/>
                <a:cs typeface="Times New Roman" panose="02020603050405020304" pitchFamily="18" charset="0"/>
              </a:rPr>
              <a:t>	Sales</a:t>
            </a:r>
          </a:p>
          <a:p>
            <a:pPr marL="0" indent="0">
              <a:lnSpc>
                <a:spcPct val="90000"/>
              </a:lnSpc>
              <a:buNone/>
            </a:pPr>
            <a:r>
              <a:rPr lang="en-SG" sz="1800" b="1" dirty="0">
                <a:latin typeface="Times New Roman" panose="02020603050405020304" pitchFamily="18" charset="0"/>
                <a:cs typeface="Times New Roman" panose="02020603050405020304" pitchFamily="18" charset="0"/>
              </a:rPr>
              <a:t>Dimension Tables: </a:t>
            </a:r>
          </a:p>
          <a:p>
            <a:pPr>
              <a:lnSpc>
                <a:spcPct val="90000"/>
              </a:lnSpc>
            </a:pPr>
            <a:r>
              <a:rPr lang="en-SG" sz="1800" dirty="0">
                <a:latin typeface="Times New Roman" panose="02020603050405020304" pitchFamily="18" charset="0"/>
                <a:cs typeface="Times New Roman" panose="02020603050405020304" pitchFamily="18" charset="0"/>
              </a:rPr>
              <a:t>Customer </a:t>
            </a:r>
          </a:p>
          <a:p>
            <a:pPr>
              <a:lnSpc>
                <a:spcPct val="90000"/>
              </a:lnSpc>
            </a:pPr>
            <a:r>
              <a:rPr lang="en-SG" sz="1800" dirty="0">
                <a:latin typeface="Times New Roman" panose="02020603050405020304" pitchFamily="18" charset="0"/>
                <a:cs typeface="Times New Roman" panose="02020603050405020304" pitchFamily="18" charset="0"/>
              </a:rPr>
              <a:t>Product</a:t>
            </a:r>
          </a:p>
          <a:p>
            <a:pPr>
              <a:lnSpc>
                <a:spcPct val="90000"/>
              </a:lnSpc>
            </a:pPr>
            <a:r>
              <a:rPr lang="en-SG" sz="1800" dirty="0">
                <a:latin typeface="Times New Roman" panose="02020603050405020304" pitchFamily="18" charset="0"/>
                <a:cs typeface="Times New Roman" panose="02020603050405020304" pitchFamily="18" charset="0"/>
              </a:rPr>
              <a:t> Date</a:t>
            </a:r>
          </a:p>
          <a:p>
            <a:pPr>
              <a:lnSpc>
                <a:spcPct val="90000"/>
              </a:lnSpc>
            </a:pPr>
            <a:endParaRPr lang="en-SG" sz="18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70034763-942B-0015-CE35-ED9D95FDAD9B}"/>
              </a:ext>
            </a:extLst>
          </p:cNvPr>
          <p:cNvPicPr>
            <a:picLocks noChangeAspect="1"/>
          </p:cNvPicPr>
          <p:nvPr/>
        </p:nvPicPr>
        <p:blipFill>
          <a:blip r:embed="rId3"/>
          <a:srcRect l="28772" r="12986" b="1"/>
          <a:stretch/>
        </p:blipFill>
        <p:spPr>
          <a:xfrm>
            <a:off x="3889915" y="2956875"/>
            <a:ext cx="5105027" cy="33526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7094C-A13D-7650-E8BD-E03CE0D1F96A}"/>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err="1">
                <a:solidFill>
                  <a:srgbClr val="FFFFFF"/>
                </a:solidFill>
                <a:latin typeface="Times New Roman" panose="02020603050405020304" pitchFamily="18" charset="0"/>
                <a:cs typeface="Times New Roman" panose="02020603050405020304" pitchFamily="18" charset="0"/>
              </a:rPr>
              <a:t>CVStoDatabase</a:t>
            </a:r>
            <a:endParaRPr lang="en-US" sz="3500" kern="1200" dirty="0">
              <a:solidFill>
                <a:srgbClr val="FFFFFF"/>
              </a:solidFill>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6FE50B4E-5883-AE7D-28A2-F904F317E148}"/>
              </a:ext>
            </a:extLst>
          </p:cNvPr>
          <p:cNvPicPr>
            <a:picLocks noChangeAspect="1"/>
          </p:cNvPicPr>
          <p:nvPr/>
        </p:nvPicPr>
        <p:blipFill>
          <a:blip r:embed="rId2"/>
          <a:stretch>
            <a:fillRect/>
          </a:stretch>
        </p:blipFill>
        <p:spPr>
          <a:xfrm>
            <a:off x="-14349" y="1750142"/>
            <a:ext cx="9158349" cy="4876823"/>
          </a:xfrm>
          <a:prstGeom prst="rect">
            <a:avLst/>
          </a:prstGeom>
        </p:spPr>
      </p:pic>
    </p:spTree>
    <p:extLst>
      <p:ext uri="{BB962C8B-B14F-4D97-AF65-F5344CB8AC3E}">
        <p14:creationId xmlns:p14="http://schemas.microsoft.com/office/powerpoint/2010/main" val="313961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678E3-00CB-A16E-8BC7-0B0C4D1ABCAE}"/>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err="1">
                <a:solidFill>
                  <a:srgbClr val="FFFFFF"/>
                </a:solidFill>
                <a:latin typeface="Times New Roman" panose="02020603050405020304" pitchFamily="18" charset="0"/>
                <a:cs typeface="Times New Roman" panose="02020603050405020304" pitchFamily="18" charset="0"/>
              </a:rPr>
              <a:t>tMap</a:t>
            </a:r>
            <a:endParaRPr lang="en-US" sz="3500" kern="1200" dirty="0">
              <a:solidFill>
                <a:srgbClr val="FFFFFF"/>
              </a:solidFill>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FEBD8842-3A8B-9913-8C64-8EC44A51DA61}"/>
              </a:ext>
            </a:extLst>
          </p:cNvPr>
          <p:cNvPicPr>
            <a:picLocks noGrp="1" noChangeAspect="1"/>
          </p:cNvPicPr>
          <p:nvPr>
            <p:ph idx="1"/>
          </p:nvPr>
        </p:nvPicPr>
        <p:blipFill>
          <a:blip r:embed="rId2"/>
          <a:stretch>
            <a:fillRect/>
          </a:stretch>
        </p:blipFill>
        <p:spPr>
          <a:xfrm>
            <a:off x="324168" y="2036599"/>
            <a:ext cx="8495662" cy="4311548"/>
          </a:xfrm>
          <a:prstGeom prst="rect">
            <a:avLst/>
          </a:prstGeom>
        </p:spPr>
      </p:pic>
    </p:spTree>
    <p:extLst>
      <p:ext uri="{BB962C8B-B14F-4D97-AF65-F5344CB8AC3E}">
        <p14:creationId xmlns:p14="http://schemas.microsoft.com/office/powerpoint/2010/main" val="227655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60979-7AD0-26FC-A53C-527550315201}"/>
              </a:ext>
            </a:extLst>
          </p:cNvPr>
          <p:cNvPicPr>
            <a:picLocks noChangeAspect="1"/>
          </p:cNvPicPr>
          <p:nvPr/>
        </p:nvPicPr>
        <p:blipFill>
          <a:blip r:embed="rId2"/>
          <a:stretch>
            <a:fillRect/>
          </a:stretch>
        </p:blipFill>
        <p:spPr>
          <a:xfrm>
            <a:off x="1021405" y="943583"/>
            <a:ext cx="6867727" cy="4377448"/>
          </a:xfrm>
          <a:prstGeom prst="rect">
            <a:avLst/>
          </a:prstGeom>
        </p:spPr>
      </p:pic>
    </p:spTree>
    <p:extLst>
      <p:ext uri="{BB962C8B-B14F-4D97-AF65-F5344CB8AC3E}">
        <p14:creationId xmlns:p14="http://schemas.microsoft.com/office/powerpoint/2010/main" val="85475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043012-A6F5-324B-41B1-A79A3C06CC69}"/>
              </a:ext>
            </a:extLst>
          </p:cNvPr>
          <p:cNvPicPr>
            <a:picLocks noChangeAspect="1"/>
          </p:cNvPicPr>
          <p:nvPr/>
        </p:nvPicPr>
        <p:blipFill>
          <a:blip r:embed="rId2"/>
          <a:stretch>
            <a:fillRect/>
          </a:stretch>
        </p:blipFill>
        <p:spPr>
          <a:xfrm>
            <a:off x="1074298" y="962025"/>
            <a:ext cx="6756468" cy="3019425"/>
          </a:xfrm>
          <a:prstGeom prst="rect">
            <a:avLst/>
          </a:prstGeom>
        </p:spPr>
      </p:pic>
      <p:pic>
        <p:nvPicPr>
          <p:cNvPr id="5" name="Picture 4">
            <a:extLst>
              <a:ext uri="{FF2B5EF4-FFF2-40B4-BE49-F238E27FC236}">
                <a16:creationId xmlns:a16="http://schemas.microsoft.com/office/drawing/2014/main" id="{61E482CE-C233-B6B9-A9E6-00EC12FEC75F}"/>
              </a:ext>
            </a:extLst>
          </p:cNvPr>
          <p:cNvPicPr>
            <a:picLocks noChangeAspect="1"/>
          </p:cNvPicPr>
          <p:nvPr/>
        </p:nvPicPr>
        <p:blipFill>
          <a:blip r:embed="rId3"/>
          <a:stretch>
            <a:fillRect/>
          </a:stretch>
        </p:blipFill>
        <p:spPr>
          <a:xfrm>
            <a:off x="1619047" y="3981450"/>
            <a:ext cx="7077075" cy="1104900"/>
          </a:xfrm>
          <a:prstGeom prst="rect">
            <a:avLst/>
          </a:prstGeom>
        </p:spPr>
      </p:pic>
    </p:spTree>
    <p:extLst>
      <p:ext uri="{BB962C8B-B14F-4D97-AF65-F5344CB8AC3E}">
        <p14:creationId xmlns:p14="http://schemas.microsoft.com/office/powerpoint/2010/main" val="329705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4973E94-0A32-06A6-82C9-8F570A4663FB}"/>
              </a:ext>
            </a:extLst>
          </p:cNvPr>
          <p:cNvPicPr>
            <a:picLocks noChangeAspect="1"/>
          </p:cNvPicPr>
          <p:nvPr/>
        </p:nvPicPr>
        <p:blipFill>
          <a:blip r:embed="rId2"/>
          <a:stretch>
            <a:fillRect/>
          </a:stretch>
        </p:blipFill>
        <p:spPr>
          <a:xfrm>
            <a:off x="533400" y="291830"/>
            <a:ext cx="3416030" cy="1945532"/>
          </a:xfrm>
          <a:prstGeom prst="rect">
            <a:avLst/>
          </a:prstGeom>
        </p:spPr>
      </p:pic>
      <p:pic>
        <p:nvPicPr>
          <p:cNvPr id="19" name="Picture 18">
            <a:extLst>
              <a:ext uri="{FF2B5EF4-FFF2-40B4-BE49-F238E27FC236}">
                <a16:creationId xmlns:a16="http://schemas.microsoft.com/office/drawing/2014/main" id="{7C8088A0-6BF5-CC69-08FA-2321F30AB847}"/>
              </a:ext>
            </a:extLst>
          </p:cNvPr>
          <p:cNvPicPr>
            <a:picLocks noChangeAspect="1"/>
          </p:cNvPicPr>
          <p:nvPr/>
        </p:nvPicPr>
        <p:blipFill>
          <a:blip r:embed="rId3"/>
          <a:stretch>
            <a:fillRect/>
          </a:stretch>
        </p:blipFill>
        <p:spPr>
          <a:xfrm>
            <a:off x="4319284" y="291830"/>
            <a:ext cx="4505325" cy="1945532"/>
          </a:xfrm>
          <a:prstGeom prst="rect">
            <a:avLst/>
          </a:prstGeom>
        </p:spPr>
      </p:pic>
      <p:pic>
        <p:nvPicPr>
          <p:cNvPr id="21" name="Picture 20">
            <a:extLst>
              <a:ext uri="{FF2B5EF4-FFF2-40B4-BE49-F238E27FC236}">
                <a16:creationId xmlns:a16="http://schemas.microsoft.com/office/drawing/2014/main" id="{187D82BB-52FE-EE92-9F18-0EEE3FDD65D5}"/>
              </a:ext>
            </a:extLst>
          </p:cNvPr>
          <p:cNvPicPr>
            <a:picLocks noChangeAspect="1"/>
          </p:cNvPicPr>
          <p:nvPr/>
        </p:nvPicPr>
        <p:blipFill>
          <a:blip r:embed="rId4"/>
          <a:stretch>
            <a:fillRect/>
          </a:stretch>
        </p:blipFill>
        <p:spPr>
          <a:xfrm>
            <a:off x="498238" y="2464036"/>
            <a:ext cx="3821045" cy="2307381"/>
          </a:xfrm>
          <a:prstGeom prst="rect">
            <a:avLst/>
          </a:prstGeom>
        </p:spPr>
      </p:pic>
      <p:pic>
        <p:nvPicPr>
          <p:cNvPr id="23" name="Picture 22">
            <a:extLst>
              <a:ext uri="{FF2B5EF4-FFF2-40B4-BE49-F238E27FC236}">
                <a16:creationId xmlns:a16="http://schemas.microsoft.com/office/drawing/2014/main" id="{B13B29DC-208D-62CD-04D1-131CAA8C317F}"/>
              </a:ext>
            </a:extLst>
          </p:cNvPr>
          <p:cNvPicPr>
            <a:picLocks noChangeAspect="1"/>
          </p:cNvPicPr>
          <p:nvPr/>
        </p:nvPicPr>
        <p:blipFill>
          <a:blip r:embed="rId5"/>
          <a:stretch>
            <a:fillRect/>
          </a:stretch>
        </p:blipFill>
        <p:spPr>
          <a:xfrm>
            <a:off x="459127" y="4620639"/>
            <a:ext cx="3937775" cy="1945531"/>
          </a:xfrm>
          <a:prstGeom prst="rect">
            <a:avLst/>
          </a:prstGeom>
        </p:spPr>
      </p:pic>
      <p:pic>
        <p:nvPicPr>
          <p:cNvPr id="25" name="Picture 24">
            <a:extLst>
              <a:ext uri="{FF2B5EF4-FFF2-40B4-BE49-F238E27FC236}">
                <a16:creationId xmlns:a16="http://schemas.microsoft.com/office/drawing/2014/main" id="{42301959-7D7B-5C2E-9BDD-E57EFF141A03}"/>
              </a:ext>
            </a:extLst>
          </p:cNvPr>
          <p:cNvPicPr>
            <a:picLocks noChangeAspect="1"/>
          </p:cNvPicPr>
          <p:nvPr/>
        </p:nvPicPr>
        <p:blipFill>
          <a:blip r:embed="rId6"/>
          <a:stretch>
            <a:fillRect/>
          </a:stretch>
        </p:blipFill>
        <p:spPr>
          <a:xfrm>
            <a:off x="4729265" y="2464036"/>
            <a:ext cx="3490607" cy="1247775"/>
          </a:xfrm>
          <a:prstGeom prst="rect">
            <a:avLst/>
          </a:prstGeom>
        </p:spPr>
      </p:pic>
      <p:pic>
        <p:nvPicPr>
          <p:cNvPr id="27" name="Picture 26">
            <a:extLst>
              <a:ext uri="{FF2B5EF4-FFF2-40B4-BE49-F238E27FC236}">
                <a16:creationId xmlns:a16="http://schemas.microsoft.com/office/drawing/2014/main" id="{2FDA2632-9EE4-ABF0-E82D-52D163A6296F}"/>
              </a:ext>
            </a:extLst>
          </p:cNvPr>
          <p:cNvPicPr>
            <a:picLocks noChangeAspect="1"/>
          </p:cNvPicPr>
          <p:nvPr/>
        </p:nvPicPr>
        <p:blipFill>
          <a:blip r:embed="rId7"/>
          <a:stretch>
            <a:fillRect/>
          </a:stretch>
        </p:blipFill>
        <p:spPr>
          <a:xfrm>
            <a:off x="3921362" y="4620639"/>
            <a:ext cx="4724400" cy="1702239"/>
          </a:xfrm>
          <a:prstGeom prst="rect">
            <a:avLst/>
          </a:prstGeom>
        </p:spPr>
      </p:pic>
    </p:spTree>
    <p:extLst>
      <p:ext uri="{BB962C8B-B14F-4D97-AF65-F5344CB8AC3E}">
        <p14:creationId xmlns:p14="http://schemas.microsoft.com/office/powerpoint/2010/main" val="364746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5727A-25FA-3304-D23C-A22ED604B685}"/>
              </a:ext>
            </a:extLst>
          </p:cNvPr>
          <p:cNvPicPr>
            <a:picLocks noChangeAspect="1"/>
          </p:cNvPicPr>
          <p:nvPr/>
        </p:nvPicPr>
        <p:blipFill>
          <a:blip r:embed="rId2"/>
          <a:stretch>
            <a:fillRect/>
          </a:stretch>
        </p:blipFill>
        <p:spPr>
          <a:xfrm>
            <a:off x="438352" y="206409"/>
            <a:ext cx="7557783" cy="2943225"/>
          </a:xfrm>
          <a:prstGeom prst="rect">
            <a:avLst/>
          </a:prstGeom>
        </p:spPr>
      </p:pic>
      <p:pic>
        <p:nvPicPr>
          <p:cNvPr id="5" name="Picture 4">
            <a:extLst>
              <a:ext uri="{FF2B5EF4-FFF2-40B4-BE49-F238E27FC236}">
                <a16:creationId xmlns:a16="http://schemas.microsoft.com/office/drawing/2014/main" id="{9A1BBF6C-2CD9-CC8D-DDFB-ABB1857DC124}"/>
              </a:ext>
            </a:extLst>
          </p:cNvPr>
          <p:cNvPicPr>
            <a:picLocks noChangeAspect="1"/>
          </p:cNvPicPr>
          <p:nvPr/>
        </p:nvPicPr>
        <p:blipFill>
          <a:blip r:embed="rId3"/>
          <a:stretch>
            <a:fillRect/>
          </a:stretch>
        </p:blipFill>
        <p:spPr>
          <a:xfrm>
            <a:off x="824115" y="3429000"/>
            <a:ext cx="6559179" cy="3030166"/>
          </a:xfrm>
          <a:prstGeom prst="rect">
            <a:avLst/>
          </a:prstGeom>
        </p:spPr>
      </p:pic>
    </p:spTree>
    <p:extLst>
      <p:ext uri="{BB962C8B-B14F-4D97-AF65-F5344CB8AC3E}">
        <p14:creationId xmlns:p14="http://schemas.microsoft.com/office/powerpoint/2010/main" val="3313790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B7D04350D7514F918E9B1630A43D41" ma:contentTypeVersion="5" ma:contentTypeDescription="Create a new document." ma:contentTypeScope="" ma:versionID="f4a770762ab0673cb0a55c9450c713bf">
  <xsd:schema xmlns:xsd="http://www.w3.org/2001/XMLSchema" xmlns:xs="http://www.w3.org/2001/XMLSchema" xmlns:p="http://schemas.microsoft.com/office/2006/metadata/properties" xmlns:ns3="ccc7dd8c-31e5-4ed0-8e52-aa8b2d2b8bbd" targetNamespace="http://schemas.microsoft.com/office/2006/metadata/properties" ma:root="true" ma:fieldsID="1b4544bfa274bc8cc29efa0e7594c3d0" ns3:_="">
    <xsd:import namespace="ccc7dd8c-31e5-4ed0-8e52-aa8b2d2b8bb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7dd8c-31e5-4ed0-8e52-aa8b2d2b8bb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3E4A69-3171-4F01-B3A5-0C8F1CEFA3D1}">
  <ds:schemaRefs>
    <ds:schemaRef ds:uri="http://schemas.microsoft.com/office/2006/metadata/contentType"/>
    <ds:schemaRef ds:uri="http://schemas.microsoft.com/office/2006/metadata/properties/metaAttributes"/>
    <ds:schemaRef ds:uri="http://www.w3.org/2000/xmlns/"/>
    <ds:schemaRef ds:uri="http://www.w3.org/2001/XMLSchema"/>
    <ds:schemaRef ds:uri="ccc7dd8c-31e5-4ed0-8e52-aa8b2d2b8bb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A32619-37BA-4D94-965B-8EB4D2EC06AA}">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347671D4-8028-4B22-B2E8-A25039B255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303</TotalTime>
  <Words>340</Words>
  <Application>Microsoft Office PowerPoint</Application>
  <PresentationFormat>On-screen Show (4:3)</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Amazon Sales (Datawarehouse and Data Mining) </vt:lpstr>
      <vt:lpstr>Introduction</vt:lpstr>
      <vt:lpstr>Dataset Overview</vt:lpstr>
      <vt:lpstr>CVStoDatabase</vt:lpstr>
      <vt:lpstr>tMap</vt:lpstr>
      <vt:lpstr>PowerPoint Presentation</vt:lpstr>
      <vt:lpstr>PowerPoint Presentation</vt:lpstr>
      <vt:lpstr>PowerPoint Presentation</vt:lpstr>
      <vt:lpstr>PowerPoint Presentation</vt:lpstr>
      <vt:lpstr>ETL Process Using Talend</vt:lpstr>
      <vt:lpstr>Project Deliverables</vt:lpstr>
      <vt:lpstr>Data Visualization in Power BI </vt:lpstr>
      <vt:lpstr>PowerPoint Presentation</vt:lpstr>
      <vt:lpstr>Evaluation and Outcomes</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(Datawarehouse and Data Mining)</dc:title>
  <dc:subject/>
  <dc:creator>Mihika</dc:creator>
  <cp:keywords/>
  <dc:description>generated using python-pptx</dc:description>
  <cp:lastModifiedBy>MADANAYAKE M M</cp:lastModifiedBy>
  <cp:revision>11</cp:revision>
  <dcterms:created xsi:type="dcterms:W3CDTF">2013-01-27T09:14:16Z</dcterms:created>
  <dcterms:modified xsi:type="dcterms:W3CDTF">2024-12-18T08:33:10Z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0x010100D3B7D04350D7514F918E9B1630A43D41</vt:lpwstr>
  </property>
</Properties>
</file>