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2" r:id="rId3"/>
    <p:sldId id="260" r:id="rId4"/>
    <p:sldId id="261" r:id="rId5"/>
    <p:sldId id="262" r:id="rId6"/>
    <p:sldId id="263" r:id="rId7"/>
    <p:sldId id="265" r:id="rId8"/>
    <p:sldId id="266" r:id="rId9"/>
    <p:sldId id="273" r:id="rId10"/>
    <p:sldId id="268" r:id="rId11"/>
    <p:sldId id="269" r:id="rId12"/>
    <p:sldId id="270"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B50325-96DC-401A-AA61-6FBE22230B93}" type="datetimeFigureOut">
              <a:rPr lang="en-US" smtClean="0"/>
              <a:pPr/>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B2E7E-521B-43E7-85FE-F3DEBEFACBC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50325-96DC-401A-AA61-6FBE22230B93}" type="datetimeFigureOut">
              <a:rPr lang="en-US" smtClean="0"/>
              <a:pPr/>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B2E7E-521B-43E7-85FE-F3DEBEFACBC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50325-96DC-401A-AA61-6FBE22230B93}" type="datetimeFigureOut">
              <a:rPr lang="en-US" smtClean="0"/>
              <a:pPr/>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B2E7E-521B-43E7-85FE-F3DEBEFACBC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50325-96DC-401A-AA61-6FBE22230B93}" type="datetimeFigureOut">
              <a:rPr lang="en-US" smtClean="0"/>
              <a:pPr/>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B2E7E-521B-43E7-85FE-F3DEBEFACB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B50325-96DC-401A-AA61-6FBE22230B93}" type="datetimeFigureOut">
              <a:rPr lang="en-US" smtClean="0"/>
              <a:pPr/>
              <a:t>7/18/2016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B2E7E-521B-43E7-85FE-F3DEBEFACBC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B50325-96DC-401A-AA61-6FBE22230B93}" type="datetimeFigureOut">
              <a:rPr lang="en-US" smtClean="0"/>
              <a:pPr/>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B2E7E-521B-43E7-85FE-F3DEBEFACB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B50325-96DC-401A-AA61-6FBE22230B93}" type="datetimeFigureOut">
              <a:rPr lang="en-US" smtClean="0"/>
              <a:pPr/>
              <a:t>7/18/2016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B2E7E-521B-43E7-85FE-F3DEBEFACB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B50325-96DC-401A-AA61-6FBE22230B93}" type="datetimeFigureOut">
              <a:rPr lang="en-US" smtClean="0"/>
              <a:pPr/>
              <a:t>7/18/2016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B2E7E-521B-43E7-85FE-F3DEBEFACBC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B50325-96DC-401A-AA61-6FBE22230B93}" type="datetimeFigureOut">
              <a:rPr lang="en-US" smtClean="0"/>
              <a:pPr/>
              <a:t>7/18/2016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B2E7E-521B-43E7-85FE-F3DEBEFACBC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B50325-96DC-401A-AA61-6FBE22230B93}" type="datetimeFigureOut">
              <a:rPr lang="en-US" smtClean="0"/>
              <a:pPr/>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B2E7E-521B-43E7-85FE-F3DEBEFACB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B50325-96DC-401A-AA61-6FBE22230B93}" type="datetimeFigureOut">
              <a:rPr lang="en-US" smtClean="0"/>
              <a:pPr/>
              <a:t>7/18/2016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B2E7E-521B-43E7-85FE-F3DEBEFACBC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B50325-96DC-401A-AA61-6FBE22230B93}" type="datetimeFigureOut">
              <a:rPr lang="en-US" smtClean="0"/>
              <a:pPr/>
              <a:t>7/18/2016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B2E7E-521B-43E7-85FE-F3DEBEFACB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2133600"/>
            <a:ext cx="6400800" cy="4572000"/>
          </a:xfrm>
        </p:spPr>
        <p:txBody>
          <a:bodyPr/>
          <a:lstStyle/>
          <a:p>
            <a:r>
              <a:rPr lang="en-US" dirty="0" smtClean="0">
                <a:solidFill>
                  <a:srgbClr val="FF0000"/>
                </a:solidFill>
              </a:rPr>
              <a:t>Basic Electronics </a:t>
            </a:r>
          </a:p>
          <a:p>
            <a:r>
              <a:rPr lang="en-US" dirty="0" smtClean="0">
                <a:solidFill>
                  <a:srgbClr val="FF0000"/>
                </a:solidFill>
              </a:rPr>
              <a:t>Diode </a:t>
            </a:r>
            <a:r>
              <a:rPr lang="en-US" dirty="0" smtClean="0">
                <a:solidFill>
                  <a:srgbClr val="FF0000"/>
                </a:solidFill>
              </a:rPr>
              <a:t>Circuits </a:t>
            </a:r>
            <a:r>
              <a:rPr lang="en-US" dirty="0" smtClean="0">
                <a:solidFill>
                  <a:srgbClr val="FF0000"/>
                </a:solidFill>
              </a:rPr>
              <a:t> </a:t>
            </a:r>
            <a:endParaRPr lang="en-US" dirty="0" smtClean="0">
              <a:solidFill>
                <a:srgbClr val="FF0000"/>
              </a:solidFill>
            </a:endParaRPr>
          </a:p>
          <a:p>
            <a:r>
              <a:rPr lang="en-US" dirty="0" smtClean="0">
                <a:solidFill>
                  <a:srgbClr val="FF0000"/>
                </a:solidFill>
              </a:rPr>
              <a:t>Clipper and </a:t>
            </a:r>
            <a:r>
              <a:rPr lang="en-US" dirty="0" smtClean="0">
                <a:solidFill>
                  <a:srgbClr val="FF0000"/>
                </a:solidFill>
              </a:rPr>
              <a:t>Clamper</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Clampers:</a:t>
            </a:r>
            <a:endParaRPr lang="en-US" dirty="0"/>
          </a:p>
        </p:txBody>
      </p:sp>
      <p:pic>
        <p:nvPicPr>
          <p:cNvPr id="51202" name="Picture 2"/>
          <p:cNvPicPr>
            <a:picLocks noGrp="1" noChangeAspect="1" noChangeArrowheads="1"/>
          </p:cNvPicPr>
          <p:nvPr>
            <p:ph idx="1"/>
          </p:nvPr>
        </p:nvPicPr>
        <p:blipFill>
          <a:blip r:embed="rId2"/>
          <a:srcRect/>
          <a:stretch>
            <a:fillRect/>
          </a:stretch>
        </p:blipFill>
        <p:spPr bwMode="auto">
          <a:xfrm>
            <a:off x="762000" y="1676400"/>
            <a:ext cx="7772399" cy="3962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Positive Clamper:</a:t>
            </a:r>
            <a:endParaRPr lang="en-US" dirty="0"/>
          </a:p>
        </p:txBody>
      </p:sp>
      <p:pic>
        <p:nvPicPr>
          <p:cNvPr id="52226" name="Picture 2"/>
          <p:cNvPicPr>
            <a:picLocks noGrp="1" noChangeAspect="1" noChangeArrowheads="1"/>
          </p:cNvPicPr>
          <p:nvPr>
            <p:ph idx="1"/>
          </p:nvPr>
        </p:nvPicPr>
        <p:blipFill>
          <a:blip r:embed="rId2"/>
          <a:srcRect/>
          <a:stretch>
            <a:fillRect/>
          </a:stretch>
        </p:blipFill>
        <p:spPr bwMode="auto">
          <a:xfrm>
            <a:off x="1143000" y="1295400"/>
            <a:ext cx="6629400" cy="3063081"/>
          </a:xfrm>
          <a:prstGeom prst="rect">
            <a:avLst/>
          </a:prstGeom>
          <a:noFill/>
          <a:ln w="9525">
            <a:noFill/>
            <a:miter lim="800000"/>
            <a:headEnd/>
            <a:tailEnd/>
          </a:ln>
          <a:effectLst/>
        </p:spPr>
      </p:pic>
      <p:sp>
        <p:nvSpPr>
          <p:cNvPr id="5" name="Title 2"/>
          <p:cNvSpPr txBox="1">
            <a:spLocks/>
          </p:cNvSpPr>
          <p:nvPr/>
        </p:nvSpPr>
        <p:spPr>
          <a:xfrm>
            <a:off x="914400" y="4572000"/>
            <a:ext cx="8229600" cy="1143000"/>
          </a:xfrm>
          <a:prstGeom prst="rect">
            <a:avLst/>
          </a:prstGeom>
        </p:spPr>
        <p:txBody>
          <a:bodyPr vert="horz" rtlCol="0" anchor="ctr">
            <a:normAutofit fontScale="62500" lnSpcReduction="2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V</a:t>
            </a:r>
            <a:r>
              <a:rPr kumimoji="0" lang="en-US" sz="2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0</a:t>
            </a: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a:t>
            </a:r>
            <a:r>
              <a:rPr kumimoji="0" lang="en-US" sz="4100" b="1" i="0" u="none" strike="noStrike" kern="1200" cap="none" spc="0" normalizeH="0" baseline="0" noProof="0" dirty="0" err="1"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Vm</a:t>
            </a: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-------------for V</a:t>
            </a:r>
            <a:r>
              <a:rPr kumimoji="0" lang="en-US" sz="29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in</a:t>
            </a: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=0</a:t>
            </a:r>
          </a:p>
          <a:p>
            <a:pPr marL="0" marR="0" lvl="0" indent="0" algn="l" defTabSz="914400" rtl="0" eaLnBrk="1" fontAlgn="auto" latinLnBrk="0" hangingPunct="1">
              <a:lnSpc>
                <a:spcPct val="100000"/>
              </a:lnSpc>
              <a:spcBef>
                <a:spcPct val="0"/>
              </a:spcBef>
              <a:spcAft>
                <a:spcPts val="0"/>
              </a:spcAft>
              <a:buClrTx/>
              <a:buSzTx/>
              <a:buFontTx/>
              <a:buNone/>
              <a:tabLst/>
              <a:defRPr/>
            </a:pPr>
            <a:r>
              <a:rPr lang="en-US" sz="4100" b="1" dirty="0" smtClean="0">
                <a:solidFill>
                  <a:schemeClr val="tx2"/>
                </a:solidFill>
                <a:effectLst>
                  <a:outerShdw blurRad="31750" dist="25400" dir="5400000" algn="tl" rotWithShape="0">
                    <a:srgbClr val="000000">
                      <a:alpha val="25000"/>
                    </a:srgbClr>
                  </a:outerShdw>
                </a:effectLst>
                <a:latin typeface="+mj-lt"/>
                <a:ea typeface="+mj-ea"/>
                <a:cs typeface="+mj-cs"/>
              </a:rPr>
              <a:t>V</a:t>
            </a:r>
            <a:r>
              <a:rPr lang="en-US" sz="2600" b="1" dirty="0" smtClean="0">
                <a:solidFill>
                  <a:schemeClr val="tx2"/>
                </a:solidFill>
                <a:effectLst>
                  <a:outerShdw blurRad="31750" dist="25400" dir="5400000" algn="tl" rotWithShape="0">
                    <a:srgbClr val="000000">
                      <a:alpha val="25000"/>
                    </a:srgbClr>
                  </a:outerShdw>
                </a:effectLst>
                <a:latin typeface="+mj-lt"/>
                <a:ea typeface="+mj-ea"/>
                <a:cs typeface="+mj-cs"/>
              </a:rPr>
              <a:t>0</a:t>
            </a:r>
            <a:r>
              <a:rPr lang="en-US" sz="4100" b="1" dirty="0" smtClean="0">
                <a:solidFill>
                  <a:schemeClr val="tx2"/>
                </a:solidFill>
                <a:effectLst>
                  <a:outerShdw blurRad="31750" dist="25400" dir="5400000" algn="tl" rotWithShape="0">
                    <a:srgbClr val="000000">
                      <a:alpha val="25000"/>
                    </a:srgbClr>
                  </a:outerShdw>
                </a:effectLst>
                <a:latin typeface="+mj-lt"/>
                <a:ea typeface="+mj-ea"/>
                <a:cs typeface="+mj-cs"/>
              </a:rPr>
              <a:t>=2Vm                      for V</a:t>
            </a:r>
            <a:r>
              <a:rPr lang="en-US" sz="2900" b="1" dirty="0" smtClean="0">
                <a:solidFill>
                  <a:schemeClr val="tx2"/>
                </a:solidFill>
                <a:effectLst>
                  <a:outerShdw blurRad="31750" dist="25400" dir="5400000" algn="tl" rotWithShape="0">
                    <a:srgbClr val="000000">
                      <a:alpha val="25000"/>
                    </a:srgbClr>
                  </a:outerShdw>
                </a:effectLst>
                <a:latin typeface="+mj-lt"/>
                <a:ea typeface="+mj-ea"/>
                <a:cs typeface="+mj-cs"/>
              </a:rPr>
              <a:t>in</a:t>
            </a:r>
            <a:r>
              <a:rPr lang="en-US" sz="4100" b="1" dirty="0" smtClean="0">
                <a:solidFill>
                  <a:schemeClr val="tx2"/>
                </a:solidFill>
                <a:effectLst>
                  <a:outerShdw blurRad="31750" dist="25400" dir="5400000" algn="tl" rotWithShape="0">
                    <a:srgbClr val="000000">
                      <a:alpha val="25000"/>
                    </a:srgbClr>
                  </a:outerShdw>
                </a:effectLst>
                <a:latin typeface="+mj-lt"/>
                <a:ea typeface="+mj-ea"/>
                <a:cs typeface="+mj-cs"/>
              </a:rPr>
              <a:t>=</a:t>
            </a:r>
            <a:r>
              <a:rPr lang="en-US" sz="4100" b="1" dirty="0" err="1" smtClean="0">
                <a:solidFill>
                  <a:schemeClr val="tx2"/>
                </a:solidFill>
                <a:effectLst>
                  <a:outerShdw blurRad="31750" dist="25400" dir="5400000" algn="tl" rotWithShape="0">
                    <a:srgbClr val="000000">
                      <a:alpha val="25000"/>
                    </a:srgbClr>
                  </a:outerShdw>
                </a:effectLst>
                <a:latin typeface="+mj-lt"/>
                <a:ea typeface="+mj-ea"/>
                <a:cs typeface="+mj-cs"/>
              </a:rPr>
              <a:t>Vm</a:t>
            </a:r>
            <a:endParaRPr lang="en-US" sz="4100" b="1" dirty="0" smtClean="0">
              <a:solidFill>
                <a:schemeClr val="tx2"/>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V</a:t>
            </a:r>
            <a:r>
              <a:rPr kumimoji="0" lang="en-US" sz="29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0</a:t>
            </a: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=0                           for</a:t>
            </a:r>
            <a:r>
              <a:rPr kumimoji="0" lang="en-US" sz="4100" b="1" i="0" u="none" strike="noStrike" kern="1200" cap="none" spc="0" normalizeH="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V</a:t>
            </a:r>
            <a:r>
              <a:rPr kumimoji="0" lang="en-US" sz="2900" b="1" i="0" u="none" strike="noStrike" kern="1200" cap="none" spc="0" normalizeH="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in</a:t>
            </a:r>
            <a:r>
              <a:rPr kumimoji="0" lang="en-US" sz="4100" b="1" i="0" u="none" strike="noStrike" kern="1200" cap="none" spc="0" normalizeH="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a:t>
            </a:r>
            <a:r>
              <a:rPr kumimoji="0" lang="en-US" sz="4100" b="1" i="0" u="none" strike="noStrike" kern="1200" cap="none" spc="0" normalizeH="0" noProof="0" dirty="0" err="1"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Vm</a:t>
            </a: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Negative Clamper:</a:t>
            </a:r>
            <a:endParaRPr lang="en-US" dirty="0"/>
          </a:p>
        </p:txBody>
      </p:sp>
      <p:pic>
        <p:nvPicPr>
          <p:cNvPr id="53250" name="Picture 2"/>
          <p:cNvPicPr>
            <a:picLocks noGrp="1" noChangeAspect="1" noChangeArrowheads="1"/>
          </p:cNvPicPr>
          <p:nvPr>
            <p:ph idx="1"/>
          </p:nvPr>
        </p:nvPicPr>
        <p:blipFill>
          <a:blip r:embed="rId2"/>
          <a:srcRect/>
          <a:stretch>
            <a:fillRect/>
          </a:stretch>
        </p:blipFill>
        <p:spPr bwMode="auto">
          <a:xfrm>
            <a:off x="533400" y="1371600"/>
            <a:ext cx="7620000" cy="3158331"/>
          </a:xfrm>
          <a:prstGeom prst="rect">
            <a:avLst/>
          </a:prstGeom>
          <a:noFill/>
          <a:ln w="9525">
            <a:noFill/>
            <a:miter lim="800000"/>
            <a:headEnd/>
            <a:tailEnd/>
          </a:ln>
          <a:effectLst/>
        </p:spPr>
      </p:pic>
      <p:sp>
        <p:nvSpPr>
          <p:cNvPr id="5" name="Title 2"/>
          <p:cNvSpPr txBox="1">
            <a:spLocks/>
          </p:cNvSpPr>
          <p:nvPr/>
        </p:nvSpPr>
        <p:spPr>
          <a:xfrm>
            <a:off x="914400" y="4572000"/>
            <a:ext cx="8229600" cy="1143000"/>
          </a:xfrm>
          <a:prstGeom prst="rect">
            <a:avLst/>
          </a:prstGeom>
        </p:spPr>
        <p:txBody>
          <a:bodyPr vert="horz" rtlCol="0" anchor="ctr">
            <a:normAutofit fontScale="62500" lnSpcReduction="20000"/>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V</a:t>
            </a:r>
            <a:r>
              <a:rPr kumimoji="0" lang="en-US" sz="2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0</a:t>
            </a: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a:t>
            </a:r>
            <a:r>
              <a:rPr kumimoji="0" lang="en-US" sz="4100" b="1" i="0" u="none" strike="noStrike" kern="1200" cap="none" spc="0" normalizeH="0" baseline="0" noProof="0" dirty="0" err="1"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Vm</a:t>
            </a: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-------------for V</a:t>
            </a:r>
            <a:r>
              <a:rPr kumimoji="0" lang="en-US" sz="29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in</a:t>
            </a: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=0</a:t>
            </a:r>
          </a:p>
          <a:p>
            <a:pPr marL="0" marR="0" lvl="0" indent="0" algn="l" defTabSz="914400" rtl="0" eaLnBrk="1" fontAlgn="auto" latinLnBrk="0" hangingPunct="1">
              <a:lnSpc>
                <a:spcPct val="100000"/>
              </a:lnSpc>
              <a:spcBef>
                <a:spcPct val="0"/>
              </a:spcBef>
              <a:spcAft>
                <a:spcPts val="0"/>
              </a:spcAft>
              <a:buClrTx/>
              <a:buSzTx/>
              <a:buFontTx/>
              <a:buNone/>
              <a:tabLst/>
              <a:defRPr/>
            </a:pPr>
            <a:r>
              <a:rPr lang="en-US" sz="4100" b="1" dirty="0" smtClean="0">
                <a:solidFill>
                  <a:schemeClr val="tx2"/>
                </a:solidFill>
                <a:effectLst>
                  <a:outerShdw blurRad="31750" dist="25400" dir="5400000" algn="tl" rotWithShape="0">
                    <a:srgbClr val="000000">
                      <a:alpha val="25000"/>
                    </a:srgbClr>
                  </a:outerShdw>
                </a:effectLst>
                <a:latin typeface="+mj-lt"/>
                <a:ea typeface="+mj-ea"/>
                <a:cs typeface="+mj-cs"/>
              </a:rPr>
              <a:t>V</a:t>
            </a:r>
            <a:r>
              <a:rPr lang="en-US" sz="2600" b="1" dirty="0" smtClean="0">
                <a:solidFill>
                  <a:schemeClr val="tx2"/>
                </a:solidFill>
                <a:effectLst>
                  <a:outerShdw blurRad="31750" dist="25400" dir="5400000" algn="tl" rotWithShape="0">
                    <a:srgbClr val="000000">
                      <a:alpha val="25000"/>
                    </a:srgbClr>
                  </a:outerShdw>
                </a:effectLst>
                <a:latin typeface="+mj-lt"/>
                <a:ea typeface="+mj-ea"/>
                <a:cs typeface="+mj-cs"/>
              </a:rPr>
              <a:t>0</a:t>
            </a:r>
            <a:r>
              <a:rPr lang="en-US" sz="4100" b="1" dirty="0" smtClean="0">
                <a:solidFill>
                  <a:schemeClr val="tx2"/>
                </a:solidFill>
                <a:effectLst>
                  <a:outerShdw blurRad="31750" dist="25400" dir="5400000" algn="tl" rotWithShape="0">
                    <a:srgbClr val="000000">
                      <a:alpha val="25000"/>
                    </a:srgbClr>
                  </a:outerShdw>
                </a:effectLst>
                <a:latin typeface="+mj-lt"/>
                <a:ea typeface="+mj-ea"/>
                <a:cs typeface="+mj-cs"/>
              </a:rPr>
              <a:t>=0                            for V</a:t>
            </a:r>
            <a:r>
              <a:rPr lang="en-US" sz="2900" b="1" dirty="0" smtClean="0">
                <a:solidFill>
                  <a:schemeClr val="tx2"/>
                </a:solidFill>
                <a:effectLst>
                  <a:outerShdw blurRad="31750" dist="25400" dir="5400000" algn="tl" rotWithShape="0">
                    <a:srgbClr val="000000">
                      <a:alpha val="25000"/>
                    </a:srgbClr>
                  </a:outerShdw>
                </a:effectLst>
                <a:latin typeface="+mj-lt"/>
                <a:ea typeface="+mj-ea"/>
                <a:cs typeface="+mj-cs"/>
              </a:rPr>
              <a:t>in</a:t>
            </a:r>
            <a:r>
              <a:rPr lang="en-US" sz="4100" b="1" dirty="0" smtClean="0">
                <a:solidFill>
                  <a:schemeClr val="tx2"/>
                </a:solidFill>
                <a:effectLst>
                  <a:outerShdw blurRad="31750" dist="25400" dir="5400000" algn="tl" rotWithShape="0">
                    <a:srgbClr val="000000">
                      <a:alpha val="25000"/>
                    </a:srgbClr>
                  </a:outerShdw>
                </a:effectLst>
                <a:latin typeface="+mj-lt"/>
                <a:ea typeface="+mj-ea"/>
                <a:cs typeface="+mj-cs"/>
              </a:rPr>
              <a:t>=</a:t>
            </a:r>
            <a:r>
              <a:rPr lang="en-US" sz="4100" b="1" dirty="0" err="1" smtClean="0">
                <a:solidFill>
                  <a:schemeClr val="tx2"/>
                </a:solidFill>
                <a:effectLst>
                  <a:outerShdw blurRad="31750" dist="25400" dir="5400000" algn="tl" rotWithShape="0">
                    <a:srgbClr val="000000">
                      <a:alpha val="25000"/>
                    </a:srgbClr>
                  </a:outerShdw>
                </a:effectLst>
                <a:latin typeface="+mj-lt"/>
                <a:ea typeface="+mj-ea"/>
                <a:cs typeface="+mj-cs"/>
              </a:rPr>
              <a:t>Vm</a:t>
            </a:r>
            <a:endParaRPr lang="en-US" sz="4100" b="1" dirty="0" smtClean="0">
              <a:solidFill>
                <a:schemeClr val="tx2"/>
              </a:solidFill>
              <a:effectLst>
                <a:outerShdw blurRad="31750" dist="25400" dir="5400000" algn="tl" rotWithShape="0">
                  <a:srgbClr val="000000">
                    <a:alpha val="25000"/>
                  </a:srgbClr>
                </a:outerShdw>
              </a:effectLst>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V</a:t>
            </a:r>
            <a:r>
              <a:rPr kumimoji="0" lang="en-US" sz="29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0</a:t>
            </a: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=-2Vm                     for</a:t>
            </a:r>
            <a:r>
              <a:rPr kumimoji="0" lang="en-US" sz="4100" b="1" i="0" u="none" strike="noStrike" kern="1200" cap="none" spc="0" normalizeH="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V</a:t>
            </a:r>
            <a:r>
              <a:rPr kumimoji="0" lang="en-US" sz="2900" b="1" i="0" u="none" strike="noStrike" kern="1200" cap="none" spc="0" normalizeH="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in</a:t>
            </a:r>
            <a:r>
              <a:rPr kumimoji="0" lang="en-US" sz="4100" b="1" i="0" u="none" strike="noStrike" kern="1200" cap="none" spc="0" normalizeH="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a:t>
            </a:r>
            <a:r>
              <a:rPr kumimoji="0" lang="en-US" sz="4100" b="1" i="0" u="none" strike="noStrike" kern="1200" cap="none" spc="0" normalizeH="0" noProof="0" dirty="0" err="1"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Vm</a:t>
            </a:r>
            <a:r>
              <a:rPr kumimoji="0" lang="en-US" sz="41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endParaRPr kumimoji="0" 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533400" y="1371600"/>
            <a:ext cx="8229600" cy="4876800"/>
          </a:xfrm>
        </p:spPr>
        <p:txBody>
          <a:bodyPr>
            <a:normAutofit/>
          </a:bodyPr>
          <a:lstStyle/>
          <a:p>
            <a:pPr>
              <a:buNone/>
            </a:pPr>
            <a:r>
              <a:rPr lang="en-US" sz="2800" b="1" dirty="0" smtClean="0">
                <a:solidFill>
                  <a:srgbClr val="FF0000"/>
                </a:solidFill>
              </a:rPr>
              <a:t>Clampers:</a:t>
            </a:r>
          </a:p>
          <a:p>
            <a:pPr>
              <a:buNone/>
            </a:pPr>
            <a:endParaRPr lang="en-US" sz="2000" dirty="0" smtClean="0">
              <a:solidFill>
                <a:srgbClr val="FF0000"/>
              </a:solidFill>
            </a:endParaRPr>
          </a:p>
          <a:p>
            <a:pPr>
              <a:buNone/>
            </a:pPr>
            <a:r>
              <a:rPr lang="en-US" sz="2800" dirty="0" smtClean="0"/>
              <a:t>Q1. Explain working of Positive clamper with  </a:t>
            </a:r>
          </a:p>
          <a:p>
            <a:pPr>
              <a:buNone/>
            </a:pPr>
            <a:r>
              <a:rPr lang="en-US" sz="2800" dirty="0" smtClean="0"/>
              <a:t>      neat circuit diagram.</a:t>
            </a:r>
          </a:p>
          <a:p>
            <a:pPr lvl="0">
              <a:buNone/>
            </a:pPr>
            <a:r>
              <a:rPr lang="en-US" sz="2800" dirty="0" smtClean="0"/>
              <a:t>Q2. Explain working of Negative clamper with  </a:t>
            </a:r>
          </a:p>
          <a:p>
            <a:pPr lvl="0">
              <a:buNone/>
            </a:pPr>
            <a:r>
              <a:rPr lang="en-US" sz="2800" dirty="0" smtClean="0"/>
              <a:t>      neat circuit diagram.</a:t>
            </a:r>
          </a:p>
          <a:p>
            <a:pPr>
              <a:buNone/>
            </a:pPr>
            <a:endParaRPr lang="en-US" sz="2800" dirty="0" smtClean="0"/>
          </a:p>
          <a:p>
            <a:pPr>
              <a:buNone/>
            </a:pPr>
            <a:r>
              <a:rPr lang="en-US" sz="2800" dirty="0" smtClean="0"/>
              <a:t> </a:t>
            </a:r>
          </a:p>
          <a:p>
            <a:endParaRPr lang="en-US" dirty="0"/>
          </a:p>
        </p:txBody>
      </p:sp>
      <p:sp>
        <p:nvSpPr>
          <p:cNvPr id="5" name="Title 2"/>
          <p:cNvSpPr>
            <a:spLocks noGrp="1"/>
          </p:cNvSpPr>
          <p:nvPr>
            <p:ph type="title"/>
          </p:nvPr>
        </p:nvSpPr>
        <p:spPr>
          <a:xfrm>
            <a:off x="457200" y="304800"/>
            <a:ext cx="8229600" cy="914400"/>
          </a:xfrm>
        </p:spPr>
        <p:txBody>
          <a:bodyPr>
            <a:normAutofit fontScale="90000"/>
          </a:bodyPr>
          <a:lstStyle/>
          <a:p>
            <a:r>
              <a:rPr lang="en-US" dirty="0" smtClean="0">
                <a:solidFill>
                  <a:srgbClr val="FF0000"/>
                </a:solidFill>
              </a:rPr>
              <a:t>Clampers </a:t>
            </a:r>
            <a:r>
              <a:rPr lang="en-US" dirty="0" smtClean="0">
                <a:solidFill>
                  <a:srgbClr val="FF0000"/>
                </a:solidFill>
              </a:rPr>
              <a:t/>
            </a:r>
            <a:br>
              <a:rPr lang="en-US" dirty="0" smtClean="0">
                <a:solidFill>
                  <a:srgbClr val="FF0000"/>
                </a:solidFill>
              </a:rPr>
            </a:br>
            <a:endParaRPr 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Clipper</a:t>
            </a:r>
            <a:endParaRPr lang="en-US" dirty="0"/>
          </a:p>
        </p:txBody>
      </p:sp>
      <p:sp>
        <p:nvSpPr>
          <p:cNvPr id="3" name="Content Placeholder 2"/>
          <p:cNvSpPr>
            <a:spLocks noGrp="1"/>
          </p:cNvSpPr>
          <p:nvPr>
            <p:ph idx="1"/>
          </p:nvPr>
        </p:nvSpPr>
        <p:spPr/>
        <p:txBody>
          <a:bodyPr/>
          <a:lstStyle/>
          <a:p>
            <a:r>
              <a:rPr lang="en-US" b="1" dirty="0" smtClean="0"/>
              <a:t>clipper</a:t>
            </a:r>
            <a:r>
              <a:rPr lang="en-US" dirty="0" smtClean="0"/>
              <a:t> is a device designed to prevent the output of a circuit from exceeding a predetermined voltage level without distorting the remaining part of the applied waveform.</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Series Negative Clipper</a:t>
            </a:r>
            <a:endParaRPr lang="en-US" dirty="0"/>
          </a:p>
        </p:txBody>
      </p:sp>
      <p:sp>
        <p:nvSpPr>
          <p:cNvPr id="4" name="Rectangle 3"/>
          <p:cNvSpPr/>
          <p:nvPr/>
        </p:nvSpPr>
        <p:spPr>
          <a:xfrm>
            <a:off x="838200" y="1295400"/>
            <a:ext cx="7315200" cy="1569660"/>
          </a:xfrm>
          <a:prstGeom prst="rect">
            <a:avLst/>
          </a:prstGeom>
        </p:spPr>
        <p:txBody>
          <a:bodyPr wrap="square">
            <a:spAutoFit/>
          </a:bodyPr>
          <a:lstStyle/>
          <a:p>
            <a:r>
              <a:rPr lang="en-US" sz="2000" dirty="0" smtClean="0">
                <a:solidFill>
                  <a:srgbClr val="FF0000"/>
                </a:solidFill>
              </a:rPr>
              <a:t>The negative clipping circuit is one where the diode is connected with reversed polarity, the cir­cuits will become for a negative series clipper. </a:t>
            </a:r>
          </a:p>
          <a:p>
            <a:endParaRPr lang="en-US" dirty="0" smtClean="0"/>
          </a:p>
          <a:p>
            <a:endParaRPr lang="en-US" dirty="0"/>
          </a:p>
        </p:txBody>
      </p:sp>
      <p:pic>
        <p:nvPicPr>
          <p:cNvPr id="5" name="Picture 2"/>
          <p:cNvPicPr>
            <a:picLocks noChangeAspect="1" noChangeArrowheads="1"/>
          </p:cNvPicPr>
          <p:nvPr/>
        </p:nvPicPr>
        <p:blipFill>
          <a:blip r:embed="rId2"/>
          <a:srcRect/>
          <a:stretch>
            <a:fillRect/>
          </a:stretch>
        </p:blipFill>
        <p:spPr bwMode="auto">
          <a:xfrm>
            <a:off x="76200" y="2438400"/>
            <a:ext cx="8915400" cy="4114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0" y="0"/>
            <a:ext cx="9144000" cy="6858000"/>
          </a:xfrm>
        </p:spPr>
        <p:txBody>
          <a:bodyPr>
            <a:normAutofit fontScale="92500" lnSpcReduction="10000"/>
          </a:bodyPr>
          <a:lstStyle/>
          <a:p>
            <a:r>
              <a:rPr lang="en-US" dirty="0" smtClean="0">
                <a:latin typeface="Times New Roman" pitchFamily="18" charset="0"/>
                <a:cs typeface="Times New Roman" pitchFamily="18" charset="0"/>
              </a:rPr>
              <a:t>In a negative clipper, the negative half cycles of the input voltage will be removed. The circuit arrangements for a negative clipper are illustrated in the figure above.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As shown in the figure, the diode is kept in series with the load. During the negative  half cycle of the input waveform, the diode ‘D’ is reverse biased, which maintains the output voltage at 0 Volts. Thus causes the negative half cycle  to be clipped off. Dur­ing the positive half cycle of the input, the diode is forward biased and so the positive half cycle appears across the output.</a:t>
            </a:r>
          </a:p>
          <a:p>
            <a:r>
              <a:rPr lang="en-US" dirty="0" smtClean="0">
                <a:latin typeface="Times New Roman" pitchFamily="18" charset="0"/>
                <a:cs typeface="Times New Roman" pitchFamily="18" charset="0"/>
              </a:rPr>
              <a:t>Consequently the entire input voltage appears across the diode or across the load resistance R</a:t>
            </a:r>
            <a:r>
              <a:rPr lang="en-US" baseline="-25000"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 if R is much smaller than R</a:t>
            </a:r>
            <a:r>
              <a:rPr lang="en-US" baseline="-25000" dirty="0" smtClean="0">
                <a:latin typeface="Times New Roman" pitchFamily="18" charset="0"/>
                <a:cs typeface="Times New Roman" pitchFamily="18" charset="0"/>
              </a:rPr>
              <a:t>L.</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4525963"/>
          </a:xfrm>
        </p:spPr>
        <p:txBody>
          <a:bodyPr>
            <a:normAutofit lnSpcReduction="10000"/>
          </a:bodyPr>
          <a:lstStyle/>
          <a:p>
            <a:endParaRPr lang="en-US" b="1" dirty="0" smtClean="0">
              <a:solidFill>
                <a:srgbClr val="FF0000"/>
              </a:solidFill>
            </a:endParaRPr>
          </a:p>
          <a:p>
            <a:pPr>
              <a:buNone/>
            </a:pPr>
            <a:r>
              <a:rPr lang="en-US" b="1" dirty="0" smtClean="0">
                <a:solidFill>
                  <a:srgbClr val="FF0000"/>
                </a:solidFill>
              </a:rPr>
              <a:t>SERIES-NEGATIVE CLIPPER WITH BIAS:</a:t>
            </a:r>
          </a:p>
          <a:p>
            <a:endParaRPr lang="en-US" dirty="0" smtClean="0"/>
          </a:p>
          <a:p>
            <a:r>
              <a:rPr lang="en-US" dirty="0" smtClean="0">
                <a:latin typeface="Times New Roman" pitchFamily="18" charset="0"/>
                <a:cs typeface="Times New Roman" pitchFamily="18" charset="0"/>
              </a:rPr>
              <a:t>Fig shows the circuit of a biased series negative diver. In this circuit clipping take place during the negative half cycle only when the input voltage V</a:t>
            </a:r>
            <a:r>
              <a:rPr lang="en-US" baseline="-25000" dirty="0" smtClean="0">
                <a:latin typeface="Times New Roman" pitchFamily="18" charset="0"/>
                <a:cs typeface="Times New Roman" pitchFamily="18" charset="0"/>
              </a:rPr>
              <a:t>i</a:t>
            </a:r>
            <a:r>
              <a:rPr lang="en-US" dirty="0" smtClean="0">
                <a:latin typeface="Times New Roman" pitchFamily="18" charset="0"/>
                <a:cs typeface="Times New Roman" pitchFamily="18" charset="0"/>
              </a:rPr>
              <a:t> &gt; V</a:t>
            </a:r>
            <a:r>
              <a:rPr lang="en-US" baseline="-25000" dirty="0" smtClean="0">
                <a:latin typeface="Times New Roman" pitchFamily="18" charset="0"/>
                <a:cs typeface="Times New Roman" pitchFamily="18" charset="0"/>
              </a:rPr>
              <a:t>B</a:t>
            </a:r>
            <a:r>
              <a:rPr lang="en-US" dirty="0" smtClean="0">
                <a:latin typeface="Times New Roman" pitchFamily="18" charset="0"/>
                <a:cs typeface="Times New Roman" pitchFamily="18" charset="0"/>
              </a:rPr>
              <a:t> .The clipping level can be shifted up or down by varying the bias voltage ( -V</a:t>
            </a:r>
            <a:r>
              <a:rPr lang="en-US" baseline="-25000" dirty="0" smtClean="0">
                <a:latin typeface="Times New Roman" pitchFamily="18" charset="0"/>
                <a:cs typeface="Times New Roman" pitchFamily="18" charset="0"/>
              </a:rPr>
              <a:t>B</a:t>
            </a:r>
            <a:r>
              <a:rPr lang="en-US" dirty="0" smtClean="0">
                <a:latin typeface="Times New Roman" pitchFamily="18" charset="0"/>
                <a:cs typeface="Times New Roman" pitchFamily="18" charset="0"/>
              </a:rPr>
              <a:t>)</a:t>
            </a:r>
          </a:p>
          <a:p>
            <a:endParaRPr lang="en-US"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914400" y="304800"/>
            <a:ext cx="7620000" cy="5791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ombination Clipping Circuit"/>
          <p:cNvPicPr>
            <a:picLocks noChangeAspect="1" noChangeArrowheads="1"/>
          </p:cNvPicPr>
          <p:nvPr/>
        </p:nvPicPr>
        <p:blipFill>
          <a:blip r:embed="rId2"/>
          <a:srcRect/>
          <a:stretch>
            <a:fillRect/>
          </a:stretch>
        </p:blipFill>
        <p:spPr bwMode="auto">
          <a:xfrm>
            <a:off x="228600" y="914400"/>
            <a:ext cx="8305800" cy="4953000"/>
          </a:xfrm>
          <a:prstGeom prst="rect">
            <a:avLst/>
          </a:prstGeom>
          <a:noFill/>
        </p:spPr>
      </p:pic>
      <p:sp>
        <p:nvSpPr>
          <p:cNvPr id="3" name="Title 2"/>
          <p:cNvSpPr>
            <a:spLocks noGrp="1"/>
          </p:cNvSpPr>
          <p:nvPr>
            <p:ph type="title"/>
          </p:nvPr>
        </p:nvSpPr>
        <p:spPr>
          <a:xfrm>
            <a:off x="457200" y="304800"/>
            <a:ext cx="8229600" cy="914400"/>
          </a:xfrm>
        </p:spPr>
        <p:txBody>
          <a:bodyPr>
            <a:normAutofit fontScale="90000"/>
          </a:bodyPr>
          <a:lstStyle/>
          <a:p>
            <a:r>
              <a:rPr lang="en-US" dirty="0" smtClean="0">
                <a:solidFill>
                  <a:srgbClr val="FF0000"/>
                </a:solidFill>
              </a:rPr>
              <a:t>Two Way Parallel clipper </a:t>
            </a:r>
            <a:br>
              <a:rPr lang="en-US" dirty="0" smtClean="0">
                <a:solidFill>
                  <a:srgbClr val="FF0000"/>
                </a:solidFill>
              </a:rPr>
            </a:br>
            <a:endParaRPr lang="en-US"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p:cNvPicPr>
            <a:picLocks noChangeAspect="1" noChangeArrowheads="1"/>
          </p:cNvPicPr>
          <p:nvPr/>
        </p:nvPicPr>
        <p:blipFill>
          <a:blip r:embed="rId2"/>
          <a:srcRect/>
          <a:stretch>
            <a:fillRect/>
          </a:stretch>
        </p:blipFill>
        <p:spPr bwMode="auto">
          <a:xfrm>
            <a:off x="228600" y="838201"/>
            <a:ext cx="8686800" cy="5333999"/>
          </a:xfrm>
          <a:prstGeom prst="rect">
            <a:avLst/>
          </a:prstGeom>
          <a:noFill/>
          <a:ln w="9525">
            <a:noFill/>
            <a:miter lim="800000"/>
            <a:headEnd/>
            <a:tailEnd/>
          </a:ln>
          <a:effectLst/>
        </p:spPr>
      </p:pic>
      <p:sp>
        <p:nvSpPr>
          <p:cNvPr id="3" name="Title 2"/>
          <p:cNvSpPr>
            <a:spLocks noGrp="1"/>
          </p:cNvSpPr>
          <p:nvPr>
            <p:ph type="title"/>
          </p:nvPr>
        </p:nvSpPr>
        <p:spPr>
          <a:xfrm>
            <a:off x="457200" y="304800"/>
            <a:ext cx="8229600" cy="914400"/>
          </a:xfrm>
        </p:spPr>
        <p:txBody>
          <a:bodyPr>
            <a:normAutofit fontScale="90000"/>
          </a:bodyPr>
          <a:lstStyle/>
          <a:p>
            <a:r>
              <a:rPr lang="en-US" dirty="0" smtClean="0">
                <a:solidFill>
                  <a:srgbClr val="FF0000"/>
                </a:solidFill>
              </a:rPr>
              <a:t>Problem on combinational Clipper:</a:t>
            </a:r>
            <a:br>
              <a:rPr lang="en-US" dirty="0" smtClean="0">
                <a:solidFill>
                  <a:srgbClr val="FF0000"/>
                </a:solidFill>
              </a:rPr>
            </a:br>
            <a:endParaRPr lang="en-US"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059121"/>
            <a:ext cx="7924800" cy="2492990"/>
          </a:xfrm>
          <a:prstGeom prst="rect">
            <a:avLst/>
          </a:prstGeom>
        </p:spPr>
        <p:txBody>
          <a:bodyPr wrap="square">
            <a:spAutoFit/>
          </a:bodyPr>
          <a:lstStyle/>
          <a:p>
            <a:pPr>
              <a:buNone/>
            </a:pPr>
            <a:r>
              <a:rPr lang="en-US" sz="2000" b="1" dirty="0" smtClean="0">
                <a:solidFill>
                  <a:srgbClr val="FF0000"/>
                </a:solidFill>
              </a:rPr>
              <a:t>Clippers:</a:t>
            </a:r>
          </a:p>
          <a:p>
            <a:pPr>
              <a:buNone/>
            </a:pPr>
            <a:endParaRPr lang="en-US" sz="1600" dirty="0" smtClean="0">
              <a:solidFill>
                <a:srgbClr val="FF0000"/>
              </a:solidFill>
            </a:endParaRPr>
          </a:p>
          <a:p>
            <a:pPr>
              <a:buNone/>
            </a:pPr>
            <a:r>
              <a:rPr lang="en-US" sz="2000" dirty="0" smtClean="0"/>
              <a:t>Q1. Draw the circuit of series negative clipper </a:t>
            </a:r>
            <a:r>
              <a:rPr lang="en-US" sz="2000" dirty="0" smtClean="0"/>
              <a:t>and explain </a:t>
            </a:r>
            <a:r>
              <a:rPr lang="en-US" sz="2000" dirty="0" smtClean="0"/>
              <a:t>its operation </a:t>
            </a:r>
            <a:r>
              <a:rPr lang="en-US" sz="2000" dirty="0" smtClean="0"/>
              <a:t> </a:t>
            </a:r>
          </a:p>
          <a:p>
            <a:pPr>
              <a:buNone/>
            </a:pPr>
            <a:r>
              <a:rPr lang="en-US" sz="2000" dirty="0" smtClean="0"/>
              <a:t> </a:t>
            </a:r>
            <a:r>
              <a:rPr lang="en-US" sz="2000" dirty="0" smtClean="0"/>
              <a:t>       along </a:t>
            </a:r>
            <a:r>
              <a:rPr lang="en-US" sz="2000" dirty="0" smtClean="0"/>
              <a:t>with </a:t>
            </a:r>
            <a:r>
              <a:rPr lang="en-US" sz="2000" dirty="0" smtClean="0"/>
              <a:t> waveform</a:t>
            </a:r>
            <a:r>
              <a:rPr lang="en-US" sz="2000" dirty="0" smtClean="0"/>
              <a:t>. </a:t>
            </a:r>
            <a:r>
              <a:rPr lang="en-US" sz="2000" dirty="0" smtClean="0"/>
              <a:t>[</a:t>
            </a:r>
            <a:r>
              <a:rPr lang="en-US" sz="2000" dirty="0" smtClean="0"/>
              <a:t>University exam Dec. 2013]	</a:t>
            </a:r>
          </a:p>
          <a:p>
            <a:pPr lvl="0">
              <a:buNone/>
            </a:pPr>
            <a:r>
              <a:rPr lang="en-US" sz="2000" dirty="0" smtClean="0"/>
              <a:t>Q2. Explain series Positive clipper in detail with </a:t>
            </a:r>
            <a:r>
              <a:rPr lang="en-US" sz="2000" dirty="0" smtClean="0"/>
              <a:t>suitable </a:t>
            </a:r>
            <a:r>
              <a:rPr lang="en-US" sz="2000" dirty="0" smtClean="0"/>
              <a:t>waveforms.</a:t>
            </a:r>
          </a:p>
          <a:p>
            <a:pPr lvl="0">
              <a:buNone/>
            </a:pPr>
            <a:r>
              <a:rPr lang="en-US" sz="2000" dirty="0" smtClean="0"/>
              <a:t>Q3. Explain Parallel negative clipper in detail with </a:t>
            </a:r>
            <a:r>
              <a:rPr lang="en-US" sz="2000" dirty="0" smtClean="0"/>
              <a:t>suitable </a:t>
            </a:r>
            <a:r>
              <a:rPr lang="en-US" sz="2000" dirty="0" smtClean="0"/>
              <a:t>waveforms.</a:t>
            </a:r>
          </a:p>
          <a:p>
            <a:pPr lvl="0">
              <a:buNone/>
            </a:pPr>
            <a:r>
              <a:rPr lang="en-US" sz="2000" dirty="0" smtClean="0"/>
              <a:t>Q4. Explain Parallel Positive clipper in detail with  </a:t>
            </a:r>
            <a:r>
              <a:rPr lang="en-US" sz="2000" dirty="0" smtClean="0"/>
              <a:t>suitable </a:t>
            </a:r>
            <a:r>
              <a:rPr lang="en-US" sz="2000" dirty="0" smtClean="0"/>
              <a:t>waveforms.</a:t>
            </a:r>
          </a:p>
          <a:p>
            <a:pPr lvl="0">
              <a:buNone/>
            </a:pPr>
            <a:r>
              <a:rPr lang="en-US" sz="2000" dirty="0" smtClean="0"/>
              <a:t>Q5. Two way parallel Clipper with suitable waveforms.</a:t>
            </a:r>
            <a:endParaRPr lang="en-US" sz="20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300</Words>
  <Application>Microsoft Office PowerPoint</Application>
  <PresentationFormat>On-screen Show (4:3)</PresentationFormat>
  <Paragraphs>43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Clipper</vt:lpstr>
      <vt:lpstr>Series Negative Clipper</vt:lpstr>
      <vt:lpstr>Slide 4</vt:lpstr>
      <vt:lpstr>Slide 5</vt:lpstr>
      <vt:lpstr>Slide 6</vt:lpstr>
      <vt:lpstr>Two Way Parallel clipper  </vt:lpstr>
      <vt:lpstr>Problem on combinational Clipper: </vt:lpstr>
      <vt:lpstr>Slide 9</vt:lpstr>
      <vt:lpstr>Clampers:</vt:lpstr>
      <vt:lpstr>Positive Clamper:</vt:lpstr>
      <vt:lpstr>Negative Clamper:</vt:lpstr>
      <vt:lpstr>Clampers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entc</dc:creator>
  <cp:lastModifiedBy>entc</cp:lastModifiedBy>
  <cp:revision>6</cp:revision>
  <dcterms:created xsi:type="dcterms:W3CDTF">2016-07-09T08:26:30Z</dcterms:created>
  <dcterms:modified xsi:type="dcterms:W3CDTF">2016-07-18T10:39:14Z</dcterms:modified>
</cp:coreProperties>
</file>