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457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Electronics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Logic </a:t>
            </a:r>
            <a:r>
              <a:rPr lang="en-US" dirty="0" smtClean="0">
                <a:solidFill>
                  <a:srgbClr val="FF0000"/>
                </a:solidFill>
              </a:rPr>
              <a:t>Gates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ffectLst/>
              </a:rPr>
              <a:t>DeMorgan’s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Theorem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pic>
        <p:nvPicPr>
          <p:cNvPr id="19459" name="Picture 2" descr="http://www2.onu.edu/%7Ek-reid/digital/module3/demorgan2.gif"/>
          <p:cNvPicPr>
            <a:picLocks noChangeAspect="1" noChangeArrowheads="1"/>
          </p:cNvPicPr>
          <p:nvPr/>
        </p:nvPicPr>
        <p:blipFill>
          <a:blip r:embed="rId2"/>
          <a:srcRect t="46640"/>
          <a:stretch>
            <a:fillRect/>
          </a:stretch>
        </p:blipFill>
        <p:spPr bwMode="auto">
          <a:xfrm>
            <a:off x="2286000" y="5105400"/>
            <a:ext cx="43243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http://upload.wikimedia.org/wikipedia/commons/2/2c/De_Morgan_Augus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0"/>
            <a:ext cx="15240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" descr="http://www2.onu.edu/%7Ek-reid/digital/module3/demorgan2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0526"/>
          <a:stretch>
            <a:fillRect/>
          </a:stretch>
        </p:blipFill>
        <p:spPr>
          <a:xfrm>
            <a:off x="1981200" y="2874963"/>
            <a:ext cx="4324350" cy="1163637"/>
          </a:xfrm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685800" y="1752600"/>
            <a:ext cx="769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1. The Complement of a Product is equal to the Sum of the Complements. </a:t>
            </a: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609600" y="4038600"/>
            <a:ext cx="7696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2. The Complement of a Sum is equal to the Product of the Complements. </a:t>
            </a:r>
          </a:p>
        </p:txBody>
      </p:sp>
      <p:sp>
        <p:nvSpPr>
          <p:cNvPr id="19464" name="AutoShape 6" descr="data:image/jpeg;base64,/9j/4AAQSkZJRgABAQAAAQABAAD/2wCEAAkGBxQSDxUUExQWFBEUFSAYFRgXGBkVFhwXHxgcHBcUGRgeKCgjGRslHBgfITEoJSkrLi8uFyAzODMsNyguLisBCgoKDgwOGA8PGiwkHCQsLCwsLCwsLCwsLCwsLyw3LCwsLCwsLCwsLCw2LCwsLCwsLCwsLCwsLCwsLCwsLCwsLP/AABEIAHQA6wMBIgACEQEDEQH/xAAbAAEBAQADAQEAAAAAAAAAAAAABgMBBAUCB//EAEIQAAECAwMHCAkBCAIDAAAAAAEAAgMEEQUhQQYSFDFRUmETIiMzQpGS0QcVMlNicXKBsVQWF5OUoaLS8FXBNENE/8QAFgEBAQEAAAAAAAAAAAAAAAAAAAEC/8QAGREBAQEBAQEAAAAAAAAAAAAAABEBQTEh/9oADAMBAAIRAxEAPwD9mlJZnJsqxtc0YCupa6Kzcb4Qkl1TPoHDAYLZBjorNxvhCaKzcb4QtkQY6Kzcb4Qmis3G+ELZEGOis3G+EJorNxvhC2WUeZYwVe9rAdWcQ38oONFZuN8ITRWbjfCFl60ge+heNvmnrSB76F42+aFa6Kzcb4Qmis3G+ELVjgRUEEHEXhcoMdFZuN8ITRWbjfCFsiDHRWbjfCE0Vm43whbIgx0Vm43whNFZuN8IWyIMdFZuN8ITRWbjfCFsiDHRWbjfCE0Vm43whbIgx0Vm43whNFZuN8IWyIMdFZuN8ITRWbjfCFsiDHRWbjfCE0Vm43whbIgx0Vm43whT9qNAjOAuF1woBqHBUymrXf07rxh26dkYUQe/J9Uz6R+FssZLqmfQOGAwWyAi8eLbmbOtl8zmEAGLnaorg5zYWZS+rGE1rdVopevYQEREEZbdizUtMPnJB5fn3x5Z5Ja8DGGey6mGpdK2bNlcoZSsOK6HGhbKh0N5HsxGL9AUPldYj5eP6ykmZ0dgPLwgc0RYdLz9YpUIJHJzJCQ5USc/B5GfGqjzycZuESGf6EYKt/dPZvuneMrvWnZ0tbUgx7TrGfBiD24cTb8wda5yJt+JFz5WaAZOy9A8YPZ2YzeBx4oOq30YSAFA2IBhSI675LrQfRZLQ84wpiahucKVEYkcLjrCvUQQjsip1oaINrRmhuD4bYg/IP8AVcCFbkDtSs0wDEOhPJr9xqw4q8RBCs9IfIkNn5SNKE151OUhCmurxhxoq6y7VgzLM+BEbEZtaQe/Yu1EhhzS1wBaRQg3gjEEKNtj0eQnRDHk4jpKZrXOh9WXYZ8PUQgtEUNI5XRpSK2XtRgY510OYZ1UQ11HcN4Vw1wIqLwUHKIiAiIgIiICIiAiIgKctZ3TOvOGPwhUamrXf07rxh26dkYUQe/J9Uz6R+FssZLqmfQOGAwWyDw4mS8Jxc4uicq6MI2fnkEPBGbRvs0AaG3g3L3ERBjNxsyG9+aXZjS7NaKuNBXNAxJ1KS/b0/oJ3+C7y/2is0QRn7eH9BO/wXeSft6f+Pnf4LtnyVmiD8oyPtvRrXfAEGLLyc5zoTYzDDpHF72tr2Svd9JMg6FydpQB08oek+OATz2naRrC7fpTs7lbNfEa0OiyzhHh30oWGpPdVe9ZU2yalGPHOhxoYrxBF4Qdizp1keCyLDNWRGhzTwK7KhPRbE5ITciaAykw4MaDWkJ3OZ9r9iu0BERAREQda0JGHHhOhRWB8N4o5rhUEG5RMvyliuDXvfGsx7qB7r3y5OoE4w/wr9ZTUs2IxzHgOY8UcDqIKD6hRA5oc0gtIqCLwRgQvtQFgTD7Lm2yEY1k4v8A4cUm8HGA87a6jjVX6AiIgIiICIiAiIgKctZ3TOvOGPwhUamrXf07rxh26dkYUQe/J9Uz6R+FssZLqmfQOGAwWyAiIgIiICIiDGbgZ8N7NWe0t7xRSHoinM+zAz3EZ8HVQc111OF6tVD+iUt0aZzPY06LT+2p431QZwYog5TPZWpmpRrjQC7Mc4Xn7q8UPaTmftLKgDpBKRK/TnCn9VcICIiAiIgIiIPEyvyfbOyroRuiDnQn4siC9rh911cgrcfNSpEYUmoDzCjt+NppX70qqVfmMaBGj25MOs2K2CWQg2ae9ufDdErzWhopzgNZrsQfpyKM9VWx+ulv4Dtv1fZPVNsfrpb+Xd/l/tEFmijPVNsfrpb+Xd/l/tUFlWx+ultfuHaq/V9kFmijYdlWvUVnZci6vQOHz7SsGA0FbzS88UGb5uG3Oq9ozAC+rgM0HUXbteK2XgW1YgizcCJQ5tQI1KUc1hMSC1+0CJeKbSvfQFOWs7pnXnDH4QqNTVrv6d14w7dOyMKIPfk+qZ9I/C2WMl1TPoHDAYLZAREQEXDnUFTcBrWGnQveM8TUHYRdfToXvGeJqadC94zxNQLQmeSgviGlGMLjW4XCqkvRFKBllteP/oiPjeJ3kF9ekq06yWjwXtMebeILM2jjR3tOoMAFRykFkpKNbc2HBh34CjReeCCTkwI+UsZ91ZSVazHtucb+PkrxRHovlXOhR52J1k5GLxdQiELoYvv1X37VboCIiAiIgIi6lq2lCloLo0Z4ZDYKuJ/28oPIy4yi0KWq0Z8xFdycvDxfEdcAPlWq+sicntClQxxzo8Q58d+Loh1n5YLxslbPiTs16ymmZgDc2Th1rmwzfyjhqzzX7K5QEREBERAREQEREBTlrO6Z15wx+EKjU1a7+ndeMO3TsjCiD35PqmfSPwtljJdUz6BwwGC2QSTbajCcc0uPJNmxBILG8mGGGCOeOdn57gNl+rFVq6HqaDypiZnPLs83uLc+lA/Nrm51BrpW5d9OHWUzAbEhuY4VY9pa4aqgihHcVNfu8s/3H97/ADVUiCV/d5Z/uP73+aO9H1ngEmDQY89/mqpQWUdoPtKNoEm/oAaTkdt4a3GCwjW8i7hVKXXl5BWFLx7RiTsCHmSsAmFLmpcIjtT4orqFbgvXy9m3TUaHZcD2o3PmXD/1wAceLjcL8DrXftu14Vmy0OWlmh0wW5ktAHtHAOIF4aNZK1yJya0SG+JFOfOzBz5h/wAWDG/C0Gn2QUMrLthw2saKNY0NA4AUC1REBERARdWftGFAYXxYjIbG6y4gAKMmsvnzLzCsuAZlwuMZ1WwGmg1upzteGxBW23bMKUguixnZrGj5uPBoxNSB91FyVkxrWmGzM40wpGGay8ufaecIsThsFF6djZFExmzVoRdKm2+wCKQYeu5jNt+s7FYhBw1oAoLgNS5REBERAREQEREBERAU5azumdecMfhCo1NWu/p3XjDt07Iwog9+T6pn0j8LZYyXVM+gcMBgtkBERAREQRFtRZ2fjxJSA18pLMObFmHAh76i8QQbiKdrjwXzlDPGxpFkGQkosd5FGiGxzwDS+JELQTU0VyiD8oyVtWHLPdMR5a0I89G6yK6UjUaLujhjN5rR/Wipf3gM/Rz/APKRv8VZIg/Po3pMcHECyrRcBqIl3AHjeKrZ2XM08N5Gypqrve0hgCl1dn3pRXaIIX11bLy4NkIENoPNL41TT5Aa18ixbYj9dOwpdhwgsLnDbziRerxEEZIejaVa5r5gxJyKB7Udxe2u9magfNV8vAaxoaxoa0agBQdy0RAREQEREBERAREQEREBERAU5azumdecMfhCo1NWu/p3XjDt07Iwog+IVuxGtDQGUAA1H5beC+hlDE3WYYHzRFqNwGUMTdZhgfNBlDE3WYYHzRESAyhibrMMD5oMoYm6zDA+aIhHLMoIhPss7jx4r79exNjNQwOJPHgiKYZ6G3YmxmOBwbXaht2JsZ3HaBt4oiYmOfXkSupms4HCvFfJt6JStGaq6jsrtREOY5iW7EGDNZGo4EceKzOUMTdZq2HYOKIqs+ByhibrO4+aHKGJus7j5oiEDlDE3Wdx80OUMTdZ3HzREIHKGJus7j5ocoYm6zuPmiIQOUMTdZ3HzQ5QxN1ncdnzREIHKGJus7js+aHKGJus7js+aIhA5QxN1ncdnzQ5QxN1ncdnzREIHKGJus7js+aHKGJus7js+aIhA5QxN1ncdnzWEWadEOcTQnAarrv+kRTU1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19465" name="AutoShape 8" descr="data:image/jpeg;base64,/9j/4AAQSkZJRgABAQAAAQABAAD/2wCEAAkGBxQSDxUUExQWFBEUFSAYFRgXGBkVFhwXHxgcHBcUGRgeKCgjGRslHBgfITEoJSkrLi8uFyAzODMsNyguLisBCgoKDgwOGA8PGiwkHCQsLCwsLCwsLCwsLCwsLyw3LCwsLCwsLCwsLCw2LCwsLCwsLCwsLCwsLCwsLCwsLCwsLP/AABEIAHQA6wMBIgACEQEDEQH/xAAbAAEBAQADAQEAAAAAAAAAAAAABgMBBAUCB//EAEIQAAECAwMHCAkBCAIDAAAAAAEAAgMEEQUhQQYSFDFRUmETIiMzQpGS0QcVMlNicXKBsVQWF5OUoaLS8FXBNENE/8QAFgEBAQEAAAAAAAAAAAAAAAAAAAEC/8QAGREBAQEBAQEAAAAAAAAAAAAAABEBQTEh/9oADAMBAAIRAxEAPwD9mlJZnJsqxtc0YCupa6Kzcb4Qkl1TPoHDAYLZBjorNxvhCaKzcb4QtkQY6Kzcb4Qmis3G+ELZEGOis3G+EJorNxvhC2WUeZYwVe9rAdWcQ38oONFZuN8ITRWbjfCFl60ge+heNvmnrSB76F42+aFa6Kzcb4Qmis3G+ELVjgRUEEHEXhcoMdFZuN8ITRWbjfCFsiDHRWbjfCE0Vm43whbIgx0Vm43whNFZuN8IWyIMdFZuN8ITRWbjfCFsiDHRWbjfCE0Vm43whbIgx0Vm43whNFZuN8IWyIMdFZuN8ITRWbjfCFsiDHRWbjfCE0Vm43whbIgx0Vm43whT9qNAjOAuF1woBqHBUymrXf07rxh26dkYUQe/J9Uz6R+FssZLqmfQOGAwWyAi8eLbmbOtl8zmEAGLnaorg5zYWZS+rGE1rdVopevYQEREEZbdizUtMPnJB5fn3x5Z5Ja8DGGey6mGpdK2bNlcoZSsOK6HGhbKh0N5HsxGL9AUPldYj5eP6ykmZ0dgPLwgc0RYdLz9YpUIJHJzJCQ5USc/B5GfGqjzycZuESGf6EYKt/dPZvuneMrvWnZ0tbUgx7TrGfBiD24cTb8wda5yJt+JFz5WaAZOy9A8YPZ2YzeBx4oOq30YSAFA2IBhSI675LrQfRZLQ84wpiahucKVEYkcLjrCvUQQjsip1oaINrRmhuD4bYg/IP8AVcCFbkDtSs0wDEOhPJr9xqw4q8RBCs9IfIkNn5SNKE151OUhCmurxhxoq6y7VgzLM+BEbEZtaQe/Yu1EhhzS1wBaRQg3gjEEKNtj0eQnRDHk4jpKZrXOh9WXYZ8PUQgtEUNI5XRpSK2XtRgY510OYZ1UQ11HcN4Vw1wIqLwUHKIiAiIgIiICIiAiIgKctZ3TOvOGPwhUamrXf07rxh26dkYUQe/J9Uz6R+FssZLqmfQOGAwWyDw4mS8Jxc4uicq6MI2fnkEPBGbRvs0AaG3g3L3ERBjNxsyG9+aXZjS7NaKuNBXNAxJ1KS/b0/oJ3+C7y/2is0QRn7eH9BO/wXeSft6f+Pnf4LtnyVmiD8oyPtvRrXfAEGLLyc5zoTYzDDpHF72tr2Svd9JMg6FydpQB08oek+OATz2naRrC7fpTs7lbNfEa0OiyzhHh30oWGpPdVe9ZU2yalGPHOhxoYrxBF4Qdizp1keCyLDNWRGhzTwK7KhPRbE5ITciaAykw4MaDWkJ3OZ9r9iu0BERAREQda0JGHHhOhRWB8N4o5rhUEG5RMvyliuDXvfGsx7qB7r3y5OoE4w/wr9ZTUs2IxzHgOY8UcDqIKD6hRA5oc0gtIqCLwRgQvtQFgTD7Lm2yEY1k4v8A4cUm8HGA87a6jjVX6AiIgIiICIiAiIgKctZ3TOvOGPwhUamrXf07rxh26dkYUQe/J9Uz6R+FssZLqmfQOGAwWyAiIgIiICIiDGbgZ8N7NWe0t7xRSHoinM+zAz3EZ8HVQc111OF6tVD+iUt0aZzPY06LT+2p431QZwYog5TPZWpmpRrjQC7Mc4Xn7q8UPaTmftLKgDpBKRK/TnCn9VcICIiAiIgIiIPEyvyfbOyroRuiDnQn4siC9rh911cgrcfNSpEYUmoDzCjt+NppX70qqVfmMaBGj25MOs2K2CWQg2ae9ufDdErzWhopzgNZrsQfpyKM9VWx+ulv4Dtv1fZPVNsfrpb+Xd/l/tEFmijPVNsfrpb+Xd/l/tUFlWx+ultfuHaq/V9kFmijYdlWvUVnZci6vQOHz7SsGA0FbzS88UGb5uG3Oq9ozAC+rgM0HUXbteK2XgW1YgizcCJQ5tQI1KUc1hMSC1+0CJeKbSvfQFOWs7pnXnDH4QqNTVrv6d14w7dOyMKIPfk+qZ9I/C2WMl1TPoHDAYLZAREQEXDnUFTcBrWGnQveM8TUHYRdfToXvGeJqadC94zxNQLQmeSgviGlGMLjW4XCqkvRFKBllteP/oiPjeJ3kF9ekq06yWjwXtMebeILM2jjR3tOoMAFRykFkpKNbc2HBh34CjReeCCTkwI+UsZ91ZSVazHtucb+PkrxRHovlXOhR52J1k5GLxdQiELoYvv1X37VboCIiAiIgIi6lq2lCloLo0Z4ZDYKuJ/28oPIy4yi0KWq0Z8xFdycvDxfEdcAPlWq+sicntClQxxzo8Q58d+Loh1n5YLxslbPiTs16ymmZgDc2Th1rmwzfyjhqzzX7K5QEREBERAREQEREBTlrO6Z15wx+EKjU1a7+ndeMO3TsjCiD35PqmfSPwtljJdUz6BwwGC2QSTbajCcc0uPJNmxBILG8mGGGCOeOdn57gNl+rFVq6HqaDypiZnPLs83uLc+lA/Nrm51BrpW5d9OHWUzAbEhuY4VY9pa4aqgihHcVNfu8s/3H97/ADVUiCV/d5Z/uP73+aO9H1ngEmDQY89/mqpQWUdoPtKNoEm/oAaTkdt4a3GCwjW8i7hVKXXl5BWFLx7RiTsCHmSsAmFLmpcIjtT4orqFbgvXy9m3TUaHZcD2o3PmXD/1wAceLjcL8DrXftu14Vmy0OWlmh0wW5ktAHtHAOIF4aNZK1yJya0SG+JFOfOzBz5h/wAWDG/C0Gn2QUMrLthw2saKNY0NA4AUC1REBERARdWftGFAYXxYjIbG6y4gAKMmsvnzLzCsuAZlwuMZ1WwGmg1upzteGxBW23bMKUguixnZrGj5uPBoxNSB91FyVkxrWmGzM40wpGGay8ufaecIsThsFF6djZFExmzVoRdKm2+wCKQYeu5jNt+s7FYhBw1oAoLgNS5REBERAREQEREBERAU5azumdecMfhCo1NWu/p3XjDt07Iwog9+T6pn0j8LZYyXVM+gcMBgtkBERAREQRFtRZ2fjxJSA18pLMObFmHAh76i8QQbiKdrjwXzlDPGxpFkGQkosd5FGiGxzwDS+JELQTU0VyiD8oyVtWHLPdMR5a0I89G6yK6UjUaLujhjN5rR/Wipf3gM/Rz/APKRv8VZIg/Po3pMcHECyrRcBqIl3AHjeKrZ2XM08N5Gypqrve0hgCl1dn3pRXaIIX11bLy4NkIENoPNL41TT5Aa18ixbYj9dOwpdhwgsLnDbziRerxEEZIejaVa5r5gxJyKB7Udxe2u9magfNV8vAaxoaxoa0agBQdy0RAREQEREBERAREQEREBERAU5azumdecMfhCo1NWu/p3XjDt07Iwog+IVuxGtDQGUAA1H5beC+hlDE3WYYHzRFqNwGUMTdZhgfNBlDE3WYYHzRESAyhibrMMD5oMoYm6zDA+aIhHLMoIhPss7jx4r79exNjNQwOJPHgiKYZ6G3YmxmOBwbXaht2JsZ3HaBt4oiYmOfXkSupms4HCvFfJt6JStGaq6jsrtREOY5iW7EGDNZGo4EceKzOUMTdZq2HYOKIqs+ByhibrO4+aHKGJus7j5oiEDlDE3Wdx80OUMTdZ3HzREIHKGJus7j5ocoYm6zuPmiIQOUMTdZ3HzQ5QxN1ncdnzREIHKGJus7js+aHKGJus7js+aIhA5QxN1ncdnzQ5QxN1ncdnzREIHKGJus7js+aHKGJus7js+aIhA5QxN1ncdnzWEWadEOcTQnAarrv+kRTU1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If we tie one input of an XOR Gate with Logic value ’1′ then XOR works as an Inverter</a:t>
            </a: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Here if we give input as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       A=1 and B=X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       Then Y=??????</a:t>
            </a:r>
          </a:p>
          <a:p>
            <a:pPr eaLnBrk="1" hangingPunct="1"/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Ex-OR can be used as Inverter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AutoShape 2" descr="data:image/jpeg;base64,/9j/4AAQSkZJRgABAQAAAQABAAD/2wCEAAkGBxQSDxUUExQWFBEUFSAYFRgXGBkVFhwXHxgcHBcUGRgeKCgjGRslHBgfITEoJSkrLi8uFyAzODMsNyguLisBCgoKDgwOGA8PGiwkHCQsLCwsLCwsLCwsLCwsLyw3LCwsLCwsLCwsLCw2LCwsLCwsLCwsLCwsLCwsLCwsLCwsLP/AABEIAHQA6wMBIgACEQEDEQH/xAAbAAEBAQADAQEAAAAAAAAAAAAABgMBBAUCB//EAEIQAAECAwMHCAkBCAIDAAAAAAEAAgMEEQUhQQYSFDFRUmETIiMzQpGS0QcVMlNicXKBsVQWF5OUoaLS8FXBNENE/8QAFgEBAQEAAAAAAAAAAAAAAAAAAAEC/8QAGREBAQEBAQEAAAAAAAAAAAAAABEBQTEh/9oADAMBAAIRAxEAPwD9mlJZnJsqxtc0YCupa6Kzcb4Qkl1TPoHDAYLZBjorNxvhCaKzcb4QtkQY6Kzcb4Qmis3G+ELZEGOis3G+EJorNxvhC2WUeZYwVe9rAdWcQ38oONFZuN8ITRWbjfCFl60ge+heNvmnrSB76F42+aFa6Kzcb4Qmis3G+ELVjgRUEEHEXhcoMdFZuN8ITRWbjfCFsiDHRWbjfCE0Vm43whbIgx0Vm43whNFZuN8IWyIMdFZuN8ITRWbjfCFsiDHRWbjfCE0Vm43whbIgx0Vm43whNFZuN8IWyIMdFZuN8ITRWbjfCFsiDHRWbjfCE0Vm43whbIgx0Vm43whT9qNAjOAuF1woBqHBUymrXf07rxh26dkYUQe/J9Uz6R+FssZLqmfQOGAwWyAi8eLbmbOtl8zmEAGLnaorg5zYWZS+rGE1rdVopevYQEREEZbdizUtMPnJB5fn3x5Z5Ja8DGGey6mGpdK2bNlcoZSsOK6HGhbKh0N5HsxGL9AUPldYj5eP6ykmZ0dgPLwgc0RYdLz9YpUIJHJzJCQ5USc/B5GfGqjzycZuESGf6EYKt/dPZvuneMrvWnZ0tbUgx7TrGfBiD24cTb8wda5yJt+JFz5WaAZOy9A8YPZ2YzeBx4oOq30YSAFA2IBhSI675LrQfRZLQ84wpiahucKVEYkcLjrCvUQQjsip1oaINrRmhuD4bYg/IP8AVcCFbkDtSs0wDEOhPJr9xqw4q8RBCs9IfIkNn5SNKE151OUhCmurxhxoq6y7VgzLM+BEbEZtaQe/Yu1EhhzS1wBaRQg3gjEEKNtj0eQnRDHk4jpKZrXOh9WXYZ8PUQgtEUNI5XRpSK2XtRgY510OYZ1UQ11HcN4Vw1wIqLwUHKIiAiIgIiICIiAiIgKctZ3TOvOGPwhUamrXf07rxh26dkYUQe/J9Uz6R+FssZLqmfQOGAwWyDw4mS8Jxc4uicq6MI2fnkEPBGbRvs0AaG3g3L3ERBjNxsyG9+aXZjS7NaKuNBXNAxJ1KS/b0/oJ3+C7y/2is0QRn7eH9BO/wXeSft6f+Pnf4LtnyVmiD8oyPtvRrXfAEGLLyc5zoTYzDDpHF72tr2Svd9JMg6FydpQB08oek+OATz2naRrC7fpTs7lbNfEa0OiyzhHh30oWGpPdVe9ZU2yalGPHOhxoYrxBF4Qdizp1keCyLDNWRGhzTwK7KhPRbE5ITciaAykw4MaDWkJ3OZ9r9iu0BERAREQda0JGHHhOhRWB8N4o5rhUEG5RMvyliuDXvfGsx7qB7r3y5OoE4w/wr9ZTUs2IxzHgOY8UcDqIKD6hRA5oc0gtIqCLwRgQvtQFgTD7Lm2yEY1k4v8A4cUm8HGA87a6jjVX6AiIgIiICIiAiIgKctZ3TOvOGPwhUamrXf07rxh26dkYUQe/J9Uz6R+FssZLqmfQOGAwWyAiIgIiICIiDGbgZ8N7NWe0t7xRSHoinM+zAz3EZ8HVQc111OF6tVD+iUt0aZzPY06LT+2p431QZwYog5TPZWpmpRrjQC7Mc4Xn7q8UPaTmftLKgDpBKRK/TnCn9VcICIiAiIgIiIPEyvyfbOyroRuiDnQn4siC9rh911cgrcfNSpEYUmoDzCjt+NppX70qqVfmMaBGj25MOs2K2CWQg2ae9ufDdErzWhopzgNZrsQfpyKM9VWx+ulv4Dtv1fZPVNsfrpb+Xd/l/tEFmijPVNsfrpb+Xd/l/tUFlWx+ultfuHaq/V9kFmijYdlWvUVnZci6vQOHz7SsGA0FbzS88UGb5uG3Oq9ozAC+rgM0HUXbteK2XgW1YgizcCJQ5tQI1KUc1hMSC1+0CJeKbSvfQFOWs7pnXnDH4QqNTVrv6d14w7dOyMKIPfk+qZ9I/C2WMl1TPoHDAYLZAREQEXDnUFTcBrWGnQveM8TUHYRdfToXvGeJqadC94zxNQLQmeSgviGlGMLjW4XCqkvRFKBllteP/oiPjeJ3kF9ekq06yWjwXtMebeILM2jjR3tOoMAFRykFkpKNbc2HBh34CjReeCCTkwI+UsZ91ZSVazHtucb+PkrxRHovlXOhR52J1k5GLxdQiELoYvv1X37VboCIiAiIgIi6lq2lCloLo0Z4ZDYKuJ/28oPIy4yi0KWq0Z8xFdycvDxfEdcAPlWq+sicntClQxxzo8Q58d+Loh1n5YLxslbPiTs16ymmZgDc2Th1rmwzfyjhqzzX7K5QEREBERAREQEREBTlrO6Z15wx+EKjU1a7+ndeMO3TsjCiD35PqmfSPwtljJdUz6BwwGC2QSTbajCcc0uPJNmxBILG8mGGGCOeOdn57gNl+rFVq6HqaDypiZnPLs83uLc+lA/Nrm51BrpW5d9OHWUzAbEhuY4VY9pa4aqgihHcVNfu8s/3H97/ADVUiCV/d5Z/uP73+aO9H1ngEmDQY89/mqpQWUdoPtKNoEm/oAaTkdt4a3GCwjW8i7hVKXXl5BWFLx7RiTsCHmSsAmFLmpcIjtT4orqFbgvXy9m3TUaHZcD2o3PmXD/1wAceLjcL8DrXftu14Vmy0OWlmh0wW5ktAHtHAOIF4aNZK1yJya0SG+JFOfOzBz5h/wAWDG/C0Gn2QUMrLthw2saKNY0NA4AUC1REBERARdWftGFAYXxYjIbG6y4gAKMmsvnzLzCsuAZlwuMZ1WwGmg1upzteGxBW23bMKUguixnZrGj5uPBoxNSB91FyVkxrWmGzM40wpGGay8ufaecIsThsFF6djZFExmzVoRdKm2+wCKQYeu5jNt+s7FYhBw1oAoLgNS5REBERAREQEREBERAU5azumdecMfhCo1NWu/p3XjDt07Iwog9+T6pn0j8LZYyXVM+gcMBgtkBERAREQRFtRZ2fjxJSA18pLMObFmHAh76i8QQbiKdrjwXzlDPGxpFkGQkosd5FGiGxzwDS+JELQTU0VyiD8oyVtWHLPdMR5a0I89G6yK6UjUaLujhjN5rR/Wipf3gM/Rz/APKRv8VZIg/Po3pMcHECyrRcBqIl3AHjeKrZ2XM08N5Gypqrve0hgCl1dn3pRXaIIX11bLy4NkIENoPNL41TT5Aa18ixbYj9dOwpdhwgsLnDbziRerxEEZIejaVa5r5gxJyKB7Udxe2u9magfNV8vAaxoaxoa0agBQdy0RAREQEREBERAREQEREBERAU5azumdecMfhCo1NWu/p3XjDt07Iwog+IVuxGtDQGUAA1H5beC+hlDE3WYYHzRFqNwGUMTdZhgfNBlDE3WYYHzRESAyhibrMMD5oMoYm6zDA+aIhHLMoIhPss7jx4r79exNjNQwOJPHgiKYZ6G3YmxmOBwbXaht2JsZ3HaBt4oiYmOfXkSupms4HCvFfJt6JStGaq6jsrtREOY5iW7EGDNZGo4EceKzOUMTdZq2HYOKIqs+ByhibrO4+aHKGJus7j5oiEDlDE3Wdx80OUMTdZ3HzREIHKGJus7j5ocoYm6zuPmiIQOUMTdZ3HzQ5QxN1ncdnzREIHKGJus7js+aHKGJus7js+aIhA5QxN1ncdnzQ5QxN1ncdnzREIHKGJus7js+aHKGJus7js+aIhA5QxN1ncdnzWEWadEOcTQnAarrv+kRTU1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0485" name="AutoShape 4" descr="data:image/jpeg;base64,/9j/4AAQSkZJRgABAQAAAQABAAD/2wCEAAkGBxQSDxUUExQWFBEUFSAYFRgXGBkVFhwXHxgcHBcUGRgeKCgjGRslHBgfITEoJSkrLi8uFyAzODMsNyguLisBCgoKDgwOGA8PGiwkHCQsLCwsLCwsLCwsLCwsLyw3LCwsLCwsLCwsLCw2LCwsLCwsLCwsLCwsLCwsLCwsLCwsLP/AABEIAHQA6wMBIgACEQEDEQH/xAAbAAEBAQADAQEAAAAAAAAAAAAABgMBBAUCB//EAEIQAAECAwMHCAkBCAIDAAAAAAEAAgMEEQUhQQYSFDFRUmETIiMzQpGS0QcVMlNicXKBsVQWF5OUoaLS8FXBNENE/8QAFgEBAQEAAAAAAAAAAAAAAAAAAAEC/8QAGREBAQEBAQEAAAAAAAAAAAAAABEBQTEh/9oADAMBAAIRAxEAPwD9mlJZnJsqxtc0YCupa6Kzcb4Qkl1TPoHDAYLZBjorNxvhCaKzcb4QtkQY6Kzcb4Qmis3G+ELZEGOis3G+EJorNxvhC2WUeZYwVe9rAdWcQ38oONFZuN8ITRWbjfCFl60ge+heNvmnrSB76F42+aFa6Kzcb4Qmis3G+ELVjgRUEEHEXhcoMdFZuN8ITRWbjfCFsiDHRWbjfCE0Vm43whbIgx0Vm43whNFZuN8IWyIMdFZuN8ITRWbjfCFsiDHRWbjfCE0Vm43whbIgx0Vm43whNFZuN8IWyIMdFZuN8ITRWbjfCFsiDHRWbjfCE0Vm43whbIgx0Vm43whT9qNAjOAuF1woBqHBUymrXf07rxh26dkYUQe/J9Uz6R+FssZLqmfQOGAwWyAi8eLbmbOtl8zmEAGLnaorg5zYWZS+rGE1rdVopevYQEREEZbdizUtMPnJB5fn3x5Z5Ja8DGGey6mGpdK2bNlcoZSsOK6HGhbKh0N5HsxGL9AUPldYj5eP6ykmZ0dgPLwgc0RYdLz9YpUIJHJzJCQ5USc/B5GfGqjzycZuESGf6EYKt/dPZvuneMrvWnZ0tbUgx7TrGfBiD24cTb8wda5yJt+JFz5WaAZOy9A8YPZ2YzeBx4oOq30YSAFA2IBhSI675LrQfRZLQ84wpiahucKVEYkcLjrCvUQQjsip1oaINrRmhuD4bYg/IP8AVcCFbkDtSs0wDEOhPJr9xqw4q8RBCs9IfIkNn5SNKE151OUhCmurxhxoq6y7VgzLM+BEbEZtaQe/Yu1EhhzS1wBaRQg3gjEEKNtj0eQnRDHk4jpKZrXOh9WXYZ8PUQgtEUNI5XRpSK2XtRgY510OYZ1UQ11HcN4Vw1wIqLwUHKIiAiIgIiICIiAiIgKctZ3TOvOGPwhUamrXf07rxh26dkYUQe/J9Uz6R+FssZLqmfQOGAwWyDw4mS8Jxc4uicq6MI2fnkEPBGbRvs0AaG3g3L3ERBjNxsyG9+aXZjS7NaKuNBXNAxJ1KS/b0/oJ3+C7y/2is0QRn7eH9BO/wXeSft6f+Pnf4LtnyVmiD8oyPtvRrXfAEGLLyc5zoTYzDDpHF72tr2Svd9JMg6FydpQB08oek+OATz2naRrC7fpTs7lbNfEa0OiyzhHh30oWGpPdVe9ZU2yalGPHOhxoYrxBF4Qdizp1keCyLDNWRGhzTwK7KhPRbE5ITciaAykw4MaDWkJ3OZ9r9iu0BERAREQda0JGHHhOhRWB8N4o5rhUEG5RMvyliuDXvfGsx7qB7r3y5OoE4w/wr9ZTUs2IxzHgOY8UcDqIKD6hRA5oc0gtIqCLwRgQvtQFgTD7Lm2yEY1k4v8A4cUm8HGA87a6jjVX6AiIgIiICIiAiIgKctZ3TOvOGPwhUamrXf07rxh26dkYUQe/J9Uz6R+FssZLqmfQOGAwWyAiIgIiICIiDGbgZ8N7NWe0t7xRSHoinM+zAz3EZ8HVQc111OF6tVD+iUt0aZzPY06LT+2p431QZwYog5TPZWpmpRrjQC7Mc4Xn7q8UPaTmftLKgDpBKRK/TnCn9VcICIiAiIgIiIPEyvyfbOyroRuiDnQn4siC9rh911cgrcfNSpEYUmoDzCjt+NppX70qqVfmMaBGj25MOs2K2CWQg2ae9ufDdErzWhopzgNZrsQfpyKM9VWx+ulv4Dtv1fZPVNsfrpb+Xd/l/tEFmijPVNsfrpb+Xd/l/tUFlWx+ultfuHaq/V9kFmijYdlWvUVnZci6vQOHz7SsGA0FbzS88UGb5uG3Oq9ozAC+rgM0HUXbteK2XgW1YgizcCJQ5tQI1KUc1hMSC1+0CJeKbSvfQFOWs7pnXnDH4QqNTVrv6d14w7dOyMKIPfk+qZ9I/C2WMl1TPoHDAYLZAREQEXDnUFTcBrWGnQveM8TUHYRdfToXvGeJqadC94zxNQLQmeSgviGlGMLjW4XCqkvRFKBllteP/oiPjeJ3kF9ekq06yWjwXtMebeILM2jjR3tOoMAFRykFkpKNbc2HBh34CjReeCCTkwI+UsZ91ZSVazHtucb+PkrxRHovlXOhR52J1k5GLxdQiELoYvv1X37VboCIiAiIgIi6lq2lCloLo0Z4ZDYKuJ/28oPIy4yi0KWq0Z8xFdycvDxfEdcAPlWq+sicntClQxxzo8Q58d+Loh1n5YLxslbPiTs16ymmZgDc2Th1rmwzfyjhqzzX7K5QEREBERAREQEREBTlrO6Z15wx+EKjU1a7+ndeMO3TsjCiD35PqmfSPwtljJdUz6BwwGC2QSTbajCcc0uPJNmxBILG8mGGGCOeOdn57gNl+rFVq6HqaDypiZnPLs83uLc+lA/Nrm51BrpW5d9OHWUzAbEhuY4VY9pa4aqgihHcVNfu8s/3H97/ADVUiCV/d5Z/uP73+aO9H1ngEmDQY89/mqpQWUdoPtKNoEm/oAaTkdt4a3GCwjW8i7hVKXXl5BWFLx7RiTsCHmSsAmFLmpcIjtT4orqFbgvXy9m3TUaHZcD2o3PmXD/1wAceLjcL8DrXftu14Vmy0OWlmh0wW5ktAHtHAOIF4aNZK1yJya0SG+JFOfOzBz5h/wAWDG/C0Gn2QUMrLthw2saKNY0NA4AUC1REBERARdWftGFAYXxYjIbG6y4gAKMmsvnzLzCsuAZlwuMZ1WwGmg1upzteGxBW23bMKUguixnZrGj5uPBoxNSB91FyVkxrWmGzM40wpGGay8ufaecIsThsFF6djZFExmzVoRdKm2+wCKQYeu5jNt+s7FYhBw1oAoLgNS5REBERAREQEREBERAU5azumdecMfhCo1NWu/p3XjDt07Iwog9+T6pn0j8LZYyXVM+gcMBgtkBERAREQRFtRZ2fjxJSA18pLMObFmHAh76i8QQbiKdrjwXzlDPGxpFkGQkosd5FGiGxzwDS+JELQTU0VyiD8oyVtWHLPdMR5a0I89G6yK6UjUaLujhjN5rR/Wipf3gM/Rz/APKRv8VZIg/Po3pMcHECyrRcBqIl3AHjeKrZ2XM08N5Gypqrve0hgCl1dn3pRXaIIX11bLy4NkIENoPNL41TT5Aa18ixbYj9dOwpdhwgsLnDbziRerxEEZIejaVa5r5gxJyKB7Udxe2u9magfNV8vAaxoaxoa0agBQdy0RAREQEREBERAREQEREBERAU5azumdecMfhCo1NWu/p3XjDt07Iwog+IVuxGtDQGUAA1H5beC+hlDE3WYYHzRFqNwGUMTdZhgfNBlDE3WYYHzRESAyhibrMMD5oMoYm6zDA+aIhHLMoIhPss7jx4r79exNjNQwOJPHgiKYZ6G3YmxmOBwbXaht2JsZ3HaBt4oiYmOfXkSupms4HCvFfJt6JStGaq6jsrtREOY5iW7EGDNZGo4EceKzOUMTdZq2HYOKIqs+ByhibrO4+aHKGJus7j5oiEDlDE3Wdx80OUMTdZ3HzREIHKGJus7j5ocoYm6zuPmiIQOUMTdZ3HzQ5QxN1ncdnzREIHKGJus7js+aHKGJus7js+aIhA5QxN1ncdnzQ5QxN1ncdnzREIHKGJus7js+aHKGJus7js+aIhA5QxN1ncdnzWEWadEOcTQnAarrv+kRTU1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20486" name="AutoShape 6" descr="data:image/jpeg;base64,/9j/4AAQSkZJRgABAQAAAQABAAD/2wCEAAkGBxQSDxUUExQWFBEUFSAYFRgXGBkVFhwXHxgcHBcUGRgeKCgjGRslHBgfITEoJSkrLi8uFyAzODMsNyguLisBCgoKDgwOGA8PGiwkHCQsLCwsLCwsLCwsLCwsLyw3LCwsLCwsLCwsLCw2LCwsLCwsLCwsLCwsLCwsLCwsLCwsLP/AABEIAHQA6wMBIgACEQEDEQH/xAAbAAEBAQADAQEAAAAAAAAAAAAABgMBBAUCB//EAEIQAAECAwMHCAkBCAIDAAAAAAEAAgMEEQUhQQYSFDFRUmETIiMzQpGS0QcVMlNicXKBsVQWF5OUoaLS8FXBNENE/8QAFgEBAQEAAAAAAAAAAAAAAAAAAAEC/8QAGREBAQEBAQEAAAAAAAAAAAAAABEBQTEh/9oADAMBAAIRAxEAPwD9mlJZnJsqxtc0YCupa6Kzcb4Qkl1TPoHDAYLZBjorNxvhCaKzcb4QtkQY6Kzcb4Qmis3G+ELZEGOis3G+EJorNxvhC2WUeZYwVe9rAdWcQ38oONFZuN8ITRWbjfCFl60ge+heNvmnrSB76F42+aFa6Kzcb4Qmis3G+ELVjgRUEEHEXhcoMdFZuN8ITRWbjfCFsiDHRWbjfCE0Vm43whbIgx0Vm43whNFZuN8IWyIMdFZuN8ITRWbjfCFsiDHRWbjfCE0Vm43whbIgx0Vm43whNFZuN8IWyIMdFZuN8ITRWbjfCFsiDHRWbjfCE0Vm43whbIgx0Vm43whT9qNAjOAuF1woBqHBUymrXf07rxh26dkYUQe/J9Uz6R+FssZLqmfQOGAwWyAi8eLbmbOtl8zmEAGLnaorg5zYWZS+rGE1rdVopevYQEREEZbdizUtMPnJB5fn3x5Z5Ja8DGGey6mGpdK2bNlcoZSsOK6HGhbKh0N5HsxGL9AUPldYj5eP6ykmZ0dgPLwgc0RYdLz9YpUIJHJzJCQ5USc/B5GfGqjzycZuESGf6EYKt/dPZvuneMrvWnZ0tbUgx7TrGfBiD24cTb8wda5yJt+JFz5WaAZOy9A8YPZ2YzeBx4oOq30YSAFA2IBhSI675LrQfRZLQ84wpiahucKVEYkcLjrCvUQQjsip1oaINrRmhuD4bYg/IP8AVcCFbkDtSs0wDEOhPJr9xqw4q8RBCs9IfIkNn5SNKE151OUhCmurxhxoq6y7VgzLM+BEbEZtaQe/Yu1EhhzS1wBaRQg3gjEEKNtj0eQnRDHk4jpKZrXOh9WXYZ8PUQgtEUNI5XRpSK2XtRgY510OYZ1UQ11HcN4Vw1wIqLwUHKIiAiIgIiICIiAiIgKctZ3TOvOGPwhUamrXf07rxh26dkYUQe/J9Uz6R+FssZLqmfQOGAwWyDw4mS8Jxc4uicq6MI2fnkEPBGbRvs0AaG3g3L3ERBjNxsyG9+aXZjS7NaKuNBXNAxJ1KS/b0/oJ3+C7y/2is0QRn7eH9BO/wXeSft6f+Pnf4LtnyVmiD8oyPtvRrXfAEGLLyc5zoTYzDDpHF72tr2Svd9JMg6FydpQB08oek+OATz2naRrC7fpTs7lbNfEa0OiyzhHh30oWGpPdVe9ZU2yalGPHOhxoYrxBF4Qdizp1keCyLDNWRGhzTwK7KhPRbE5ITciaAykw4MaDWkJ3OZ9r9iu0BERAREQda0JGHHhOhRWB8N4o5rhUEG5RMvyliuDXvfGsx7qB7r3y5OoE4w/wr9ZTUs2IxzHgOY8UcDqIKD6hRA5oc0gtIqCLwRgQvtQFgTD7Lm2yEY1k4v8A4cUm8HGA87a6jjVX6AiIgIiICIiAiIgKctZ3TOvOGPwhUamrXf07rxh26dkYUQe/J9Uz6R+FssZLqmfQOGAwWyAiIgIiICIiDGbgZ8N7NWe0t7xRSHoinM+zAz3EZ8HVQc111OF6tVD+iUt0aZzPY06LT+2p431QZwYog5TPZWpmpRrjQC7Mc4Xn7q8UPaTmftLKgDpBKRK/TnCn9VcICIiAiIgIiIPEyvyfbOyroRuiDnQn4siC9rh911cgrcfNSpEYUmoDzCjt+NppX70qqVfmMaBGj25MOs2K2CWQg2ae9ufDdErzWhopzgNZrsQfpyKM9VWx+ulv4Dtv1fZPVNsfrpb+Xd/l/tEFmijPVNsfrpb+Xd/l/tUFlWx+ultfuHaq/V9kFmijYdlWvUVnZci6vQOHz7SsGA0FbzS88UGb5uG3Oq9ozAC+rgM0HUXbteK2XgW1YgizcCJQ5tQI1KUc1hMSC1+0CJeKbSvfQFOWs7pnXnDH4QqNTVrv6d14w7dOyMKIPfk+qZ9I/C2WMl1TPoHDAYLZAREQEXDnUFTcBrWGnQveM8TUHYRdfToXvGeJqadC94zxNQLQmeSgviGlGMLjW4XCqkvRFKBllteP/oiPjeJ3kF9ekq06yWjwXtMebeILM2jjR3tOoMAFRykFkpKNbc2HBh34CjReeCCTkwI+UsZ91ZSVazHtucb+PkrxRHovlXOhR52J1k5GLxdQiELoYvv1X37VboCIiAiIgIi6lq2lCloLo0Z4ZDYKuJ/28oPIy4yi0KWq0Z8xFdycvDxfEdcAPlWq+sicntClQxxzo8Q58d+Loh1n5YLxslbPiTs16ymmZgDc2Th1rmwzfyjhqzzX7K5QEREBERAREQEREBTlrO6Z15wx+EKjU1a7+ndeMO3TsjCiD35PqmfSPwtljJdUz6BwwGC2QSTbajCcc0uPJNmxBILG8mGGGCOeOdn57gNl+rFVq6HqaDypiZnPLs83uLc+lA/Nrm51BrpW5d9OHWUzAbEhuY4VY9pa4aqgihHcVNfu8s/3H97/ADVUiCV/d5Z/uP73+aO9H1ngEmDQY89/mqpQWUdoPtKNoEm/oAaTkdt4a3GCwjW8i7hVKXXl5BWFLx7RiTsCHmSsAmFLmpcIjtT4orqFbgvXy9m3TUaHZcD2o3PmXD/1wAceLjcL8DrXftu14Vmy0OWlmh0wW5ktAHtHAOIF4aNZK1yJya0SG+JFOfOzBz5h/wAWDG/C0Gn2QUMrLthw2saKNY0NA4AUC1REBERARdWftGFAYXxYjIbG6y4gAKMmsvnzLzCsuAZlwuMZ1WwGmg1upzteGxBW23bMKUguixnZrGj5uPBoxNSB91FyVkxrWmGzM40wpGGay8ufaecIsThsFF6djZFExmzVoRdKm2+wCKQYeu5jNt+s7FYhBw1oAoLgNS5REBERAREQEREBERAU5azumdecMfhCo1NWu/p3XjDt07Iwog9+T6pn0j8LZYyXVM+gcMBgtkBERAREQRFtRZ2fjxJSA18pLMObFmHAh76i8QQbiKdrjwXzlDPGxpFkGQkosd5FGiGxzwDS+JELQTU0VyiD8oyVtWHLPdMR5a0I89G6yK6UjUaLujhjN5rR/Wipf3gM/Rz/APKRv8VZIg/Po3pMcHECyrRcBqIl3AHjeKrZ2XM08N5Gypqrve0hgCl1dn3pRXaIIX11bLy4NkIENoPNL41TT5Aa18ixbYj9dOwpdhwgsLnDbziRerxEEZIejaVa5r5gxJyKB7Udxe2u9magfNV8vAaxoaxoa0agBQdy0RAREQEREBERAREQEREBERAU5azumdecMfhCo1NWu/p3XjDt07Iwog+IVuxGtDQGUAA1H5beC+hlDE3WYYHzRFqNwGUMTdZhgfNBlDE3WYYHzRESAyhibrMMD5oMoYm6zDA+aIhHLMoIhPss7jx4r79exNjNQwOJPHgiKYZ6G3YmxmOBwbXaht2JsZ3HaBt4oiYmOfXkSupms4HCvFfJt6JStGaq6jsrtREOY5iW7EGDNZGo4EceKzOUMTdZq2HYOKIqs+ByhibrO4+aHKGJus7j5oiEDlDE3Wdx80OUMTdZ3HzREIHKGJus7j5ocoYm6zuPmiIQOUMTdZ3HzQ5QxN1ncdnzREIHKGJus7js+aHKGJus7js+aIhA5QxN1ncdnzQ5QxN1ncdnzREIHKGJus7js+aHKGJus7js+aIhA5QxN1ncdnzWEWadEOcTQnAarrv+kRTU1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pic>
        <p:nvPicPr>
          <p:cNvPr id="20487" name="Picture 10" descr="https://encrypted-tbn2.gstatic.com/images?q=tbn:ANd9GcR0v3jpCRywOprODOHVWFH-kJP_etGMn5T_FL7razMyupu3wFxm1LqTVQ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388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 following logical expression using NAND Gate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        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           F = W.X.Y + X.Y.Z + Y.Z.W</a:t>
            </a:r>
          </a:p>
          <a:p>
            <a:pPr eaLnBrk="1" hangingPunct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Implementation of logical expression</a:t>
            </a:r>
            <a:endParaRPr lang="en-US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../images/digital/gates_sop3.gif"/>
          <p:cNvPicPr>
            <a:picLocks noChangeAspect="1" noChangeArrowheads="1"/>
          </p:cNvPicPr>
          <p:nvPr/>
        </p:nvPicPr>
        <p:blipFill>
          <a:blip r:embed="rId2"/>
          <a:srcRect l="3148" t="4507" r="3148" b="9013"/>
          <a:stretch>
            <a:fillRect/>
          </a:stretch>
        </p:blipFill>
        <p:spPr bwMode="auto">
          <a:xfrm>
            <a:off x="1117600" y="533400"/>
            <a:ext cx="703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400" dirty="0" smtClean="0"/>
              <a:t>11.  ______ is the mathematical representation used to show the relation between the inputs and the outputs of a gate.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Boolean expression</a:t>
            </a:r>
            <a:endParaRPr lang="en-US" sz="18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Characteristic equation</a:t>
            </a:r>
            <a:endParaRPr lang="en-US" sz="18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Both</a:t>
            </a:r>
            <a:endParaRPr lang="en-US" sz="18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400" dirty="0" smtClean="0"/>
              <a:t>12.  The logic expression AB+ can be implemented by given inputs A and B to a two input _______.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NOR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Exclusive NOR gate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Exclusive OR gate 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000" dirty="0" smtClean="0"/>
              <a:t>NAND gate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13. A∙(B+C)=AB+AC represents ________ law.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Commutative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Associative 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Distributive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14. (A∙B) ∙C= A∙(B∙C) represents ______ law.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Commutative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Associative 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Distributive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15. According to </a:t>
            </a:r>
            <a:r>
              <a:rPr lang="en-IN" sz="2800" dirty="0" err="1" smtClean="0"/>
              <a:t>DeMorgan’s</a:t>
            </a:r>
            <a:r>
              <a:rPr lang="en-IN" sz="2800" dirty="0" smtClean="0"/>
              <a:t> theorem : NOR = 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Bubbled OR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Bubbled NOR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Bubbled AND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16. According to </a:t>
            </a:r>
            <a:r>
              <a:rPr lang="en-IN" sz="2800" dirty="0" err="1" smtClean="0"/>
              <a:t>DeMorgan’s</a:t>
            </a:r>
            <a:r>
              <a:rPr lang="en-IN" sz="2800" dirty="0" smtClean="0"/>
              <a:t> theorem : NAND = 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Bubbled AND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Bubbled NAND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Bubbled OR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17. Standard two forms of Boolean expression are ____________.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POS and POP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POS and SOP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SOP and SOS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18. Each individual term in standard SOP form is called ________.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Literal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err="1" smtClean="0"/>
              <a:t>Maxterm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err="1" smtClean="0"/>
              <a:t>Minterm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00600" y="4191000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Half Adder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686" name="TextBox 4"/>
          <p:cNvSpPr txBox="1">
            <a:spLocks noChangeArrowheads="1"/>
          </p:cNvSpPr>
          <p:nvPr/>
        </p:nvSpPr>
        <p:spPr bwMode="auto">
          <a:xfrm>
            <a:off x="381000" y="14478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Half adder equation needs two binary inputs and it produces two output sum and carry.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2514600"/>
            <a:ext cx="6096000" cy="1817688"/>
            <a:chOff x="0" y="2514600"/>
            <a:chExt cx="6096000" cy="1817132"/>
          </a:xfrm>
        </p:grpSpPr>
        <p:sp>
          <p:nvSpPr>
            <p:cNvPr id="6" name="Rectangle 5"/>
            <p:cNvSpPr/>
            <p:nvPr/>
          </p:nvSpPr>
          <p:spPr>
            <a:xfrm>
              <a:off x="1143000" y="2514600"/>
              <a:ext cx="1905000" cy="1675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Half Adder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1000" y="2895483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3733427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733427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971660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94" name="TextBox 11"/>
            <p:cNvSpPr txBox="1">
              <a:spLocks noChangeArrowheads="1"/>
            </p:cNvSpPr>
            <p:nvPr/>
          </p:nvSpPr>
          <p:spPr bwMode="auto">
            <a:xfrm>
              <a:off x="3886200" y="2590800"/>
              <a:ext cx="1905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Carry = AB</a:t>
              </a:r>
            </a:p>
          </p:txBody>
        </p:sp>
        <p:sp>
          <p:nvSpPr>
            <p:cNvPr id="27695" name="TextBox 12"/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2209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Sum = A ex-or B</a:t>
              </a:r>
            </a:p>
          </p:txBody>
        </p:sp>
        <p:sp>
          <p:nvSpPr>
            <p:cNvPr id="27696" name="TextBox 13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990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Output </a:t>
              </a:r>
            </a:p>
          </p:txBody>
        </p:sp>
        <p:sp>
          <p:nvSpPr>
            <p:cNvPr id="27697" name="TextBox 14"/>
            <p:cNvSpPr txBox="1">
              <a:spLocks noChangeArrowheads="1"/>
            </p:cNvSpPr>
            <p:nvPr/>
          </p:nvSpPr>
          <p:spPr bwMode="auto">
            <a:xfrm>
              <a:off x="304800" y="39624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B</a:t>
              </a:r>
            </a:p>
          </p:txBody>
        </p:sp>
        <p:sp>
          <p:nvSpPr>
            <p:cNvPr id="27698" name="TextBox 15"/>
            <p:cNvSpPr txBox="1">
              <a:spLocks noChangeArrowheads="1"/>
            </p:cNvSpPr>
            <p:nvPr/>
          </p:nvSpPr>
          <p:spPr bwMode="auto">
            <a:xfrm>
              <a:off x="609600" y="25908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A</a:t>
              </a:r>
            </a:p>
          </p:txBody>
        </p:sp>
        <p:sp>
          <p:nvSpPr>
            <p:cNvPr id="27699" name="TextBox 16"/>
            <p:cNvSpPr txBox="1">
              <a:spLocks noChangeArrowheads="1"/>
            </p:cNvSpPr>
            <p:nvPr/>
          </p:nvSpPr>
          <p:spPr bwMode="auto">
            <a:xfrm>
              <a:off x="0" y="3124200"/>
              <a:ext cx="914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Inputs</a:t>
              </a:r>
            </a:p>
          </p:txBody>
        </p:sp>
      </p:grpSp>
      <p:sp>
        <p:nvSpPr>
          <p:cNvPr id="27688" name="TextBox 18"/>
          <p:cNvSpPr txBox="1">
            <a:spLocks noChangeArrowheads="1"/>
          </p:cNvSpPr>
          <p:nvPr/>
        </p:nvSpPr>
        <p:spPr bwMode="auto">
          <a:xfrm>
            <a:off x="228600" y="2895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alf Adder Circu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71600" y="4876800"/>
            <a:ext cx="594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Half Adder using Logic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Digital circuits(AND, OR, NOT, NAND, NOR, EX-OR), Boolean Algebra, Examples of IC gates, Standard representation of IC gates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Half Adder, Full adder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Electronics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Full Adder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" y="1219200"/>
            <a:ext cx="7391400" cy="1981200"/>
            <a:chOff x="0" y="2209800"/>
            <a:chExt cx="7391400" cy="1981200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0" y="2209800"/>
              <a:ext cx="7391400" cy="1981200"/>
              <a:chOff x="0" y="2209800"/>
              <a:chExt cx="7391400" cy="1981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143000" y="2514600"/>
                <a:ext cx="1905000" cy="167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Half Adder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81000" y="2895600"/>
                <a:ext cx="762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81000" y="3733800"/>
                <a:ext cx="762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000" y="3733800"/>
                <a:ext cx="762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0" y="2971800"/>
                <a:ext cx="762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73" name="TextBox 21"/>
              <p:cNvSpPr txBox="1">
                <a:spLocks noChangeArrowheads="1"/>
              </p:cNvSpPr>
              <p:nvPr/>
            </p:nvSpPr>
            <p:spPr bwMode="auto">
              <a:xfrm>
                <a:off x="3505200" y="2590800"/>
                <a:ext cx="3200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Carry = AB+ A Cin +B Cin</a:t>
                </a:r>
              </a:p>
            </p:txBody>
          </p:sp>
          <p:sp>
            <p:nvSpPr>
              <p:cNvPr id="29774" name="TextBox 22"/>
              <p:cNvSpPr txBox="1">
                <a:spLocks noChangeArrowheads="1"/>
              </p:cNvSpPr>
              <p:nvPr/>
            </p:nvSpPr>
            <p:spPr bwMode="auto">
              <a:xfrm>
                <a:off x="3886200" y="3581400"/>
                <a:ext cx="3505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Sum = A ex-or B ex-or Cin</a:t>
                </a:r>
              </a:p>
            </p:txBody>
          </p:sp>
          <p:sp>
            <p:nvSpPr>
              <p:cNvPr id="29775" name="TextBox 23"/>
              <p:cNvSpPr txBox="1">
                <a:spLocks noChangeArrowheads="1"/>
              </p:cNvSpPr>
              <p:nvPr/>
            </p:nvSpPr>
            <p:spPr bwMode="auto">
              <a:xfrm>
                <a:off x="4038600" y="3124200"/>
                <a:ext cx="990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Output </a:t>
                </a:r>
              </a:p>
            </p:txBody>
          </p:sp>
          <p:sp>
            <p:nvSpPr>
              <p:cNvPr id="29776" name="TextBox 24"/>
              <p:cNvSpPr txBox="1">
                <a:spLocks noChangeArrowheads="1"/>
              </p:cNvSpPr>
              <p:nvPr/>
            </p:nvSpPr>
            <p:spPr bwMode="auto">
              <a:xfrm>
                <a:off x="228600" y="2895600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B</a:t>
                </a:r>
              </a:p>
            </p:txBody>
          </p:sp>
          <p:sp>
            <p:nvSpPr>
              <p:cNvPr id="29777" name="TextBox 25"/>
              <p:cNvSpPr txBox="1">
                <a:spLocks noChangeArrowheads="1"/>
              </p:cNvSpPr>
              <p:nvPr/>
            </p:nvSpPr>
            <p:spPr bwMode="auto">
              <a:xfrm>
                <a:off x="609600" y="2590800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A</a:t>
                </a:r>
              </a:p>
            </p:txBody>
          </p:sp>
          <p:sp>
            <p:nvSpPr>
              <p:cNvPr id="29778" name="TextBox 26"/>
              <p:cNvSpPr txBox="1">
                <a:spLocks noChangeArrowheads="1"/>
              </p:cNvSpPr>
              <p:nvPr/>
            </p:nvSpPr>
            <p:spPr bwMode="auto">
              <a:xfrm>
                <a:off x="0" y="2209800"/>
                <a:ext cx="914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Lucida Sans Unicode" pitchFamily="34" charset="0"/>
                  </a:rPr>
                  <a:t>Inputs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381000" y="3276600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67" name="TextBox 29"/>
            <p:cNvSpPr txBox="1">
              <a:spLocks noChangeArrowheads="1"/>
            </p:cNvSpPr>
            <p:nvPr/>
          </p:nvSpPr>
          <p:spPr bwMode="auto">
            <a:xfrm>
              <a:off x="228600" y="3352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Lucida Sans Unicode" pitchFamily="34" charset="0"/>
                </a:rPr>
                <a:t>Cin</a:t>
              </a: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191000" y="2971800"/>
          <a:ext cx="4724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data:image/png;base64,iVBORw0KGgoAAAANSUhEUgAAANcAAACmCAMAAAB+3erjAAAAeFBMVEX///8AAACDg4OIiIienp5vb2+bm5sVFRXKysra2tre3t7GxsYgICCjo6Nra2v7+/u9vb1TU1N6enpDQ0Pl5eU7OztaWlrt7e21tbWQkJAQEBDy8vJfX1+/v7+np6etra3R0dFKSko+Pj4tLS0yMjIcHBwoKCh9fX0z9RrAAAAIq0lEQVR4nO2di3aiOhRAOQoqqCBv5E21+v9/eBMUp5ITiIBUetlrWh1UYBvyDqeSNDMzMxanr+qZZvzmeQyMejprt2crWPzuqQzKEuBYPpEBwFq+hev4F8IW1Bw29NkJ3sf4XjJstpCWT89wuR9/CYMeIxvfSwNludTBoc+jhXPfuhjWa/8bXokkBeA8b52+l+EY9Fdt6/S9cGYvIe5emSYFLNmgh2rmLV4WZBJWB1yDQQ/WxOBe9LcDob8DOfKfiDyAqsHzdgb3UjVNcw4AKvnHvGySFkE06AF5DOwl/7zsjuzr+QWsQQ/IY2AvZ3tjY+5UC5bsGzQ454MekcPAXg90klrxGnlBAxgjj/G9aEZ5hs0vDYSKpO+wF7TLwF+lk6Vp6tc24l77zMcK6nQjfjQgXhf0lRUchPagktOtN48wAsi2C7tWHOFeMpgGgLx5IjfhYokcqISUDzGgNbFTgEg9pu7S7WJXTweEA/jkp7Xdq0tlJojufbUfGD7Aty1wSpQ1OXmSZhh6W5lo0l8JPVVfoFl2gMI8pfensqZSNAUc9SfOGixN1Uh5vQVGjPRNYygEKyDS1eOdfwxHTeWiuRCTY+QQqLnIsQ6kSiy/BHJFCoLsZV8etB2jwQttZD1BL+DN8RjrAse6XYf0gs3JJ4NbntEhf85EJL3olvxiaibskd2QvCfiZZEP87wsWDwf9fkUzuDds9VWpE6gfcqg9KJpfN/I5K8IVuXjF/nOTh62Hxnc9oOVeYuTvyzO9gfl/qkTUxxgbGLPNOt1EFtu3L3o4znG9rMNQaCUIufuoektReZ9lKWFwDTNXOSNGM1eLloVbwH1re2mof4aoSPW4LWXdtXzGuGutYJOQZcUtL3hfL2p6fZEgxfkBscrIq+17Je0oTLAvPz2zw4B38sh1RfHSzIhoxVNW2mNFIc+hC80xrrD99IavI5Vg3GPswRYkW4/8zk/OyOV/Tvge3mw5XqR+oewyXl79WilzPaXLW+ci1BqzF9HqQAZ/ZDdUlCTPERKB1kyfiLt1xBC3veEBWks5086+hkF8O0PYnoJs5gjTk51qJc1m1yhzZAOFpv15HFGbG5wvRbkOkS9fHekrN+LyutfPiBeNDeQtuECa8eRuutTxqqbqLwswX4KKRLOwn3mX6TyWgAd/aBAnKUZ0SRdS6aUj1IbTmMN2fbin1e1hZbtfgFbZHRiQeofkZ7DB4B4rWj/LCEF9XodPrGGXbiZQN6i4F6erkq6wjDOEPQg4F7TZ/aaFtP1Wh2PDWc6Wa/lRVWRHl7FZL3sgvziVzqT9SqKxpf/lld0rK+P+hteBbi19WzLh85EvOKvKHJJv70wS8fSw0Y7Jffp+4l4STpBupUfBayO1IsOkykW5foFi/tjmNzePxWvOzZNL4i98ro7PoYs/12HVed+kl5VH/gxETjZcqOCetleUu/bT97LtclPoZ3+mtchKX/y2kgt3+u4YhlvnV1f8PGN8hEh9CYxaCOxXsYZ4FAuHMTG5i9rAGPMYdvO1L2yf4mD5bN8AZy5iA+DuQ4T0G+rcTnlR/BYhPDR8MsNXrkYwHkCY22ve/3GvRqv08ErFVxn96t08HKKMRYq9KSDl2T9US9lAhmsi9cB7E3CkL/1PF+li1cSYm2slrn0kel2HfrMWm0/bFl7NzKDlRvr2WsMOnjl7t/0ypAbhT7Yq+pWtXkdHvcIP/GZXr4H5+2BkCSgJLdH3lo2yLHNn+mVIRUS6hUsAV/T/rleV9+hwPL+iHg5dggF3oj6TC9p+bgJ7ZG/7n4P/Bjg8oXuRfpYL6Q8xKYm+CvZJuMVHBiShh1NxutFZq9RmL1amL1GYfZqYfYahdmrhdlrFGavFibjxcap0LSGewIEvRx2p7zwF76qqp3nsl/rf7kBdw5W0MvDBhzQ/o9vKkdP7J59hIZ1DtZmWwcgRmK7lAh76fnzPjcKwDVn30lDGUSHAb2+3TPBxeb9IxngjN9VLZq/AOqpYxgAO/YW7qRXvBjWy4xvcMoPBYvGQ0DnWFCQMEXaNzBiQ3tV8MpFBY/hKSPLjlAsNP7S965efFRefpqSFE4OUp4a+yzYi90s+LqXsegX2spApy00uNTEaEgNLfYje7GBQLJdulQyiWErFj3odS8p6xmyS0anpzXmzrLlzg33kg8HiVwhpi3Rpa5H0antDl7Jd7958xX+8Q0anuXmtRzDq+96gBUejsgp0HUhI3op/bz8Ao1fIflf558Hucs79NbBq/RVvN/r2nC/iwjxmbP9R0lJKut76gUhXeoqgQv5m72ii3BdhcOLj1N727j1F41rlco92Luc9NqCva/eQ766zm3Drl591xHpJ3y7eflX0mvg9apNfsErBXyySYbix/+ifmuVOnhF8Vvqry1ef3WkU3uj3wpfjtd10Njxy5e9fLvncrY96qVz+gndCEjil0FarvActcXgxVgihTEaVSSCnRinEPPSB02txkhJqJeTcwI6wEXRRVDAZccSDF6vrofXhUZsSU3IamFbMK8yTgXeURDtL6dIFLN02LxFvqdl1TtA8hcTNC5VPHIRcloBgl4y6LXcqekWDJtalCu/3IDvGiRxZW6RIT4etWP2WrR/7lX45XzMxqloOnVBrxUb/kJ/x/0TfK8X+fjx3o7MXqMwe7Uwe43C7NXC7DUKs1cLs9cozF4tTMYLGxqo9wl/MB2v4mrVIR3LnLOjj/XaP08Dy9goYaZwzT7UC4mbio1HRRrgwfI/1YuFN34YMgswSibv5RfovPnkvThxD6bvtUf/vMP0vSZ1PyzL/89Lx0rEP+BlXMLYqxG3/Q2bkel2Hdouy+BTB73o4tVzvc0oDFZufBiz14P0HfNVQ/O6l3GdQHibDl4Ktj7341iAZ+Lw1zlM4M+MSCubB+pF76WfTnBHFHYcQE1kgOuYf/X6HYB3rOEC6BNPLAkfZ/MnEatyZmamB/8BV0COJJDRWm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0723" name="AutoShape 4" descr="data:image/png;base64,iVBORw0KGgoAAAANSUhEUgAAANcAAACmCAMAAAB+3erjAAAAeFBMVEX///8AAACDg4OIiIienp5vb2+bm5sVFRXKysra2tre3t7GxsYgICCjo6Nra2v7+/u9vb1TU1N6enpDQ0Pl5eU7OztaWlrt7e21tbWQkJAQEBDy8vJfX1+/v7+np6etra3R0dFKSko+Pj4tLS0yMjIcHBwoKCh9fX0z9RrAAAAIq0lEQVR4nO2di3aiOhRAOQoqqCBv5E21+v9/eBMUp5ITiIBUetlrWh1UYBvyDqeSNDMzMxanr+qZZvzmeQyMejprt2crWPzuqQzKEuBYPpEBwFq+hev4F8IW1Bw29NkJ3sf4XjJstpCWT89wuR9/CYMeIxvfSwNludTBoc+jhXPfuhjWa/8bXokkBeA8b52+l+EY9Fdt6/S9cGYvIe5emSYFLNmgh2rmLV4WZBJWB1yDQQ/WxOBe9LcDob8DOfKfiDyAqsHzdgb3UjVNcw4AKvnHvGySFkE06AF5DOwl/7zsjuzr+QWsQQ/IY2AvZ3tjY+5UC5bsGzQ454MekcPAXg90klrxGnlBAxgjj/G9aEZ5hs0vDYSKpO+wF7TLwF+lk6Vp6tc24l77zMcK6nQjfjQgXhf0lRUchPagktOtN48wAsi2C7tWHOFeMpgGgLx5IjfhYokcqISUDzGgNbFTgEg9pu7S7WJXTweEA/jkp7Xdq0tlJojufbUfGD7Aty1wSpQ1OXmSZhh6W5lo0l8JPVVfoFl2gMI8pfensqZSNAUc9SfOGixN1Uh5vQVGjPRNYygEKyDS1eOdfwxHTeWiuRCTY+QQqLnIsQ6kSiy/BHJFCoLsZV8etB2jwQttZD1BL+DN8RjrAse6XYf0gs3JJ4NbntEhf85EJL3olvxiaibskd2QvCfiZZEP87wsWDwf9fkUzuDds9VWpE6gfcqg9KJpfN/I5K8IVuXjF/nOTh62Hxnc9oOVeYuTvyzO9gfl/qkTUxxgbGLPNOt1EFtu3L3o4znG9rMNQaCUIufuoektReZ9lKWFwDTNXOSNGM1eLloVbwH1re2mof4aoSPW4LWXdtXzGuGutYJOQZcUtL3hfL2p6fZEgxfkBscrIq+17Je0oTLAvPz2zw4B38sh1RfHSzIhoxVNW2mNFIc+hC80xrrD99IavI5Vg3GPswRYkW4/8zk/OyOV/Tvge3mw5XqR+oewyXl79WilzPaXLW+ci1BqzF9HqQAZ/ZDdUlCTPERKB1kyfiLt1xBC3veEBWks5086+hkF8O0PYnoJs5gjTk51qJc1m1yhzZAOFpv15HFGbG5wvRbkOkS9fHekrN+LyutfPiBeNDeQtuECa8eRuutTxqqbqLwswX4KKRLOwn3mX6TyWgAd/aBAnKUZ0SRdS6aUj1IbTmMN2fbin1e1hZbtfgFbZHRiQeofkZ7DB4B4rWj/LCEF9XodPrGGXbiZQN6i4F6erkq6wjDOEPQg4F7TZ/aaFtP1Wh2PDWc6Wa/lRVWRHl7FZL3sgvziVzqT9SqKxpf/lld0rK+P+hteBbi19WzLh85EvOKvKHJJv70wS8fSw0Y7Jffp+4l4STpBupUfBayO1IsOkykW5foFi/tjmNzePxWvOzZNL4i98ro7PoYs/12HVed+kl5VH/gxETjZcqOCetleUu/bT97LtclPoZ3+mtchKX/y2kgt3+u4YhlvnV1f8PGN8hEh9CYxaCOxXsYZ4FAuHMTG5i9rAGPMYdvO1L2yf4mD5bN8AZy5iA+DuQ4T0G+rcTnlR/BYhPDR8MsNXrkYwHkCY22ve/3GvRqv08ErFVxn96t08HKKMRYq9KSDl2T9US9lAhmsi9cB7E3CkL/1PF+li1cSYm2slrn0kel2HfrMWm0/bFl7NzKDlRvr2WsMOnjl7t/0ypAbhT7Yq+pWtXkdHvcIP/GZXr4H5+2BkCSgJLdH3lo2yLHNn+mVIRUS6hUsAV/T/rleV9+hwPL+iHg5dggF3oj6TC9p+bgJ7ZG/7n4P/Bjg8oXuRfpYL6Q8xKYm+CvZJuMVHBiShh1NxutFZq9RmL1amL1GYfZqYfYahdmrhdlrFGavFibjxcap0LSGewIEvRx2p7zwF76qqp3nsl/rf7kBdw5W0MvDBhzQ/o9vKkdP7J59hIZ1DtZmWwcgRmK7lAh76fnzPjcKwDVn30lDGUSHAb2+3TPBxeb9IxngjN9VLZq/AOqpYxgAO/YW7qRXvBjWy4xvcMoPBYvGQ0DnWFCQMEXaNzBiQ3tV8MpFBY/hKSPLjlAsNP7S965efFRefpqSFE4OUp4a+yzYi90s+LqXsegX2spApy00uNTEaEgNLfYje7GBQLJdulQyiWErFj3odS8p6xmyS0anpzXmzrLlzg33kg8HiVwhpi3Rpa5H0antDl7Jd7958xX+8Q0anuXmtRzDq+96gBUejsgp0HUhI3op/bz8Ao1fIflf558Hucs79NbBq/RVvN/r2nC/iwjxmbP9R0lJKut76gUhXeoqgQv5m72ii3BdhcOLj1N727j1F41rlco92Luc9NqCva/eQ766zm3Drl591xHpJ3y7eflX0mvg9apNfsErBXyySYbix/+ifmuVOnhF8Vvqry1ef3WkU3uj3wpfjtd10Njxy5e9fLvncrY96qVz+gndCEjil0FarvActcXgxVgihTEaVSSCnRinEPPSB02txkhJqJeTcwI6wEXRRVDAZccSDF6vrofXhUZsSU3IamFbMK8yTgXeURDtL6dIFLN02LxFvqdl1TtA8hcTNC5VPHIRcloBgl4y6LXcqekWDJtalCu/3IDvGiRxZW6RIT4etWP2WrR/7lX45XzMxqloOnVBrxUb/kJ/x/0TfK8X+fjx3o7MXqMwe7Uwe43C7NXC7DUKs1cLs9cozF4tTMYLGxqo9wl/MB2v4mrVIR3LnLOjj/XaP08Dy9goYaZwzT7UC4mbio1HRRrgwfI/1YuFN34YMgswSibv5RfovPnkvThxD6bvtUf/vMP0vSZ1PyzL/89Lx0rEP+BlXMLYqxG3/Q2bkel2Hdouy+BTB73o4tVzvc0oDFZufBiz14P0HfNVQ/O6l3GdQHibDl4Ktj7341iAZ+Lw1zlM4M+MSCubB+pF76WfTnBHFHYcQE1kgOuYf/X6HYB3rOEC6BNPLAkfZ/MnEatyZmamB/8BV0COJJDRWm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Lucida Sans Unicode" pitchFamily="34" charset="0"/>
            </a:endParaRPr>
          </a:p>
        </p:txBody>
      </p:sp>
      <p:pic>
        <p:nvPicPr>
          <p:cNvPr id="30724" name="Picture 6" descr="https://encrypted-tbn0.gstatic.com/images?q=tbn:ANd9GcTKBGPERbusI7tHqjM-X7WWoZyc7Csvw6nhZ77hTzPRhNS8V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4648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2057400" y="55626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Lucida Sans Unicode" pitchFamily="34" charset="0"/>
              </a:rPr>
              <a:t>Full Adder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ull Adder Circu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905000" y="5562600"/>
            <a:ext cx="548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Full Adder using two Half Adder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19. The output of a ________ circuit at any instant of time is dependent only on the inputs present at that instant of time.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Combinational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Sequential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Combinational and sequential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20. The output of a ________ circuit at any instant of time is dependent only on the present inputs as well as the past inputs/outputs.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Combinational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Sequential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None of these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21. Sequential circuit contains 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No memory element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At least one memory element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All inputs applied simultaneously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22. The _______ circuits do not contain any memory element.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Combinational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Sequential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None of these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0" y="1481138"/>
            <a:ext cx="9144000" cy="50720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23. The result of binary addition 1+1 is _______.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Carry 0, sum 0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0, sum 1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1, sum 0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1, sum1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24. The result of binary addition 1+1+1 is ______.</a:t>
            </a:r>
            <a:endParaRPr lang="en-US" sz="2400" dirty="0" smtClean="0"/>
          </a:p>
          <a:p>
            <a:pPr lvl="1">
              <a:defRPr/>
            </a:pPr>
            <a:r>
              <a:rPr lang="en-IN" sz="2400" dirty="0" smtClean="0"/>
              <a:t>Carry 0, sum 0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0, sum 1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1, sum 0</a:t>
            </a:r>
            <a:endParaRPr lang="en-US" sz="2000" dirty="0" smtClean="0"/>
          </a:p>
          <a:p>
            <a:pPr lvl="1">
              <a:defRPr/>
            </a:pPr>
            <a:r>
              <a:rPr lang="en-IN" sz="2400" dirty="0" smtClean="0"/>
              <a:t>Carry 1, sum1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ee.surrey.ac.uk/Projects/CAL/digital-logic/gatesfunc/graphics/symtab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00200"/>
            <a:ext cx="769620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Logic Gates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The NAND and NOR gates are known as universal gates, because any logic function can be implemented using NAND or NOR gates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Universal Gates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23887" indent="-514350">
              <a:buFont typeface="+mj-lt"/>
              <a:buAutoNum type="arabicPeriod"/>
              <a:defRPr/>
            </a:pPr>
            <a:r>
              <a:rPr lang="en-IN" sz="2800" dirty="0" smtClean="0"/>
              <a:t>The logical inversion or complement is presented by the______ operator.</a:t>
            </a:r>
            <a:endParaRPr lang="en-US" sz="24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NOT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NAND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NOR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AND</a:t>
            </a:r>
            <a:endParaRPr lang="en-US" sz="2000" dirty="0" smtClean="0"/>
          </a:p>
          <a:p>
            <a:pPr marL="623887" indent="-514350">
              <a:buFont typeface="+mj-lt"/>
              <a:buAutoNum type="arabicPeriod"/>
              <a:defRPr/>
            </a:pPr>
            <a:r>
              <a:rPr lang="en-IN" sz="2800" dirty="0" smtClean="0"/>
              <a:t>The logical addition is presented by the _____ operator.</a:t>
            </a:r>
            <a:endParaRPr lang="en-US" sz="24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AND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OR  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NAND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887" indent="-514350">
              <a:buFont typeface="Wingdings 3" pitchFamily="18" charset="2"/>
              <a:buNone/>
              <a:defRPr/>
            </a:pPr>
            <a:r>
              <a:rPr lang="en-IN" sz="2800" dirty="0" smtClean="0"/>
              <a:t>3. The logical _____ is presented by the “AND” operator.</a:t>
            </a:r>
            <a:endParaRPr lang="en-US" sz="24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Multiplication 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Addition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Subtraction</a:t>
            </a:r>
            <a:endParaRPr lang="en-US" sz="2000" dirty="0" smtClean="0"/>
          </a:p>
          <a:p>
            <a:pPr marL="566737" indent="-457200">
              <a:buFont typeface="+mj-lt"/>
              <a:buAutoNum type="arabicPeriod"/>
              <a:defRPr/>
            </a:pPr>
            <a:endParaRPr lang="en-US" sz="2400" dirty="0" smtClean="0"/>
          </a:p>
          <a:p>
            <a:pPr marL="623887" indent="-514350">
              <a:buFont typeface="Wingdings 3" pitchFamily="18" charset="2"/>
              <a:buNone/>
              <a:defRPr/>
            </a:pPr>
            <a:r>
              <a:rPr lang="en-IN" sz="2800" dirty="0" smtClean="0"/>
              <a:t>4. The output of OR gate is zero when ________.</a:t>
            </a:r>
            <a:endParaRPr lang="en-US" sz="24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Any one input is logic 1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Two inputs are logic 1</a:t>
            </a:r>
            <a:endParaRPr lang="en-US" sz="2000" dirty="0" smtClean="0"/>
          </a:p>
          <a:p>
            <a:pPr marL="849313" lvl="1" indent="-457200">
              <a:buFont typeface="+mj-lt"/>
              <a:buAutoNum type="alphaLcParenR"/>
              <a:defRPr/>
            </a:pPr>
            <a:r>
              <a:rPr lang="en-IN" sz="2400" dirty="0" smtClean="0"/>
              <a:t>All inputs are logic 0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762000" y="990600"/>
            <a:ext cx="8382000" cy="5376863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5. The 14-pin TTL integrated </a:t>
            </a:r>
            <a:r>
              <a:rPr lang="en-IN" sz="2800" dirty="0" err="1" smtClean="0"/>
              <a:t>cuircuit</a:t>
            </a:r>
            <a:r>
              <a:rPr lang="en-IN" sz="2800" dirty="0" smtClean="0"/>
              <a:t> with four, two inputs ______ gates inside, is IC 7432.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AND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NAND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6.  The 14-pin TTL integrated circuit with four, two inputs ______ gates inside, is IC 7400.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AND</a:t>
            </a:r>
            <a:endParaRPr lang="en-US" sz="2000" dirty="0" smtClean="0"/>
          </a:p>
          <a:p>
            <a:pPr marL="623887" indent="-514350">
              <a:buFont typeface="+mj-lt"/>
              <a:buAutoNum type="alphaLcPeriod"/>
              <a:defRPr/>
            </a:pPr>
            <a:r>
              <a:rPr lang="en-IN" sz="2800" dirty="0" smtClean="0"/>
              <a:t>NAND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 				 							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2062"/>
          </a:xfrm>
        </p:spPr>
        <p:txBody>
          <a:bodyPr/>
          <a:lstStyle/>
          <a:p>
            <a:pPr marL="623887" indent="-514350">
              <a:buFont typeface="Wingdings 3" pitchFamily="18" charset="2"/>
              <a:buNone/>
              <a:defRPr/>
            </a:pPr>
            <a:r>
              <a:rPr lang="en-IN" sz="2800" dirty="0" smtClean="0"/>
              <a:t>7. The output of a ______ gate is 1 only when all of its inputs are 1.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NOR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EX-OR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AND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NOT</a:t>
            </a:r>
            <a:endParaRPr lang="en-US" sz="20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8. A NAND gate is equivalent to an AND gate plus a ____ gate put together.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NOR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NOT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EX-OR</a:t>
            </a: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072063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9.  Logic states can be only be ______ or 0.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3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2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1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0</a:t>
            </a:r>
          </a:p>
          <a:p>
            <a:pPr lvl="1">
              <a:defRPr/>
            </a:pPr>
            <a:endParaRPr lang="en-IN" sz="2400" dirty="0" smtClean="0"/>
          </a:p>
          <a:p>
            <a:pPr>
              <a:buFont typeface="Wingdings 3" pitchFamily="18" charset="2"/>
              <a:buNone/>
              <a:defRPr/>
            </a:pPr>
            <a:r>
              <a:rPr lang="en-IN" sz="2800" dirty="0" smtClean="0"/>
              <a:t>10. A 14 pin NOT gate IC has ______ NOT gates.</a:t>
            </a:r>
            <a:endParaRPr lang="en-US" sz="24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8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6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5</a:t>
            </a:r>
            <a:endParaRPr lang="en-US" sz="2000" dirty="0" smtClean="0"/>
          </a:p>
          <a:p>
            <a:pPr marL="849313" lvl="1" indent="-457200">
              <a:buFont typeface="+mj-lt"/>
              <a:buAutoNum type="alphaLcPeriod"/>
              <a:defRPr/>
            </a:pPr>
            <a:r>
              <a:rPr lang="en-IN" sz="2400" dirty="0" smtClean="0"/>
              <a:t>4</a:t>
            </a:r>
            <a:endParaRPr lang="en-US" sz="2000" dirty="0" smtClean="0"/>
          </a:p>
          <a:p>
            <a:pPr lvl="1">
              <a:buFont typeface="Verdana" pitchFamily="34" charset="0"/>
              <a:buNone/>
              <a:defRPr/>
            </a:pPr>
            <a:endParaRPr lang="en-US" sz="2000" dirty="0" smtClean="0"/>
          </a:p>
          <a:p>
            <a:pPr marL="623887" indent="-514350" eaLnBrk="1" hangingPunct="1">
              <a:buFont typeface="+mj-lt"/>
              <a:buAutoNum type="arabicPeriod"/>
              <a:defRPr/>
            </a:pP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eaLnBrk="1" hangingPunct="1">
              <a:buFont typeface="Wingdings 3" pitchFamily="18" charset="2"/>
              <a:buNone/>
              <a:defRPr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849</Words>
  <Application>Microsoft Office PowerPoint</Application>
  <PresentationFormat>On-screen Show (4:3)</PresentationFormat>
  <Paragraphs>256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Digital Electronics</vt:lpstr>
      <vt:lpstr>Logic Gates</vt:lpstr>
      <vt:lpstr>Universal Gates</vt:lpstr>
      <vt:lpstr>Analyze Yourself </vt:lpstr>
      <vt:lpstr>Analyze Yourself </vt:lpstr>
      <vt:lpstr>Analyze Yourself               </vt:lpstr>
      <vt:lpstr>Analyze Yourself </vt:lpstr>
      <vt:lpstr>Analyze Yourself </vt:lpstr>
      <vt:lpstr>DeMorgan’s Theorem</vt:lpstr>
      <vt:lpstr>Ex-OR can be used as Inverter</vt:lpstr>
      <vt:lpstr>Implementation of logical expression</vt:lpstr>
      <vt:lpstr>Slide 13</vt:lpstr>
      <vt:lpstr>Analyze Yourself </vt:lpstr>
      <vt:lpstr>Analyze Yourself </vt:lpstr>
      <vt:lpstr>Analyze Yourself </vt:lpstr>
      <vt:lpstr>Analyze Yourself </vt:lpstr>
      <vt:lpstr>Half Adder</vt:lpstr>
      <vt:lpstr>Slide 19</vt:lpstr>
      <vt:lpstr>Full Adder</vt:lpstr>
      <vt:lpstr>Slide 21</vt:lpstr>
      <vt:lpstr>Slide 22</vt:lpstr>
      <vt:lpstr>Analyze Yourself </vt:lpstr>
      <vt:lpstr>Analyze Yourself </vt:lpstr>
      <vt:lpstr>Analyze Yourself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entc</dc:creator>
  <cp:lastModifiedBy>entc</cp:lastModifiedBy>
  <cp:revision>9</cp:revision>
  <dcterms:created xsi:type="dcterms:W3CDTF">2016-07-09T08:26:30Z</dcterms:created>
  <dcterms:modified xsi:type="dcterms:W3CDTF">2016-07-19T09:47:26Z</dcterms:modified>
</cp:coreProperties>
</file>