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50325-96DC-401A-AA61-6FBE22230B93}" type="datetimeFigureOut">
              <a:rPr lang="en-US" smtClean="0"/>
              <a:pPr/>
              <a:t>7/19/2016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B2E7E-521B-43E7-85FE-F3DEBEFACB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50325-96DC-401A-AA61-6FBE22230B93}" type="datetimeFigureOut">
              <a:rPr lang="en-US" smtClean="0"/>
              <a:pPr/>
              <a:t>7/19/2016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B2E7E-521B-43E7-85FE-F3DEBEFACB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50325-96DC-401A-AA61-6FBE22230B93}" type="datetimeFigureOut">
              <a:rPr lang="en-US" smtClean="0"/>
              <a:pPr/>
              <a:t>7/19/2016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B2E7E-521B-43E7-85FE-F3DEBEFACB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50325-96DC-401A-AA61-6FBE22230B93}" type="datetimeFigureOut">
              <a:rPr lang="en-US" smtClean="0"/>
              <a:pPr/>
              <a:t>7/19/2016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B2E7E-521B-43E7-85FE-F3DEBEFACB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50325-96DC-401A-AA61-6FBE22230B93}" type="datetimeFigureOut">
              <a:rPr lang="en-US" smtClean="0"/>
              <a:pPr/>
              <a:t>7/19/2016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B2E7E-521B-43E7-85FE-F3DEBEFACB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50325-96DC-401A-AA61-6FBE22230B93}" type="datetimeFigureOut">
              <a:rPr lang="en-US" smtClean="0"/>
              <a:pPr/>
              <a:t>7/19/2016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B2E7E-521B-43E7-85FE-F3DEBEFACB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50325-96DC-401A-AA61-6FBE22230B93}" type="datetimeFigureOut">
              <a:rPr lang="en-US" smtClean="0"/>
              <a:pPr/>
              <a:t>7/19/2016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B2E7E-521B-43E7-85FE-F3DEBEFACB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50325-96DC-401A-AA61-6FBE22230B93}" type="datetimeFigureOut">
              <a:rPr lang="en-US" smtClean="0"/>
              <a:pPr/>
              <a:t>7/19/2016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B2E7E-521B-43E7-85FE-F3DEBEFACB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50325-96DC-401A-AA61-6FBE22230B93}" type="datetimeFigureOut">
              <a:rPr lang="en-US" smtClean="0"/>
              <a:pPr/>
              <a:t>7/19/2016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B2E7E-521B-43E7-85FE-F3DEBEFACB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50325-96DC-401A-AA61-6FBE22230B93}" type="datetimeFigureOut">
              <a:rPr lang="en-US" smtClean="0"/>
              <a:pPr/>
              <a:t>7/19/2016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B2E7E-521B-43E7-85FE-F3DEBEFACB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50325-96DC-401A-AA61-6FBE22230B93}" type="datetimeFigureOut">
              <a:rPr lang="en-US" smtClean="0"/>
              <a:pPr/>
              <a:t>7/19/2016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B2E7E-521B-43E7-85FE-F3DEBEFACB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B50325-96DC-401A-AA61-6FBE22230B93}" type="datetimeFigureOut">
              <a:rPr lang="en-US" smtClean="0"/>
              <a:pPr/>
              <a:t>7/19/2016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4B2E7E-521B-43E7-85FE-F3DEBEFACBC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5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7.bin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2133600"/>
            <a:ext cx="6400800" cy="457200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Basic Electronics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OP-AMP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OP-AMP CONFIGURATIONS</a:t>
            </a:r>
          </a:p>
        </p:txBody>
      </p:sp>
      <p:sp>
        <p:nvSpPr>
          <p:cNvPr id="103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smtClean="0"/>
              <a:t> 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723900" y="2817813"/>
            <a:ext cx="7519988" cy="2843212"/>
            <a:chOff x="1141" y="4602"/>
            <a:chExt cx="9621" cy="3105"/>
          </a:xfrm>
        </p:grpSpPr>
        <p:sp>
          <p:nvSpPr>
            <p:cNvPr id="1032" name="Text Box 5"/>
            <p:cNvSpPr txBox="1">
              <a:spLocks noChangeArrowheads="1"/>
            </p:cNvSpPr>
            <p:nvPr/>
          </p:nvSpPr>
          <p:spPr bwMode="auto">
            <a:xfrm>
              <a:off x="4282" y="7302"/>
              <a:ext cx="3015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rtl="1"/>
              <a:r>
                <a:rPr lang="en-US" sz="1000" b="1">
                  <a:latin typeface="Lucida Sans Unicode" pitchFamily="34" charset="0"/>
                </a:rPr>
                <a:t>Figure</a:t>
              </a:r>
              <a:r>
                <a:rPr lang="en-US" sz="1000">
                  <a:latin typeface="Lucida Sans Unicode" pitchFamily="34" charset="0"/>
                </a:rPr>
                <a:t>  Types of Feedback</a:t>
              </a:r>
              <a:endParaRPr lang="en-US">
                <a:latin typeface="Lucida Sans Unicode" pitchFamily="34" charset="0"/>
              </a:endParaRPr>
            </a:p>
          </p:txBody>
        </p:sp>
        <p:sp>
          <p:nvSpPr>
            <p:cNvPr id="1033" name="Text Box 6"/>
            <p:cNvSpPr txBox="1">
              <a:spLocks noChangeArrowheads="1"/>
            </p:cNvSpPr>
            <p:nvPr/>
          </p:nvSpPr>
          <p:spPr bwMode="auto">
            <a:xfrm>
              <a:off x="1515" y="6822"/>
              <a:ext cx="2265" cy="3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rtl="1"/>
              <a:r>
                <a:rPr lang="en-US" sz="1400" b="1">
                  <a:latin typeface="Lucida Sans Unicode" pitchFamily="34" charset="0"/>
                </a:rPr>
                <a:t>(a)</a:t>
              </a:r>
              <a:r>
                <a:rPr lang="en-US" sz="1400">
                  <a:latin typeface="Lucida Sans Unicode" pitchFamily="34" charset="0"/>
                </a:rPr>
                <a:t> No Feedback (open loop comparator circuit)</a:t>
              </a:r>
            </a:p>
          </p:txBody>
        </p:sp>
        <p:sp>
          <p:nvSpPr>
            <p:cNvPr id="1034" name="Text Box 7"/>
            <p:cNvSpPr txBox="1">
              <a:spLocks noChangeArrowheads="1"/>
            </p:cNvSpPr>
            <p:nvPr/>
          </p:nvSpPr>
          <p:spPr bwMode="auto">
            <a:xfrm>
              <a:off x="4571" y="6825"/>
              <a:ext cx="2438" cy="3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rtl="1"/>
              <a:r>
                <a:rPr lang="en-US" sz="1400" b="1">
                  <a:latin typeface="Lucida Sans Unicode" pitchFamily="34" charset="0"/>
                </a:rPr>
                <a:t>(b)</a:t>
              </a:r>
              <a:r>
                <a:rPr lang="en-US" sz="1400">
                  <a:latin typeface="Lucida Sans Unicode" pitchFamily="34" charset="0"/>
                </a:rPr>
                <a:t> Negative Feedback</a:t>
              </a:r>
            </a:p>
          </p:txBody>
        </p:sp>
        <p:sp>
          <p:nvSpPr>
            <p:cNvPr id="1035" name="Text Box 8"/>
            <p:cNvSpPr txBox="1">
              <a:spLocks noChangeArrowheads="1"/>
            </p:cNvSpPr>
            <p:nvPr/>
          </p:nvSpPr>
          <p:spPr bwMode="auto">
            <a:xfrm>
              <a:off x="7916" y="6825"/>
              <a:ext cx="2438" cy="3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rtl="1"/>
              <a:r>
                <a:rPr lang="en-US" sz="1400" b="1">
                  <a:latin typeface="Lucida Sans Unicode" pitchFamily="34" charset="0"/>
                </a:rPr>
                <a:t>(c)</a:t>
              </a:r>
              <a:r>
                <a:rPr lang="en-US" sz="1400">
                  <a:latin typeface="Lucida Sans Unicode" pitchFamily="34" charset="0"/>
                </a:rPr>
                <a:t> Positive Feedback</a:t>
              </a:r>
            </a:p>
          </p:txBody>
        </p:sp>
        <p:grpSp>
          <p:nvGrpSpPr>
            <p:cNvPr id="3" name="Group 9"/>
            <p:cNvGrpSpPr>
              <a:grpSpLocks/>
            </p:cNvGrpSpPr>
            <p:nvPr/>
          </p:nvGrpSpPr>
          <p:grpSpPr bwMode="auto">
            <a:xfrm>
              <a:off x="1141" y="4602"/>
              <a:ext cx="9621" cy="2175"/>
              <a:chOff x="1141" y="4602"/>
              <a:chExt cx="9621" cy="2175"/>
            </a:xfrm>
          </p:grpSpPr>
          <p:graphicFrame>
            <p:nvGraphicFramePr>
              <p:cNvPr id="1026" name="Object 10"/>
              <p:cNvGraphicFramePr>
                <a:graphicFrameLocks noChangeAspect="1"/>
              </p:cNvGraphicFramePr>
              <p:nvPr/>
            </p:nvGraphicFramePr>
            <p:xfrm>
              <a:off x="1141" y="5097"/>
              <a:ext cx="2928" cy="1657"/>
            </p:xfrm>
            <a:graphic>
              <a:graphicData uri="http://schemas.openxmlformats.org/presentationml/2006/ole">
                <p:oleObj spid="_x0000_s1026" r:id="rId3" imgW="2192400" imgH="1209600" progId="">
                  <p:embed/>
                </p:oleObj>
              </a:graphicData>
            </a:graphic>
          </p:graphicFrame>
          <p:grpSp>
            <p:nvGrpSpPr>
              <p:cNvPr id="4" name="Group 11"/>
              <p:cNvGrpSpPr>
                <a:grpSpLocks/>
              </p:cNvGrpSpPr>
              <p:nvPr/>
            </p:nvGrpSpPr>
            <p:grpSpPr bwMode="auto">
              <a:xfrm>
                <a:off x="4184" y="4602"/>
                <a:ext cx="3231" cy="2175"/>
                <a:chOff x="4184" y="4602"/>
                <a:chExt cx="3231" cy="2175"/>
              </a:xfrm>
            </p:grpSpPr>
            <p:graphicFrame>
              <p:nvGraphicFramePr>
                <p:cNvPr id="1028" name="Object 12"/>
                <p:cNvGraphicFramePr>
                  <a:graphicFrameLocks noChangeAspect="1"/>
                </p:cNvGraphicFramePr>
                <p:nvPr/>
              </p:nvGraphicFramePr>
              <p:xfrm>
                <a:off x="4184" y="4602"/>
                <a:ext cx="3231" cy="2175"/>
              </p:xfrm>
              <a:graphic>
                <a:graphicData uri="http://schemas.openxmlformats.org/presentationml/2006/ole">
                  <p:oleObj spid="_x0000_s1028" r:id="rId4" imgW="2419200" imgH="1587600" progId="">
                    <p:embed/>
                  </p:oleObj>
                </a:graphicData>
              </a:graphic>
            </p:graphicFrame>
            <p:sp>
              <p:nvSpPr>
                <p:cNvPr id="1040" name="Oval 13"/>
                <p:cNvSpPr>
                  <a:spLocks noChangeArrowheads="1"/>
                </p:cNvSpPr>
                <p:nvPr/>
              </p:nvSpPr>
              <p:spPr bwMode="auto">
                <a:xfrm>
                  <a:off x="5253" y="5385"/>
                  <a:ext cx="102" cy="102"/>
                </a:xfrm>
                <a:prstGeom prst="ellipse">
                  <a:avLst/>
                </a:prstGeom>
                <a:solidFill>
                  <a:srgbClr val="FFFF99"/>
                </a:solidFill>
                <a:ln w="19050">
                  <a:solidFill>
                    <a:srgbClr val="8E5F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Lucida Sans Unicode" pitchFamily="34" charset="0"/>
                  </a:endParaRPr>
                </a:p>
              </p:txBody>
            </p:sp>
          </p:grpSp>
          <p:grpSp>
            <p:nvGrpSpPr>
              <p:cNvPr id="5" name="Group 14"/>
              <p:cNvGrpSpPr>
                <a:grpSpLocks/>
              </p:cNvGrpSpPr>
              <p:nvPr/>
            </p:nvGrpSpPr>
            <p:grpSpPr bwMode="auto">
              <a:xfrm>
                <a:off x="7531" y="4602"/>
                <a:ext cx="3231" cy="2175"/>
                <a:chOff x="7531" y="4602"/>
                <a:chExt cx="3231" cy="2175"/>
              </a:xfrm>
            </p:grpSpPr>
            <p:graphicFrame>
              <p:nvGraphicFramePr>
                <p:cNvPr id="1027" name="Object 15"/>
                <p:cNvGraphicFramePr>
                  <a:graphicFrameLocks noChangeAspect="1"/>
                </p:cNvGraphicFramePr>
                <p:nvPr/>
              </p:nvGraphicFramePr>
              <p:xfrm>
                <a:off x="7531" y="4602"/>
                <a:ext cx="3231" cy="2175"/>
              </p:xfrm>
              <a:graphic>
                <a:graphicData uri="http://schemas.openxmlformats.org/presentationml/2006/ole">
                  <p:oleObj spid="_x0000_s1027" r:id="rId5" imgW="2419200" imgH="1587600" progId="">
                    <p:embed/>
                  </p:oleObj>
                </a:graphicData>
              </a:graphic>
            </p:graphicFrame>
            <p:sp>
              <p:nvSpPr>
                <p:cNvPr id="1039" name="Oval 16"/>
                <p:cNvSpPr>
                  <a:spLocks noChangeArrowheads="1"/>
                </p:cNvSpPr>
                <p:nvPr/>
              </p:nvSpPr>
              <p:spPr bwMode="auto">
                <a:xfrm>
                  <a:off x="8598" y="5385"/>
                  <a:ext cx="102" cy="102"/>
                </a:xfrm>
                <a:prstGeom prst="ellipse">
                  <a:avLst/>
                </a:prstGeom>
                <a:solidFill>
                  <a:srgbClr val="FFFF99"/>
                </a:solidFill>
                <a:ln w="19050">
                  <a:solidFill>
                    <a:srgbClr val="8E5F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Lucida Sans Unicode" pitchFamily="34" charset="0"/>
                  </a:endParaRPr>
                </a:p>
              </p:txBody>
            </p:sp>
          </p:grp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Content Placeholder 1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635500"/>
          </a:xfrm>
        </p:spPr>
        <p:txBody>
          <a:bodyPr/>
          <a:lstStyle/>
          <a:p>
            <a:pPr eaLnBrk="1" hangingPunct="1">
              <a:buFont typeface="Wingdings 3" pitchFamily="18" charset="2"/>
              <a:buNone/>
            </a:pPr>
            <a:r>
              <a:rPr lang="en-US" b="1" smtClean="0"/>
              <a:t>Q1 : </a:t>
            </a:r>
            <a:r>
              <a:rPr lang="en-US" sz="2400" b="1" smtClean="0"/>
              <a:t>Opamp is a ………amplifier.</a:t>
            </a:r>
          </a:p>
          <a:p>
            <a:pPr algn="just" eaLnBrk="1" hangingPunct="1">
              <a:buFont typeface="Wingdings 3" pitchFamily="18" charset="2"/>
              <a:buNone/>
            </a:pPr>
            <a:r>
              <a:rPr lang="en-US" sz="2400" b="1" smtClean="0"/>
              <a:t>		a) Single Stage</a:t>
            </a:r>
          </a:p>
          <a:p>
            <a:pPr algn="just" eaLnBrk="1" hangingPunct="1">
              <a:buFont typeface="Wingdings 3" pitchFamily="18" charset="2"/>
              <a:buNone/>
            </a:pPr>
            <a:r>
              <a:rPr lang="en-US" sz="2400" b="1" smtClean="0"/>
              <a:t>        b) Two stage</a:t>
            </a:r>
          </a:p>
          <a:p>
            <a:pPr algn="just" eaLnBrk="1" hangingPunct="1">
              <a:buFont typeface="Wingdings 3" pitchFamily="18" charset="2"/>
              <a:buNone/>
            </a:pPr>
            <a:r>
              <a:rPr lang="en-US" sz="2400" b="1" smtClean="0"/>
              <a:t>		 c) Three Stage or multi stage</a:t>
            </a:r>
          </a:p>
          <a:p>
            <a:pPr algn="just" eaLnBrk="1" hangingPunct="1">
              <a:buFont typeface="Wingdings 3" pitchFamily="18" charset="2"/>
              <a:buNone/>
            </a:pPr>
            <a:r>
              <a:rPr lang="en-US" sz="2400" b="1" smtClean="0"/>
              <a:t>		 d) None of the above</a:t>
            </a:r>
          </a:p>
          <a:p>
            <a:pPr eaLnBrk="1" hangingPunct="1">
              <a:buFont typeface="Wingdings 3" pitchFamily="18" charset="2"/>
              <a:buNone/>
            </a:pPr>
            <a:r>
              <a:rPr lang="en-US" smtClean="0"/>
              <a:t>Q2: </a:t>
            </a:r>
            <a:r>
              <a:rPr lang="en-US" b="1" smtClean="0"/>
              <a:t>The supply voltage range of Opamp is…..</a:t>
            </a:r>
            <a:endParaRPr lang="en-IN" smtClean="0"/>
          </a:p>
          <a:p>
            <a:pPr eaLnBrk="1" hangingPunct="1">
              <a:buFont typeface="Wingdings 3" pitchFamily="18" charset="2"/>
              <a:buNone/>
            </a:pPr>
            <a:r>
              <a:rPr lang="en-US" b="1" smtClean="0"/>
              <a:t>		a)±5 to ±22V</a:t>
            </a:r>
            <a:endParaRPr lang="en-IN" smtClean="0"/>
          </a:p>
          <a:p>
            <a:pPr lvl="1" eaLnBrk="1" hangingPunct="1">
              <a:buFont typeface="Verdana" pitchFamily="34" charset="0"/>
              <a:buNone/>
            </a:pPr>
            <a:r>
              <a:rPr lang="en-US" b="1" smtClean="0"/>
              <a:t>		b)±7 to ±12V</a:t>
            </a:r>
            <a:endParaRPr lang="en-IN" smtClean="0"/>
          </a:p>
          <a:p>
            <a:pPr lvl="1" eaLnBrk="1" hangingPunct="1">
              <a:buFont typeface="Verdana" pitchFamily="34" charset="0"/>
              <a:buNone/>
            </a:pPr>
            <a:r>
              <a:rPr lang="en-US" b="1" smtClean="0"/>
              <a:t>		c)±12 to ±25V</a:t>
            </a:r>
            <a:endParaRPr lang="en-IN" smtClean="0"/>
          </a:p>
          <a:p>
            <a:pPr lvl="1" eaLnBrk="1" hangingPunct="1">
              <a:buFont typeface="Verdana" pitchFamily="34" charset="0"/>
              <a:buNone/>
            </a:pPr>
            <a:r>
              <a:rPr lang="en-US" b="1" smtClean="0"/>
              <a:t>		d)None of these</a:t>
            </a:r>
            <a:endParaRPr lang="en-IN" smtClean="0"/>
          </a:p>
          <a:p>
            <a:pPr eaLnBrk="1" hangingPunct="1">
              <a:buFont typeface="Wingdings 3" pitchFamily="18" charset="2"/>
              <a:buNone/>
            </a:pPr>
            <a:endParaRPr lang="en-US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rgbClr val="FF0000"/>
                </a:solidFill>
              </a:rPr>
              <a:t>Analyze Yourself   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 3" pitchFamily="18" charset="2"/>
              <a:buNone/>
            </a:pPr>
            <a:r>
              <a:rPr lang="en-US" b="1" smtClean="0"/>
              <a:t>Q3. The voltage measured between the i/p terminals is called….</a:t>
            </a:r>
            <a:endParaRPr lang="en-IN" smtClean="0"/>
          </a:p>
          <a:p>
            <a:pPr eaLnBrk="1" hangingPunct="1">
              <a:buFont typeface="Wingdings 3" pitchFamily="18" charset="2"/>
              <a:buNone/>
            </a:pPr>
            <a:r>
              <a:rPr lang="en-US" b="1" smtClean="0"/>
              <a:t>	a)Differential i/p voltage</a:t>
            </a:r>
            <a:endParaRPr lang="en-IN" smtClean="0"/>
          </a:p>
          <a:p>
            <a:pPr eaLnBrk="1" hangingPunct="1">
              <a:buFont typeface="Wingdings 3" pitchFamily="18" charset="2"/>
              <a:buNone/>
            </a:pPr>
            <a:r>
              <a:rPr lang="en-US" b="1" smtClean="0"/>
              <a:t>	b)Common mode i/p voltage </a:t>
            </a:r>
            <a:endParaRPr lang="en-IN" smtClean="0"/>
          </a:p>
          <a:p>
            <a:pPr eaLnBrk="1" hangingPunct="1">
              <a:buFont typeface="Wingdings 3" pitchFamily="18" charset="2"/>
              <a:buNone/>
            </a:pPr>
            <a:r>
              <a:rPr lang="en-US" b="1" smtClean="0"/>
              <a:t>	c)None of these</a:t>
            </a:r>
          </a:p>
          <a:p>
            <a:pPr eaLnBrk="1" hangingPunct="1">
              <a:buFont typeface="Wingdings 3" pitchFamily="18" charset="2"/>
              <a:buNone/>
            </a:pPr>
            <a:r>
              <a:rPr lang="en-US" b="1" smtClean="0"/>
              <a:t>Q4. The ideal value of differential gain is……</a:t>
            </a:r>
            <a:endParaRPr lang="en-IN" smtClean="0"/>
          </a:p>
          <a:p>
            <a:pPr eaLnBrk="1" hangingPunct="1">
              <a:buFont typeface="Wingdings 3" pitchFamily="18" charset="2"/>
              <a:buNone/>
            </a:pPr>
            <a:r>
              <a:rPr lang="en-US" b="1" smtClean="0"/>
              <a:t>	a)0</a:t>
            </a:r>
            <a:endParaRPr lang="en-IN" smtClean="0"/>
          </a:p>
          <a:p>
            <a:pPr eaLnBrk="1" hangingPunct="1">
              <a:buFont typeface="Wingdings 3" pitchFamily="18" charset="2"/>
              <a:buNone/>
            </a:pPr>
            <a:r>
              <a:rPr lang="en-US" b="1" smtClean="0"/>
              <a:t>	b)∞</a:t>
            </a:r>
            <a:endParaRPr lang="en-IN" smtClean="0"/>
          </a:p>
          <a:p>
            <a:pPr eaLnBrk="1" hangingPunct="1">
              <a:buFont typeface="Wingdings 3" pitchFamily="18" charset="2"/>
              <a:buNone/>
            </a:pPr>
            <a:r>
              <a:rPr lang="en-US" b="1" smtClean="0"/>
              <a:t>	c)2×10</a:t>
            </a:r>
            <a:r>
              <a:rPr lang="en-US" b="1" baseline="30000" smtClean="0"/>
              <a:t>5</a:t>
            </a:r>
            <a:endParaRPr lang="en-IN" smtClean="0"/>
          </a:p>
          <a:p>
            <a:pPr eaLnBrk="1" hangingPunct="1">
              <a:buFont typeface="Wingdings 3" pitchFamily="18" charset="2"/>
              <a:buNone/>
            </a:pPr>
            <a:endParaRPr lang="en-IN" smtClean="0"/>
          </a:p>
          <a:p>
            <a:pPr eaLnBrk="1" hangingPunct="1">
              <a:buFont typeface="Wingdings 3" pitchFamily="18" charset="2"/>
              <a:buNone/>
            </a:pPr>
            <a:endParaRPr lang="en-IN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solidFill>
                  <a:srgbClr val="FF0000"/>
                </a:solidFill>
              </a:rPr>
              <a:t>Analyze Yourself </a:t>
            </a:r>
            <a:endParaRPr lang="en-IN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 3" pitchFamily="18" charset="2"/>
              <a:buNone/>
            </a:pPr>
            <a:r>
              <a:rPr lang="en-US" smtClean="0"/>
              <a:t>Q5.</a:t>
            </a:r>
            <a:r>
              <a:rPr lang="en-US" b="1" smtClean="0"/>
              <a:t> Due to……the ideal OPAMP does not load any source.</a:t>
            </a:r>
            <a:endParaRPr lang="en-IN" smtClean="0"/>
          </a:p>
          <a:p>
            <a:pPr eaLnBrk="1" hangingPunct="1">
              <a:buFont typeface="Wingdings 3" pitchFamily="18" charset="2"/>
              <a:buNone/>
            </a:pPr>
            <a:r>
              <a:rPr lang="en-US" b="1" smtClean="0"/>
              <a:t>a)Ro= 0</a:t>
            </a:r>
            <a:endParaRPr lang="en-IN" smtClean="0"/>
          </a:p>
          <a:p>
            <a:pPr eaLnBrk="1" hangingPunct="1">
              <a:buFont typeface="Wingdings 3" pitchFamily="18" charset="2"/>
              <a:buNone/>
            </a:pPr>
            <a:r>
              <a:rPr lang="en-US" b="1" smtClean="0"/>
              <a:t>b)Av = ∞</a:t>
            </a:r>
            <a:endParaRPr lang="en-IN" smtClean="0"/>
          </a:p>
          <a:p>
            <a:pPr eaLnBrk="1" hangingPunct="1">
              <a:buFont typeface="Wingdings 3" pitchFamily="18" charset="2"/>
              <a:buNone/>
            </a:pPr>
            <a:r>
              <a:rPr lang="en-US" b="1" smtClean="0"/>
              <a:t>c)Ri = ∞</a:t>
            </a:r>
            <a:endParaRPr lang="en-IN" smtClean="0"/>
          </a:p>
          <a:p>
            <a:pPr eaLnBrk="1" hangingPunct="1">
              <a:buFont typeface="Wingdings 3" pitchFamily="18" charset="2"/>
              <a:buNone/>
            </a:pPr>
            <a:r>
              <a:rPr lang="en-US" b="1" smtClean="0"/>
              <a:t>d)CMRR = ∞</a:t>
            </a:r>
          </a:p>
          <a:p>
            <a:pPr eaLnBrk="1" hangingPunct="1">
              <a:buFont typeface="Wingdings 3" pitchFamily="18" charset="2"/>
              <a:buNone/>
            </a:pPr>
            <a:r>
              <a:rPr lang="en-US" b="1" smtClean="0"/>
              <a:t>Q6. The input offset voltage and input bias current depend on…..</a:t>
            </a:r>
            <a:endParaRPr lang="en-IN" smtClean="0"/>
          </a:p>
          <a:p>
            <a:pPr eaLnBrk="1" hangingPunct="1">
              <a:buFont typeface="Wingdings 3" pitchFamily="18" charset="2"/>
              <a:buNone/>
            </a:pPr>
            <a:r>
              <a:rPr lang="en-US" b="1" smtClean="0"/>
              <a:t>a)RL				c)Temperature </a:t>
            </a:r>
            <a:endParaRPr lang="en-IN" smtClean="0"/>
          </a:p>
          <a:p>
            <a:pPr eaLnBrk="1" hangingPunct="1">
              <a:buFont typeface="Wingdings 3" pitchFamily="18" charset="2"/>
              <a:buNone/>
            </a:pPr>
            <a:r>
              <a:rPr lang="en-US" b="1" smtClean="0"/>
              <a:t>b)±Vcc</a:t>
            </a:r>
            <a:endParaRPr lang="en-IN" smtClean="0"/>
          </a:p>
          <a:p>
            <a:pPr eaLnBrk="1" hangingPunct="1">
              <a:buFont typeface="Wingdings 3" pitchFamily="18" charset="2"/>
              <a:buNone/>
            </a:pPr>
            <a:endParaRPr lang="en-IN" smtClean="0"/>
          </a:p>
          <a:p>
            <a:pPr eaLnBrk="1" hangingPunct="1">
              <a:buFont typeface="Wingdings 3" pitchFamily="18" charset="2"/>
              <a:buNone/>
            </a:pPr>
            <a:r>
              <a:rPr lang="en-US" smtClean="0"/>
              <a:t> </a:t>
            </a:r>
            <a:endParaRPr lang="en-IN" smtClean="0"/>
          </a:p>
          <a:p>
            <a:pPr eaLnBrk="1" hangingPunct="1">
              <a:buFont typeface="Wingdings 3" pitchFamily="18" charset="2"/>
              <a:buNone/>
            </a:pPr>
            <a:endParaRPr lang="en-IN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solidFill>
                  <a:srgbClr val="FF0000"/>
                </a:solidFill>
              </a:rPr>
              <a:t>Analyze Yourself </a:t>
            </a:r>
            <a:endParaRPr lang="en-IN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 3" pitchFamily="18" charset="2"/>
              <a:buNone/>
            </a:pPr>
            <a:r>
              <a:rPr lang="en-US" smtClean="0"/>
              <a:t>Q7. </a:t>
            </a:r>
            <a:r>
              <a:rPr lang="en-US" b="1" smtClean="0"/>
              <a:t>CMRR value indicates the capability to reject……</a:t>
            </a:r>
            <a:endParaRPr lang="en-IN" smtClean="0"/>
          </a:p>
          <a:p>
            <a:pPr eaLnBrk="1" hangingPunct="1">
              <a:buFont typeface="Wingdings 3" pitchFamily="18" charset="2"/>
              <a:buNone/>
            </a:pPr>
            <a:r>
              <a:rPr lang="en-US" b="1" smtClean="0"/>
              <a:t>	a)Power supply variations </a:t>
            </a:r>
            <a:endParaRPr lang="en-IN" smtClean="0"/>
          </a:p>
          <a:p>
            <a:pPr eaLnBrk="1" hangingPunct="1">
              <a:buFont typeface="Wingdings 3" pitchFamily="18" charset="2"/>
              <a:buNone/>
            </a:pPr>
            <a:r>
              <a:rPr lang="en-US" b="1" smtClean="0"/>
              <a:t>	b)Differential signal</a:t>
            </a:r>
            <a:endParaRPr lang="en-IN" smtClean="0"/>
          </a:p>
          <a:p>
            <a:pPr eaLnBrk="1" hangingPunct="1">
              <a:buFont typeface="Wingdings 3" pitchFamily="18" charset="2"/>
              <a:buNone/>
            </a:pPr>
            <a:r>
              <a:rPr lang="en-US" b="1" smtClean="0"/>
              <a:t>	c)Common mode signal</a:t>
            </a:r>
          </a:p>
          <a:p>
            <a:pPr eaLnBrk="1" hangingPunct="1">
              <a:buFont typeface="Wingdings 3" pitchFamily="18" charset="2"/>
              <a:buNone/>
            </a:pPr>
            <a:r>
              <a:rPr lang="en-US" b="1" smtClean="0"/>
              <a:t>Q8. CMRR is the ratio of….</a:t>
            </a:r>
            <a:endParaRPr lang="en-IN" smtClean="0"/>
          </a:p>
          <a:p>
            <a:pPr eaLnBrk="1" hangingPunct="1">
              <a:buFont typeface="Wingdings 3" pitchFamily="18" charset="2"/>
              <a:buNone/>
            </a:pPr>
            <a:r>
              <a:rPr lang="en-US" b="1" smtClean="0"/>
              <a:t>	a)Vc/Vd</a:t>
            </a:r>
            <a:endParaRPr lang="en-IN" smtClean="0"/>
          </a:p>
          <a:p>
            <a:pPr eaLnBrk="1" hangingPunct="1">
              <a:buFont typeface="Wingdings 3" pitchFamily="18" charset="2"/>
              <a:buNone/>
            </a:pPr>
            <a:r>
              <a:rPr lang="en-US" b="1" smtClean="0"/>
              <a:t>	b)Vd/Vc</a:t>
            </a:r>
            <a:endParaRPr lang="en-IN" smtClean="0"/>
          </a:p>
          <a:p>
            <a:pPr eaLnBrk="1" hangingPunct="1">
              <a:buFont typeface="Wingdings 3" pitchFamily="18" charset="2"/>
              <a:buNone/>
            </a:pPr>
            <a:r>
              <a:rPr lang="en-US" b="1" smtClean="0"/>
              <a:t>	c)Vd/Vcc</a:t>
            </a:r>
            <a:endParaRPr lang="en-IN" smtClean="0"/>
          </a:p>
          <a:p>
            <a:pPr eaLnBrk="1" hangingPunct="1">
              <a:buFont typeface="Wingdings 3" pitchFamily="18" charset="2"/>
              <a:buNone/>
            </a:pPr>
            <a:r>
              <a:rPr lang="en-US" b="1" smtClean="0"/>
              <a:t>	d)Ad/Ac</a:t>
            </a:r>
            <a:endParaRPr lang="en-IN" smtClean="0"/>
          </a:p>
          <a:p>
            <a:pPr eaLnBrk="1" hangingPunct="1">
              <a:buFont typeface="Wingdings 3" pitchFamily="18" charset="2"/>
              <a:buNone/>
            </a:pPr>
            <a:endParaRPr lang="en-IN" smtClean="0"/>
          </a:p>
          <a:p>
            <a:pPr eaLnBrk="1" hangingPunct="1">
              <a:buFont typeface="Wingdings 3" pitchFamily="18" charset="2"/>
              <a:buNone/>
            </a:pPr>
            <a:endParaRPr lang="en-IN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solidFill>
                  <a:srgbClr val="FF0000"/>
                </a:solidFill>
              </a:rPr>
              <a:t>Analyze Yourself </a:t>
            </a:r>
            <a:endParaRPr lang="en-IN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 3" pitchFamily="18" charset="2"/>
              <a:buNone/>
            </a:pPr>
            <a:r>
              <a:rPr lang="en-US" smtClean="0"/>
              <a:t>Q9. </a:t>
            </a:r>
            <a:r>
              <a:rPr lang="en-US" b="1" smtClean="0"/>
              <a:t>The slew rate &amp; bandwidth of an ideal OPAMP are…..&amp;…….</a:t>
            </a:r>
            <a:endParaRPr lang="en-IN" smtClean="0"/>
          </a:p>
          <a:p>
            <a:pPr eaLnBrk="1" hangingPunct="1">
              <a:buFont typeface="Wingdings 3" pitchFamily="18" charset="2"/>
              <a:buNone/>
            </a:pPr>
            <a:r>
              <a:rPr lang="en-US" b="1" smtClean="0"/>
              <a:t>	a)0 ,∞</a:t>
            </a:r>
            <a:endParaRPr lang="en-IN" smtClean="0"/>
          </a:p>
          <a:p>
            <a:pPr eaLnBrk="1" hangingPunct="1">
              <a:buFont typeface="Wingdings 3" pitchFamily="18" charset="2"/>
              <a:buNone/>
            </a:pPr>
            <a:r>
              <a:rPr lang="en-US" b="1" smtClean="0"/>
              <a:t>	b)∞ ,0</a:t>
            </a:r>
            <a:endParaRPr lang="en-IN" smtClean="0"/>
          </a:p>
          <a:p>
            <a:pPr eaLnBrk="1" hangingPunct="1">
              <a:buFont typeface="Wingdings 3" pitchFamily="18" charset="2"/>
              <a:buNone/>
            </a:pPr>
            <a:r>
              <a:rPr lang="en-US" b="1" smtClean="0"/>
              <a:t>	c)∞ ,∞</a:t>
            </a:r>
            <a:endParaRPr lang="en-IN" smtClean="0"/>
          </a:p>
          <a:p>
            <a:pPr eaLnBrk="1" hangingPunct="1">
              <a:buFont typeface="Wingdings 3" pitchFamily="18" charset="2"/>
              <a:buNone/>
            </a:pPr>
            <a:r>
              <a:rPr lang="en-US" b="1" smtClean="0"/>
              <a:t>	d)0 ,0</a:t>
            </a:r>
          </a:p>
          <a:p>
            <a:pPr eaLnBrk="1" hangingPunct="1">
              <a:buFont typeface="Wingdings 3" pitchFamily="18" charset="2"/>
              <a:buNone/>
            </a:pPr>
            <a:r>
              <a:rPr lang="en-US" b="1" smtClean="0"/>
              <a:t>Q10. Ri  of an IC741 is……</a:t>
            </a:r>
            <a:endParaRPr lang="en-IN" smtClean="0"/>
          </a:p>
          <a:p>
            <a:pPr eaLnBrk="1" hangingPunct="1">
              <a:buFont typeface="Wingdings 3" pitchFamily="18" charset="2"/>
              <a:buNone/>
            </a:pPr>
            <a:r>
              <a:rPr lang="en-US" b="1" smtClean="0"/>
              <a:t>	a)∞</a:t>
            </a:r>
            <a:endParaRPr lang="en-IN" smtClean="0"/>
          </a:p>
          <a:p>
            <a:pPr eaLnBrk="1" hangingPunct="1">
              <a:buFont typeface="Wingdings 3" pitchFamily="18" charset="2"/>
              <a:buNone/>
            </a:pPr>
            <a:r>
              <a:rPr lang="en-US" b="1" smtClean="0"/>
              <a:t>	b)Few GΩ</a:t>
            </a:r>
            <a:endParaRPr lang="en-IN" smtClean="0"/>
          </a:p>
          <a:p>
            <a:pPr eaLnBrk="1" hangingPunct="1">
              <a:buFont typeface="Wingdings 3" pitchFamily="18" charset="2"/>
              <a:buNone/>
            </a:pPr>
            <a:r>
              <a:rPr lang="en-US" b="1" smtClean="0"/>
              <a:t>	c)2MΩ</a:t>
            </a:r>
            <a:endParaRPr lang="en-IN" smtClean="0"/>
          </a:p>
          <a:p>
            <a:pPr eaLnBrk="1" hangingPunct="1">
              <a:buFont typeface="Wingdings 3" pitchFamily="18" charset="2"/>
              <a:buNone/>
            </a:pPr>
            <a:endParaRPr lang="en-IN" smtClean="0"/>
          </a:p>
          <a:p>
            <a:pPr eaLnBrk="1" hangingPunct="1">
              <a:buFont typeface="Wingdings 3" pitchFamily="18" charset="2"/>
              <a:buNone/>
            </a:pPr>
            <a:endParaRPr lang="en-IN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solidFill>
                  <a:srgbClr val="FF0000"/>
                </a:solidFill>
              </a:rPr>
              <a:t>Analyze Yourself </a:t>
            </a:r>
            <a:endParaRPr lang="en-IN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 3" pitchFamily="18" charset="2"/>
              <a:buNone/>
            </a:pPr>
            <a:r>
              <a:rPr lang="en-US" smtClean="0"/>
              <a:t>Q11. </a:t>
            </a:r>
            <a:r>
              <a:rPr lang="en-US" b="1" smtClean="0"/>
              <a:t>Ro  of an IC741 is……</a:t>
            </a:r>
            <a:endParaRPr lang="en-IN" smtClean="0"/>
          </a:p>
          <a:p>
            <a:pPr eaLnBrk="1" hangingPunct="1">
              <a:buFont typeface="Wingdings 3" pitchFamily="18" charset="2"/>
              <a:buNone/>
            </a:pPr>
            <a:r>
              <a:rPr lang="en-US" b="1" smtClean="0"/>
              <a:t>	a)50Ω</a:t>
            </a:r>
            <a:endParaRPr lang="en-IN" smtClean="0"/>
          </a:p>
          <a:p>
            <a:pPr eaLnBrk="1" hangingPunct="1">
              <a:buFont typeface="Wingdings 3" pitchFamily="18" charset="2"/>
              <a:buNone/>
            </a:pPr>
            <a:r>
              <a:rPr lang="en-US" b="1" smtClean="0"/>
              <a:t>	b)100Ω</a:t>
            </a:r>
            <a:endParaRPr lang="en-IN" smtClean="0"/>
          </a:p>
          <a:p>
            <a:pPr eaLnBrk="1" hangingPunct="1">
              <a:buFont typeface="Wingdings 3" pitchFamily="18" charset="2"/>
              <a:buNone/>
            </a:pPr>
            <a:r>
              <a:rPr lang="en-US" b="1" smtClean="0"/>
              <a:t>	c)75Ω</a:t>
            </a:r>
          </a:p>
          <a:p>
            <a:pPr eaLnBrk="1" hangingPunct="1">
              <a:buFont typeface="Wingdings 3" pitchFamily="18" charset="2"/>
              <a:buNone/>
            </a:pPr>
            <a:r>
              <a:rPr lang="en-US" b="1" smtClean="0"/>
              <a:t>Q12. The OPAMP should be operated in the…. Region of its transfer characteristics to avoid waveform distortion.</a:t>
            </a:r>
            <a:endParaRPr lang="en-IN" smtClean="0"/>
          </a:p>
          <a:p>
            <a:pPr eaLnBrk="1" hangingPunct="1">
              <a:buFont typeface="Wingdings 3" pitchFamily="18" charset="2"/>
              <a:buNone/>
            </a:pPr>
            <a:r>
              <a:rPr lang="en-US" b="1" smtClean="0"/>
              <a:t>	a)Negative saturation</a:t>
            </a:r>
            <a:endParaRPr lang="en-IN" smtClean="0"/>
          </a:p>
          <a:p>
            <a:pPr eaLnBrk="1" hangingPunct="1">
              <a:buFont typeface="Wingdings 3" pitchFamily="18" charset="2"/>
              <a:buNone/>
            </a:pPr>
            <a:r>
              <a:rPr lang="en-US" b="1" smtClean="0"/>
              <a:t>	b)Positive saturation</a:t>
            </a:r>
            <a:endParaRPr lang="en-IN" smtClean="0"/>
          </a:p>
          <a:p>
            <a:pPr eaLnBrk="1" hangingPunct="1">
              <a:buFont typeface="Wingdings 3" pitchFamily="18" charset="2"/>
              <a:buNone/>
            </a:pPr>
            <a:r>
              <a:rPr lang="en-US" b="1" smtClean="0"/>
              <a:t>	c)Linear </a:t>
            </a:r>
            <a:endParaRPr lang="en-IN" smtClean="0"/>
          </a:p>
          <a:p>
            <a:pPr eaLnBrk="1" hangingPunct="1">
              <a:buFont typeface="Wingdings 3" pitchFamily="18" charset="2"/>
              <a:buNone/>
            </a:pPr>
            <a:endParaRPr lang="en-IN" smtClean="0"/>
          </a:p>
          <a:p>
            <a:pPr eaLnBrk="1" hangingPunct="1">
              <a:buFont typeface="Wingdings 3" pitchFamily="18" charset="2"/>
              <a:buNone/>
            </a:pPr>
            <a:endParaRPr lang="en-IN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solidFill>
                  <a:srgbClr val="FF0000"/>
                </a:solidFill>
              </a:rPr>
              <a:t>Analyze Yourself </a:t>
            </a:r>
            <a:endParaRPr lang="en-IN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Feedback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No feedback : Open loop (used in comparators)</a:t>
            </a:r>
          </a:p>
          <a:p>
            <a:pPr eaLnBrk="1" hangingPunct="1"/>
            <a:r>
              <a:rPr lang="en-US" smtClean="0"/>
              <a:t>Negative feedback : Feedback to the inverting input  (Used in amplifiers)</a:t>
            </a:r>
          </a:p>
          <a:p>
            <a:pPr eaLnBrk="1" hangingPunct="1"/>
            <a:r>
              <a:rPr lang="en-US" smtClean="0"/>
              <a:t>Positive feedback : Feedback to the non inverting input (Used in oscillators</a:t>
            </a:r>
            <a:r>
              <a:rPr lang="ar-AE" smtClean="0"/>
              <a:t>(</a:t>
            </a: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smtClean="0"/>
              <a:t>OP-AMPS WITH NEGATIVE FEEDBACK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990600" lvl="1" indent="-533400" eaLnBrk="1" hangingPunct="1">
              <a:buFont typeface="Tahoma" pitchFamily="34" charset="0"/>
              <a:buNone/>
            </a:pPr>
            <a:r>
              <a:rPr lang="en-US" smtClean="0"/>
              <a:t>The two basic amplifier circuits with negative feedback are:</a:t>
            </a:r>
          </a:p>
          <a:p>
            <a:pPr marL="609600" indent="-609600" eaLnBrk="1" hangingPunct="1"/>
            <a:r>
              <a:rPr lang="en-US" smtClean="0"/>
              <a:t>The non-inverting Amplifier.</a:t>
            </a:r>
          </a:p>
          <a:p>
            <a:pPr marL="609600" indent="-609600" eaLnBrk="1" hangingPunct="1"/>
            <a:r>
              <a:rPr lang="en-US" smtClean="0"/>
              <a:t>The inverting Amplifier</a:t>
            </a:r>
            <a:r>
              <a:rPr lang="en-US" sz="2800" smtClean="0"/>
              <a:t> </a:t>
            </a:r>
          </a:p>
          <a:p>
            <a:pPr marL="609600" indent="-609600" eaLnBrk="1" hangingPunct="1">
              <a:buFontTx/>
              <a:buNone/>
            </a:pPr>
            <a:r>
              <a:rPr lang="en-US" sz="2800" smtClean="0"/>
              <a:t>(Note: </a:t>
            </a:r>
            <a:r>
              <a:rPr lang="en-US" smtClean="0"/>
              <a:t>Negative feedback is used to limit the gain)</a:t>
            </a:r>
          </a:p>
          <a:p>
            <a:pPr marL="609600" indent="-609600" eaLnBrk="1" hangingPunct="1">
              <a:buFontTx/>
              <a:buNone/>
            </a:pPr>
            <a:endParaRPr lang="en-US" sz="2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NON-INVERTING AMPLIFIER</a:t>
            </a:r>
          </a:p>
        </p:txBody>
      </p:sp>
      <p:sp>
        <p:nvSpPr>
          <p:cNvPr id="205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smtClean="0"/>
              <a:t>The input signal is applied to the non-inverting input (+VIN). The output is fed back to the inverting input through resistor RF.</a:t>
            </a:r>
            <a:r>
              <a:rPr lang="en-US" sz="2000" smtClean="0"/>
              <a:t> 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116013" y="3213100"/>
            <a:ext cx="7102475" cy="3024188"/>
            <a:chOff x="1523" y="5894"/>
            <a:chExt cx="8532" cy="3085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4997" y="5894"/>
              <a:ext cx="5058" cy="3085"/>
              <a:chOff x="3557" y="11576"/>
              <a:chExt cx="5058" cy="3085"/>
            </a:xfrm>
          </p:grpSpPr>
          <p:grpSp>
            <p:nvGrpSpPr>
              <p:cNvPr id="4" name="Group 6"/>
              <p:cNvGrpSpPr>
                <a:grpSpLocks/>
              </p:cNvGrpSpPr>
              <p:nvPr/>
            </p:nvGrpSpPr>
            <p:grpSpPr bwMode="auto">
              <a:xfrm>
                <a:off x="3811" y="11576"/>
                <a:ext cx="4804" cy="2624"/>
                <a:chOff x="5146" y="12506"/>
                <a:chExt cx="4804" cy="2624"/>
              </a:xfrm>
            </p:grpSpPr>
            <p:graphicFrame>
              <p:nvGraphicFramePr>
                <p:cNvPr id="2051" name="Object 7"/>
                <p:cNvGraphicFramePr>
                  <a:graphicFrameLocks noChangeAspect="1"/>
                </p:cNvGraphicFramePr>
                <p:nvPr/>
              </p:nvGraphicFramePr>
              <p:xfrm>
                <a:off x="5146" y="12506"/>
                <a:ext cx="4524" cy="2624"/>
              </p:xfrm>
              <a:graphic>
                <a:graphicData uri="http://schemas.openxmlformats.org/presentationml/2006/ole">
                  <p:oleObj spid="_x0000_s2051" r:id="rId3" imgW="2872800" imgH="1663200" progId="">
                    <p:embed/>
                  </p:oleObj>
                </a:graphicData>
              </a:graphic>
            </p:graphicFrame>
            <p:sp>
              <p:nvSpPr>
                <p:cNvPr id="2060" name="Oval 8"/>
                <p:cNvSpPr>
                  <a:spLocks noChangeArrowheads="1"/>
                </p:cNvSpPr>
                <p:nvPr/>
              </p:nvSpPr>
              <p:spPr bwMode="auto">
                <a:xfrm>
                  <a:off x="6890" y="13411"/>
                  <a:ext cx="113" cy="113"/>
                </a:xfrm>
                <a:prstGeom prst="ellipse">
                  <a:avLst/>
                </a:prstGeom>
                <a:solidFill>
                  <a:srgbClr val="FFFF99"/>
                </a:solidFill>
                <a:ln w="19050">
                  <a:solidFill>
                    <a:srgbClr val="8A5C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Lucida Sans Unicode" pitchFamily="34" charset="0"/>
                  </a:endParaRPr>
                </a:p>
              </p:txBody>
            </p:sp>
            <p:sp>
              <p:nvSpPr>
                <p:cNvPr id="2061" name="Oval 9"/>
                <p:cNvSpPr>
                  <a:spLocks noChangeArrowheads="1"/>
                </p:cNvSpPr>
                <p:nvPr/>
              </p:nvSpPr>
              <p:spPr bwMode="auto">
                <a:xfrm>
                  <a:off x="8555" y="13651"/>
                  <a:ext cx="113" cy="113"/>
                </a:xfrm>
                <a:prstGeom prst="ellipse">
                  <a:avLst/>
                </a:prstGeom>
                <a:solidFill>
                  <a:srgbClr val="FFFF99"/>
                </a:solidFill>
                <a:ln w="19050">
                  <a:solidFill>
                    <a:srgbClr val="8A5C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Lucida Sans Unicode" pitchFamily="34" charset="0"/>
                  </a:endParaRPr>
                </a:p>
              </p:txBody>
            </p:sp>
            <p:sp>
              <p:nvSpPr>
                <p:cNvPr id="2062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9381" y="14102"/>
                  <a:ext cx="569" cy="40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rtl="1"/>
                  <a:r>
                    <a:rPr lang="en-US" sz="1000">
                      <a:latin typeface="Lucida Sans Unicode" pitchFamily="34" charset="0"/>
                    </a:rPr>
                    <a:t>V</a:t>
                  </a:r>
                  <a:r>
                    <a:rPr lang="en-US" sz="1000" baseline="-25000">
                      <a:latin typeface="Lucida Sans Unicode" pitchFamily="34" charset="0"/>
                    </a:rPr>
                    <a:t>O</a:t>
                  </a:r>
                  <a:endParaRPr lang="en-US">
                    <a:latin typeface="Lucida Sans Unicode" pitchFamily="34" charset="0"/>
                  </a:endParaRPr>
                </a:p>
              </p:txBody>
            </p:sp>
            <p:sp>
              <p:nvSpPr>
                <p:cNvPr id="2063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5946" y="14085"/>
                  <a:ext cx="609" cy="40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rtl="1"/>
                  <a:r>
                    <a:rPr lang="en-US" sz="1000">
                      <a:latin typeface="Lucida Sans Unicode" pitchFamily="34" charset="0"/>
                    </a:rPr>
                    <a:t>V</a:t>
                  </a:r>
                  <a:r>
                    <a:rPr lang="en-US" sz="1000" baseline="-25000">
                      <a:latin typeface="Lucida Sans Unicode" pitchFamily="34" charset="0"/>
                    </a:rPr>
                    <a:t>IN</a:t>
                  </a:r>
                  <a:endParaRPr lang="en-US">
                    <a:latin typeface="Lucida Sans Unicode" pitchFamily="34" charset="0"/>
                  </a:endParaRPr>
                </a:p>
              </p:txBody>
            </p:sp>
            <p:sp>
              <p:nvSpPr>
                <p:cNvPr id="2064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7551" y="12947"/>
                  <a:ext cx="554" cy="40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rtl="1"/>
                  <a:r>
                    <a:rPr lang="en-US" sz="1000">
                      <a:latin typeface="Lucida Sans Unicode" pitchFamily="34" charset="0"/>
                    </a:rPr>
                    <a:t>R</a:t>
                  </a:r>
                  <a:r>
                    <a:rPr lang="en-US" sz="1000" baseline="-25000">
                      <a:latin typeface="Lucida Sans Unicode" pitchFamily="34" charset="0"/>
                    </a:rPr>
                    <a:t>F</a:t>
                  </a:r>
                  <a:endParaRPr lang="en-US">
                    <a:latin typeface="Lucida Sans Unicode" pitchFamily="34" charset="0"/>
                  </a:endParaRPr>
                </a:p>
              </p:txBody>
            </p:sp>
            <p:sp>
              <p:nvSpPr>
                <p:cNvPr id="2065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6111" y="12992"/>
                  <a:ext cx="539" cy="40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rtl="1"/>
                  <a:r>
                    <a:rPr lang="en-US" sz="1000">
                      <a:latin typeface="Lucida Sans Unicode" pitchFamily="34" charset="0"/>
                    </a:rPr>
                    <a:t>R</a:t>
                  </a:r>
                  <a:r>
                    <a:rPr lang="en-US" sz="1000" baseline="-25000">
                      <a:latin typeface="Lucida Sans Unicode" pitchFamily="34" charset="0"/>
                    </a:rPr>
                    <a:t>1</a:t>
                  </a:r>
                  <a:endParaRPr lang="en-US">
                    <a:latin typeface="Lucida Sans Unicode" pitchFamily="34" charset="0"/>
                  </a:endParaRPr>
                </a:p>
              </p:txBody>
            </p:sp>
          </p:grpSp>
          <p:sp>
            <p:nvSpPr>
              <p:cNvPr id="2059" name="Text Box 14"/>
              <p:cNvSpPr txBox="1">
                <a:spLocks noChangeArrowheads="1"/>
              </p:cNvSpPr>
              <p:nvPr/>
            </p:nvSpPr>
            <p:spPr bwMode="auto">
              <a:xfrm>
                <a:off x="3557" y="14258"/>
                <a:ext cx="5054" cy="403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rtl="1"/>
                <a:r>
                  <a:rPr lang="en-US" sz="1000" b="1">
                    <a:latin typeface="Lucida Sans Unicode" pitchFamily="34" charset="0"/>
                  </a:rPr>
                  <a:t>Figure 11</a:t>
                </a:r>
                <a:r>
                  <a:rPr lang="en-US" sz="1000">
                    <a:latin typeface="Lucida Sans Unicode" pitchFamily="34" charset="0"/>
                  </a:rPr>
                  <a:t> Closed-Loop Noninverting Amplifier Circuit</a:t>
                </a:r>
                <a:endParaRPr lang="en-US">
                  <a:latin typeface="Lucida Sans Unicode" pitchFamily="34" charset="0"/>
                </a:endParaRPr>
              </a:p>
            </p:txBody>
          </p:sp>
        </p:grpSp>
        <p:grpSp>
          <p:nvGrpSpPr>
            <p:cNvPr id="5" name="Group 15"/>
            <p:cNvGrpSpPr>
              <a:grpSpLocks/>
            </p:cNvGrpSpPr>
            <p:nvPr/>
          </p:nvGrpSpPr>
          <p:grpSpPr bwMode="auto">
            <a:xfrm>
              <a:off x="1523" y="5949"/>
              <a:ext cx="2985" cy="2977"/>
              <a:chOff x="1523" y="6066"/>
              <a:chExt cx="2985" cy="2977"/>
            </a:xfrm>
          </p:grpSpPr>
          <p:sp>
            <p:nvSpPr>
              <p:cNvPr id="2057" name="Text Box 16"/>
              <p:cNvSpPr txBox="1">
                <a:spLocks noChangeArrowheads="1"/>
              </p:cNvSpPr>
              <p:nvPr/>
            </p:nvSpPr>
            <p:spPr bwMode="auto">
              <a:xfrm>
                <a:off x="1523" y="7543"/>
                <a:ext cx="2985" cy="1500"/>
              </a:xfrm>
              <a:prstGeom prst="rect">
                <a:avLst/>
              </a:prstGeom>
              <a:solidFill>
                <a:srgbClr val="FFFF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r" rtl="1"/>
                <a:r>
                  <a:rPr lang="en-US" sz="1200">
                    <a:solidFill>
                      <a:srgbClr val="000000"/>
                    </a:solidFill>
                    <a:latin typeface="Lucida Sans Unicode" pitchFamily="34" charset="0"/>
                  </a:rPr>
                  <a:t>Where;</a:t>
                </a:r>
              </a:p>
              <a:p>
                <a:pPr algn="r" rtl="1"/>
                <a:r>
                  <a:rPr lang="en-US" sz="1200">
                    <a:solidFill>
                      <a:srgbClr val="000000"/>
                    </a:solidFill>
                    <a:latin typeface="Lucida Sans Unicode" pitchFamily="34" charset="0"/>
                  </a:rPr>
                  <a:t>V</a:t>
                </a:r>
                <a:r>
                  <a:rPr lang="en-US" sz="1200" baseline="-25000">
                    <a:solidFill>
                      <a:srgbClr val="000000"/>
                    </a:solidFill>
                    <a:latin typeface="Lucida Sans Unicode" pitchFamily="34" charset="0"/>
                  </a:rPr>
                  <a:t>O</a:t>
                </a:r>
                <a:r>
                  <a:rPr lang="en-US" sz="1200">
                    <a:solidFill>
                      <a:srgbClr val="000000"/>
                    </a:solidFill>
                    <a:latin typeface="Lucida Sans Unicode" pitchFamily="34" charset="0"/>
                  </a:rPr>
                  <a:t> = Output voltage</a:t>
                </a:r>
              </a:p>
              <a:p>
                <a:r>
                  <a:rPr lang="en-US" sz="1200">
                    <a:solidFill>
                      <a:srgbClr val="000000"/>
                    </a:solidFill>
                    <a:latin typeface="Lucida Sans Unicode" pitchFamily="34" charset="0"/>
                  </a:rPr>
                  <a:t>                V</a:t>
                </a:r>
                <a:r>
                  <a:rPr lang="en-US" sz="1200" baseline="-25000">
                    <a:solidFill>
                      <a:srgbClr val="000000"/>
                    </a:solidFill>
                    <a:latin typeface="Lucida Sans Unicode" pitchFamily="34" charset="0"/>
                  </a:rPr>
                  <a:t>in</a:t>
                </a:r>
                <a:r>
                  <a:rPr lang="en-US" sz="1200">
                    <a:solidFill>
                      <a:srgbClr val="000000"/>
                    </a:solidFill>
                    <a:latin typeface="Lucida Sans Unicode" pitchFamily="34" charset="0"/>
                  </a:rPr>
                  <a:t>= Input voltage= Vf</a:t>
                </a:r>
              </a:p>
              <a:p>
                <a:pPr algn="r" rtl="1"/>
                <a:r>
                  <a:rPr lang="en-US" sz="1200">
                    <a:solidFill>
                      <a:srgbClr val="000000"/>
                    </a:solidFill>
                    <a:latin typeface="Lucida Sans Unicode" pitchFamily="34" charset="0"/>
                  </a:rPr>
                  <a:t>A</a:t>
                </a:r>
                <a:r>
                  <a:rPr lang="en-US" sz="1200" baseline="-25000">
                    <a:solidFill>
                      <a:srgbClr val="000000"/>
                    </a:solidFill>
                    <a:latin typeface="Lucida Sans Unicode" pitchFamily="34" charset="0"/>
                  </a:rPr>
                  <a:t>NI</a:t>
                </a:r>
                <a:r>
                  <a:rPr lang="en-US" sz="1200">
                    <a:solidFill>
                      <a:srgbClr val="000000"/>
                    </a:solidFill>
                    <a:latin typeface="Lucida Sans Unicode" pitchFamily="34" charset="0"/>
                  </a:rPr>
                  <a:t> = Noninverting Gain</a:t>
                </a:r>
                <a:endParaRPr lang="en-US">
                  <a:solidFill>
                    <a:srgbClr val="000000"/>
                  </a:solidFill>
                  <a:latin typeface="Lucida Sans Unicode" pitchFamily="34" charset="0"/>
                </a:endParaRPr>
              </a:p>
            </p:txBody>
          </p:sp>
          <p:graphicFrame>
            <p:nvGraphicFramePr>
              <p:cNvPr id="2050" name="Object 17"/>
              <p:cNvGraphicFramePr>
                <a:graphicFrameLocks noChangeAspect="1"/>
              </p:cNvGraphicFramePr>
              <p:nvPr/>
            </p:nvGraphicFramePr>
            <p:xfrm>
              <a:off x="1988" y="6066"/>
              <a:ext cx="2055" cy="1485"/>
            </p:xfrm>
            <a:graphic>
              <a:graphicData uri="http://schemas.openxmlformats.org/presentationml/2006/ole">
                <p:oleObj spid="_x0000_s2050" name="Equation" r:id="rId4" imgW="1282680" imgH="939600" progId="Equation.3">
                  <p:embed/>
                </p:oleObj>
              </a:graphicData>
            </a:graphic>
          </p:graphicFrame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1600200"/>
            <a:ext cx="8915400" cy="5029200"/>
          </a:xfrm>
        </p:spPr>
        <p:txBody>
          <a:bodyPr>
            <a:normAutofit/>
          </a:bodyPr>
          <a:lstStyle/>
          <a:p>
            <a:pPr marL="624078" indent="-514350" algn="just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 smtClean="0"/>
              <a:t>Introduction to operational amplifiers, Op-amp input modes and parameters.</a:t>
            </a:r>
          </a:p>
          <a:p>
            <a:pPr marL="624078" indent="-514350" algn="just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endParaRPr lang="en-US" dirty="0" smtClean="0"/>
          </a:p>
          <a:p>
            <a:pPr marL="623887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 smtClean="0"/>
              <a:t>Negative Feedback, Op-amp with negative feedback, Comparators.</a:t>
            </a:r>
          </a:p>
          <a:p>
            <a:pPr marL="623887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endParaRPr lang="en-US" dirty="0" smtClean="0"/>
          </a:p>
          <a:p>
            <a:pPr marL="623887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 err="1" smtClean="0"/>
              <a:t>Opamp</a:t>
            </a:r>
            <a:r>
              <a:rPr lang="en-US" dirty="0" smtClean="0"/>
              <a:t> as inverting amplifier</a:t>
            </a:r>
          </a:p>
          <a:p>
            <a:pPr marL="623887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endParaRPr lang="en-US" dirty="0" smtClean="0"/>
          </a:p>
          <a:p>
            <a:pPr marL="624078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rgbClr val="FF0000"/>
                </a:solidFill>
              </a:rPr>
              <a:t>Operational </a:t>
            </a:r>
            <a:r>
              <a:rPr lang="en-US" dirty="0" smtClean="0">
                <a:solidFill>
                  <a:srgbClr val="FF0000"/>
                </a:solidFill>
              </a:rPr>
              <a:t>Amplifier 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		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INVERTING AMPLIFIER</a:t>
            </a:r>
          </a:p>
        </p:txBody>
      </p:sp>
      <p:sp>
        <p:nvSpPr>
          <p:cNvPr id="307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smtClean="0"/>
              <a:t>The input signal is applied through a series input resistor RI to the inverting input. Also, the output is fed back through RF to the same input. The noninverting input is grounded. </a:t>
            </a:r>
            <a:endParaRPr lang="ar-AE" sz="2400" smtClean="0"/>
          </a:p>
          <a:p>
            <a:pPr eaLnBrk="1" hangingPunct="1"/>
            <a:endParaRPr lang="en-US" sz="2400" smtClean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063625" y="3500438"/>
            <a:ext cx="7180263" cy="2665412"/>
            <a:chOff x="1501" y="11843"/>
            <a:chExt cx="8554" cy="3058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1501" y="11843"/>
              <a:ext cx="2985" cy="3058"/>
              <a:chOff x="1381" y="12083"/>
              <a:chExt cx="2985" cy="3058"/>
            </a:xfrm>
          </p:grpSpPr>
          <p:graphicFrame>
            <p:nvGraphicFramePr>
              <p:cNvPr id="3075" name="Object 6"/>
              <p:cNvGraphicFramePr>
                <a:graphicFrameLocks noChangeAspect="1"/>
              </p:cNvGraphicFramePr>
              <p:nvPr/>
            </p:nvGraphicFramePr>
            <p:xfrm>
              <a:off x="1877" y="12083"/>
              <a:ext cx="1993" cy="1525"/>
            </p:xfrm>
            <a:graphic>
              <a:graphicData uri="http://schemas.openxmlformats.org/presentationml/2006/ole">
                <p:oleObj spid="_x0000_s3075" name="Equation" r:id="rId3" imgW="1218960" imgH="965160" progId="Equation.3">
                  <p:embed/>
                </p:oleObj>
              </a:graphicData>
            </a:graphic>
          </p:graphicFrame>
          <p:sp>
            <p:nvSpPr>
              <p:cNvPr id="3089" name="Text Box 7"/>
              <p:cNvSpPr txBox="1">
                <a:spLocks noChangeArrowheads="1"/>
              </p:cNvSpPr>
              <p:nvPr/>
            </p:nvSpPr>
            <p:spPr bwMode="auto">
              <a:xfrm>
                <a:off x="1381" y="13611"/>
                <a:ext cx="2985" cy="1530"/>
              </a:xfrm>
              <a:prstGeom prst="rect">
                <a:avLst/>
              </a:prstGeom>
              <a:solidFill>
                <a:srgbClr val="FFFF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r" rtl="1"/>
                <a:r>
                  <a:rPr lang="en-US" sz="1200">
                    <a:solidFill>
                      <a:srgbClr val="000000"/>
                    </a:solidFill>
                    <a:latin typeface="Lucida Sans Unicode" pitchFamily="34" charset="0"/>
                  </a:rPr>
                  <a:t>Where;</a:t>
                </a:r>
              </a:p>
              <a:p>
                <a:pPr algn="r" rtl="1"/>
                <a:r>
                  <a:rPr lang="en-US" sz="1200">
                    <a:solidFill>
                      <a:srgbClr val="000000"/>
                    </a:solidFill>
                    <a:latin typeface="Lucida Sans Unicode" pitchFamily="34" charset="0"/>
                  </a:rPr>
                  <a:t>V</a:t>
                </a:r>
                <a:r>
                  <a:rPr lang="en-US" sz="1200" baseline="-25000">
                    <a:solidFill>
                      <a:srgbClr val="000000"/>
                    </a:solidFill>
                    <a:latin typeface="Lucida Sans Unicode" pitchFamily="34" charset="0"/>
                  </a:rPr>
                  <a:t>O</a:t>
                </a:r>
                <a:r>
                  <a:rPr lang="en-US" sz="1200">
                    <a:solidFill>
                      <a:srgbClr val="000000"/>
                    </a:solidFill>
                    <a:latin typeface="Lucida Sans Unicode" pitchFamily="34" charset="0"/>
                  </a:rPr>
                  <a:t> = Output voltage</a:t>
                </a:r>
              </a:p>
              <a:p>
                <a:pPr algn="r" rtl="1"/>
                <a:r>
                  <a:rPr lang="en-US" sz="1200">
                    <a:solidFill>
                      <a:srgbClr val="000000"/>
                    </a:solidFill>
                    <a:latin typeface="Lucida Sans Unicode" pitchFamily="34" charset="0"/>
                  </a:rPr>
                  <a:t>V</a:t>
                </a:r>
                <a:r>
                  <a:rPr lang="en-US" sz="1200" baseline="-25000">
                    <a:solidFill>
                      <a:srgbClr val="000000"/>
                    </a:solidFill>
                    <a:latin typeface="Lucida Sans Unicode" pitchFamily="34" charset="0"/>
                  </a:rPr>
                  <a:t>IN</a:t>
                </a:r>
                <a:r>
                  <a:rPr lang="en-US" sz="1200">
                    <a:solidFill>
                      <a:srgbClr val="000000"/>
                    </a:solidFill>
                    <a:latin typeface="Lucida Sans Unicode" pitchFamily="34" charset="0"/>
                  </a:rPr>
                  <a:t> = Input voltage</a:t>
                </a:r>
              </a:p>
              <a:p>
                <a:pPr algn="r" rtl="1"/>
                <a:r>
                  <a:rPr lang="en-US" sz="1200">
                    <a:solidFill>
                      <a:srgbClr val="000000"/>
                    </a:solidFill>
                    <a:latin typeface="Lucida Sans Unicode" pitchFamily="34" charset="0"/>
                  </a:rPr>
                  <a:t>A</a:t>
                </a:r>
                <a:r>
                  <a:rPr lang="en-US" sz="1200" baseline="-25000">
                    <a:solidFill>
                      <a:srgbClr val="000000"/>
                    </a:solidFill>
                    <a:latin typeface="Lucida Sans Unicode" pitchFamily="34" charset="0"/>
                  </a:rPr>
                  <a:t>I</a:t>
                </a:r>
                <a:r>
                  <a:rPr lang="en-US" sz="1200">
                    <a:solidFill>
                      <a:srgbClr val="000000"/>
                    </a:solidFill>
                    <a:latin typeface="Lucida Sans Unicode" pitchFamily="34" charset="0"/>
                  </a:rPr>
                  <a:t> = Inverting Gain</a:t>
                </a:r>
                <a:endParaRPr lang="en-US">
                  <a:solidFill>
                    <a:srgbClr val="000000"/>
                  </a:solidFill>
                  <a:latin typeface="Lucida Sans Unicode" pitchFamily="34" charset="0"/>
                </a:endParaRPr>
              </a:p>
            </p:txBody>
          </p:sp>
        </p:grpSp>
        <p:grpSp>
          <p:nvGrpSpPr>
            <p:cNvPr id="4" name="Group 8"/>
            <p:cNvGrpSpPr>
              <a:grpSpLocks/>
            </p:cNvGrpSpPr>
            <p:nvPr/>
          </p:nvGrpSpPr>
          <p:grpSpPr bwMode="auto">
            <a:xfrm>
              <a:off x="4971" y="11875"/>
              <a:ext cx="5084" cy="2995"/>
              <a:chOff x="3411" y="8081"/>
              <a:chExt cx="5084" cy="2995"/>
            </a:xfrm>
          </p:grpSpPr>
          <p:grpSp>
            <p:nvGrpSpPr>
              <p:cNvPr id="5" name="Group 9"/>
              <p:cNvGrpSpPr>
                <a:grpSpLocks/>
              </p:cNvGrpSpPr>
              <p:nvPr/>
            </p:nvGrpSpPr>
            <p:grpSpPr bwMode="auto">
              <a:xfrm>
                <a:off x="3411" y="8081"/>
                <a:ext cx="5084" cy="2505"/>
                <a:chOff x="1056" y="10316"/>
                <a:chExt cx="5084" cy="2505"/>
              </a:xfrm>
            </p:grpSpPr>
            <p:graphicFrame>
              <p:nvGraphicFramePr>
                <p:cNvPr id="3074" name="Object 10"/>
                <p:cNvGraphicFramePr>
                  <a:graphicFrameLocks noChangeAspect="1"/>
                </p:cNvGraphicFramePr>
                <p:nvPr/>
              </p:nvGraphicFramePr>
              <p:xfrm>
                <a:off x="1336" y="10316"/>
                <a:ext cx="4524" cy="2505"/>
              </p:xfrm>
              <a:graphic>
                <a:graphicData uri="http://schemas.openxmlformats.org/presentationml/2006/ole">
                  <p:oleObj spid="_x0000_s3074" r:id="rId4" imgW="2872800" imgH="1587600" progId="">
                    <p:embed/>
                  </p:oleObj>
                </a:graphicData>
              </a:graphic>
            </p:graphicFrame>
            <p:sp>
              <p:nvSpPr>
                <p:cNvPr id="3083" name="Oval 11"/>
                <p:cNvSpPr>
                  <a:spLocks noChangeArrowheads="1"/>
                </p:cNvSpPr>
                <p:nvPr/>
              </p:nvSpPr>
              <p:spPr bwMode="auto">
                <a:xfrm>
                  <a:off x="3080" y="11206"/>
                  <a:ext cx="113" cy="113"/>
                </a:xfrm>
                <a:prstGeom prst="ellipse">
                  <a:avLst/>
                </a:prstGeom>
                <a:solidFill>
                  <a:srgbClr val="FFFF99"/>
                </a:solidFill>
                <a:ln w="19050">
                  <a:solidFill>
                    <a:srgbClr val="8A5C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Lucida Sans Unicode" pitchFamily="34" charset="0"/>
                  </a:endParaRPr>
                </a:p>
              </p:txBody>
            </p:sp>
            <p:sp>
              <p:nvSpPr>
                <p:cNvPr id="3084" name="Oval 12"/>
                <p:cNvSpPr>
                  <a:spLocks noChangeArrowheads="1"/>
                </p:cNvSpPr>
                <p:nvPr/>
              </p:nvSpPr>
              <p:spPr bwMode="auto">
                <a:xfrm>
                  <a:off x="4745" y="11461"/>
                  <a:ext cx="113" cy="113"/>
                </a:xfrm>
                <a:prstGeom prst="ellipse">
                  <a:avLst/>
                </a:prstGeom>
                <a:solidFill>
                  <a:srgbClr val="FFFF99"/>
                </a:solidFill>
                <a:ln w="19050">
                  <a:solidFill>
                    <a:srgbClr val="8A5C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Lucida Sans Unicode" pitchFamily="34" charset="0"/>
                  </a:endParaRPr>
                </a:p>
              </p:txBody>
            </p:sp>
            <p:sp>
              <p:nvSpPr>
                <p:cNvPr id="3085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5571" y="11792"/>
                  <a:ext cx="569" cy="40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rtl="1"/>
                  <a:r>
                    <a:rPr lang="en-US" sz="1000">
                      <a:latin typeface="Lucida Sans Unicode" pitchFamily="34" charset="0"/>
                    </a:rPr>
                    <a:t>V</a:t>
                  </a:r>
                  <a:r>
                    <a:rPr lang="en-US" sz="1000" baseline="-25000">
                      <a:latin typeface="Lucida Sans Unicode" pitchFamily="34" charset="0"/>
                    </a:rPr>
                    <a:t>O</a:t>
                  </a:r>
                  <a:endParaRPr lang="en-US">
                    <a:latin typeface="Lucida Sans Unicode" pitchFamily="34" charset="0"/>
                  </a:endParaRPr>
                </a:p>
              </p:txBody>
            </p:sp>
            <p:sp>
              <p:nvSpPr>
                <p:cNvPr id="3086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1056" y="11520"/>
                  <a:ext cx="609" cy="40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rtl="1"/>
                  <a:r>
                    <a:rPr lang="en-US" sz="1000">
                      <a:latin typeface="Lucida Sans Unicode" pitchFamily="34" charset="0"/>
                    </a:rPr>
                    <a:t>V</a:t>
                  </a:r>
                  <a:r>
                    <a:rPr lang="en-US" sz="1000" baseline="-25000">
                      <a:latin typeface="Lucida Sans Unicode" pitchFamily="34" charset="0"/>
                    </a:rPr>
                    <a:t>IN</a:t>
                  </a:r>
                  <a:endParaRPr lang="en-US">
                    <a:latin typeface="Lucida Sans Unicode" pitchFamily="34" charset="0"/>
                  </a:endParaRPr>
                </a:p>
              </p:txBody>
            </p:sp>
            <p:sp>
              <p:nvSpPr>
                <p:cNvPr id="3087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3741" y="10757"/>
                  <a:ext cx="554" cy="40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rtl="1"/>
                  <a:r>
                    <a:rPr lang="en-US" sz="1000">
                      <a:latin typeface="Lucida Sans Unicode" pitchFamily="34" charset="0"/>
                    </a:rPr>
                    <a:t>R</a:t>
                  </a:r>
                  <a:r>
                    <a:rPr lang="en-US" sz="1000" baseline="-25000">
                      <a:latin typeface="Lucida Sans Unicode" pitchFamily="34" charset="0"/>
                    </a:rPr>
                    <a:t>F</a:t>
                  </a:r>
                  <a:endParaRPr lang="en-US">
                    <a:latin typeface="Lucida Sans Unicode" pitchFamily="34" charset="0"/>
                  </a:endParaRPr>
                </a:p>
              </p:txBody>
            </p:sp>
            <p:sp>
              <p:nvSpPr>
                <p:cNvPr id="3088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2256" y="10787"/>
                  <a:ext cx="584" cy="40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rtl="1"/>
                  <a:r>
                    <a:rPr lang="en-US" sz="1000">
                      <a:latin typeface="Lucida Sans Unicode" pitchFamily="34" charset="0"/>
                    </a:rPr>
                    <a:t>R</a:t>
                  </a:r>
                  <a:r>
                    <a:rPr lang="en-US" sz="1000" baseline="-25000">
                      <a:latin typeface="Lucida Sans Unicode" pitchFamily="34" charset="0"/>
                    </a:rPr>
                    <a:t>IN</a:t>
                  </a:r>
                  <a:endParaRPr lang="en-US">
                    <a:latin typeface="Lucida Sans Unicode" pitchFamily="34" charset="0"/>
                  </a:endParaRPr>
                </a:p>
              </p:txBody>
            </p:sp>
          </p:grpSp>
          <p:sp>
            <p:nvSpPr>
              <p:cNvPr id="3082" name="Text Box 17"/>
              <p:cNvSpPr txBox="1">
                <a:spLocks noChangeArrowheads="1"/>
              </p:cNvSpPr>
              <p:nvPr/>
            </p:nvSpPr>
            <p:spPr bwMode="auto">
              <a:xfrm>
                <a:off x="3602" y="10673"/>
                <a:ext cx="4724" cy="403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rtl="1"/>
                <a:endParaRPr lang="en-US">
                  <a:solidFill>
                    <a:srgbClr val="000000"/>
                  </a:solidFill>
                  <a:latin typeface="Lucida Sans Unicode" pitchFamily="34" charset="0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 3" pitchFamily="18" charset="2"/>
              <a:buNone/>
            </a:pPr>
            <a:r>
              <a:rPr lang="en-US" b="1" smtClean="0"/>
              <a:t>Q1.Negative feedback is used by……</a:t>
            </a:r>
            <a:endParaRPr lang="en-IN" smtClean="0"/>
          </a:p>
          <a:p>
            <a:pPr eaLnBrk="1" hangingPunct="1">
              <a:buFont typeface="Wingdings 3" pitchFamily="18" charset="2"/>
              <a:buNone/>
            </a:pPr>
            <a:r>
              <a:rPr lang="en-US" b="1" smtClean="0"/>
              <a:t>	a) Oscillators </a:t>
            </a:r>
            <a:endParaRPr lang="en-IN" smtClean="0"/>
          </a:p>
          <a:p>
            <a:pPr eaLnBrk="1" hangingPunct="1">
              <a:buFont typeface="Wingdings 3" pitchFamily="18" charset="2"/>
              <a:buNone/>
            </a:pPr>
            <a:r>
              <a:rPr lang="en-US" b="1" smtClean="0"/>
              <a:t>	b) Amplifiers </a:t>
            </a:r>
            <a:endParaRPr lang="en-IN" smtClean="0"/>
          </a:p>
          <a:p>
            <a:pPr eaLnBrk="1" hangingPunct="1">
              <a:buFont typeface="Wingdings 3" pitchFamily="18" charset="2"/>
              <a:buNone/>
            </a:pPr>
            <a:r>
              <a:rPr lang="en-US" b="1" smtClean="0"/>
              <a:t>	c)Rectifiers </a:t>
            </a:r>
          </a:p>
          <a:p>
            <a:pPr eaLnBrk="1" hangingPunct="1">
              <a:buFont typeface="Wingdings 3" pitchFamily="18" charset="2"/>
              <a:buNone/>
            </a:pPr>
            <a:r>
              <a:rPr lang="en-US" b="1" smtClean="0"/>
              <a:t>Q2. Oscillator use……feedback.</a:t>
            </a:r>
            <a:endParaRPr lang="en-IN" smtClean="0"/>
          </a:p>
          <a:p>
            <a:pPr eaLnBrk="1" hangingPunct="1">
              <a:buFont typeface="Wingdings 3" pitchFamily="18" charset="2"/>
              <a:buNone/>
            </a:pPr>
            <a:r>
              <a:rPr lang="en-US" b="1" smtClean="0"/>
              <a:t>	a)Positive </a:t>
            </a:r>
            <a:endParaRPr lang="en-IN" smtClean="0"/>
          </a:p>
          <a:p>
            <a:pPr eaLnBrk="1" hangingPunct="1">
              <a:buFont typeface="Wingdings 3" pitchFamily="18" charset="2"/>
              <a:buNone/>
            </a:pPr>
            <a:r>
              <a:rPr lang="en-US" b="1" smtClean="0"/>
              <a:t>	b)Negative </a:t>
            </a:r>
            <a:endParaRPr lang="en-IN" smtClean="0"/>
          </a:p>
          <a:p>
            <a:pPr eaLnBrk="1" hangingPunct="1">
              <a:buFont typeface="Wingdings 3" pitchFamily="18" charset="2"/>
              <a:buNone/>
            </a:pPr>
            <a:r>
              <a:rPr lang="en-US" b="1" smtClean="0"/>
              <a:t>	c)no</a:t>
            </a:r>
            <a:endParaRPr lang="en-IN" smtClean="0"/>
          </a:p>
          <a:p>
            <a:pPr eaLnBrk="1" hangingPunct="1"/>
            <a:endParaRPr lang="en-IN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solidFill>
                  <a:srgbClr val="FF0000"/>
                </a:solidFill>
              </a:rPr>
              <a:t>Analyze Yourself </a:t>
            </a:r>
            <a:endParaRPr lang="en-IN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 3" pitchFamily="18" charset="2"/>
              <a:buNone/>
            </a:pPr>
            <a:r>
              <a:rPr lang="en-US" smtClean="0"/>
              <a:t>Q3.</a:t>
            </a:r>
            <a:r>
              <a:rPr lang="en-US" b="1" smtClean="0"/>
              <a:t> A voltage gain of the feedback amplifier is…..</a:t>
            </a:r>
            <a:endParaRPr lang="en-IN" smtClean="0"/>
          </a:p>
          <a:p>
            <a:pPr eaLnBrk="1" hangingPunct="1">
              <a:buFont typeface="Wingdings 3" pitchFamily="18" charset="2"/>
              <a:buNone/>
            </a:pPr>
            <a:r>
              <a:rPr lang="en-US" b="1" smtClean="0"/>
              <a:t>	a)Vf/Vout</a:t>
            </a:r>
            <a:endParaRPr lang="en-IN" smtClean="0"/>
          </a:p>
          <a:p>
            <a:pPr eaLnBrk="1" hangingPunct="1">
              <a:buFont typeface="Wingdings 3" pitchFamily="18" charset="2"/>
              <a:buNone/>
            </a:pPr>
            <a:r>
              <a:rPr lang="en-US" b="1" smtClean="0"/>
              <a:t>	b)Vout/Vin</a:t>
            </a:r>
            <a:endParaRPr lang="en-IN" smtClean="0"/>
          </a:p>
          <a:p>
            <a:pPr eaLnBrk="1" hangingPunct="1">
              <a:buFont typeface="Wingdings 3" pitchFamily="18" charset="2"/>
              <a:buNone/>
            </a:pPr>
            <a:r>
              <a:rPr lang="en-US" b="1" smtClean="0"/>
              <a:t>	c)Vout/Vs</a:t>
            </a:r>
            <a:endParaRPr lang="en-IN" smtClean="0"/>
          </a:p>
          <a:p>
            <a:pPr eaLnBrk="1" hangingPunct="1">
              <a:buFont typeface="Wingdings 3" pitchFamily="18" charset="2"/>
              <a:buNone/>
            </a:pPr>
            <a:r>
              <a:rPr lang="en-US" b="1" smtClean="0"/>
              <a:t>	d)Vs/Vf</a:t>
            </a:r>
            <a:endParaRPr lang="en-IN" smtClean="0"/>
          </a:p>
          <a:p>
            <a:pPr eaLnBrk="1" hangingPunct="1">
              <a:buFont typeface="Wingdings 3" pitchFamily="18" charset="2"/>
              <a:buNone/>
            </a:pPr>
            <a:r>
              <a:rPr lang="en-US" b="1" smtClean="0"/>
              <a:t>Q4.The feedback β is……</a:t>
            </a:r>
            <a:endParaRPr lang="en-IN" smtClean="0"/>
          </a:p>
          <a:p>
            <a:pPr eaLnBrk="1" hangingPunct="1">
              <a:buFont typeface="Wingdings 3" pitchFamily="18" charset="2"/>
              <a:buNone/>
            </a:pPr>
            <a:r>
              <a:rPr lang="en-US" b="1" smtClean="0"/>
              <a:t>a)Vf/Vout			d)Vs/Vf</a:t>
            </a:r>
            <a:endParaRPr lang="en-IN" smtClean="0"/>
          </a:p>
          <a:p>
            <a:pPr eaLnBrk="1" hangingPunct="1">
              <a:buFont typeface="Wingdings 3" pitchFamily="18" charset="2"/>
              <a:buNone/>
            </a:pPr>
            <a:r>
              <a:rPr lang="en-US" b="1" smtClean="0"/>
              <a:t>b)Vout/Vin</a:t>
            </a:r>
            <a:endParaRPr lang="en-IN" smtClean="0"/>
          </a:p>
          <a:p>
            <a:pPr eaLnBrk="1" hangingPunct="1">
              <a:buFont typeface="Wingdings 3" pitchFamily="18" charset="2"/>
              <a:buNone/>
            </a:pPr>
            <a:r>
              <a:rPr lang="en-US" b="1" smtClean="0"/>
              <a:t>c)Vout/Vs</a:t>
            </a:r>
            <a:endParaRPr lang="en-IN" smtClean="0"/>
          </a:p>
          <a:p>
            <a:pPr eaLnBrk="1" hangingPunct="1">
              <a:buFont typeface="Wingdings 3" pitchFamily="18" charset="2"/>
              <a:buNone/>
            </a:pPr>
            <a:endParaRPr lang="en-IN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solidFill>
                  <a:srgbClr val="FF0000"/>
                </a:solidFill>
              </a:rPr>
              <a:t>Analyze Yourself </a:t>
            </a:r>
            <a:endParaRPr lang="en-IN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 3" pitchFamily="18" charset="2"/>
              <a:buNone/>
            </a:pPr>
            <a:r>
              <a:rPr lang="en-US" smtClean="0"/>
              <a:t>Q5. </a:t>
            </a:r>
            <a:r>
              <a:rPr lang="en-US" b="1" smtClean="0"/>
              <a:t>If A = 100 &amp; β = 0.05 what is the value of Af with negative feedback.</a:t>
            </a:r>
            <a:endParaRPr lang="en-IN" smtClean="0"/>
          </a:p>
          <a:p>
            <a:pPr eaLnBrk="1" hangingPunct="1">
              <a:buFont typeface="Wingdings 3" pitchFamily="18" charset="2"/>
              <a:buNone/>
            </a:pPr>
            <a:r>
              <a:rPr lang="en-US" b="1" smtClean="0"/>
              <a:t>	a)15</a:t>
            </a:r>
            <a:endParaRPr lang="en-IN" smtClean="0"/>
          </a:p>
          <a:p>
            <a:pPr eaLnBrk="1" hangingPunct="1">
              <a:buFont typeface="Wingdings 3" pitchFamily="18" charset="2"/>
              <a:buNone/>
            </a:pPr>
            <a:r>
              <a:rPr lang="en-US" b="1" smtClean="0"/>
              <a:t>	b)16.67</a:t>
            </a:r>
            <a:endParaRPr lang="en-IN" smtClean="0"/>
          </a:p>
          <a:p>
            <a:pPr eaLnBrk="1" hangingPunct="1">
              <a:buFont typeface="Wingdings 3" pitchFamily="18" charset="2"/>
              <a:buNone/>
            </a:pPr>
            <a:r>
              <a:rPr lang="en-US" b="1" smtClean="0"/>
              <a:t>	c)600</a:t>
            </a:r>
          </a:p>
          <a:p>
            <a:pPr eaLnBrk="1" hangingPunct="1">
              <a:buFont typeface="Wingdings 3" pitchFamily="18" charset="2"/>
              <a:buNone/>
            </a:pPr>
            <a:r>
              <a:rPr lang="en-US" b="1" smtClean="0"/>
              <a:t>Q6. According to………concept the two input terminals are at the same potential for the OPAMP.</a:t>
            </a:r>
            <a:endParaRPr lang="en-IN" smtClean="0"/>
          </a:p>
          <a:p>
            <a:pPr eaLnBrk="1" hangingPunct="1">
              <a:buFont typeface="Wingdings 3" pitchFamily="18" charset="2"/>
              <a:buNone/>
            </a:pPr>
            <a:r>
              <a:rPr lang="en-US" b="1" smtClean="0"/>
              <a:t>a)Virtual ground          c)Infinite Ro</a:t>
            </a:r>
            <a:endParaRPr lang="en-IN" smtClean="0"/>
          </a:p>
          <a:p>
            <a:pPr eaLnBrk="1" hangingPunct="1">
              <a:buFont typeface="Wingdings 3" pitchFamily="18" charset="2"/>
              <a:buNone/>
            </a:pPr>
            <a:r>
              <a:rPr lang="en-US" b="1" smtClean="0"/>
              <a:t>b)Positive feedback</a:t>
            </a:r>
            <a:endParaRPr lang="en-IN" smtClean="0"/>
          </a:p>
          <a:p>
            <a:pPr eaLnBrk="1" hangingPunct="1">
              <a:buFont typeface="Wingdings 3" pitchFamily="18" charset="2"/>
              <a:buNone/>
            </a:pPr>
            <a:endParaRPr lang="en-IN" smtClean="0"/>
          </a:p>
          <a:p>
            <a:pPr eaLnBrk="1" hangingPunct="1">
              <a:buFont typeface="Wingdings 3" pitchFamily="18" charset="2"/>
              <a:buNone/>
            </a:pPr>
            <a:endParaRPr lang="en-IN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solidFill>
                  <a:srgbClr val="FF0000"/>
                </a:solidFill>
              </a:rPr>
              <a:t>Analyze Yourself </a:t>
            </a:r>
            <a:endParaRPr lang="en-IN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 3" pitchFamily="18" charset="2"/>
              <a:buNone/>
            </a:pPr>
            <a:r>
              <a:rPr lang="en-US" smtClean="0"/>
              <a:t>Q7.</a:t>
            </a:r>
            <a:r>
              <a:rPr lang="en-US" b="1" smtClean="0"/>
              <a:t> The phase shift between input &amp; output in an inverting amplifier is……</a:t>
            </a:r>
            <a:endParaRPr lang="en-IN" smtClean="0"/>
          </a:p>
          <a:p>
            <a:pPr eaLnBrk="1" hangingPunct="1">
              <a:buFont typeface="Wingdings 3" pitchFamily="18" charset="2"/>
              <a:buNone/>
            </a:pPr>
            <a:r>
              <a:rPr lang="en-US" b="1" smtClean="0"/>
              <a:t>a)0˚				c)90˚</a:t>
            </a:r>
            <a:endParaRPr lang="en-IN" smtClean="0"/>
          </a:p>
          <a:p>
            <a:pPr eaLnBrk="1" hangingPunct="1">
              <a:buFont typeface="Wingdings 3" pitchFamily="18" charset="2"/>
              <a:buNone/>
            </a:pPr>
            <a:r>
              <a:rPr lang="en-US" b="1" smtClean="0"/>
              <a:t>	b)180˚			d)270˚</a:t>
            </a:r>
            <a:endParaRPr lang="en-IN" smtClean="0"/>
          </a:p>
          <a:p>
            <a:pPr eaLnBrk="1" hangingPunct="1">
              <a:buFont typeface="Wingdings 3" pitchFamily="18" charset="2"/>
              <a:buNone/>
            </a:pPr>
            <a:endParaRPr lang="en-IN" smtClean="0"/>
          </a:p>
          <a:p>
            <a:pPr eaLnBrk="1" hangingPunct="1">
              <a:buFont typeface="Wingdings 3" pitchFamily="18" charset="2"/>
              <a:buNone/>
            </a:pPr>
            <a:r>
              <a:rPr lang="en-US" b="1" smtClean="0"/>
              <a:t>Q8.The gain of the inverting amplifier using Rf = 10kΩ &amp; R1 = 1kΩ is….. </a:t>
            </a:r>
            <a:endParaRPr lang="en-IN" smtClean="0"/>
          </a:p>
          <a:p>
            <a:pPr eaLnBrk="1" hangingPunct="1">
              <a:buFont typeface="Wingdings 3" pitchFamily="18" charset="2"/>
              <a:buNone/>
            </a:pPr>
            <a:r>
              <a:rPr lang="en-US" b="1" smtClean="0"/>
              <a:t>a)-10			 c)10</a:t>
            </a:r>
            <a:endParaRPr lang="en-IN" smtClean="0"/>
          </a:p>
          <a:p>
            <a:pPr eaLnBrk="1" hangingPunct="1">
              <a:buFont typeface="Wingdings 3" pitchFamily="18" charset="2"/>
              <a:buNone/>
            </a:pPr>
            <a:r>
              <a:rPr lang="en-US" b="1" smtClean="0"/>
              <a:t>d)11				b)-11</a:t>
            </a:r>
            <a:endParaRPr lang="en-IN" smtClean="0"/>
          </a:p>
          <a:p>
            <a:pPr eaLnBrk="1" hangingPunct="1">
              <a:buFont typeface="Wingdings 3" pitchFamily="18" charset="2"/>
              <a:buNone/>
            </a:pPr>
            <a:endParaRPr lang="en-IN" smtClean="0"/>
          </a:p>
          <a:p>
            <a:pPr eaLnBrk="1" hangingPunct="1">
              <a:buFont typeface="Wingdings 3" pitchFamily="18" charset="2"/>
              <a:buNone/>
            </a:pPr>
            <a:r>
              <a:rPr lang="en-US" smtClean="0"/>
              <a:t> </a:t>
            </a:r>
          </a:p>
          <a:p>
            <a:pPr eaLnBrk="1" hangingPunct="1">
              <a:buFont typeface="Wingdings 3" pitchFamily="18" charset="2"/>
              <a:buNone/>
            </a:pPr>
            <a:endParaRPr lang="en-IN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solidFill>
                  <a:srgbClr val="FF0000"/>
                </a:solidFill>
              </a:rPr>
              <a:t>Analyze Yourself </a:t>
            </a:r>
            <a:endParaRPr lang="en-IN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 3" pitchFamily="18" charset="2"/>
              <a:buNone/>
            </a:pPr>
            <a:r>
              <a:rPr lang="en-US" smtClean="0"/>
              <a:t>Q9. </a:t>
            </a:r>
            <a:r>
              <a:rPr lang="en-US" b="1" smtClean="0"/>
              <a:t>The closed loop gain of…….ckt is always greater than 1.</a:t>
            </a:r>
            <a:endParaRPr lang="en-IN" smtClean="0"/>
          </a:p>
          <a:p>
            <a:pPr eaLnBrk="1" hangingPunct="1">
              <a:buFont typeface="Wingdings 3" pitchFamily="18" charset="2"/>
              <a:buNone/>
            </a:pPr>
            <a:r>
              <a:rPr lang="en-US" b="1" smtClean="0"/>
              <a:t>	a)Inverting amplifier</a:t>
            </a:r>
            <a:endParaRPr lang="en-IN" smtClean="0"/>
          </a:p>
          <a:p>
            <a:pPr eaLnBrk="1" hangingPunct="1">
              <a:buFont typeface="Wingdings 3" pitchFamily="18" charset="2"/>
              <a:buNone/>
            </a:pPr>
            <a:r>
              <a:rPr lang="en-US" b="1" smtClean="0"/>
              <a:t>	b)Voltage follower</a:t>
            </a:r>
            <a:endParaRPr lang="en-IN" smtClean="0"/>
          </a:p>
          <a:p>
            <a:pPr eaLnBrk="1" hangingPunct="1">
              <a:buFont typeface="Wingdings 3" pitchFamily="18" charset="2"/>
              <a:buNone/>
            </a:pPr>
            <a:r>
              <a:rPr lang="en-US" b="1" smtClean="0"/>
              <a:t>	c)Non inverting amplifier</a:t>
            </a:r>
          </a:p>
          <a:p>
            <a:pPr eaLnBrk="1" hangingPunct="1">
              <a:buFont typeface="Wingdings 3" pitchFamily="18" charset="2"/>
              <a:buNone/>
            </a:pPr>
            <a:r>
              <a:rPr lang="en-US" b="1" smtClean="0"/>
              <a:t>Q10. For the amplifier the o/p voltage is…….</a:t>
            </a:r>
          </a:p>
          <a:p>
            <a:pPr eaLnBrk="1" hangingPunct="1">
              <a:buFont typeface="Wingdings 3" pitchFamily="18" charset="2"/>
              <a:buNone/>
            </a:pPr>
            <a:endParaRPr lang="en-IN" smtClean="0"/>
          </a:p>
          <a:p>
            <a:pPr eaLnBrk="1" hangingPunct="1">
              <a:buFont typeface="Wingdings 3" pitchFamily="18" charset="2"/>
              <a:buNone/>
            </a:pPr>
            <a:r>
              <a:rPr lang="en-US" b="1" smtClean="0"/>
              <a:t> </a:t>
            </a:r>
            <a:endParaRPr lang="en-IN" smtClean="0"/>
          </a:p>
          <a:p>
            <a:pPr eaLnBrk="1" hangingPunct="1">
              <a:buFont typeface="Wingdings 3" pitchFamily="18" charset="2"/>
              <a:buNone/>
            </a:pPr>
            <a:endParaRPr lang="en-IN" smtClean="0"/>
          </a:p>
          <a:p>
            <a:pPr eaLnBrk="1" hangingPunct="1">
              <a:buFont typeface="Wingdings 3" pitchFamily="18" charset="2"/>
              <a:buNone/>
            </a:pPr>
            <a:endParaRPr lang="en-IN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solidFill>
                  <a:srgbClr val="FF0000"/>
                </a:solidFill>
              </a:rPr>
              <a:t>Analyze Yourself </a:t>
            </a:r>
            <a:endParaRPr lang="en-IN" dirty="0"/>
          </a:p>
        </p:txBody>
      </p:sp>
      <p:pic>
        <p:nvPicPr>
          <p:cNvPr id="33796" name="Picture 3" descr="ABC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90800" y="4419600"/>
            <a:ext cx="4067175" cy="159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 3" pitchFamily="18" charset="2"/>
              <a:buNone/>
            </a:pPr>
            <a:r>
              <a:rPr lang="en-US" smtClean="0"/>
              <a:t>Q11. </a:t>
            </a:r>
            <a:r>
              <a:rPr lang="en-US" b="1" smtClean="0"/>
              <a:t>For the non inverting amplifier Rf = 100kΩ &amp; R1 = 1kΩ then the voltage gain is…..</a:t>
            </a:r>
            <a:endParaRPr lang="en-IN" smtClean="0"/>
          </a:p>
          <a:p>
            <a:pPr eaLnBrk="1" hangingPunct="1">
              <a:buFont typeface="Wingdings 3" pitchFamily="18" charset="2"/>
              <a:buNone/>
            </a:pPr>
            <a:r>
              <a:rPr lang="en-US" b="1" smtClean="0"/>
              <a:t>a)-100			b)101</a:t>
            </a:r>
            <a:endParaRPr lang="en-IN" smtClean="0"/>
          </a:p>
          <a:p>
            <a:pPr eaLnBrk="1" hangingPunct="1">
              <a:buFont typeface="Wingdings 3" pitchFamily="18" charset="2"/>
              <a:buNone/>
            </a:pPr>
            <a:r>
              <a:rPr lang="en-US" b="1" smtClean="0"/>
              <a:t>c)100</a:t>
            </a:r>
            <a:endParaRPr lang="en-IN" smtClean="0"/>
          </a:p>
          <a:p>
            <a:pPr eaLnBrk="1" hangingPunct="1">
              <a:buFont typeface="Wingdings 3" pitchFamily="18" charset="2"/>
              <a:buNone/>
            </a:pPr>
            <a:r>
              <a:rPr lang="en-US" b="1" smtClean="0"/>
              <a:t>Q12. The inverting amplifier ckt has R1 = 1kΩ &amp; Rf = 3kΩ the o/p voltage is……….when Vi = 4V.</a:t>
            </a:r>
            <a:endParaRPr lang="en-IN" smtClean="0"/>
          </a:p>
          <a:p>
            <a:pPr eaLnBrk="1" hangingPunct="1">
              <a:buFont typeface="Wingdings 3" pitchFamily="18" charset="2"/>
              <a:buNone/>
            </a:pPr>
            <a:r>
              <a:rPr lang="en-US" b="1" smtClean="0"/>
              <a:t>a)-6V		b)-16V</a:t>
            </a:r>
            <a:endParaRPr lang="en-IN" smtClean="0"/>
          </a:p>
          <a:p>
            <a:pPr eaLnBrk="1" hangingPunct="1">
              <a:buFont typeface="Wingdings 3" pitchFamily="18" charset="2"/>
              <a:buNone/>
            </a:pPr>
            <a:r>
              <a:rPr lang="en-US" b="1" smtClean="0"/>
              <a:t>c)-12V		d)-18V</a:t>
            </a:r>
            <a:endParaRPr lang="en-IN" smtClean="0"/>
          </a:p>
          <a:p>
            <a:pPr eaLnBrk="1" hangingPunct="1">
              <a:buFont typeface="Wingdings 3" pitchFamily="18" charset="2"/>
              <a:buNone/>
            </a:pPr>
            <a:endParaRPr lang="en-IN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solidFill>
                  <a:srgbClr val="FF0000"/>
                </a:solidFill>
              </a:rPr>
              <a:t>Analyze Yourself </a:t>
            </a:r>
            <a:endParaRPr lang="en-IN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 3" pitchFamily="18" charset="2"/>
              <a:buNone/>
            </a:pPr>
            <a:r>
              <a:rPr lang="en-US" smtClean="0"/>
              <a:t>Q13. </a:t>
            </a:r>
            <a:r>
              <a:rPr lang="en-US" b="1" smtClean="0"/>
              <a:t>_________ feedback is used in a comparator .</a:t>
            </a:r>
            <a:endParaRPr lang="en-IN" smtClean="0"/>
          </a:p>
          <a:p>
            <a:pPr eaLnBrk="1" hangingPunct="1">
              <a:buFont typeface="Wingdings 3" pitchFamily="18" charset="2"/>
              <a:buNone/>
            </a:pPr>
            <a:r>
              <a:rPr lang="en-US" b="1" smtClean="0"/>
              <a:t>	a)positive</a:t>
            </a:r>
            <a:endParaRPr lang="en-IN" smtClean="0"/>
          </a:p>
          <a:p>
            <a:pPr eaLnBrk="1" hangingPunct="1">
              <a:buFont typeface="Wingdings 3" pitchFamily="18" charset="2"/>
              <a:buNone/>
            </a:pPr>
            <a:r>
              <a:rPr lang="en-US" b="1" smtClean="0"/>
              <a:t>	b)negative</a:t>
            </a:r>
            <a:endParaRPr lang="en-IN" smtClean="0"/>
          </a:p>
          <a:p>
            <a:pPr eaLnBrk="1" hangingPunct="1">
              <a:buFont typeface="Wingdings 3" pitchFamily="18" charset="2"/>
              <a:buNone/>
            </a:pPr>
            <a:r>
              <a:rPr lang="en-US" b="1" smtClean="0"/>
              <a:t>	c)no</a:t>
            </a:r>
          </a:p>
          <a:p>
            <a:pPr eaLnBrk="1" hangingPunct="1">
              <a:buFont typeface="Wingdings 3" pitchFamily="18" charset="2"/>
              <a:buNone/>
            </a:pPr>
            <a:r>
              <a:rPr lang="en-US" b="1" smtClean="0"/>
              <a:t>Q14. For a ckt of fig. Vo = +Vsat for…..</a:t>
            </a:r>
            <a:endParaRPr lang="en-IN" smtClean="0"/>
          </a:p>
          <a:p>
            <a:pPr eaLnBrk="1" hangingPunct="1">
              <a:buFont typeface="Wingdings 3" pitchFamily="18" charset="2"/>
              <a:buNone/>
            </a:pPr>
            <a:r>
              <a:rPr lang="en-US" b="1" smtClean="0"/>
              <a:t>a)Vin &lt; Vref		</a:t>
            </a:r>
            <a:endParaRPr lang="en-IN" smtClean="0"/>
          </a:p>
          <a:p>
            <a:pPr eaLnBrk="1" hangingPunct="1">
              <a:buFont typeface="Wingdings 3" pitchFamily="18" charset="2"/>
              <a:buNone/>
            </a:pPr>
            <a:r>
              <a:rPr lang="en-US" b="1" smtClean="0"/>
              <a:t>b)Vin &gt; Vref</a:t>
            </a:r>
            <a:endParaRPr lang="en-IN" smtClean="0"/>
          </a:p>
          <a:p>
            <a:pPr eaLnBrk="1" hangingPunct="1">
              <a:buFont typeface="Wingdings 3" pitchFamily="18" charset="2"/>
              <a:buNone/>
            </a:pPr>
            <a:r>
              <a:rPr lang="en-US" b="1" smtClean="0"/>
              <a:t>c)Vin ≥ Vref</a:t>
            </a:r>
            <a:endParaRPr lang="en-IN" smtClean="0"/>
          </a:p>
          <a:p>
            <a:pPr eaLnBrk="1" hangingPunct="1">
              <a:buFont typeface="Wingdings 3" pitchFamily="18" charset="2"/>
              <a:buNone/>
            </a:pPr>
            <a:endParaRPr lang="en-IN" smtClean="0"/>
          </a:p>
          <a:p>
            <a:pPr eaLnBrk="1" hangingPunct="1">
              <a:buFont typeface="Wingdings 3" pitchFamily="18" charset="2"/>
              <a:buNone/>
            </a:pPr>
            <a:endParaRPr lang="en-IN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solidFill>
                  <a:srgbClr val="FF0000"/>
                </a:solidFill>
              </a:rPr>
              <a:t>Analyze Yourself </a:t>
            </a:r>
            <a:endParaRPr lang="en-IN" dirty="0"/>
          </a:p>
        </p:txBody>
      </p:sp>
      <p:pic>
        <p:nvPicPr>
          <p:cNvPr id="3584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0" y="4267200"/>
            <a:ext cx="2857500" cy="1049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 3" pitchFamily="18" charset="2"/>
              <a:buNone/>
            </a:pPr>
            <a:r>
              <a:rPr lang="en-US" smtClean="0"/>
              <a:t>Q10. </a:t>
            </a:r>
            <a:r>
              <a:rPr lang="en-US" b="1" smtClean="0"/>
              <a:t>The internal resistance divider of 555 generated ……and…..as reference voltages for the internal comparator. </a:t>
            </a:r>
            <a:endParaRPr lang="en-IN" smtClean="0"/>
          </a:p>
          <a:p>
            <a:pPr eaLnBrk="1" hangingPunct="1">
              <a:buFont typeface="Wingdings 3" pitchFamily="18" charset="2"/>
              <a:buNone/>
            </a:pPr>
            <a:r>
              <a:rPr lang="en-US" b="1" smtClean="0"/>
              <a:t>	a)Vcc,GND	b)5V,-5V	c)2/3Vcc, 1/3Vcc</a:t>
            </a:r>
            <a:endParaRPr lang="en-IN" smtClean="0"/>
          </a:p>
          <a:p>
            <a:pPr eaLnBrk="1" hangingPunct="1">
              <a:buFont typeface="Wingdings 3" pitchFamily="18" charset="2"/>
              <a:buNone/>
            </a:pPr>
            <a:r>
              <a:rPr lang="en-US" b="1" smtClean="0"/>
              <a:t>	d)None of these</a:t>
            </a:r>
          </a:p>
          <a:p>
            <a:pPr eaLnBrk="1" hangingPunct="1">
              <a:buFont typeface="Wingdings 3" pitchFamily="18" charset="2"/>
              <a:buNone/>
            </a:pPr>
            <a:r>
              <a:rPr lang="en-US" b="1" smtClean="0"/>
              <a:t>Q11. The expression for on time in the astable mode is….</a:t>
            </a:r>
            <a:endParaRPr lang="en-IN" smtClean="0"/>
          </a:p>
          <a:p>
            <a:pPr eaLnBrk="1" hangingPunct="1">
              <a:buFont typeface="Wingdings 3" pitchFamily="18" charset="2"/>
              <a:buNone/>
            </a:pPr>
            <a:r>
              <a:rPr lang="en-US" b="1" smtClean="0"/>
              <a:t>	a)0.693RBC		b)0.693RAC</a:t>
            </a:r>
            <a:endParaRPr lang="en-IN" smtClean="0"/>
          </a:p>
          <a:p>
            <a:pPr eaLnBrk="1" hangingPunct="1">
              <a:buFont typeface="Wingdings 3" pitchFamily="18" charset="2"/>
              <a:buNone/>
            </a:pPr>
            <a:r>
              <a:rPr lang="en-US" b="1" smtClean="0"/>
              <a:t>	c)0.693 (RA+RB)C	d)None of these</a:t>
            </a:r>
            <a:endParaRPr lang="en-IN" smtClean="0"/>
          </a:p>
          <a:p>
            <a:pPr eaLnBrk="1" hangingPunct="1">
              <a:buFont typeface="Wingdings 3" pitchFamily="18" charset="2"/>
              <a:buNone/>
            </a:pPr>
            <a:endParaRPr lang="en-IN" smtClean="0"/>
          </a:p>
          <a:p>
            <a:pPr eaLnBrk="1" hangingPunct="1">
              <a:buFont typeface="Wingdings 3" pitchFamily="18" charset="2"/>
              <a:buNone/>
            </a:pPr>
            <a:endParaRPr lang="en-IN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solidFill>
                  <a:srgbClr val="FF0000"/>
                </a:solidFill>
              </a:rPr>
              <a:t>Analyze Yourself </a:t>
            </a:r>
            <a:endParaRPr lang="en-IN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 3" pitchFamily="18" charset="2"/>
              <a:buNone/>
            </a:pPr>
            <a:r>
              <a:rPr lang="en-US" smtClean="0"/>
              <a:t>Q12.</a:t>
            </a:r>
            <a:r>
              <a:rPr lang="en-US" b="1" smtClean="0"/>
              <a:t> The duty cycle of the waveform shown in fig. is…..</a:t>
            </a:r>
            <a:endParaRPr lang="en-IN" smtClean="0"/>
          </a:p>
          <a:p>
            <a:pPr eaLnBrk="1" hangingPunct="1">
              <a:buFont typeface="Wingdings 3" pitchFamily="18" charset="2"/>
              <a:buNone/>
            </a:pPr>
            <a:r>
              <a:rPr lang="en-US" b="1" smtClean="0"/>
              <a:t>	a)1.5	b)0.6		c)0.4		d)0.67</a:t>
            </a:r>
          </a:p>
          <a:p>
            <a:pPr eaLnBrk="1" hangingPunct="1">
              <a:buFont typeface="Wingdings 3" pitchFamily="18" charset="2"/>
              <a:buNone/>
            </a:pPr>
            <a:r>
              <a:rPr lang="en-US" b="1" smtClean="0"/>
              <a:t>Q13. Duty cycle of a perfect square wave is….%</a:t>
            </a:r>
            <a:endParaRPr lang="en-IN" smtClean="0"/>
          </a:p>
          <a:p>
            <a:pPr eaLnBrk="1" hangingPunct="1">
              <a:buFont typeface="Wingdings 3" pitchFamily="18" charset="2"/>
              <a:buNone/>
            </a:pPr>
            <a:r>
              <a:rPr lang="en-US" b="1" smtClean="0"/>
              <a:t>	a)0		b)100	c)50</a:t>
            </a:r>
          </a:p>
          <a:p>
            <a:pPr eaLnBrk="1" hangingPunct="1">
              <a:buFont typeface="Wingdings 3" pitchFamily="18" charset="2"/>
              <a:buNone/>
            </a:pPr>
            <a:r>
              <a:rPr lang="en-US" b="1" smtClean="0"/>
              <a:t>Q14. If RA = 1kΩ , RB =1kΩ , C =1µF ,then frequency of an astable multivibrator…..</a:t>
            </a:r>
            <a:endParaRPr lang="en-IN" smtClean="0"/>
          </a:p>
          <a:p>
            <a:pPr eaLnBrk="1" hangingPunct="1">
              <a:buFont typeface="Wingdings 3" pitchFamily="18" charset="2"/>
              <a:buNone/>
            </a:pPr>
            <a:r>
              <a:rPr lang="en-US" b="1" smtClean="0"/>
              <a:t>	a)480Hz		b)4.8KHz	c)48KHz	d)48Hz</a:t>
            </a:r>
            <a:endParaRPr lang="en-IN" smtClean="0"/>
          </a:p>
          <a:p>
            <a:pPr eaLnBrk="1" hangingPunct="1">
              <a:buFont typeface="Wingdings 3" pitchFamily="18" charset="2"/>
              <a:buNone/>
            </a:pPr>
            <a:endParaRPr lang="en-IN" smtClean="0"/>
          </a:p>
          <a:p>
            <a:pPr eaLnBrk="1" hangingPunct="1">
              <a:buFont typeface="Wingdings 3" pitchFamily="18" charset="2"/>
              <a:buNone/>
            </a:pPr>
            <a:endParaRPr lang="en-US" b="1" smtClean="0"/>
          </a:p>
          <a:p>
            <a:pPr eaLnBrk="1" hangingPunct="1">
              <a:buFont typeface="Wingdings 3" pitchFamily="18" charset="2"/>
              <a:buNone/>
            </a:pPr>
            <a:endParaRPr lang="en-US" b="1" smtClean="0"/>
          </a:p>
          <a:p>
            <a:pPr eaLnBrk="1" hangingPunct="1">
              <a:buFont typeface="Wingdings 3" pitchFamily="18" charset="2"/>
              <a:buNone/>
            </a:pPr>
            <a:endParaRPr lang="en-US" b="1" smtClean="0"/>
          </a:p>
          <a:p>
            <a:pPr eaLnBrk="1" hangingPunct="1">
              <a:buFont typeface="Wingdings 3" pitchFamily="18" charset="2"/>
              <a:buNone/>
            </a:pPr>
            <a:endParaRPr lang="en-US" b="1" smtClean="0"/>
          </a:p>
          <a:p>
            <a:pPr eaLnBrk="1" hangingPunct="1">
              <a:buFont typeface="Wingdings 3" pitchFamily="18" charset="2"/>
              <a:buNone/>
            </a:pPr>
            <a:endParaRPr lang="en-IN" smtClean="0"/>
          </a:p>
          <a:p>
            <a:pPr eaLnBrk="1" hangingPunct="1">
              <a:buFont typeface="Wingdings 3" pitchFamily="18" charset="2"/>
              <a:buNone/>
            </a:pPr>
            <a:endParaRPr lang="en-US" smtClean="0"/>
          </a:p>
          <a:p>
            <a:pPr eaLnBrk="1" hangingPunct="1">
              <a:buFont typeface="Wingdings 3" pitchFamily="18" charset="2"/>
              <a:buNone/>
            </a:pPr>
            <a:endParaRPr lang="en-IN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solidFill>
                  <a:srgbClr val="FF0000"/>
                </a:solidFill>
              </a:rPr>
              <a:t>Analyze Yourself </a:t>
            </a:r>
            <a:endParaRPr lang="en-IN" dirty="0"/>
          </a:p>
        </p:txBody>
      </p:sp>
      <p:pic>
        <p:nvPicPr>
          <p:cNvPr id="37892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71800" y="1752600"/>
            <a:ext cx="185737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rgbClr val="FF0000"/>
                </a:solidFill>
              </a:rPr>
              <a:t>OP-AMP (operational amplifier)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An OP-AMP is an </a:t>
            </a:r>
            <a:r>
              <a:rPr lang="en-US" smtClean="0">
                <a:solidFill>
                  <a:srgbClr val="FF0000"/>
                </a:solidFill>
              </a:rPr>
              <a:t>integrated circuit (IC) </a:t>
            </a:r>
            <a:r>
              <a:rPr lang="en-US" smtClean="0"/>
              <a:t>used for amplification of signals.</a:t>
            </a:r>
          </a:p>
          <a:p>
            <a:pPr eaLnBrk="1" hangingPunct="1"/>
            <a:r>
              <a:rPr lang="en-US" smtClean="0"/>
              <a:t>It is the most widely used analog IC.</a:t>
            </a:r>
          </a:p>
          <a:p>
            <a:pPr eaLnBrk="1" hangingPunct="1"/>
            <a:r>
              <a:rPr lang="en-US" smtClean="0"/>
              <a:t>It is used in control systems, instrumentation, signal processing etc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Operational Amplifier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rgbClr val="FF0000"/>
                </a:solidFill>
              </a:rPr>
              <a:t>The Operational Amplifier or "op-amp" is an amplifier with two inputs and one output.</a:t>
            </a:r>
            <a:r>
              <a:rPr lang="en-US" smtClean="0"/>
              <a:t> One input is the inverting input and the other is a non inverting input.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92100"/>
            <a:ext cx="8229600" cy="1350963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OP-AMP BLOCK DIAGRAM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2214563"/>
            <a:ext cx="8229600" cy="3744912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mtClean="0"/>
              <a:t> 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0" y="1341438"/>
            <a:ext cx="8497888" cy="5516562"/>
            <a:chOff x="1730" y="9696"/>
            <a:chExt cx="8590" cy="3054"/>
          </a:xfrm>
        </p:grpSpPr>
        <p:sp>
          <p:nvSpPr>
            <p:cNvPr id="16389" name="Text Box 5"/>
            <p:cNvSpPr txBox="1">
              <a:spLocks noChangeArrowheads="1"/>
            </p:cNvSpPr>
            <p:nvPr/>
          </p:nvSpPr>
          <p:spPr bwMode="auto">
            <a:xfrm>
              <a:off x="4664" y="12360"/>
              <a:ext cx="3270" cy="3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rtl="1"/>
              <a:r>
                <a:rPr lang="en-US" sz="1000" b="1">
                  <a:latin typeface="Lucida Sans Unicode" pitchFamily="34" charset="0"/>
                </a:rPr>
                <a:t>Figure 1</a:t>
              </a:r>
              <a:r>
                <a:rPr lang="en-US" sz="1000">
                  <a:latin typeface="Lucida Sans Unicode" pitchFamily="34" charset="0"/>
                </a:rPr>
                <a:t> Op Amp Block Diagram</a:t>
              </a:r>
              <a:endParaRPr lang="en-US">
                <a:latin typeface="Lucida Sans Unicode" pitchFamily="34" charset="0"/>
              </a:endParaRPr>
            </a:p>
          </p:txBody>
        </p:sp>
        <p:sp>
          <p:nvSpPr>
            <p:cNvPr id="16390" name="Text Box 6"/>
            <p:cNvSpPr txBox="1">
              <a:spLocks noChangeArrowheads="1"/>
            </p:cNvSpPr>
            <p:nvPr/>
          </p:nvSpPr>
          <p:spPr bwMode="auto">
            <a:xfrm>
              <a:off x="1815" y="9732"/>
              <a:ext cx="1395" cy="6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rtl="1"/>
              <a:endParaRPr lang="en-US" sz="1100">
                <a:latin typeface="Lucida Sans Unicode" pitchFamily="34" charset="0"/>
              </a:endParaRPr>
            </a:p>
            <a:p>
              <a:pPr algn="ctr" rtl="1"/>
              <a:endParaRPr lang="en-US" sz="1100">
                <a:latin typeface="Lucida Sans Unicode" pitchFamily="34" charset="0"/>
              </a:endParaRPr>
            </a:p>
            <a:p>
              <a:pPr algn="ctr" rtl="1"/>
              <a:endParaRPr lang="en-US" sz="1100">
                <a:latin typeface="Lucida Sans Unicode" pitchFamily="34" charset="0"/>
              </a:endParaRPr>
            </a:p>
            <a:p>
              <a:pPr algn="ctr" rtl="1"/>
              <a:endParaRPr lang="en-US" sz="1100">
                <a:latin typeface="Lucida Sans Unicode" pitchFamily="34" charset="0"/>
              </a:endParaRPr>
            </a:p>
            <a:p>
              <a:pPr algn="ctr" rtl="1"/>
              <a:r>
                <a:rPr lang="en-US" sz="1400">
                  <a:latin typeface="Lucida Sans Unicode" pitchFamily="34" charset="0"/>
                </a:rPr>
                <a:t>Inverting Input (- V</a:t>
              </a:r>
              <a:r>
                <a:rPr lang="en-US" sz="1400" baseline="-25000">
                  <a:latin typeface="Lucida Sans Unicode" pitchFamily="34" charset="0"/>
                </a:rPr>
                <a:t>IN</a:t>
              </a:r>
              <a:r>
                <a:rPr lang="en-US" sz="1400">
                  <a:latin typeface="Lucida Sans Unicode" pitchFamily="34" charset="0"/>
                </a:rPr>
                <a:t>)</a:t>
              </a:r>
            </a:p>
          </p:txBody>
        </p:sp>
        <p:sp>
          <p:nvSpPr>
            <p:cNvPr id="16391" name="Text Box 7"/>
            <p:cNvSpPr txBox="1">
              <a:spLocks noChangeArrowheads="1"/>
            </p:cNvSpPr>
            <p:nvPr/>
          </p:nvSpPr>
          <p:spPr bwMode="auto">
            <a:xfrm>
              <a:off x="5610" y="9882"/>
              <a:ext cx="645" cy="3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r" rtl="1"/>
              <a:r>
                <a:rPr lang="en-US">
                  <a:solidFill>
                    <a:srgbClr val="FF0000"/>
                  </a:solidFill>
                  <a:latin typeface="Lucida Sans Unicode" pitchFamily="34" charset="0"/>
                </a:rPr>
                <a:t>+ V</a:t>
              </a:r>
            </a:p>
          </p:txBody>
        </p:sp>
        <p:sp>
          <p:nvSpPr>
            <p:cNvPr id="16392" name="Text Box 8"/>
            <p:cNvSpPr txBox="1">
              <a:spLocks noChangeArrowheads="1"/>
            </p:cNvSpPr>
            <p:nvPr/>
          </p:nvSpPr>
          <p:spPr bwMode="auto">
            <a:xfrm>
              <a:off x="5610" y="11922"/>
              <a:ext cx="585" cy="3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r" rtl="1"/>
              <a:endParaRPr lang="en-US" sz="1100">
                <a:latin typeface="Lucida Sans Unicode" pitchFamily="34" charset="0"/>
              </a:endParaRPr>
            </a:p>
            <a:p>
              <a:pPr algn="r" rtl="1"/>
              <a:endParaRPr lang="en-US" sz="1100">
                <a:latin typeface="Lucida Sans Unicode" pitchFamily="34" charset="0"/>
              </a:endParaRPr>
            </a:p>
            <a:p>
              <a:pPr algn="r" rtl="1"/>
              <a:r>
                <a:rPr lang="en-US" sz="2000">
                  <a:solidFill>
                    <a:srgbClr val="FF0000"/>
                  </a:solidFill>
                  <a:latin typeface="Lucida Sans Unicode" pitchFamily="34" charset="0"/>
                </a:rPr>
                <a:t>- V</a:t>
              </a:r>
            </a:p>
          </p:txBody>
        </p:sp>
        <p:sp>
          <p:nvSpPr>
            <p:cNvPr id="16393" name="Text Box 9"/>
            <p:cNvSpPr txBox="1">
              <a:spLocks noChangeArrowheads="1"/>
            </p:cNvSpPr>
            <p:nvPr/>
          </p:nvSpPr>
          <p:spPr bwMode="auto">
            <a:xfrm>
              <a:off x="9360" y="10647"/>
              <a:ext cx="960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r" rtl="1"/>
              <a:endParaRPr lang="en-US" sz="1000">
                <a:latin typeface="Lucida Sans Unicode" pitchFamily="34" charset="0"/>
              </a:endParaRPr>
            </a:p>
            <a:p>
              <a:pPr algn="r" rtl="1"/>
              <a:endParaRPr lang="en-US" sz="1000">
                <a:latin typeface="Lucida Sans Unicode" pitchFamily="34" charset="0"/>
              </a:endParaRPr>
            </a:p>
            <a:p>
              <a:pPr algn="r" rtl="1"/>
              <a:endParaRPr lang="en-US" sz="1000">
                <a:latin typeface="Lucida Sans Unicode" pitchFamily="34" charset="0"/>
              </a:endParaRPr>
            </a:p>
            <a:p>
              <a:pPr algn="r" rtl="1"/>
              <a:r>
                <a:rPr lang="en-US" sz="1600">
                  <a:latin typeface="Lucida Sans Unicode" pitchFamily="34" charset="0"/>
                </a:rPr>
                <a:t>Output</a:t>
              </a:r>
            </a:p>
          </p:txBody>
        </p:sp>
        <p:sp>
          <p:nvSpPr>
            <p:cNvPr id="16394" name="Text Box 10"/>
            <p:cNvSpPr txBox="1">
              <a:spLocks noChangeArrowheads="1"/>
            </p:cNvSpPr>
            <p:nvPr/>
          </p:nvSpPr>
          <p:spPr bwMode="auto">
            <a:xfrm>
              <a:off x="1730" y="11747"/>
              <a:ext cx="1545" cy="6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rtl="1"/>
              <a:r>
                <a:rPr lang="en-US" sz="1600">
                  <a:latin typeface="Lucida Sans Unicode" pitchFamily="34" charset="0"/>
                </a:rPr>
                <a:t>Noninverting Input (+ V</a:t>
              </a:r>
              <a:r>
                <a:rPr lang="en-US" sz="1600" baseline="-25000">
                  <a:latin typeface="Lucida Sans Unicode" pitchFamily="34" charset="0"/>
                </a:rPr>
                <a:t>IN</a:t>
              </a:r>
              <a:r>
                <a:rPr lang="en-US" sz="1600">
                  <a:latin typeface="Lucida Sans Unicode" pitchFamily="34" charset="0"/>
                </a:rPr>
                <a:t>)</a:t>
              </a:r>
            </a:p>
          </p:txBody>
        </p:sp>
        <p:sp>
          <p:nvSpPr>
            <p:cNvPr id="16395" name="AutoShape 11"/>
            <p:cNvSpPr>
              <a:spLocks noChangeArrowheads="1"/>
            </p:cNvSpPr>
            <p:nvPr/>
          </p:nvSpPr>
          <p:spPr bwMode="auto">
            <a:xfrm rot="5400000">
              <a:off x="4812" y="8257"/>
              <a:ext cx="2778" cy="5656"/>
            </a:xfrm>
            <a:prstGeom prst="triangle">
              <a:avLst>
                <a:gd name="adj" fmla="val 50000"/>
              </a:avLst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Lucida Sans Unicode" pitchFamily="34" charset="0"/>
              </a:endParaRPr>
            </a:p>
          </p:txBody>
        </p:sp>
        <p:grpSp>
          <p:nvGrpSpPr>
            <p:cNvPr id="3" name="Group 12"/>
            <p:cNvGrpSpPr>
              <a:grpSpLocks/>
            </p:cNvGrpSpPr>
            <p:nvPr/>
          </p:nvGrpSpPr>
          <p:grpSpPr bwMode="auto">
            <a:xfrm>
              <a:off x="2455" y="10028"/>
              <a:ext cx="7403" cy="2150"/>
              <a:chOff x="2455" y="10028"/>
              <a:chExt cx="7403" cy="2150"/>
            </a:xfrm>
          </p:grpSpPr>
          <p:grpSp>
            <p:nvGrpSpPr>
              <p:cNvPr id="4" name="Group 13"/>
              <p:cNvGrpSpPr>
                <a:grpSpLocks/>
              </p:cNvGrpSpPr>
              <p:nvPr/>
            </p:nvGrpSpPr>
            <p:grpSpPr bwMode="auto">
              <a:xfrm>
                <a:off x="2455" y="11680"/>
                <a:ext cx="1059" cy="102"/>
                <a:chOff x="2455" y="10390"/>
                <a:chExt cx="1059" cy="102"/>
              </a:xfrm>
            </p:grpSpPr>
            <p:sp>
              <p:nvSpPr>
                <p:cNvPr id="16426" name="Line 14"/>
                <p:cNvSpPr>
                  <a:spLocks noChangeShapeType="1"/>
                </p:cNvSpPr>
                <p:nvPr/>
              </p:nvSpPr>
              <p:spPr bwMode="auto">
                <a:xfrm flipH="1">
                  <a:off x="2491" y="10446"/>
                  <a:ext cx="1023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427" name="Oval 15"/>
                <p:cNvSpPr>
                  <a:spLocks noChangeAspect="1" noChangeArrowheads="1"/>
                </p:cNvSpPr>
                <p:nvPr/>
              </p:nvSpPr>
              <p:spPr bwMode="auto">
                <a:xfrm>
                  <a:off x="2455" y="10390"/>
                  <a:ext cx="107" cy="102"/>
                </a:xfrm>
                <a:prstGeom prst="ellipse">
                  <a:avLst/>
                </a:prstGeom>
                <a:solidFill>
                  <a:srgbClr val="FFFFC1"/>
                </a:solidFill>
                <a:ln w="19050">
                  <a:solidFill>
                    <a:srgbClr val="33333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Lucida Sans Unicode" pitchFamily="34" charset="0"/>
                  </a:endParaRPr>
                </a:p>
              </p:txBody>
            </p:sp>
          </p:grpSp>
          <p:grpSp>
            <p:nvGrpSpPr>
              <p:cNvPr id="5" name="Group 16"/>
              <p:cNvGrpSpPr>
                <a:grpSpLocks/>
              </p:cNvGrpSpPr>
              <p:nvPr/>
            </p:nvGrpSpPr>
            <p:grpSpPr bwMode="auto">
              <a:xfrm>
                <a:off x="2455" y="10028"/>
                <a:ext cx="7403" cy="2150"/>
                <a:chOff x="2455" y="10028"/>
                <a:chExt cx="7403" cy="2150"/>
              </a:xfrm>
            </p:grpSpPr>
            <p:grpSp>
              <p:nvGrpSpPr>
                <p:cNvPr id="6" name="Group 17"/>
                <p:cNvGrpSpPr>
                  <a:grpSpLocks/>
                </p:cNvGrpSpPr>
                <p:nvPr/>
              </p:nvGrpSpPr>
              <p:grpSpPr bwMode="auto">
                <a:xfrm>
                  <a:off x="7366" y="11034"/>
                  <a:ext cx="2492" cy="102"/>
                  <a:chOff x="7366" y="10914"/>
                  <a:chExt cx="2492" cy="102"/>
                </a:xfrm>
              </p:grpSpPr>
              <p:sp>
                <p:nvSpPr>
                  <p:cNvPr id="16424" name="Line 18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7366" y="10965"/>
                    <a:ext cx="2425" cy="0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6425" name="Oval 1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9751" y="10914"/>
                    <a:ext cx="107" cy="102"/>
                  </a:xfrm>
                  <a:prstGeom prst="ellipse">
                    <a:avLst/>
                  </a:prstGeom>
                  <a:solidFill>
                    <a:srgbClr val="FFFFC1"/>
                  </a:solidFill>
                  <a:ln w="19050">
                    <a:solidFill>
                      <a:srgbClr val="333333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latin typeface="Lucida Sans Unicode" pitchFamily="34" charset="0"/>
                    </a:endParaRPr>
                  </a:p>
                </p:txBody>
              </p:sp>
            </p:grpSp>
            <p:sp>
              <p:nvSpPr>
                <p:cNvPr id="16400" name="Line 20"/>
                <p:cNvSpPr>
                  <a:spLocks noChangeShapeType="1"/>
                </p:cNvSpPr>
                <p:nvPr/>
              </p:nvSpPr>
              <p:spPr bwMode="auto">
                <a:xfrm flipH="1">
                  <a:off x="3509" y="11241"/>
                  <a:ext cx="156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401" name="Line 21"/>
                <p:cNvSpPr>
                  <a:spLocks noChangeShapeType="1"/>
                </p:cNvSpPr>
                <p:nvPr/>
              </p:nvSpPr>
              <p:spPr bwMode="auto">
                <a:xfrm flipH="1">
                  <a:off x="3509" y="10943"/>
                  <a:ext cx="156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2246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3635" y="10815"/>
                  <a:ext cx="1205" cy="564"/>
                </a:xfrm>
                <a:prstGeom prst="rect">
                  <a:avLst/>
                </a:prstGeom>
                <a:solidFill>
                  <a:srgbClr val="FFFFC1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  <a:effectLst>
                  <a:outerShdw dist="99190" dir="18588334" algn="ctr" rotWithShape="0">
                    <a:srgbClr val="797979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algn="ctr" rtl="1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600">
                      <a:solidFill>
                        <a:srgbClr val="000000"/>
                      </a:solidFill>
                      <a:latin typeface="+mn-lt"/>
                      <a:cs typeface="+mn-cs"/>
                    </a:rPr>
                    <a:t>Differential Amplifier</a:t>
                  </a:r>
                </a:p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1600">
                    <a:solidFill>
                      <a:srgbClr val="000000"/>
                    </a:solidFill>
                    <a:latin typeface="+mn-lt"/>
                    <a:cs typeface="+mn-cs"/>
                  </a:endParaRPr>
                </a:p>
              </p:txBody>
            </p:sp>
            <p:sp>
              <p:nvSpPr>
                <p:cNvPr id="52247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5055" y="10815"/>
                  <a:ext cx="1070" cy="564"/>
                </a:xfrm>
                <a:prstGeom prst="rect">
                  <a:avLst/>
                </a:prstGeom>
                <a:solidFill>
                  <a:srgbClr val="FFFFC1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  <a:effectLst>
                  <a:outerShdw dist="107763" dir="18900000" algn="ctr" rotWithShape="0">
                    <a:srgbClr val="797979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algn="ctr" rtl="1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400">
                      <a:solidFill>
                        <a:srgbClr val="000000"/>
                      </a:solidFill>
                      <a:latin typeface="+mn-lt"/>
                      <a:cs typeface="+mn-cs"/>
                    </a:rPr>
                    <a:t>Voltage </a:t>
                  </a:r>
                  <a:r>
                    <a:rPr lang="en-US" sz="1600">
                      <a:solidFill>
                        <a:srgbClr val="000000"/>
                      </a:solidFill>
                      <a:latin typeface="+mn-lt"/>
                      <a:cs typeface="+mn-cs"/>
                    </a:rPr>
                    <a:t>Amplifier</a:t>
                  </a:r>
                </a:p>
              </p:txBody>
            </p:sp>
            <p:sp>
              <p:nvSpPr>
                <p:cNvPr id="52248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6340" y="10815"/>
                  <a:ext cx="1070" cy="564"/>
                </a:xfrm>
                <a:prstGeom prst="rect">
                  <a:avLst/>
                </a:prstGeom>
                <a:solidFill>
                  <a:srgbClr val="FFFFC1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  <a:effectLst>
                  <a:outerShdw dist="107763" dir="18900000" algn="ctr" rotWithShape="0">
                    <a:srgbClr val="797979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algn="ctr" rtl="1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400">
                      <a:solidFill>
                        <a:srgbClr val="000000"/>
                      </a:solidFill>
                      <a:latin typeface="+mn-lt"/>
                      <a:cs typeface="+mn-cs"/>
                    </a:rPr>
                    <a:t>Output Amplifier</a:t>
                  </a:r>
                </a:p>
              </p:txBody>
            </p:sp>
            <p:sp>
              <p:nvSpPr>
                <p:cNvPr id="16405" name="Line 25"/>
                <p:cNvSpPr>
                  <a:spLocks noChangeShapeType="1"/>
                </p:cNvSpPr>
                <p:nvPr/>
              </p:nvSpPr>
              <p:spPr bwMode="auto">
                <a:xfrm>
                  <a:off x="6875" y="10581"/>
                  <a:ext cx="0" cy="231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406" name="Line 26"/>
                <p:cNvSpPr>
                  <a:spLocks noChangeShapeType="1"/>
                </p:cNvSpPr>
                <p:nvPr/>
              </p:nvSpPr>
              <p:spPr bwMode="auto">
                <a:xfrm>
                  <a:off x="4236" y="10581"/>
                  <a:ext cx="0" cy="231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407" name="Line 27"/>
                <p:cNvSpPr>
                  <a:spLocks noChangeShapeType="1"/>
                </p:cNvSpPr>
                <p:nvPr/>
              </p:nvSpPr>
              <p:spPr bwMode="auto">
                <a:xfrm flipV="1">
                  <a:off x="6875" y="11354"/>
                  <a:ext cx="0" cy="231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408" name="Line 28"/>
                <p:cNvSpPr>
                  <a:spLocks noChangeShapeType="1"/>
                </p:cNvSpPr>
                <p:nvPr/>
              </p:nvSpPr>
              <p:spPr bwMode="auto">
                <a:xfrm flipV="1">
                  <a:off x="4236" y="11354"/>
                  <a:ext cx="0" cy="231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409" name="Line 29"/>
                <p:cNvSpPr>
                  <a:spLocks noChangeShapeType="1"/>
                </p:cNvSpPr>
                <p:nvPr/>
              </p:nvSpPr>
              <p:spPr bwMode="auto">
                <a:xfrm>
                  <a:off x="4232" y="10581"/>
                  <a:ext cx="2639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410" name="Line 30"/>
                <p:cNvSpPr>
                  <a:spLocks noChangeShapeType="1"/>
                </p:cNvSpPr>
                <p:nvPr/>
              </p:nvSpPr>
              <p:spPr bwMode="auto">
                <a:xfrm>
                  <a:off x="4232" y="11585"/>
                  <a:ext cx="2639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411" name="Line 31"/>
                <p:cNvSpPr>
                  <a:spLocks noChangeShapeType="1"/>
                </p:cNvSpPr>
                <p:nvPr/>
              </p:nvSpPr>
              <p:spPr bwMode="auto">
                <a:xfrm flipV="1">
                  <a:off x="3509" y="10437"/>
                  <a:ext cx="0" cy="51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412" name="Line 32"/>
                <p:cNvSpPr>
                  <a:spLocks noChangeShapeType="1"/>
                </p:cNvSpPr>
                <p:nvPr/>
              </p:nvSpPr>
              <p:spPr bwMode="auto">
                <a:xfrm flipV="1">
                  <a:off x="3509" y="11232"/>
                  <a:ext cx="0" cy="516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7" name="Group 33"/>
                <p:cNvGrpSpPr>
                  <a:grpSpLocks/>
                </p:cNvGrpSpPr>
                <p:nvPr/>
              </p:nvGrpSpPr>
              <p:grpSpPr bwMode="auto">
                <a:xfrm>
                  <a:off x="2455" y="10390"/>
                  <a:ext cx="1059" cy="102"/>
                  <a:chOff x="2455" y="10390"/>
                  <a:chExt cx="1059" cy="102"/>
                </a:xfrm>
              </p:grpSpPr>
              <p:sp>
                <p:nvSpPr>
                  <p:cNvPr id="16422" name="Line 34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491" y="10446"/>
                    <a:ext cx="1023" cy="0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6423" name="Oval 3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455" y="10390"/>
                    <a:ext cx="107" cy="102"/>
                  </a:xfrm>
                  <a:prstGeom prst="ellipse">
                    <a:avLst/>
                  </a:prstGeom>
                  <a:solidFill>
                    <a:srgbClr val="FFFFC1"/>
                  </a:solidFill>
                  <a:ln w="19050">
                    <a:solidFill>
                      <a:srgbClr val="333333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latin typeface="Lucida Sans Unicode" pitchFamily="34" charset="0"/>
                    </a:endParaRPr>
                  </a:p>
                </p:txBody>
              </p:sp>
            </p:grpSp>
            <p:grpSp>
              <p:nvGrpSpPr>
                <p:cNvPr id="8" name="Group 36"/>
                <p:cNvGrpSpPr>
                  <a:grpSpLocks/>
                </p:cNvGrpSpPr>
                <p:nvPr/>
              </p:nvGrpSpPr>
              <p:grpSpPr bwMode="auto">
                <a:xfrm>
                  <a:off x="5538" y="11354"/>
                  <a:ext cx="106" cy="824"/>
                  <a:chOff x="5538" y="11354"/>
                  <a:chExt cx="106" cy="824"/>
                </a:xfrm>
              </p:grpSpPr>
              <p:sp>
                <p:nvSpPr>
                  <p:cNvPr id="16420" name="Line 3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591" y="11354"/>
                    <a:ext cx="0" cy="769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6421" name="Oval 3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538" y="12076"/>
                    <a:ext cx="106" cy="102"/>
                  </a:xfrm>
                  <a:prstGeom prst="ellipse">
                    <a:avLst/>
                  </a:prstGeom>
                  <a:solidFill>
                    <a:srgbClr val="FFFFC1"/>
                  </a:solidFill>
                  <a:ln w="19050">
                    <a:solidFill>
                      <a:srgbClr val="333333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latin typeface="Lucida Sans Unicode" pitchFamily="34" charset="0"/>
                    </a:endParaRPr>
                  </a:p>
                </p:txBody>
              </p:sp>
            </p:grpSp>
            <p:sp>
              <p:nvSpPr>
                <p:cNvPr id="16415" name="Oval 39"/>
                <p:cNvSpPr>
                  <a:spLocks noChangeArrowheads="1"/>
                </p:cNvSpPr>
                <p:nvPr/>
              </p:nvSpPr>
              <p:spPr bwMode="auto">
                <a:xfrm>
                  <a:off x="5536" y="11532"/>
                  <a:ext cx="91" cy="91"/>
                </a:xfrm>
                <a:prstGeom prst="ellipse">
                  <a:avLst/>
                </a:prstGeom>
                <a:solidFill>
                  <a:srgbClr val="FFFF99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Lucida Sans Unicode" pitchFamily="34" charset="0"/>
                  </a:endParaRPr>
                </a:p>
              </p:txBody>
            </p:sp>
            <p:grpSp>
              <p:nvGrpSpPr>
                <p:cNvPr id="9" name="Group 40"/>
                <p:cNvGrpSpPr>
                  <a:grpSpLocks/>
                </p:cNvGrpSpPr>
                <p:nvPr/>
              </p:nvGrpSpPr>
              <p:grpSpPr bwMode="auto">
                <a:xfrm>
                  <a:off x="5538" y="10028"/>
                  <a:ext cx="107" cy="806"/>
                  <a:chOff x="5659" y="9908"/>
                  <a:chExt cx="113" cy="892"/>
                </a:xfrm>
              </p:grpSpPr>
              <p:sp>
                <p:nvSpPr>
                  <p:cNvPr id="16418" name="Line 41"/>
                  <p:cNvSpPr>
                    <a:spLocks noChangeShapeType="1"/>
                  </p:cNvSpPr>
                  <p:nvPr/>
                </p:nvSpPr>
                <p:spPr bwMode="auto">
                  <a:xfrm>
                    <a:off x="5715" y="9950"/>
                    <a:ext cx="0" cy="850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6419" name="Oval 4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659" y="9908"/>
                    <a:ext cx="113" cy="113"/>
                  </a:xfrm>
                  <a:prstGeom prst="ellipse">
                    <a:avLst/>
                  </a:prstGeom>
                  <a:solidFill>
                    <a:srgbClr val="FFFFC1"/>
                  </a:solidFill>
                  <a:ln w="19050">
                    <a:solidFill>
                      <a:srgbClr val="333333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latin typeface="Lucida Sans Unicode" pitchFamily="34" charset="0"/>
                    </a:endParaRPr>
                  </a:p>
                </p:txBody>
              </p:sp>
            </p:grpSp>
            <p:sp>
              <p:nvSpPr>
                <p:cNvPr id="16417" name="Oval 43"/>
                <p:cNvSpPr>
                  <a:spLocks noChangeAspect="1" noChangeArrowheads="1"/>
                </p:cNvSpPr>
                <p:nvPr/>
              </p:nvSpPr>
              <p:spPr bwMode="auto">
                <a:xfrm>
                  <a:off x="5540" y="10539"/>
                  <a:ext cx="91" cy="89"/>
                </a:xfrm>
                <a:prstGeom prst="ellipse">
                  <a:avLst/>
                </a:prstGeom>
                <a:solidFill>
                  <a:srgbClr val="FFFF99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Lucida Sans Unicode" pitchFamily="34" charset="0"/>
                  </a:endParaRPr>
                </a:p>
              </p:txBody>
            </p:sp>
          </p:grp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dirty="0" smtClean="0">
                <a:solidFill>
                  <a:srgbClr val="FF0000"/>
                </a:solidFill>
              </a:rPr>
              <a:t>OP-AMP HAS 3 –STAGE AMPLIFIER CIRCUITS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First Stage : </a:t>
            </a:r>
            <a:r>
              <a:rPr lang="en-US" smtClean="0">
                <a:solidFill>
                  <a:srgbClr val="FF0000"/>
                </a:solidFill>
              </a:rPr>
              <a:t>Differential Amplifier </a:t>
            </a:r>
            <a:r>
              <a:rPr lang="en-US" smtClean="0"/>
              <a:t>-it gives the OP-AMP high input impedance (resistance)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Second Stage: </a:t>
            </a:r>
            <a:r>
              <a:rPr lang="en-US" smtClean="0">
                <a:solidFill>
                  <a:srgbClr val="FF0000"/>
                </a:solidFill>
              </a:rPr>
              <a:t>Voltage Amplifier </a:t>
            </a:r>
            <a:r>
              <a:rPr lang="en-US" smtClean="0"/>
              <a:t>– it gives high gain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Third Stage : </a:t>
            </a:r>
            <a:r>
              <a:rPr lang="en-US" smtClean="0">
                <a:solidFill>
                  <a:srgbClr val="FF0000"/>
                </a:solidFill>
              </a:rPr>
              <a:t>Output Amplifier </a:t>
            </a:r>
            <a:r>
              <a:rPr lang="en-US" smtClean="0"/>
              <a:t>(Emitter Follower) – gives low output impedance (resistance)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Pin Diagram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smtClean="0"/>
              <a:t> 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042988" y="2060575"/>
            <a:ext cx="6008687" cy="3597275"/>
            <a:chOff x="3690" y="5805"/>
            <a:chExt cx="4290" cy="3023"/>
          </a:xfrm>
        </p:grpSpPr>
        <p:sp>
          <p:nvSpPr>
            <p:cNvPr id="18437" name="Text Box 5"/>
            <p:cNvSpPr txBox="1">
              <a:spLocks noChangeArrowheads="1"/>
            </p:cNvSpPr>
            <p:nvPr/>
          </p:nvSpPr>
          <p:spPr bwMode="auto">
            <a:xfrm>
              <a:off x="4318" y="8423"/>
              <a:ext cx="3480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rtl="1"/>
              <a:r>
                <a:rPr lang="en-US" sz="1000" b="1">
                  <a:latin typeface="Lucida Sans Unicode" pitchFamily="34" charset="0"/>
                </a:rPr>
                <a:t>Figure 4</a:t>
              </a:r>
              <a:r>
                <a:rPr lang="en-US" sz="1000">
                  <a:latin typeface="Lucida Sans Unicode" pitchFamily="34" charset="0"/>
                </a:rPr>
                <a:t> Op Amp pins Description</a:t>
              </a:r>
              <a:endParaRPr lang="en-US">
                <a:latin typeface="Lucida Sans Unicode" pitchFamily="34" charset="0"/>
              </a:endParaRPr>
            </a:p>
          </p:txBody>
        </p:sp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3690" y="5805"/>
              <a:ext cx="4290" cy="2480"/>
              <a:chOff x="3690" y="5805"/>
              <a:chExt cx="4290" cy="2480"/>
            </a:xfrm>
          </p:grpSpPr>
          <p:grpSp>
            <p:nvGrpSpPr>
              <p:cNvPr id="4" name="Group 7"/>
              <p:cNvGrpSpPr>
                <a:grpSpLocks/>
              </p:cNvGrpSpPr>
              <p:nvPr/>
            </p:nvGrpSpPr>
            <p:grpSpPr bwMode="auto">
              <a:xfrm>
                <a:off x="5059" y="5805"/>
                <a:ext cx="2042" cy="2475"/>
                <a:chOff x="5059" y="5805"/>
                <a:chExt cx="2042" cy="2475"/>
              </a:xfrm>
            </p:grpSpPr>
            <p:grpSp>
              <p:nvGrpSpPr>
                <p:cNvPr id="5" name="Group 8"/>
                <p:cNvGrpSpPr>
                  <a:grpSpLocks/>
                </p:cNvGrpSpPr>
                <p:nvPr/>
              </p:nvGrpSpPr>
              <p:grpSpPr bwMode="auto">
                <a:xfrm>
                  <a:off x="5059" y="6157"/>
                  <a:ext cx="2042" cy="1978"/>
                  <a:chOff x="4687" y="6102"/>
                  <a:chExt cx="2042" cy="1978"/>
                </a:xfrm>
              </p:grpSpPr>
              <p:sp>
                <p:nvSpPr>
                  <p:cNvPr id="18464" name="Text Box 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687" y="6667"/>
                    <a:ext cx="2041" cy="283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latin typeface="Lucida Sans Unicode" pitchFamily="34" charset="0"/>
                    </a:endParaRPr>
                  </a:p>
                </p:txBody>
              </p:sp>
              <p:sp>
                <p:nvSpPr>
                  <p:cNvPr id="18465" name="Text Box 1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687" y="7232"/>
                    <a:ext cx="2041" cy="283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latin typeface="Lucida Sans Unicode" pitchFamily="34" charset="0"/>
                    </a:endParaRPr>
                  </a:p>
                </p:txBody>
              </p:sp>
              <p:sp>
                <p:nvSpPr>
                  <p:cNvPr id="18466" name="Text Box 1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687" y="7797"/>
                    <a:ext cx="2041" cy="283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latin typeface="Lucida Sans Unicode" pitchFamily="34" charset="0"/>
                    </a:endParaRPr>
                  </a:p>
                </p:txBody>
              </p:sp>
              <p:sp>
                <p:nvSpPr>
                  <p:cNvPr id="18467" name="Text Box 1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688" y="6102"/>
                    <a:ext cx="2041" cy="283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latin typeface="Lucida Sans Unicode" pitchFamily="34" charset="0"/>
                    </a:endParaRPr>
                  </a:p>
                </p:txBody>
              </p:sp>
            </p:grpSp>
            <p:sp>
              <p:nvSpPr>
                <p:cNvPr id="18459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5230" y="6012"/>
                  <a:ext cx="1701" cy="2268"/>
                </a:xfrm>
                <a:prstGeom prst="rect">
                  <a:avLst/>
                </a:prstGeom>
                <a:solidFill>
                  <a:srgbClr val="FFFFC1"/>
                </a:solidFill>
                <a:ln w="28575">
                  <a:solidFill>
                    <a:srgbClr val="8E5F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Lucida Sans Unicode" pitchFamily="34" charset="0"/>
                  </a:endParaRPr>
                </a:p>
              </p:txBody>
            </p:sp>
            <p:grpSp>
              <p:nvGrpSpPr>
                <p:cNvPr id="6" name="Group 14"/>
                <p:cNvGrpSpPr>
                  <a:grpSpLocks/>
                </p:cNvGrpSpPr>
                <p:nvPr/>
              </p:nvGrpSpPr>
              <p:grpSpPr bwMode="auto">
                <a:xfrm>
                  <a:off x="5858" y="5805"/>
                  <a:ext cx="444" cy="390"/>
                  <a:chOff x="9919" y="14955"/>
                  <a:chExt cx="444" cy="390"/>
                </a:xfrm>
              </p:grpSpPr>
              <p:sp>
                <p:nvSpPr>
                  <p:cNvPr id="18461" name="Oval 15"/>
                  <p:cNvSpPr>
                    <a:spLocks noChangeArrowheads="1"/>
                  </p:cNvSpPr>
                  <p:nvPr/>
                </p:nvSpPr>
                <p:spPr bwMode="auto">
                  <a:xfrm>
                    <a:off x="9953" y="14970"/>
                    <a:ext cx="375" cy="375"/>
                  </a:xfrm>
                  <a:prstGeom prst="ellipse">
                    <a:avLst/>
                  </a:prstGeom>
                  <a:solidFill>
                    <a:srgbClr val="969696"/>
                  </a:solidFill>
                  <a:ln w="19050">
                    <a:solidFill>
                      <a:srgbClr val="8E5F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latin typeface="Lucida Sans Unicode" pitchFamily="34" charset="0"/>
                    </a:endParaRPr>
                  </a:p>
                </p:txBody>
              </p:sp>
              <p:sp>
                <p:nvSpPr>
                  <p:cNvPr id="18462" name="Text Box 1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9919" y="14955"/>
                    <a:ext cx="444" cy="152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latin typeface="Lucida Sans Unicode" pitchFamily="34" charset="0"/>
                    </a:endParaRPr>
                  </a:p>
                </p:txBody>
              </p:sp>
              <p:sp>
                <p:nvSpPr>
                  <p:cNvPr id="18463" name="Line 17"/>
                  <p:cNvSpPr>
                    <a:spLocks noChangeShapeType="1"/>
                  </p:cNvSpPr>
                  <p:nvPr/>
                </p:nvSpPr>
                <p:spPr bwMode="auto">
                  <a:xfrm>
                    <a:off x="9942" y="15120"/>
                    <a:ext cx="397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FFFFFF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7" name="Group 18"/>
              <p:cNvGrpSpPr>
                <a:grpSpLocks/>
              </p:cNvGrpSpPr>
              <p:nvPr/>
            </p:nvGrpSpPr>
            <p:grpSpPr bwMode="auto">
              <a:xfrm>
                <a:off x="3965" y="5915"/>
                <a:ext cx="3865" cy="2250"/>
                <a:chOff x="3965" y="5915"/>
                <a:chExt cx="3865" cy="2250"/>
              </a:xfrm>
            </p:grpSpPr>
            <p:sp>
              <p:nvSpPr>
                <p:cNvPr id="18446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5190" y="6065"/>
                  <a:ext cx="420" cy="37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rtl="1"/>
                  <a:r>
                    <a:rPr lang="en-US" sz="1100" b="1">
                      <a:latin typeface="Verdana" pitchFamily="34" charset="0"/>
                    </a:rPr>
                    <a:t>1</a:t>
                  </a:r>
                  <a:endParaRPr lang="en-US">
                    <a:latin typeface="Lucida Sans Unicode" pitchFamily="34" charset="0"/>
                  </a:endParaRPr>
                </a:p>
              </p:txBody>
            </p:sp>
            <p:sp>
              <p:nvSpPr>
                <p:cNvPr id="18447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5190" y="6665"/>
                  <a:ext cx="420" cy="37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rtl="1"/>
                  <a:r>
                    <a:rPr lang="en-US" sz="1100" b="1">
                      <a:latin typeface="Verdana" pitchFamily="34" charset="0"/>
                    </a:rPr>
                    <a:t>2</a:t>
                  </a:r>
                  <a:endParaRPr lang="en-US">
                    <a:latin typeface="Lucida Sans Unicode" pitchFamily="34" charset="0"/>
                  </a:endParaRPr>
                </a:p>
              </p:txBody>
            </p:sp>
            <p:sp>
              <p:nvSpPr>
                <p:cNvPr id="18448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5190" y="7220"/>
                  <a:ext cx="420" cy="37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rtl="1"/>
                  <a:r>
                    <a:rPr lang="en-US" sz="1100" b="1">
                      <a:latin typeface="Verdana" pitchFamily="34" charset="0"/>
                    </a:rPr>
                    <a:t>3</a:t>
                  </a:r>
                  <a:endParaRPr lang="en-US">
                    <a:latin typeface="Lucida Sans Unicode" pitchFamily="34" charset="0"/>
                  </a:endParaRPr>
                </a:p>
              </p:txBody>
            </p:sp>
            <p:sp>
              <p:nvSpPr>
                <p:cNvPr id="18449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5190" y="7790"/>
                  <a:ext cx="420" cy="37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rtl="1"/>
                  <a:r>
                    <a:rPr lang="en-US" sz="1100" b="1">
                      <a:latin typeface="Verdana" pitchFamily="34" charset="0"/>
                    </a:rPr>
                    <a:t>4</a:t>
                  </a:r>
                  <a:endParaRPr lang="en-US">
                    <a:latin typeface="Lucida Sans Unicode" pitchFamily="34" charset="0"/>
                  </a:endParaRPr>
                </a:p>
              </p:txBody>
            </p:sp>
            <p:sp>
              <p:nvSpPr>
                <p:cNvPr id="18450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6495" y="7790"/>
                  <a:ext cx="420" cy="37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rtl="1"/>
                  <a:r>
                    <a:rPr lang="en-US" sz="1100" b="1">
                      <a:latin typeface="Verdana" pitchFamily="34" charset="0"/>
                    </a:rPr>
                    <a:t>5</a:t>
                  </a:r>
                  <a:endParaRPr lang="en-US">
                    <a:latin typeface="Lucida Sans Unicode" pitchFamily="34" charset="0"/>
                  </a:endParaRPr>
                </a:p>
              </p:txBody>
            </p:sp>
            <p:sp>
              <p:nvSpPr>
                <p:cNvPr id="18451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6495" y="7220"/>
                  <a:ext cx="420" cy="37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rtl="1"/>
                  <a:r>
                    <a:rPr lang="en-US" sz="1100" b="1">
                      <a:latin typeface="Verdana" pitchFamily="34" charset="0"/>
                    </a:rPr>
                    <a:t>6</a:t>
                  </a:r>
                  <a:endParaRPr lang="en-US">
                    <a:latin typeface="Lucida Sans Unicode" pitchFamily="34" charset="0"/>
                  </a:endParaRPr>
                </a:p>
              </p:txBody>
            </p:sp>
            <p:sp>
              <p:nvSpPr>
                <p:cNvPr id="18452" name="Text Box 25"/>
                <p:cNvSpPr txBox="1">
                  <a:spLocks noChangeArrowheads="1"/>
                </p:cNvSpPr>
                <p:nvPr/>
              </p:nvSpPr>
              <p:spPr bwMode="auto">
                <a:xfrm>
                  <a:off x="6495" y="6665"/>
                  <a:ext cx="420" cy="37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rtl="1"/>
                  <a:r>
                    <a:rPr lang="en-US" sz="1100" b="1">
                      <a:latin typeface="Verdana" pitchFamily="34" charset="0"/>
                    </a:rPr>
                    <a:t>7</a:t>
                  </a:r>
                  <a:endParaRPr lang="en-US">
                    <a:latin typeface="Lucida Sans Unicode" pitchFamily="34" charset="0"/>
                  </a:endParaRPr>
                </a:p>
              </p:txBody>
            </p:sp>
            <p:sp>
              <p:nvSpPr>
                <p:cNvPr id="18453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6495" y="6095"/>
                  <a:ext cx="420" cy="37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rtl="1"/>
                  <a:r>
                    <a:rPr lang="en-US" sz="1100" b="1">
                      <a:latin typeface="Verdana" pitchFamily="34" charset="0"/>
                    </a:rPr>
                    <a:t>8</a:t>
                  </a:r>
                  <a:endParaRPr lang="en-US">
                    <a:latin typeface="Lucida Sans Unicode" pitchFamily="34" charset="0"/>
                  </a:endParaRPr>
                </a:p>
              </p:txBody>
            </p:sp>
            <p:sp>
              <p:nvSpPr>
                <p:cNvPr id="18454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4170" y="5915"/>
                  <a:ext cx="960" cy="60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rtl="1"/>
                  <a:r>
                    <a:rPr lang="en-US" sz="1400">
                      <a:latin typeface="Verdana" pitchFamily="34" charset="0"/>
                    </a:rPr>
                    <a:t>1. Offset Null</a:t>
                  </a:r>
                  <a:endParaRPr lang="en-US" sz="1400">
                    <a:latin typeface="Lucida Sans Unicode" pitchFamily="34" charset="0"/>
                  </a:endParaRPr>
                </a:p>
              </p:txBody>
            </p:sp>
            <p:sp>
              <p:nvSpPr>
                <p:cNvPr id="18455" name="Text Box 28"/>
                <p:cNvSpPr txBox="1">
                  <a:spLocks noChangeArrowheads="1"/>
                </p:cNvSpPr>
                <p:nvPr/>
              </p:nvSpPr>
              <p:spPr bwMode="auto">
                <a:xfrm>
                  <a:off x="3965" y="7775"/>
                  <a:ext cx="1071" cy="37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rtl="1"/>
                  <a:r>
                    <a:rPr lang="en-US" sz="1000">
                      <a:latin typeface="Verdana" pitchFamily="34" charset="0"/>
                    </a:rPr>
                    <a:t>-</a:t>
                  </a:r>
                  <a:r>
                    <a:rPr lang="en-US" sz="2000">
                      <a:latin typeface="Verdana" pitchFamily="34" charset="0"/>
                    </a:rPr>
                    <a:t>V</a:t>
                  </a:r>
                  <a:r>
                    <a:rPr lang="en-US" sz="2000" baseline="-25000">
                      <a:latin typeface="Verdana" pitchFamily="34" charset="0"/>
                    </a:rPr>
                    <a:t>EE</a:t>
                  </a:r>
                  <a:endParaRPr lang="en-US" sz="2000">
                    <a:latin typeface="Lucida Sans Unicode" pitchFamily="34" charset="0"/>
                  </a:endParaRPr>
                </a:p>
              </p:txBody>
            </p:sp>
            <p:sp>
              <p:nvSpPr>
                <p:cNvPr id="18456" name="Text Box 29"/>
                <p:cNvSpPr txBox="1">
                  <a:spLocks noChangeArrowheads="1"/>
                </p:cNvSpPr>
                <p:nvPr/>
              </p:nvSpPr>
              <p:spPr bwMode="auto">
                <a:xfrm>
                  <a:off x="7035" y="6080"/>
                  <a:ext cx="795" cy="40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rtl="1"/>
                  <a:r>
                    <a:rPr lang="en-US" sz="1400">
                      <a:latin typeface="Lucida Sans Unicode" pitchFamily="34" charset="0"/>
                    </a:rPr>
                    <a:t>8. N / C</a:t>
                  </a:r>
                </a:p>
              </p:txBody>
            </p:sp>
            <p:sp>
              <p:nvSpPr>
                <p:cNvPr id="18457" name="Text Box 30"/>
                <p:cNvSpPr txBox="1">
                  <a:spLocks noChangeArrowheads="1"/>
                </p:cNvSpPr>
                <p:nvPr/>
              </p:nvSpPr>
              <p:spPr bwMode="auto">
                <a:xfrm>
                  <a:off x="7065" y="7220"/>
                  <a:ext cx="675" cy="42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rtl="1"/>
                  <a:r>
                    <a:rPr lang="en-US" sz="1400">
                      <a:latin typeface="Lucida Sans Unicode" pitchFamily="34" charset="0"/>
                    </a:rPr>
                    <a:t>6.Output</a:t>
                  </a:r>
                </a:p>
              </p:txBody>
            </p:sp>
          </p:grpSp>
          <p:sp>
            <p:nvSpPr>
              <p:cNvPr id="18441" name="Text Box 31"/>
              <p:cNvSpPr txBox="1">
                <a:spLocks noChangeArrowheads="1"/>
              </p:cNvSpPr>
              <p:nvPr/>
            </p:nvSpPr>
            <p:spPr bwMode="auto">
              <a:xfrm>
                <a:off x="5698" y="6215"/>
                <a:ext cx="765" cy="3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rtl="1"/>
                <a:r>
                  <a:rPr lang="en-US" sz="1000" b="1">
                    <a:solidFill>
                      <a:srgbClr val="8E5F00"/>
                    </a:solidFill>
                    <a:latin typeface="Verdana" pitchFamily="34" charset="0"/>
                  </a:rPr>
                  <a:t>741</a:t>
                </a:r>
                <a:endParaRPr lang="en-US">
                  <a:latin typeface="Lucida Sans Unicode" pitchFamily="34" charset="0"/>
                </a:endParaRPr>
              </a:p>
            </p:txBody>
          </p:sp>
          <p:sp>
            <p:nvSpPr>
              <p:cNvPr id="18442" name="Text Box 32"/>
              <p:cNvSpPr txBox="1">
                <a:spLocks noChangeArrowheads="1"/>
              </p:cNvSpPr>
              <p:nvPr/>
            </p:nvSpPr>
            <p:spPr bwMode="auto">
              <a:xfrm>
                <a:off x="7035" y="6650"/>
                <a:ext cx="756" cy="3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r" rtl="1"/>
                <a:r>
                  <a:rPr lang="en-US" sz="1600">
                    <a:latin typeface="Verdana" pitchFamily="34" charset="0"/>
                  </a:rPr>
                  <a:t>7. +V</a:t>
                </a:r>
                <a:r>
                  <a:rPr lang="en-US" sz="1600" baseline="-25000">
                    <a:latin typeface="Verdana" pitchFamily="34" charset="0"/>
                  </a:rPr>
                  <a:t>CC</a:t>
                </a:r>
                <a:endParaRPr lang="en-US" sz="1600">
                  <a:latin typeface="Lucida Sans Unicode" pitchFamily="34" charset="0"/>
                </a:endParaRPr>
              </a:p>
            </p:txBody>
          </p:sp>
          <p:sp>
            <p:nvSpPr>
              <p:cNvPr id="18443" name="Text Box 33"/>
              <p:cNvSpPr txBox="1">
                <a:spLocks noChangeArrowheads="1"/>
              </p:cNvSpPr>
              <p:nvPr/>
            </p:nvSpPr>
            <p:spPr bwMode="auto">
              <a:xfrm>
                <a:off x="3690" y="7145"/>
                <a:ext cx="1440" cy="6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rtl="1"/>
                <a:r>
                  <a:rPr lang="en-US" sz="1400">
                    <a:latin typeface="Lucida Sans Unicode" pitchFamily="34" charset="0"/>
                  </a:rPr>
                  <a:t>3. Noninverting Input +V</a:t>
                </a:r>
                <a:r>
                  <a:rPr lang="en-US" sz="1400" baseline="-25000">
                    <a:latin typeface="Lucida Sans Unicode" pitchFamily="34" charset="0"/>
                  </a:rPr>
                  <a:t>IN</a:t>
                </a:r>
                <a:endParaRPr lang="en-US" sz="1400">
                  <a:latin typeface="Lucida Sans Unicode" pitchFamily="34" charset="0"/>
                </a:endParaRPr>
              </a:p>
            </p:txBody>
          </p:sp>
          <p:sp>
            <p:nvSpPr>
              <p:cNvPr id="18444" name="Text Box 34"/>
              <p:cNvSpPr txBox="1">
                <a:spLocks noChangeArrowheads="1"/>
              </p:cNvSpPr>
              <p:nvPr/>
            </p:nvSpPr>
            <p:spPr bwMode="auto">
              <a:xfrm>
                <a:off x="3780" y="6545"/>
                <a:ext cx="1512" cy="6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rtl="1"/>
                <a:r>
                  <a:rPr lang="en-US" sz="1400">
                    <a:latin typeface="Lucida Sans Unicode" pitchFamily="34" charset="0"/>
                  </a:rPr>
                  <a:t>2. Inverting Input –V</a:t>
                </a:r>
                <a:r>
                  <a:rPr lang="en-US" sz="1400" baseline="-25000">
                    <a:latin typeface="Lucida Sans Unicode" pitchFamily="34" charset="0"/>
                  </a:rPr>
                  <a:t>IN</a:t>
                </a:r>
              </a:p>
            </p:txBody>
          </p:sp>
          <p:sp>
            <p:nvSpPr>
              <p:cNvPr id="18445" name="Text Box 35"/>
              <p:cNvSpPr txBox="1">
                <a:spLocks noChangeArrowheads="1"/>
              </p:cNvSpPr>
              <p:nvPr/>
            </p:nvSpPr>
            <p:spPr bwMode="auto">
              <a:xfrm>
                <a:off x="7020" y="7685"/>
                <a:ext cx="960" cy="6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rtl="1"/>
                <a:endParaRPr lang="en-US" sz="1000">
                  <a:latin typeface="Verdana" pitchFamily="34" charset="0"/>
                </a:endParaRPr>
              </a:p>
              <a:p>
                <a:pPr algn="ctr" rtl="1"/>
                <a:endParaRPr lang="en-US" sz="1000">
                  <a:latin typeface="Verdana" pitchFamily="34" charset="0"/>
                </a:endParaRPr>
              </a:p>
              <a:p>
                <a:pPr algn="ctr" rtl="1"/>
                <a:r>
                  <a:rPr lang="en-US" sz="1400">
                    <a:latin typeface="Lucida Sans Unicode" pitchFamily="34" charset="0"/>
                  </a:rPr>
                  <a:t>5.Offset Null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>
                <a:solidFill>
                  <a:srgbClr val="FF0000"/>
                </a:solidFill>
              </a:rPr>
              <a:t>What are these pins?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b="1" i="1" smtClean="0"/>
              <a:t>Pin 1 and Pin 5 </a:t>
            </a:r>
            <a:r>
              <a:rPr lang="en-US" sz="2400" b="1" smtClean="0"/>
              <a:t>:</a:t>
            </a:r>
            <a:r>
              <a:rPr lang="en-US" sz="2400" smtClean="0"/>
              <a:t> Offset null input, are used to remove the Offset voltage. </a:t>
            </a:r>
            <a:endParaRPr lang="en-US" sz="2400" b="1" i="1" smtClean="0"/>
          </a:p>
          <a:p>
            <a:pPr eaLnBrk="1" hangingPunct="1">
              <a:lnSpc>
                <a:spcPct val="80000"/>
              </a:lnSpc>
            </a:pPr>
            <a:r>
              <a:rPr lang="en-US" sz="2400" b="1" i="1" smtClean="0"/>
              <a:t>Pin 2</a:t>
            </a:r>
            <a:r>
              <a:rPr lang="en-US" sz="2400" b="1" smtClean="0"/>
              <a:t>:</a:t>
            </a:r>
            <a:r>
              <a:rPr lang="en-US" sz="2400" smtClean="0"/>
              <a:t> Inverting input (-VIN), signals at this pin will be inverted at output Pin 6.</a:t>
            </a:r>
            <a:endParaRPr lang="en-US" sz="2400" b="1" i="1" smtClean="0"/>
          </a:p>
          <a:p>
            <a:pPr eaLnBrk="1" hangingPunct="1">
              <a:lnSpc>
                <a:spcPct val="80000"/>
              </a:lnSpc>
            </a:pPr>
            <a:r>
              <a:rPr lang="en-US" sz="2400" b="1" i="1" smtClean="0"/>
              <a:t>Pin 3</a:t>
            </a:r>
            <a:r>
              <a:rPr lang="en-US" sz="2400" b="1" smtClean="0"/>
              <a:t>:</a:t>
            </a:r>
            <a:r>
              <a:rPr lang="en-US" sz="2400" smtClean="0"/>
              <a:t> Non-inverting input (+VIN), signals at pin 3 will be processed without inversion.</a:t>
            </a:r>
            <a:endParaRPr lang="en-US" sz="2400" b="1" i="1" smtClean="0"/>
          </a:p>
          <a:p>
            <a:pPr eaLnBrk="1" hangingPunct="1">
              <a:lnSpc>
                <a:spcPct val="80000"/>
              </a:lnSpc>
            </a:pPr>
            <a:r>
              <a:rPr lang="en-US" sz="2400" b="1" i="1" smtClean="0"/>
              <a:t>Pin 4</a:t>
            </a:r>
            <a:r>
              <a:rPr lang="en-US" sz="2400" b="1" smtClean="0"/>
              <a:t>:</a:t>
            </a:r>
            <a:r>
              <a:rPr lang="en-US" sz="2400" smtClean="0"/>
              <a:t> Negative power supply terminal (-VEE). </a:t>
            </a:r>
            <a:endParaRPr lang="en-US" sz="2400" b="1" i="1" smtClean="0"/>
          </a:p>
          <a:p>
            <a:pPr eaLnBrk="1" hangingPunct="1">
              <a:lnSpc>
                <a:spcPct val="80000"/>
              </a:lnSpc>
            </a:pPr>
            <a:r>
              <a:rPr lang="en-US" sz="2400" b="1" i="1" smtClean="0"/>
              <a:t>Pin 6</a:t>
            </a:r>
            <a:r>
              <a:rPr lang="en-US" sz="2400" b="1" smtClean="0"/>
              <a:t>:</a:t>
            </a:r>
            <a:r>
              <a:rPr lang="en-US" sz="2400" smtClean="0"/>
              <a:t> Output (VOUT) of the Op-Amp</a:t>
            </a:r>
            <a:endParaRPr lang="en-US" sz="2400" b="1" i="1" smtClean="0"/>
          </a:p>
          <a:p>
            <a:pPr eaLnBrk="1" hangingPunct="1">
              <a:lnSpc>
                <a:spcPct val="80000"/>
              </a:lnSpc>
            </a:pPr>
            <a:r>
              <a:rPr lang="en-US" sz="2400" b="1" i="1" smtClean="0"/>
              <a:t>Pin 7</a:t>
            </a:r>
            <a:r>
              <a:rPr lang="en-US" sz="2400" b="1" smtClean="0"/>
              <a:t>:</a:t>
            </a:r>
            <a:r>
              <a:rPr lang="en-US" sz="2400" smtClean="0"/>
              <a:t> Positive power supply terminal (+VCC)</a:t>
            </a:r>
            <a:endParaRPr lang="en-US" sz="2400" b="1" i="1" smtClean="0"/>
          </a:p>
          <a:p>
            <a:pPr eaLnBrk="1" hangingPunct="1">
              <a:lnSpc>
                <a:spcPct val="80000"/>
              </a:lnSpc>
            </a:pPr>
            <a:r>
              <a:rPr lang="en-US" sz="2400" b="1" i="1" smtClean="0"/>
              <a:t>Pin 8</a:t>
            </a:r>
            <a:r>
              <a:rPr lang="en-US" sz="2400" b="1" smtClean="0"/>
              <a:t>:</a:t>
            </a:r>
            <a:r>
              <a:rPr lang="en-US" sz="2400" smtClean="0"/>
              <a:t> No connection (N\C), it is just there to make it a standard 8-pin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Symbol of OP-AMP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0" y="2205038"/>
            <a:ext cx="9144000" cy="3240087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mtClean="0"/>
              <a:t>  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403350" y="2133600"/>
            <a:ext cx="6048375" cy="4724400"/>
            <a:chOff x="1821" y="11443"/>
            <a:chExt cx="8265" cy="3160"/>
          </a:xfrm>
        </p:grpSpPr>
        <p:sp>
          <p:nvSpPr>
            <p:cNvPr id="20485" name="Text Box 5"/>
            <p:cNvSpPr txBox="1">
              <a:spLocks noChangeArrowheads="1"/>
            </p:cNvSpPr>
            <p:nvPr/>
          </p:nvSpPr>
          <p:spPr bwMode="auto">
            <a:xfrm>
              <a:off x="4102" y="14213"/>
              <a:ext cx="3705" cy="3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rtl="1"/>
              <a:r>
                <a:rPr lang="en-US" sz="1000" b="1">
                  <a:latin typeface="Lucida Sans Unicode" pitchFamily="34" charset="0"/>
                </a:rPr>
                <a:t>Figure 5</a:t>
              </a:r>
              <a:r>
                <a:rPr lang="en-US" sz="1000">
                  <a:latin typeface="Lucida Sans Unicode" pitchFamily="34" charset="0"/>
                </a:rPr>
                <a:t> Op Amp Schematic Symbols</a:t>
              </a:r>
              <a:endParaRPr lang="en-US">
                <a:latin typeface="Lucida Sans Unicode" pitchFamily="34" charset="0"/>
              </a:endParaRPr>
            </a:p>
          </p:txBody>
        </p:sp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1821" y="11443"/>
              <a:ext cx="8265" cy="2550"/>
              <a:chOff x="1821" y="11443"/>
              <a:chExt cx="8265" cy="2550"/>
            </a:xfrm>
          </p:grpSpPr>
          <p:grpSp>
            <p:nvGrpSpPr>
              <p:cNvPr id="4" name="Group 7"/>
              <p:cNvGrpSpPr>
                <a:grpSpLocks/>
              </p:cNvGrpSpPr>
              <p:nvPr/>
            </p:nvGrpSpPr>
            <p:grpSpPr bwMode="auto">
              <a:xfrm>
                <a:off x="1821" y="11827"/>
                <a:ext cx="3735" cy="1451"/>
                <a:chOff x="1872" y="11460"/>
                <a:chExt cx="3735" cy="1451"/>
              </a:xfrm>
            </p:grpSpPr>
            <p:grpSp>
              <p:nvGrpSpPr>
                <p:cNvPr id="5" name="Group 8"/>
                <p:cNvGrpSpPr>
                  <a:grpSpLocks/>
                </p:cNvGrpSpPr>
                <p:nvPr/>
              </p:nvGrpSpPr>
              <p:grpSpPr bwMode="auto">
                <a:xfrm>
                  <a:off x="2164" y="11550"/>
                  <a:ext cx="2985" cy="1361"/>
                  <a:chOff x="1934" y="5357"/>
                  <a:chExt cx="2985" cy="1361"/>
                </a:xfrm>
              </p:grpSpPr>
              <p:sp>
                <p:nvSpPr>
                  <p:cNvPr id="20516" name="Line 9"/>
                  <p:cNvSpPr>
                    <a:spLocks noChangeShapeType="1"/>
                  </p:cNvSpPr>
                  <p:nvPr/>
                </p:nvSpPr>
                <p:spPr bwMode="auto">
                  <a:xfrm>
                    <a:off x="4026" y="6037"/>
                    <a:ext cx="850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0517" name="Line 10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972" y="5699"/>
                    <a:ext cx="850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0518" name="Line 11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971" y="6386"/>
                    <a:ext cx="850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0519" name="Oval 12"/>
                  <p:cNvSpPr>
                    <a:spLocks noChangeArrowheads="1"/>
                  </p:cNvSpPr>
                  <p:nvPr/>
                </p:nvSpPr>
                <p:spPr bwMode="auto">
                  <a:xfrm>
                    <a:off x="4806" y="5978"/>
                    <a:ext cx="113" cy="113"/>
                  </a:xfrm>
                  <a:prstGeom prst="ellipse">
                    <a:avLst/>
                  </a:prstGeom>
                  <a:solidFill>
                    <a:srgbClr val="FFFF99"/>
                  </a:solidFill>
                  <a:ln w="19050">
                    <a:solidFill>
                      <a:srgbClr val="8A5C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latin typeface="Lucida Sans Unicode" pitchFamily="34" charset="0"/>
                    </a:endParaRPr>
                  </a:p>
                </p:txBody>
              </p:sp>
              <p:sp>
                <p:nvSpPr>
                  <p:cNvPr id="20520" name="AutoShape 13"/>
                  <p:cNvSpPr>
                    <a:spLocks noChangeArrowheads="1"/>
                  </p:cNvSpPr>
                  <p:nvPr/>
                </p:nvSpPr>
                <p:spPr bwMode="auto">
                  <a:xfrm rot="5400000">
                    <a:off x="2778" y="5357"/>
                    <a:ext cx="1361" cy="1361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rgbClr val="FFFFC1"/>
                  </a:solidFill>
                  <a:ln w="19050">
                    <a:solidFill>
                      <a:srgbClr val="0000FF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latin typeface="Lucida Sans Unicode" pitchFamily="34" charset="0"/>
                    </a:endParaRPr>
                  </a:p>
                </p:txBody>
              </p:sp>
              <p:sp>
                <p:nvSpPr>
                  <p:cNvPr id="20521" name="Oval 14"/>
                  <p:cNvSpPr>
                    <a:spLocks noChangeArrowheads="1"/>
                  </p:cNvSpPr>
                  <p:nvPr/>
                </p:nvSpPr>
                <p:spPr bwMode="auto">
                  <a:xfrm>
                    <a:off x="1935" y="5643"/>
                    <a:ext cx="113" cy="113"/>
                  </a:xfrm>
                  <a:prstGeom prst="ellipse">
                    <a:avLst/>
                  </a:prstGeom>
                  <a:solidFill>
                    <a:srgbClr val="FFFF99"/>
                  </a:solidFill>
                  <a:ln w="19050">
                    <a:solidFill>
                      <a:srgbClr val="8A5C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latin typeface="Lucida Sans Unicode" pitchFamily="34" charset="0"/>
                    </a:endParaRPr>
                  </a:p>
                </p:txBody>
              </p:sp>
              <p:sp>
                <p:nvSpPr>
                  <p:cNvPr id="20522" name="Oval 15"/>
                  <p:cNvSpPr>
                    <a:spLocks noChangeArrowheads="1"/>
                  </p:cNvSpPr>
                  <p:nvPr/>
                </p:nvSpPr>
                <p:spPr bwMode="auto">
                  <a:xfrm>
                    <a:off x="1934" y="6330"/>
                    <a:ext cx="113" cy="113"/>
                  </a:xfrm>
                  <a:prstGeom prst="ellipse">
                    <a:avLst/>
                  </a:prstGeom>
                  <a:solidFill>
                    <a:srgbClr val="FFFF99"/>
                  </a:solidFill>
                  <a:ln w="19050">
                    <a:solidFill>
                      <a:srgbClr val="8A5C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latin typeface="Lucida Sans Unicode" pitchFamily="34" charset="0"/>
                    </a:endParaRPr>
                  </a:p>
                </p:txBody>
              </p:sp>
            </p:grpSp>
            <p:sp>
              <p:nvSpPr>
                <p:cNvPr id="20511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1902" y="11460"/>
                  <a:ext cx="690" cy="39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rtl="1"/>
                  <a:r>
                    <a:rPr lang="en-US" sz="1000">
                      <a:latin typeface="Verdana" pitchFamily="34" charset="0"/>
                    </a:rPr>
                    <a:t>-V</a:t>
                  </a:r>
                  <a:r>
                    <a:rPr lang="en-US" sz="1000" baseline="-25000">
                      <a:latin typeface="Verdana" pitchFamily="34" charset="0"/>
                    </a:rPr>
                    <a:t>IN</a:t>
                  </a:r>
                  <a:endParaRPr lang="en-US">
                    <a:latin typeface="Lucida Sans Unicode" pitchFamily="34" charset="0"/>
                  </a:endParaRPr>
                </a:p>
              </p:txBody>
            </p:sp>
            <p:sp>
              <p:nvSpPr>
                <p:cNvPr id="20512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2937" y="12345"/>
                  <a:ext cx="375" cy="42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rtl="1"/>
                  <a:r>
                    <a:rPr lang="en-US" sz="1100">
                      <a:latin typeface="Verdana" pitchFamily="34" charset="0"/>
                    </a:rPr>
                    <a:t>+</a:t>
                  </a:r>
                  <a:endParaRPr lang="en-US">
                    <a:latin typeface="Lucida Sans Unicode" pitchFamily="34" charset="0"/>
                  </a:endParaRPr>
                </a:p>
              </p:txBody>
            </p:sp>
            <p:sp>
              <p:nvSpPr>
                <p:cNvPr id="20513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2997" y="11655"/>
                  <a:ext cx="375" cy="3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rtl="1"/>
                  <a:r>
                    <a:rPr lang="en-US" sz="1200">
                      <a:latin typeface="Verdana" pitchFamily="34" charset="0"/>
                    </a:rPr>
                    <a:t>-</a:t>
                  </a:r>
                  <a:endParaRPr lang="en-US">
                    <a:latin typeface="Lucida Sans Unicode" pitchFamily="34" charset="0"/>
                  </a:endParaRPr>
                </a:p>
              </p:txBody>
            </p:sp>
            <p:sp>
              <p:nvSpPr>
                <p:cNvPr id="20514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1872" y="12165"/>
                  <a:ext cx="795" cy="39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rtl="1"/>
                  <a:r>
                    <a:rPr lang="en-US" sz="1000">
                      <a:latin typeface="Verdana" pitchFamily="34" charset="0"/>
                    </a:rPr>
                    <a:t>+V</a:t>
                  </a:r>
                  <a:r>
                    <a:rPr lang="en-US" sz="1000" baseline="-25000">
                      <a:latin typeface="Verdana" pitchFamily="34" charset="0"/>
                    </a:rPr>
                    <a:t>IN</a:t>
                  </a:r>
                  <a:endParaRPr lang="en-US">
                    <a:latin typeface="Lucida Sans Unicode" pitchFamily="34" charset="0"/>
                  </a:endParaRPr>
                </a:p>
              </p:txBody>
            </p:sp>
            <p:sp>
              <p:nvSpPr>
                <p:cNvPr id="20515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4902" y="11820"/>
                  <a:ext cx="705" cy="39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rtl="1"/>
                  <a:r>
                    <a:rPr lang="en-US" sz="1000">
                      <a:latin typeface="Verdana" pitchFamily="34" charset="0"/>
                    </a:rPr>
                    <a:t>V</a:t>
                  </a:r>
                  <a:r>
                    <a:rPr lang="en-US" sz="1000" baseline="-25000">
                      <a:latin typeface="Verdana" pitchFamily="34" charset="0"/>
                    </a:rPr>
                    <a:t>OUT</a:t>
                  </a:r>
                  <a:endParaRPr lang="en-US">
                    <a:latin typeface="Lucida Sans Unicode" pitchFamily="34" charset="0"/>
                  </a:endParaRPr>
                </a:p>
              </p:txBody>
            </p:sp>
          </p:grpSp>
          <p:grpSp>
            <p:nvGrpSpPr>
              <p:cNvPr id="6" name="Group 21"/>
              <p:cNvGrpSpPr>
                <a:grpSpLocks/>
              </p:cNvGrpSpPr>
              <p:nvPr/>
            </p:nvGrpSpPr>
            <p:grpSpPr bwMode="auto">
              <a:xfrm>
                <a:off x="6351" y="11443"/>
                <a:ext cx="3735" cy="2280"/>
                <a:chOff x="6351" y="11443"/>
                <a:chExt cx="3735" cy="2280"/>
              </a:xfrm>
            </p:grpSpPr>
            <p:grpSp>
              <p:nvGrpSpPr>
                <p:cNvPr id="7" name="Group 22"/>
                <p:cNvGrpSpPr>
                  <a:grpSpLocks/>
                </p:cNvGrpSpPr>
                <p:nvPr/>
              </p:nvGrpSpPr>
              <p:grpSpPr bwMode="auto">
                <a:xfrm>
                  <a:off x="6679" y="11594"/>
                  <a:ext cx="2985" cy="1989"/>
                  <a:chOff x="6873" y="4956"/>
                  <a:chExt cx="2985" cy="1989"/>
                </a:xfrm>
              </p:grpSpPr>
              <p:sp>
                <p:nvSpPr>
                  <p:cNvPr id="20499" name="Line 23"/>
                  <p:cNvSpPr>
                    <a:spLocks noChangeShapeType="1"/>
                  </p:cNvSpPr>
                  <p:nvPr/>
                </p:nvSpPr>
                <p:spPr bwMode="auto">
                  <a:xfrm>
                    <a:off x="8965" y="5953"/>
                    <a:ext cx="850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0500" name="Line 24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6911" y="5615"/>
                    <a:ext cx="850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0501" name="Line 25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6910" y="6302"/>
                    <a:ext cx="850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0502" name="Line 26"/>
                  <p:cNvSpPr>
                    <a:spLocks noChangeShapeType="1"/>
                  </p:cNvSpPr>
                  <p:nvPr/>
                </p:nvSpPr>
                <p:spPr bwMode="auto">
                  <a:xfrm>
                    <a:off x="8393" y="4991"/>
                    <a:ext cx="0" cy="68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0503" name="Line 27"/>
                  <p:cNvSpPr>
                    <a:spLocks noChangeShapeType="1"/>
                  </p:cNvSpPr>
                  <p:nvPr/>
                </p:nvSpPr>
                <p:spPr bwMode="auto">
                  <a:xfrm>
                    <a:off x="8393" y="6206"/>
                    <a:ext cx="0" cy="68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0504" name="Oval 28"/>
                  <p:cNvSpPr>
                    <a:spLocks noChangeArrowheads="1"/>
                  </p:cNvSpPr>
                  <p:nvPr/>
                </p:nvSpPr>
                <p:spPr bwMode="auto">
                  <a:xfrm>
                    <a:off x="9745" y="5894"/>
                    <a:ext cx="113" cy="113"/>
                  </a:xfrm>
                  <a:prstGeom prst="ellipse">
                    <a:avLst/>
                  </a:prstGeom>
                  <a:solidFill>
                    <a:srgbClr val="FFFF99"/>
                  </a:solidFill>
                  <a:ln w="19050">
                    <a:solidFill>
                      <a:srgbClr val="8A5C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latin typeface="Lucida Sans Unicode" pitchFamily="34" charset="0"/>
                    </a:endParaRPr>
                  </a:p>
                </p:txBody>
              </p:sp>
              <p:sp>
                <p:nvSpPr>
                  <p:cNvPr id="20505" name="AutoShape 29"/>
                  <p:cNvSpPr>
                    <a:spLocks noChangeArrowheads="1"/>
                  </p:cNvSpPr>
                  <p:nvPr/>
                </p:nvSpPr>
                <p:spPr bwMode="auto">
                  <a:xfrm rot="5400000">
                    <a:off x="7717" y="5273"/>
                    <a:ext cx="1361" cy="1361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rgbClr val="FFFFC1"/>
                  </a:solidFill>
                  <a:ln w="19050">
                    <a:solidFill>
                      <a:srgbClr val="0000FF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latin typeface="Lucida Sans Unicode" pitchFamily="34" charset="0"/>
                    </a:endParaRPr>
                  </a:p>
                </p:txBody>
              </p:sp>
              <p:sp>
                <p:nvSpPr>
                  <p:cNvPr id="20506" name="Oval 30"/>
                  <p:cNvSpPr>
                    <a:spLocks noChangeArrowheads="1"/>
                  </p:cNvSpPr>
                  <p:nvPr/>
                </p:nvSpPr>
                <p:spPr bwMode="auto">
                  <a:xfrm>
                    <a:off x="8339" y="4956"/>
                    <a:ext cx="113" cy="113"/>
                  </a:xfrm>
                  <a:prstGeom prst="ellipse">
                    <a:avLst/>
                  </a:prstGeom>
                  <a:solidFill>
                    <a:srgbClr val="FFFF99"/>
                  </a:solidFill>
                  <a:ln w="19050">
                    <a:solidFill>
                      <a:srgbClr val="8A5C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latin typeface="Lucida Sans Unicode" pitchFamily="34" charset="0"/>
                    </a:endParaRPr>
                  </a:p>
                </p:txBody>
              </p:sp>
              <p:sp>
                <p:nvSpPr>
                  <p:cNvPr id="20507" name="Oval 31"/>
                  <p:cNvSpPr>
                    <a:spLocks noChangeArrowheads="1"/>
                  </p:cNvSpPr>
                  <p:nvPr/>
                </p:nvSpPr>
                <p:spPr bwMode="auto">
                  <a:xfrm>
                    <a:off x="8339" y="6832"/>
                    <a:ext cx="113" cy="113"/>
                  </a:xfrm>
                  <a:prstGeom prst="ellipse">
                    <a:avLst/>
                  </a:prstGeom>
                  <a:solidFill>
                    <a:srgbClr val="FFFF99"/>
                  </a:solidFill>
                  <a:ln w="19050">
                    <a:solidFill>
                      <a:srgbClr val="8A5C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latin typeface="Lucida Sans Unicode" pitchFamily="34" charset="0"/>
                    </a:endParaRPr>
                  </a:p>
                </p:txBody>
              </p:sp>
              <p:sp>
                <p:nvSpPr>
                  <p:cNvPr id="20508" name="Oval 32"/>
                  <p:cNvSpPr>
                    <a:spLocks noChangeArrowheads="1"/>
                  </p:cNvSpPr>
                  <p:nvPr/>
                </p:nvSpPr>
                <p:spPr bwMode="auto">
                  <a:xfrm>
                    <a:off x="6874" y="5559"/>
                    <a:ext cx="113" cy="113"/>
                  </a:xfrm>
                  <a:prstGeom prst="ellipse">
                    <a:avLst/>
                  </a:prstGeom>
                  <a:solidFill>
                    <a:srgbClr val="FFFF99"/>
                  </a:solidFill>
                  <a:ln w="19050">
                    <a:solidFill>
                      <a:srgbClr val="8A5C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latin typeface="Lucida Sans Unicode" pitchFamily="34" charset="0"/>
                    </a:endParaRPr>
                  </a:p>
                </p:txBody>
              </p:sp>
              <p:sp>
                <p:nvSpPr>
                  <p:cNvPr id="20509" name="Oval 33"/>
                  <p:cNvSpPr>
                    <a:spLocks noChangeArrowheads="1"/>
                  </p:cNvSpPr>
                  <p:nvPr/>
                </p:nvSpPr>
                <p:spPr bwMode="auto">
                  <a:xfrm>
                    <a:off x="6873" y="6246"/>
                    <a:ext cx="113" cy="113"/>
                  </a:xfrm>
                  <a:prstGeom prst="ellipse">
                    <a:avLst/>
                  </a:prstGeom>
                  <a:solidFill>
                    <a:srgbClr val="FFFF99"/>
                  </a:solidFill>
                  <a:ln w="19050">
                    <a:solidFill>
                      <a:srgbClr val="8A5C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latin typeface="Lucida Sans Unicode" pitchFamily="34" charset="0"/>
                    </a:endParaRPr>
                  </a:p>
                </p:txBody>
              </p:sp>
            </p:grpSp>
            <p:sp>
              <p:nvSpPr>
                <p:cNvPr id="20492" name="Text Box 34"/>
                <p:cNvSpPr txBox="1">
                  <a:spLocks noChangeArrowheads="1"/>
                </p:cNvSpPr>
                <p:nvPr/>
              </p:nvSpPr>
              <p:spPr bwMode="auto">
                <a:xfrm>
                  <a:off x="6381" y="11818"/>
                  <a:ext cx="690" cy="39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rtl="1"/>
                  <a:r>
                    <a:rPr lang="en-US" sz="1000">
                      <a:latin typeface="Verdana" pitchFamily="34" charset="0"/>
                    </a:rPr>
                    <a:t>-V</a:t>
                  </a:r>
                  <a:r>
                    <a:rPr lang="en-US" sz="1000" baseline="-25000">
                      <a:latin typeface="Verdana" pitchFamily="34" charset="0"/>
                    </a:rPr>
                    <a:t>IN</a:t>
                  </a:r>
                  <a:endParaRPr lang="en-US">
                    <a:latin typeface="Lucida Sans Unicode" pitchFamily="34" charset="0"/>
                  </a:endParaRPr>
                </a:p>
              </p:txBody>
            </p:sp>
            <p:sp>
              <p:nvSpPr>
                <p:cNvPr id="20493" name="Text Box 35"/>
                <p:cNvSpPr txBox="1">
                  <a:spLocks noChangeArrowheads="1"/>
                </p:cNvSpPr>
                <p:nvPr/>
              </p:nvSpPr>
              <p:spPr bwMode="auto">
                <a:xfrm>
                  <a:off x="7416" y="12703"/>
                  <a:ext cx="375" cy="42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rtl="1"/>
                  <a:r>
                    <a:rPr lang="en-US" sz="1100">
                      <a:latin typeface="Verdana" pitchFamily="34" charset="0"/>
                    </a:rPr>
                    <a:t>+</a:t>
                  </a:r>
                  <a:endParaRPr lang="en-US">
                    <a:latin typeface="Lucida Sans Unicode" pitchFamily="34" charset="0"/>
                  </a:endParaRPr>
                </a:p>
              </p:txBody>
            </p:sp>
            <p:sp>
              <p:nvSpPr>
                <p:cNvPr id="20494" name="Text Box 36"/>
                <p:cNvSpPr txBox="1">
                  <a:spLocks noChangeArrowheads="1"/>
                </p:cNvSpPr>
                <p:nvPr/>
              </p:nvSpPr>
              <p:spPr bwMode="auto">
                <a:xfrm>
                  <a:off x="7476" y="12013"/>
                  <a:ext cx="375" cy="3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rtl="1"/>
                  <a:r>
                    <a:rPr lang="en-US" sz="1200">
                      <a:latin typeface="Verdana" pitchFamily="34" charset="0"/>
                    </a:rPr>
                    <a:t>-</a:t>
                  </a:r>
                  <a:endParaRPr lang="en-US">
                    <a:latin typeface="Lucida Sans Unicode" pitchFamily="34" charset="0"/>
                  </a:endParaRPr>
                </a:p>
              </p:txBody>
            </p:sp>
            <p:sp>
              <p:nvSpPr>
                <p:cNvPr id="20495" name="Text Box 37"/>
                <p:cNvSpPr txBox="1">
                  <a:spLocks noChangeArrowheads="1"/>
                </p:cNvSpPr>
                <p:nvPr/>
              </p:nvSpPr>
              <p:spPr bwMode="auto">
                <a:xfrm>
                  <a:off x="6351" y="12523"/>
                  <a:ext cx="795" cy="39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rtl="1"/>
                  <a:r>
                    <a:rPr lang="en-US" sz="1000">
                      <a:latin typeface="Verdana" pitchFamily="34" charset="0"/>
                    </a:rPr>
                    <a:t>+V</a:t>
                  </a:r>
                  <a:r>
                    <a:rPr lang="en-US" sz="1000" baseline="-25000">
                      <a:latin typeface="Verdana" pitchFamily="34" charset="0"/>
                    </a:rPr>
                    <a:t>IN</a:t>
                  </a:r>
                  <a:endParaRPr lang="en-US">
                    <a:latin typeface="Lucida Sans Unicode" pitchFamily="34" charset="0"/>
                  </a:endParaRPr>
                </a:p>
              </p:txBody>
            </p:sp>
            <p:sp>
              <p:nvSpPr>
                <p:cNvPr id="20496" name="Text Box 38"/>
                <p:cNvSpPr txBox="1">
                  <a:spLocks noChangeArrowheads="1"/>
                </p:cNvSpPr>
                <p:nvPr/>
              </p:nvSpPr>
              <p:spPr bwMode="auto">
                <a:xfrm>
                  <a:off x="9381" y="12178"/>
                  <a:ext cx="705" cy="39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rtl="1"/>
                  <a:r>
                    <a:rPr lang="en-US" sz="1000">
                      <a:latin typeface="Verdana" pitchFamily="34" charset="0"/>
                    </a:rPr>
                    <a:t>V</a:t>
                  </a:r>
                  <a:r>
                    <a:rPr lang="en-US" sz="1000" baseline="-25000">
                      <a:latin typeface="Verdana" pitchFamily="34" charset="0"/>
                    </a:rPr>
                    <a:t>OUT</a:t>
                  </a:r>
                  <a:endParaRPr lang="en-US">
                    <a:latin typeface="Lucida Sans Unicode" pitchFamily="34" charset="0"/>
                  </a:endParaRPr>
                </a:p>
              </p:txBody>
            </p:sp>
            <p:sp>
              <p:nvSpPr>
                <p:cNvPr id="20497" name="Text Box 39"/>
                <p:cNvSpPr txBox="1">
                  <a:spLocks noChangeArrowheads="1"/>
                </p:cNvSpPr>
                <p:nvPr/>
              </p:nvSpPr>
              <p:spPr bwMode="auto">
                <a:xfrm>
                  <a:off x="8166" y="11443"/>
                  <a:ext cx="795" cy="39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rtl="1"/>
                  <a:r>
                    <a:rPr lang="en-US" sz="1000">
                      <a:latin typeface="Verdana" pitchFamily="34" charset="0"/>
                    </a:rPr>
                    <a:t>+V</a:t>
                  </a:r>
                  <a:r>
                    <a:rPr lang="en-US" sz="1000" baseline="-25000">
                      <a:latin typeface="Verdana" pitchFamily="34" charset="0"/>
                    </a:rPr>
                    <a:t>S</a:t>
                  </a:r>
                  <a:endParaRPr lang="en-US">
                    <a:latin typeface="Lucida Sans Unicode" pitchFamily="34" charset="0"/>
                  </a:endParaRPr>
                </a:p>
              </p:txBody>
            </p:sp>
            <p:sp>
              <p:nvSpPr>
                <p:cNvPr id="20498" name="Text Box 40"/>
                <p:cNvSpPr txBox="1">
                  <a:spLocks noChangeArrowheads="1"/>
                </p:cNvSpPr>
                <p:nvPr/>
              </p:nvSpPr>
              <p:spPr bwMode="auto">
                <a:xfrm>
                  <a:off x="8166" y="13333"/>
                  <a:ext cx="690" cy="39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rtl="1"/>
                  <a:r>
                    <a:rPr lang="en-US" sz="1000">
                      <a:latin typeface="Verdana" pitchFamily="34" charset="0"/>
                    </a:rPr>
                    <a:t>-V</a:t>
                  </a:r>
                  <a:r>
                    <a:rPr lang="en-US" sz="1000" baseline="-25000">
                      <a:latin typeface="Verdana" pitchFamily="34" charset="0"/>
                    </a:rPr>
                    <a:t>S</a:t>
                  </a:r>
                  <a:endParaRPr lang="en-US">
                    <a:latin typeface="Lucida Sans Unicode" pitchFamily="34" charset="0"/>
                  </a:endParaRPr>
                </a:p>
              </p:txBody>
            </p:sp>
          </p:grpSp>
          <p:sp>
            <p:nvSpPr>
              <p:cNvPr id="20489" name="Text Box 41"/>
              <p:cNvSpPr txBox="1">
                <a:spLocks noChangeArrowheads="1"/>
              </p:cNvSpPr>
              <p:nvPr/>
            </p:nvSpPr>
            <p:spPr bwMode="auto">
              <a:xfrm>
                <a:off x="2637" y="13600"/>
                <a:ext cx="2910" cy="2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rtl="1"/>
                <a:r>
                  <a:rPr lang="en-US" sz="1000" b="1">
                    <a:latin typeface="Lucida Sans Unicode" pitchFamily="34" charset="0"/>
                  </a:rPr>
                  <a:t>(a)</a:t>
                </a:r>
                <a:r>
                  <a:rPr lang="en-US" sz="1000">
                    <a:latin typeface="Lucida Sans Unicode" pitchFamily="34" charset="0"/>
                  </a:rPr>
                  <a:t> Without power connection </a:t>
                </a:r>
                <a:endParaRPr lang="en-US">
                  <a:latin typeface="Lucida Sans Unicode" pitchFamily="34" charset="0"/>
                </a:endParaRPr>
              </a:p>
            </p:txBody>
          </p:sp>
          <p:sp>
            <p:nvSpPr>
              <p:cNvPr id="20490" name="Text Box 42"/>
              <p:cNvSpPr txBox="1">
                <a:spLocks noChangeArrowheads="1"/>
              </p:cNvSpPr>
              <p:nvPr/>
            </p:nvSpPr>
            <p:spPr bwMode="auto">
              <a:xfrm>
                <a:off x="6809" y="13603"/>
                <a:ext cx="2790" cy="3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rtl="1"/>
                <a:r>
                  <a:rPr lang="en-US" sz="1000" b="1">
                    <a:latin typeface="Lucida Sans Unicode" pitchFamily="34" charset="0"/>
                  </a:rPr>
                  <a:t>(b)</a:t>
                </a:r>
                <a:r>
                  <a:rPr lang="en-US" sz="1000">
                    <a:latin typeface="Lucida Sans Unicode" pitchFamily="34" charset="0"/>
                  </a:rPr>
                  <a:t> With power connection </a:t>
                </a:r>
                <a:endParaRPr lang="en-US">
                  <a:latin typeface="Lucida Sans Unicode" pitchFamily="34" charset="0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849</Words>
  <Application>Microsoft Office PowerPoint</Application>
  <PresentationFormat>On-screen Show (4:3)</PresentationFormat>
  <Paragraphs>262</Paragraphs>
  <Slides>29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1" baseType="lpstr">
      <vt:lpstr>Office Theme</vt:lpstr>
      <vt:lpstr>Equation</vt:lpstr>
      <vt:lpstr>Slide 1</vt:lpstr>
      <vt:lpstr>Operational Amplifier    </vt:lpstr>
      <vt:lpstr>OP-AMP (operational amplifier)</vt:lpstr>
      <vt:lpstr>Operational Amplifier</vt:lpstr>
      <vt:lpstr>OP-AMP BLOCK DIAGRAM</vt:lpstr>
      <vt:lpstr>OP-AMP HAS 3 –STAGE AMPLIFIER CIRCUITS</vt:lpstr>
      <vt:lpstr>Pin Diagram</vt:lpstr>
      <vt:lpstr>What are these pins?</vt:lpstr>
      <vt:lpstr>Symbol of OP-AMP</vt:lpstr>
      <vt:lpstr>OP-AMP CONFIGURATIONS</vt:lpstr>
      <vt:lpstr>Analyze Yourself   </vt:lpstr>
      <vt:lpstr>Analyze Yourself </vt:lpstr>
      <vt:lpstr>Analyze Yourself </vt:lpstr>
      <vt:lpstr>Analyze Yourself </vt:lpstr>
      <vt:lpstr>Analyze Yourself </vt:lpstr>
      <vt:lpstr>Analyze Yourself </vt:lpstr>
      <vt:lpstr>Feedback</vt:lpstr>
      <vt:lpstr>OP-AMPS WITH NEGATIVE FEEDBACK</vt:lpstr>
      <vt:lpstr>NON-INVERTING AMPLIFIER</vt:lpstr>
      <vt:lpstr>INVERTING AMPLIFIER</vt:lpstr>
      <vt:lpstr>Analyze Yourself </vt:lpstr>
      <vt:lpstr>Analyze Yourself </vt:lpstr>
      <vt:lpstr>Analyze Yourself </vt:lpstr>
      <vt:lpstr>Analyze Yourself </vt:lpstr>
      <vt:lpstr>Analyze Yourself </vt:lpstr>
      <vt:lpstr>Analyze Yourself </vt:lpstr>
      <vt:lpstr>Analyze Yourself </vt:lpstr>
      <vt:lpstr>Analyze Yourself </vt:lpstr>
      <vt:lpstr>Analyze Yourself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entc</dc:creator>
  <cp:lastModifiedBy>entc</cp:lastModifiedBy>
  <cp:revision>10</cp:revision>
  <dcterms:created xsi:type="dcterms:W3CDTF">2016-07-09T08:26:30Z</dcterms:created>
  <dcterms:modified xsi:type="dcterms:W3CDTF">2016-07-19T09:56:29Z</dcterms:modified>
</cp:coreProperties>
</file>