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50325-96DC-401A-AA61-6FBE22230B93}"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50325-96DC-401A-AA61-6FBE22230B93}"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50325-96DC-401A-AA61-6FBE22230B93}" type="datetimeFigureOut">
              <a:rPr lang="en-US" smtClean="0"/>
              <a:pPr/>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50325-96DC-401A-AA61-6FBE22230B93}" type="datetimeFigureOut">
              <a:rPr lang="en-US" smtClean="0"/>
              <a:pPr/>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50325-96DC-401A-AA61-6FBE22230B93}" type="datetimeFigureOut">
              <a:rPr lang="en-US" smtClean="0"/>
              <a:pPr/>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50325-96DC-401A-AA61-6FBE22230B93}"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50325-96DC-401A-AA61-6FBE22230B93}"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50325-96DC-401A-AA61-6FBE22230B93}" type="datetimeFigureOut">
              <a:rPr lang="en-US" smtClean="0"/>
              <a:pPr/>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B2E7E-521B-43E7-85FE-F3DEBEFACB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133600"/>
            <a:ext cx="6400800" cy="4572000"/>
          </a:xfrm>
        </p:spPr>
        <p:txBody>
          <a:bodyPr/>
          <a:lstStyle/>
          <a:p>
            <a:r>
              <a:rPr lang="en-US" dirty="0" smtClean="0">
                <a:solidFill>
                  <a:srgbClr val="FF0000"/>
                </a:solidFill>
              </a:rPr>
              <a:t>Basic Electronics </a:t>
            </a:r>
          </a:p>
          <a:p>
            <a:r>
              <a:rPr lang="en-US" dirty="0" smtClean="0">
                <a:solidFill>
                  <a:srgbClr val="FF0000"/>
                </a:solidFill>
              </a:rPr>
              <a:t>Transducers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eaLnBrk="1" fontAlgn="auto" hangingPunct="1">
              <a:spcAft>
                <a:spcPts val="0"/>
              </a:spcAft>
              <a:defRPr/>
            </a:pPr>
            <a:r>
              <a:rPr lang="en-US" sz="3200" dirty="0" smtClean="0">
                <a:solidFill>
                  <a:srgbClr val="FF0000"/>
                </a:solidFill>
                <a:latin typeface="Times New Roman" pitchFamily="18" charset="0"/>
                <a:cs typeface="Times New Roman" pitchFamily="18" charset="0"/>
              </a:rPr>
              <a:t>CLASSIFICATION OF TRANSDUCERS</a:t>
            </a:r>
            <a:br>
              <a:rPr lang="en-US" sz="3200" dirty="0" smtClean="0">
                <a:solidFill>
                  <a:srgbClr val="FF0000"/>
                </a:solidFill>
                <a:latin typeface="Times New Roman" pitchFamily="18" charset="0"/>
                <a:cs typeface="Times New Roman" pitchFamily="18" charset="0"/>
              </a:rPr>
            </a:br>
            <a:r>
              <a:rPr lang="en-US" sz="3200" dirty="0" smtClean="0">
                <a:solidFill>
                  <a:srgbClr val="FF0000"/>
                </a:solidFill>
                <a:latin typeface="Times New Roman" pitchFamily="18" charset="0"/>
                <a:cs typeface="Times New Roman" pitchFamily="18" charset="0"/>
              </a:rPr>
              <a:t>Transducer and Inverse Transducer</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endParaRPr>
          </a:p>
        </p:txBody>
      </p:sp>
      <p:sp>
        <p:nvSpPr>
          <p:cNvPr id="38915" name="TextBox 5"/>
          <p:cNvSpPr txBox="1">
            <a:spLocks noChangeArrowheads="1"/>
          </p:cNvSpPr>
          <p:nvPr/>
        </p:nvSpPr>
        <p:spPr bwMode="auto">
          <a:xfrm>
            <a:off x="533400" y="1524000"/>
            <a:ext cx="7848600" cy="3416300"/>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TRANSDUCER:</a:t>
            </a:r>
          </a:p>
          <a:p>
            <a:endParaRPr lang="en-US" sz="2400" b="1">
              <a:latin typeface="Times New Roman" pitchFamily="18" charset="0"/>
              <a:cs typeface="Times New Roman" pitchFamily="18" charset="0"/>
            </a:endParaRPr>
          </a:p>
          <a:p>
            <a:pPr>
              <a:buFont typeface="Arial" pitchFamily="34" charset="0"/>
              <a:buChar char="•"/>
            </a:pPr>
            <a:r>
              <a:rPr lang="en-US" sz="2400">
                <a:latin typeface="Times New Roman" pitchFamily="18" charset="0"/>
                <a:cs typeface="Times New Roman" pitchFamily="18" charset="0"/>
              </a:rPr>
              <a:t>Transducers convert non electrical quantity to electrical quantity.</a:t>
            </a:r>
          </a:p>
          <a:p>
            <a:endParaRPr lang="en-US" sz="2400">
              <a:latin typeface="Times New Roman" pitchFamily="18" charset="0"/>
              <a:cs typeface="Times New Roman" pitchFamily="18" charset="0"/>
            </a:endParaRPr>
          </a:p>
          <a:p>
            <a:r>
              <a:rPr lang="en-US" sz="2400">
                <a:latin typeface="Times New Roman" pitchFamily="18" charset="0"/>
                <a:cs typeface="Times New Roman" pitchFamily="18" charset="0"/>
              </a:rPr>
              <a:t> </a:t>
            </a:r>
            <a:r>
              <a:rPr lang="en-US" sz="2400" b="1">
                <a:latin typeface="Times New Roman" pitchFamily="18" charset="0"/>
                <a:cs typeface="Times New Roman" pitchFamily="18" charset="0"/>
              </a:rPr>
              <a:t>INVERSE TRANSDUCER:</a:t>
            </a:r>
          </a:p>
          <a:p>
            <a:endParaRPr lang="en-US" sz="2400" b="1">
              <a:latin typeface="Times New Roman" pitchFamily="18" charset="0"/>
              <a:cs typeface="Times New Roman" pitchFamily="18" charset="0"/>
            </a:endParaRPr>
          </a:p>
          <a:p>
            <a:pPr>
              <a:buFont typeface="Arial" pitchFamily="34" charset="0"/>
              <a:buChar char="•"/>
            </a:pP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Inverse transducers convert electrical quantity to a non electrical quantity</a:t>
            </a:r>
            <a:endParaRPr lang="en-US" sz="2400" b="1">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eaLnBrk="1" fontAlgn="auto" hangingPunct="1">
              <a:spcAft>
                <a:spcPts val="0"/>
              </a:spcAft>
              <a:defRPr/>
            </a:pPr>
            <a:r>
              <a:rPr lang="en-US" sz="3600" dirty="0" smtClean="0">
                <a:solidFill>
                  <a:srgbClr val="FF0000"/>
                </a:solidFill>
                <a:latin typeface="Times New Roman" pitchFamily="18" charset="0"/>
                <a:cs typeface="Times New Roman" pitchFamily="18" charset="0"/>
              </a:rPr>
              <a:t>CHARACTERISTICS OF TRANSDUCERS</a:t>
            </a:r>
            <a:endParaRPr lang="en-US" sz="3600" dirty="0">
              <a:solidFill>
                <a:srgbClr val="FF0000"/>
              </a:solidFill>
            </a:endParaRPr>
          </a:p>
        </p:txBody>
      </p:sp>
      <p:sp>
        <p:nvSpPr>
          <p:cNvPr id="39939" name="TextBox 3"/>
          <p:cNvSpPr txBox="1">
            <a:spLocks noChangeArrowheads="1"/>
          </p:cNvSpPr>
          <p:nvPr/>
        </p:nvSpPr>
        <p:spPr bwMode="auto">
          <a:xfrm>
            <a:off x="609600" y="1447800"/>
            <a:ext cx="7010400" cy="3046413"/>
          </a:xfrm>
          <a:prstGeom prst="rect">
            <a:avLst/>
          </a:prstGeom>
          <a:noFill/>
          <a:ln w="9525">
            <a:noFill/>
            <a:miter lim="800000"/>
            <a:headEnd/>
            <a:tailEnd/>
          </a:ln>
        </p:spPr>
        <p:txBody>
          <a:bodyPr>
            <a:spAutoFit/>
          </a:bodyPr>
          <a:lstStyle/>
          <a:p>
            <a:pPr marL="342900" indent="-342900">
              <a:buFont typeface="Calibri" pitchFamily="34" charset="0"/>
              <a:buAutoNum type="arabicPeriod"/>
            </a:pPr>
            <a:r>
              <a:rPr lang="en-US" sz="2400">
                <a:latin typeface="Times New Roman" pitchFamily="18" charset="0"/>
                <a:cs typeface="Times New Roman" pitchFamily="18" charset="0"/>
              </a:rPr>
              <a:t>Ruggedness</a:t>
            </a:r>
          </a:p>
          <a:p>
            <a:pPr marL="342900" indent="-342900">
              <a:buFont typeface="Calibri" pitchFamily="34" charset="0"/>
              <a:buAutoNum type="arabicPeriod"/>
            </a:pPr>
            <a:r>
              <a:rPr lang="en-US" sz="2400">
                <a:latin typeface="Times New Roman" pitchFamily="18" charset="0"/>
                <a:cs typeface="Times New Roman" pitchFamily="18" charset="0"/>
              </a:rPr>
              <a:t>Linearity</a:t>
            </a:r>
          </a:p>
          <a:p>
            <a:pPr marL="342900" indent="-342900">
              <a:buFont typeface="Calibri" pitchFamily="34" charset="0"/>
              <a:buAutoNum type="arabicPeriod"/>
            </a:pPr>
            <a:r>
              <a:rPr lang="en-US" sz="2400">
                <a:latin typeface="Times New Roman" pitchFamily="18" charset="0"/>
                <a:cs typeface="Times New Roman" pitchFamily="18" charset="0"/>
              </a:rPr>
              <a:t>Repeatability</a:t>
            </a:r>
          </a:p>
          <a:p>
            <a:pPr marL="342900" indent="-342900">
              <a:buFont typeface="Calibri" pitchFamily="34" charset="0"/>
              <a:buAutoNum type="arabicPeriod"/>
            </a:pPr>
            <a:r>
              <a:rPr lang="en-US" sz="2400">
                <a:latin typeface="Times New Roman" pitchFamily="18" charset="0"/>
                <a:cs typeface="Times New Roman" pitchFamily="18" charset="0"/>
              </a:rPr>
              <a:t>Accuracy </a:t>
            </a:r>
          </a:p>
          <a:p>
            <a:pPr marL="342900" indent="-342900">
              <a:buFont typeface="Calibri" pitchFamily="34" charset="0"/>
              <a:buAutoNum type="arabicPeriod"/>
            </a:pPr>
            <a:r>
              <a:rPr lang="en-US" sz="2400">
                <a:latin typeface="Times New Roman" pitchFamily="18" charset="0"/>
                <a:cs typeface="Times New Roman" pitchFamily="18" charset="0"/>
              </a:rPr>
              <a:t>High stability and reliability</a:t>
            </a:r>
          </a:p>
          <a:p>
            <a:pPr marL="342900" indent="-342900">
              <a:buFont typeface="Calibri" pitchFamily="34" charset="0"/>
              <a:buAutoNum type="arabicPeriod"/>
            </a:pPr>
            <a:r>
              <a:rPr lang="en-US" sz="2400">
                <a:latin typeface="Times New Roman" pitchFamily="18" charset="0"/>
                <a:cs typeface="Times New Roman" pitchFamily="18" charset="0"/>
              </a:rPr>
              <a:t>Speed of response</a:t>
            </a:r>
          </a:p>
          <a:p>
            <a:pPr marL="342900" indent="-342900">
              <a:buFont typeface="Calibri" pitchFamily="34" charset="0"/>
              <a:buAutoNum type="arabicPeriod"/>
            </a:pPr>
            <a:r>
              <a:rPr lang="en-US" sz="2400">
                <a:latin typeface="Times New Roman" pitchFamily="18" charset="0"/>
                <a:cs typeface="Times New Roman" pitchFamily="18" charset="0"/>
              </a:rPr>
              <a:t>Sensitivity</a:t>
            </a:r>
          </a:p>
          <a:p>
            <a:pPr marL="342900" indent="-342900">
              <a:buFont typeface="Calibri" pitchFamily="34" charset="0"/>
              <a:buAutoNum type="arabicPeriod"/>
            </a:pPr>
            <a:r>
              <a:rPr lang="en-US" sz="2400">
                <a:latin typeface="Times New Roman" pitchFamily="18" charset="0"/>
                <a:cs typeface="Times New Roman" pitchFamily="18" charset="0"/>
              </a:rPr>
              <a:t>Small size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eaLnBrk="1" fontAlgn="auto" hangingPunct="1">
              <a:spcAft>
                <a:spcPts val="0"/>
              </a:spcAft>
              <a:defRPr/>
            </a:pPr>
            <a:r>
              <a:rPr lang="en-US" sz="3200" dirty="0" smtClean="0">
                <a:solidFill>
                  <a:srgbClr val="FF0000"/>
                </a:solidFill>
                <a:latin typeface="Times New Roman" pitchFamily="18" charset="0"/>
                <a:cs typeface="Times New Roman" pitchFamily="18" charset="0"/>
              </a:rPr>
              <a:t>TRANSDUCERS SELECTION FACTORS</a:t>
            </a:r>
            <a:endParaRPr lang="en-US" sz="3200" dirty="0">
              <a:solidFill>
                <a:srgbClr val="FF0000"/>
              </a:solidFill>
            </a:endParaRPr>
          </a:p>
        </p:txBody>
      </p:sp>
      <p:sp>
        <p:nvSpPr>
          <p:cNvPr id="4" name="Rectangle 2"/>
          <p:cNvSpPr txBox="1">
            <a:spLocks noChangeArrowheads="1"/>
          </p:cNvSpPr>
          <p:nvPr/>
        </p:nvSpPr>
        <p:spPr>
          <a:xfrm>
            <a:off x="381000" y="1371600"/>
            <a:ext cx="7924800" cy="4953000"/>
          </a:xfrm>
          <a:prstGeom prst="rect">
            <a:avLst/>
          </a:prstGeom>
        </p:spPr>
        <p:txBody>
          <a:bodyPr>
            <a:normAutofit fontScale="92500" lnSpcReduction="20000"/>
          </a:bodyPr>
          <a:lstStyle/>
          <a:p>
            <a:pPr marL="609600" indent="-609600" algn="just" fontAlgn="auto">
              <a:spcBef>
                <a:spcPct val="20000"/>
              </a:spcBef>
              <a:spcAft>
                <a:spcPts val="0"/>
              </a:spcAft>
              <a:buFont typeface="Wingdings" pitchFamily="2" charset="2"/>
              <a:buAutoNum type="arabicPeriod"/>
              <a:defRPr/>
            </a:pPr>
            <a:r>
              <a:rPr lang="en-US" sz="2400" b="1" dirty="0">
                <a:latin typeface="Times New Roman" pitchFamily="18" charset="0"/>
                <a:cs typeface="Times New Roman" pitchFamily="18" charset="0"/>
              </a:rPr>
              <a:t>Operating Principle: </a:t>
            </a:r>
            <a:r>
              <a:rPr lang="en-US" sz="2400" dirty="0">
                <a:latin typeface="Times New Roman" pitchFamily="18" charset="0"/>
                <a:cs typeface="Times New Roman" pitchFamily="18" charset="0"/>
              </a:rPr>
              <a:t>The transducer are many times selected on the basis of operating principle used by them. The operating principle used may be resistive, inductive, capacitive , optoelectronic, piezo electric etc.</a:t>
            </a:r>
          </a:p>
          <a:p>
            <a:pPr marL="609600" indent="-609600" algn="just" fontAlgn="auto">
              <a:spcBef>
                <a:spcPct val="20000"/>
              </a:spcBef>
              <a:spcAft>
                <a:spcPts val="0"/>
              </a:spcAft>
              <a:buFont typeface="Wingdings" pitchFamily="2" charset="2"/>
              <a:buAutoNum type="arabicPeriod"/>
              <a:defRPr/>
            </a:pPr>
            <a:r>
              <a:rPr lang="en-US" sz="2400" b="1" dirty="0">
                <a:latin typeface="Times New Roman" pitchFamily="18" charset="0"/>
                <a:cs typeface="Times New Roman" pitchFamily="18" charset="0"/>
              </a:rPr>
              <a:t>Sensitivity: </a:t>
            </a:r>
            <a:r>
              <a:rPr lang="en-US" sz="2400" dirty="0">
                <a:latin typeface="Times New Roman" pitchFamily="18" charset="0"/>
                <a:cs typeface="Times New Roman" pitchFamily="18" charset="0"/>
              </a:rPr>
              <a:t>The transducer must be sensitive enough to produce detectable output.</a:t>
            </a:r>
          </a:p>
          <a:p>
            <a:pPr marL="609600" indent="-609600" algn="just" fontAlgn="auto">
              <a:spcBef>
                <a:spcPct val="20000"/>
              </a:spcBef>
              <a:spcAft>
                <a:spcPts val="0"/>
              </a:spcAft>
              <a:buFont typeface="Wingdings" pitchFamily="2" charset="2"/>
              <a:buAutoNum type="arabicPeriod"/>
              <a:defRPr/>
            </a:pPr>
            <a:r>
              <a:rPr lang="en-US" sz="2400" b="1" dirty="0">
                <a:latin typeface="Times New Roman" pitchFamily="18" charset="0"/>
                <a:cs typeface="Times New Roman" pitchFamily="18" charset="0"/>
              </a:rPr>
              <a:t>Operating Range: </a:t>
            </a:r>
            <a:r>
              <a:rPr lang="en-US" sz="2400" dirty="0">
                <a:latin typeface="Times New Roman" pitchFamily="18" charset="0"/>
                <a:cs typeface="Times New Roman" pitchFamily="18" charset="0"/>
              </a:rPr>
              <a:t>The transducer should maintain the range requirement and have a good resolution over the entire range.</a:t>
            </a:r>
          </a:p>
          <a:p>
            <a:pPr marL="609600" indent="-609600" fontAlgn="auto">
              <a:spcBef>
                <a:spcPts val="0"/>
              </a:spcBef>
              <a:spcAft>
                <a:spcPts val="0"/>
              </a:spcAft>
              <a:buFont typeface="Wingdings" pitchFamily="2" charset="2"/>
              <a:buAutoNum type="arabicPeriod" startAt="4"/>
              <a:defRPr/>
            </a:pPr>
            <a:r>
              <a:rPr lang="en-US" sz="2400" b="1" dirty="0">
                <a:latin typeface="Times New Roman" pitchFamily="18" charset="0"/>
                <a:cs typeface="Times New Roman" pitchFamily="18" charset="0"/>
              </a:rPr>
              <a:t>Accuracy:</a:t>
            </a:r>
            <a:r>
              <a:rPr lang="en-US" sz="2400" dirty="0">
                <a:latin typeface="Times New Roman" pitchFamily="18" charset="0"/>
                <a:cs typeface="Times New Roman" pitchFamily="18" charset="0"/>
              </a:rPr>
              <a:t> High accuracy is assured.</a:t>
            </a:r>
          </a:p>
          <a:p>
            <a:pPr marL="609600" indent="-609600" algn="just" fontAlgn="auto">
              <a:spcBef>
                <a:spcPts val="0"/>
              </a:spcBef>
              <a:spcAft>
                <a:spcPts val="0"/>
              </a:spcAft>
              <a:buFont typeface="Wingdings" pitchFamily="2" charset="2"/>
              <a:buAutoNum type="arabicPeriod" startAt="4"/>
              <a:defRPr/>
            </a:pPr>
            <a:r>
              <a:rPr lang="en-US" sz="2400" b="1" dirty="0">
                <a:latin typeface="Times New Roman" pitchFamily="18" charset="0"/>
                <a:cs typeface="Times New Roman" pitchFamily="18" charset="0"/>
              </a:rPr>
              <a:t>Cross sensitivity: </a:t>
            </a:r>
            <a:r>
              <a:rPr lang="en-US" sz="2400" dirty="0">
                <a:latin typeface="Times New Roman" pitchFamily="18" charset="0"/>
                <a:cs typeface="Times New Roman" pitchFamily="18" charset="0"/>
              </a:rPr>
              <a:t>It has to be taken  into account when measuring mechanical quantities. There are situation where the actual quantity is being measured is in one plane and the transducer is subjected to variation in another plan.</a:t>
            </a:r>
          </a:p>
          <a:p>
            <a:pPr marL="609600" indent="-609600" algn="just" fontAlgn="auto">
              <a:spcBef>
                <a:spcPts val="0"/>
              </a:spcBef>
              <a:spcAft>
                <a:spcPts val="0"/>
              </a:spcAft>
              <a:buFont typeface="Wingdings" pitchFamily="2" charset="2"/>
              <a:buAutoNum type="arabicPeriod" startAt="4"/>
              <a:defRPr/>
            </a:pPr>
            <a:r>
              <a:rPr lang="en-US" sz="2400" b="1" dirty="0">
                <a:latin typeface="Times New Roman" pitchFamily="18" charset="0"/>
                <a:cs typeface="Times New Roman" pitchFamily="18" charset="0"/>
              </a:rPr>
              <a:t>Errors: </a:t>
            </a:r>
            <a:r>
              <a:rPr lang="en-US" sz="2400" dirty="0">
                <a:latin typeface="Times New Roman" pitchFamily="18" charset="0"/>
                <a:cs typeface="Times New Roman" pitchFamily="18" charset="0"/>
              </a:rPr>
              <a:t>The transducer should maintain the expected input-output relationship as described by the transfer function so as to avoid errors.</a:t>
            </a:r>
          </a:p>
          <a:p>
            <a:pPr marL="609600" indent="-609600" algn="just" fontAlgn="auto">
              <a:spcBef>
                <a:spcPct val="20000"/>
              </a:spcBef>
              <a:spcAft>
                <a:spcPts val="0"/>
              </a:spcAft>
              <a:defRPr/>
            </a:pPr>
            <a:endParaRPr lang="en-US" sz="2400" dirty="0">
              <a:latin typeface="Times New Roman" pitchFamily="18" charset="0"/>
              <a:cs typeface="Times New Roman" pitchFamily="18" charset="0"/>
            </a:endParaRPr>
          </a:p>
          <a:p>
            <a:pPr marL="609600" indent="-609600" fontAlgn="auto">
              <a:spcBef>
                <a:spcPct val="20000"/>
              </a:spcBef>
              <a:spcAft>
                <a:spcPts val="0"/>
              </a:spcAft>
              <a:buFont typeface="Wingdings" pitchFamily="2" charset="2"/>
              <a:buNone/>
              <a:defRPr/>
            </a:pPr>
            <a:endParaRPr lang="en-US" sz="28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sz="3600" dirty="0" err="1" smtClean="0">
                <a:solidFill>
                  <a:srgbClr val="FF0000"/>
                </a:solidFill>
              </a:rPr>
              <a:t>Contd</a:t>
            </a:r>
            <a:r>
              <a:rPr lang="en-US" sz="3600" dirty="0" smtClean="0">
                <a:solidFill>
                  <a:srgbClr val="FF0000"/>
                </a:solidFill>
              </a:rPr>
              <a:t>…</a:t>
            </a:r>
            <a:endParaRPr lang="en-US" sz="3600" dirty="0">
              <a:solidFill>
                <a:srgbClr val="FF0000"/>
              </a:solidFill>
            </a:endParaRPr>
          </a:p>
        </p:txBody>
      </p:sp>
      <p:sp>
        <p:nvSpPr>
          <p:cNvPr id="5" name="Content Placeholder 2"/>
          <p:cNvSpPr>
            <a:spLocks noGrp="1"/>
          </p:cNvSpPr>
          <p:nvPr>
            <p:ph idx="1"/>
          </p:nvPr>
        </p:nvSpPr>
        <p:spPr>
          <a:xfrm>
            <a:off x="457200" y="1828800"/>
            <a:ext cx="8229600" cy="4525963"/>
          </a:xfrm>
        </p:spPr>
        <p:txBody>
          <a:bodyPr rtlCol="0">
            <a:normAutofit fontScale="92500"/>
          </a:bodyPr>
          <a:lstStyle/>
          <a:p>
            <a:pPr marL="609600" indent="-609600" algn="just" eaLnBrk="1" fontAlgn="auto" hangingPunct="1">
              <a:spcAft>
                <a:spcPts val="0"/>
              </a:spcAft>
              <a:buFont typeface="Wingdings" pitchFamily="2" charset="2"/>
              <a:buAutoNum type="arabicPeriod" startAt="7"/>
              <a:defRPr/>
            </a:pPr>
            <a:r>
              <a:rPr lang="en-US" sz="2400" b="1" dirty="0" smtClean="0">
                <a:latin typeface="Times New Roman" pitchFamily="18" charset="0"/>
                <a:cs typeface="Times New Roman" pitchFamily="18" charset="0"/>
              </a:rPr>
              <a:t>Transient and frequency response : </a:t>
            </a:r>
            <a:r>
              <a:rPr lang="en-US" sz="2400" dirty="0" smtClean="0">
                <a:latin typeface="Times New Roman" pitchFamily="18" charset="0"/>
                <a:cs typeface="Times New Roman" pitchFamily="18" charset="0"/>
              </a:rPr>
              <a:t>The transducer should meet the desired time domain specification like peak overshoot, rise time, setting time and small dynamic error.</a:t>
            </a:r>
          </a:p>
          <a:p>
            <a:pPr marL="609600" indent="-609600" algn="just" eaLnBrk="1" fontAlgn="auto" hangingPunct="1">
              <a:spcAft>
                <a:spcPts val="0"/>
              </a:spcAft>
              <a:buFont typeface="Wingdings" pitchFamily="2" charset="2"/>
              <a:buAutoNum type="arabicPeriod" startAt="7"/>
              <a:defRPr/>
            </a:pPr>
            <a:r>
              <a:rPr lang="en-US" sz="2400" b="1" dirty="0" smtClean="0">
                <a:latin typeface="Times New Roman" pitchFamily="18" charset="0"/>
                <a:cs typeface="Times New Roman" pitchFamily="18" charset="0"/>
              </a:rPr>
              <a:t>Loading Effects: </a:t>
            </a:r>
            <a:r>
              <a:rPr lang="en-US" sz="2400" dirty="0" smtClean="0">
                <a:latin typeface="Times New Roman" pitchFamily="18" charset="0"/>
                <a:cs typeface="Times New Roman" pitchFamily="18" charset="0"/>
              </a:rPr>
              <a:t>The transducer should have a high input impedance and low output impedance to avoid loading effects.</a:t>
            </a:r>
          </a:p>
          <a:p>
            <a:pPr marL="609600" indent="-609600" algn="just" eaLnBrk="1" fontAlgn="auto" hangingPunct="1">
              <a:spcAft>
                <a:spcPts val="0"/>
              </a:spcAft>
              <a:buFont typeface="Wingdings" pitchFamily="2" charset="2"/>
              <a:buAutoNum type="arabicPeriod" startAt="9"/>
              <a:defRPr/>
            </a:pPr>
            <a:r>
              <a:rPr lang="en-US" sz="2400" b="1" dirty="0" smtClean="0">
                <a:latin typeface="Times New Roman" pitchFamily="18" charset="0"/>
                <a:cs typeface="Times New Roman" pitchFamily="18" charset="0"/>
              </a:rPr>
              <a:t>Environmental Compatibility: </a:t>
            </a:r>
            <a:r>
              <a:rPr lang="en-US" sz="2400" dirty="0" smtClean="0">
                <a:latin typeface="Times New Roman" pitchFamily="18" charset="0"/>
                <a:cs typeface="Times New Roman" pitchFamily="18" charset="0"/>
              </a:rPr>
              <a:t>It should be assured that the transducer selected to work under specified environmental conditions maintains its input- output relationship and does not break down.</a:t>
            </a:r>
          </a:p>
          <a:p>
            <a:pPr marL="609600" indent="-609600" algn="just" eaLnBrk="1" fontAlgn="auto" hangingPunct="1">
              <a:spcAft>
                <a:spcPts val="0"/>
              </a:spcAft>
              <a:buFont typeface="Wingdings" pitchFamily="2" charset="2"/>
              <a:buAutoNum type="arabicPeriod" startAt="9"/>
              <a:defRPr/>
            </a:pPr>
            <a:r>
              <a:rPr lang="en-US" sz="2400" b="1" dirty="0" smtClean="0">
                <a:latin typeface="Times New Roman" pitchFamily="18" charset="0"/>
                <a:cs typeface="Times New Roman" pitchFamily="18" charset="0"/>
              </a:rPr>
              <a:t>Insensitivity to unwanted signals: </a:t>
            </a:r>
            <a:r>
              <a:rPr lang="en-US" sz="2400" dirty="0" smtClean="0">
                <a:latin typeface="Times New Roman" pitchFamily="18" charset="0"/>
                <a:cs typeface="Times New Roman" pitchFamily="18" charset="0"/>
              </a:rPr>
              <a:t>The transducer should be minimally sensitive to unwanted signals and highly sensitive to desired signals</a:t>
            </a:r>
            <a:r>
              <a:rPr lang="en-US" sz="2400" dirty="0" smtClean="0"/>
              <a:t>.</a:t>
            </a:r>
          </a:p>
          <a:p>
            <a:pPr marL="609600" indent="-609600" algn="just" eaLnBrk="1" fontAlgn="auto" hangingPunct="1">
              <a:spcAft>
                <a:spcPts val="0"/>
              </a:spcAft>
              <a:buFont typeface="Arial" pitchFamily="34" charset="0"/>
              <a:buNone/>
              <a:defRPr/>
            </a:pPr>
            <a:endParaRPr lang="en-US" sz="24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eaLnBrk="1" fontAlgn="auto" hangingPunct="1">
              <a:spcAft>
                <a:spcPts val="0"/>
              </a:spcAft>
              <a:defRPr/>
            </a:pPr>
            <a:r>
              <a:rPr lang="en-US" sz="4000" dirty="0" err="1" smtClean="0">
                <a:solidFill>
                  <a:srgbClr val="FF0000"/>
                </a:solidFill>
              </a:rPr>
              <a:t>Thermistors</a:t>
            </a:r>
            <a:endParaRPr lang="en-US" sz="4000" dirty="0">
              <a:solidFill>
                <a:srgbClr val="FF0000"/>
              </a:solidFill>
            </a:endParaRPr>
          </a:p>
        </p:txBody>
      </p:sp>
      <p:pic>
        <p:nvPicPr>
          <p:cNvPr id="43011" name="Picture 2" descr="C:\Users\GPC\Pictures\temperature_measurement_using_thermistor.JPG"/>
          <p:cNvPicPr>
            <a:picLocks noChangeAspect="1" noChangeArrowheads="1"/>
          </p:cNvPicPr>
          <p:nvPr/>
        </p:nvPicPr>
        <p:blipFill>
          <a:blip r:embed="rId2"/>
          <a:srcRect/>
          <a:stretch>
            <a:fillRect/>
          </a:stretch>
        </p:blipFill>
        <p:spPr bwMode="auto">
          <a:xfrm>
            <a:off x="457200" y="1743075"/>
            <a:ext cx="8229600" cy="42402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ChangeArrowheads="1"/>
          </p:cNvSpPr>
          <p:nvPr/>
        </p:nvSpPr>
        <p:spPr bwMode="auto">
          <a:xfrm>
            <a:off x="685800" y="1371600"/>
            <a:ext cx="7162800" cy="2678113"/>
          </a:xfrm>
          <a:prstGeom prst="rect">
            <a:avLst/>
          </a:prstGeom>
          <a:noFill/>
          <a:ln w="9525">
            <a:noFill/>
            <a:miter lim="800000"/>
            <a:headEnd/>
            <a:tailEnd/>
          </a:ln>
        </p:spPr>
        <p:txBody>
          <a:bodyPr>
            <a:spAutoFit/>
          </a:bodyPr>
          <a:lstStyle/>
          <a:p>
            <a:pPr>
              <a:buFont typeface="Arial" pitchFamily="34" charset="0"/>
              <a:buChar char="•"/>
            </a:pPr>
            <a:r>
              <a:rPr lang="en-US" sz="2400">
                <a:latin typeface="Times New Roman" pitchFamily="18" charset="0"/>
                <a:cs typeface="Times New Roman" pitchFamily="18" charset="0"/>
              </a:rPr>
              <a:t>The thermistor may be in the form of beads, rods and discs.</a:t>
            </a:r>
          </a:p>
          <a:p>
            <a:pPr>
              <a:buFont typeface="Arial" pitchFamily="34" charset="0"/>
              <a:buChar char="•"/>
            </a:pPr>
            <a:r>
              <a:rPr lang="en-US" sz="2400">
                <a:latin typeface="Times New Roman" pitchFamily="18" charset="0"/>
                <a:cs typeface="Times New Roman" pitchFamily="18" charset="0"/>
              </a:rPr>
              <a:t>The thermistor provide a large change in resistance for small change in temperature. In some cases the resistance of themistor at room temperature may decreases as much as 6% for each 1ºC rise in temperature.</a:t>
            </a:r>
          </a:p>
        </p:txBody>
      </p:sp>
      <p:pic>
        <p:nvPicPr>
          <p:cNvPr id="44035" name="Picture 2"/>
          <p:cNvPicPr>
            <a:picLocks noChangeAspect="1" noChangeArrowheads="1"/>
          </p:cNvPicPr>
          <p:nvPr/>
        </p:nvPicPr>
        <p:blipFill>
          <a:blip r:embed="rId2"/>
          <a:srcRect/>
          <a:stretch>
            <a:fillRect/>
          </a:stretch>
        </p:blipFill>
        <p:spPr bwMode="auto">
          <a:xfrm>
            <a:off x="2286000" y="3886200"/>
            <a:ext cx="4029075" cy="2438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803275" indent="-693738" eaLnBrk="1" fontAlgn="auto" hangingPunct="1">
              <a:spcAft>
                <a:spcPts val="0"/>
              </a:spcAft>
              <a:buFont typeface="Wingdings 3"/>
              <a:buNone/>
              <a:defRPr/>
            </a:pPr>
            <a:r>
              <a:rPr lang="en-US" dirty="0" smtClean="0">
                <a:latin typeface="Times New Roman" pitchFamily="18" charset="0"/>
                <a:cs typeface="Times New Roman" pitchFamily="18" charset="0"/>
              </a:rPr>
              <a:t>Q1. Draw and explain the block diagram of Instrumentation system.</a:t>
            </a:r>
          </a:p>
          <a:p>
            <a:pPr marL="741363" indent="-631825" eaLnBrk="1" fontAlgn="auto" hangingPunct="1">
              <a:spcAft>
                <a:spcPts val="0"/>
              </a:spcAft>
              <a:buFont typeface="Wingdings 3"/>
              <a:buNone/>
              <a:defRPr/>
            </a:pPr>
            <a:r>
              <a:rPr lang="en-US" dirty="0" smtClean="0">
                <a:latin typeface="Times New Roman" pitchFamily="18" charset="0"/>
                <a:cs typeface="Times New Roman" pitchFamily="18" charset="0"/>
              </a:rPr>
              <a:t>Q2. What is transducer? Give classification of transducers.</a:t>
            </a:r>
          </a:p>
          <a:p>
            <a:pPr marL="692150" indent="-582613" eaLnBrk="1" fontAlgn="auto" hangingPunct="1">
              <a:spcAft>
                <a:spcPts val="0"/>
              </a:spcAft>
              <a:buFont typeface="Wingdings 3"/>
              <a:buNone/>
              <a:defRPr/>
            </a:pPr>
            <a:r>
              <a:rPr lang="en-US" dirty="0" smtClean="0">
                <a:latin typeface="Times New Roman" pitchFamily="18" charset="0"/>
                <a:cs typeface="Times New Roman" pitchFamily="18" charset="0"/>
              </a:rPr>
              <a:t>Q3.Compare active and passive transducers and also compare primary and secondary transducers.</a:t>
            </a:r>
          </a:p>
          <a:p>
            <a:pPr marL="365760" indent="-256032" eaLnBrk="1" fontAlgn="auto" hangingPunct="1">
              <a:spcAft>
                <a:spcPts val="0"/>
              </a:spcAft>
              <a:buFont typeface="Wingdings 3"/>
              <a:buNone/>
              <a:defRPr/>
            </a:pPr>
            <a:r>
              <a:rPr lang="en-US" dirty="0" smtClean="0">
                <a:latin typeface="Times New Roman" pitchFamily="18" charset="0"/>
                <a:cs typeface="Times New Roman" pitchFamily="18" charset="0"/>
              </a:rPr>
              <a:t>Q4. Explain different characteristics of transducers.</a:t>
            </a:r>
          </a:p>
          <a:p>
            <a:pPr marL="741363" indent="-631825" eaLnBrk="1" fontAlgn="auto" hangingPunct="1">
              <a:spcAft>
                <a:spcPts val="0"/>
              </a:spcAft>
              <a:buFont typeface="Wingdings 3"/>
              <a:buNone/>
              <a:defRPr/>
            </a:pPr>
            <a:r>
              <a:rPr lang="en-US" dirty="0" smtClean="0">
                <a:latin typeface="Times New Roman" pitchFamily="18" charset="0"/>
                <a:cs typeface="Times New Roman" pitchFamily="18" charset="0"/>
              </a:rPr>
              <a:t>Q5. Write a short note on selection criteria of transducers.</a:t>
            </a:r>
          </a:p>
          <a:p>
            <a:pPr marL="365760" indent="-256032" eaLnBrk="1" fontAlgn="auto" hangingPunct="1">
              <a:spcAft>
                <a:spcPts val="0"/>
              </a:spcAft>
              <a:buFont typeface="Wingdings 3"/>
              <a:buNone/>
              <a:defRPr/>
            </a:pPr>
            <a:r>
              <a:rPr lang="en-US" dirty="0" smtClean="0">
                <a:latin typeface="Times New Roman" pitchFamily="18" charset="0"/>
                <a:cs typeface="Times New Roman" pitchFamily="18" charset="0"/>
              </a:rPr>
              <a:t>Q6. Explain Principle, operation of thermister with suitable diagram.  State the materials used and applications of thermistor.</a:t>
            </a:r>
          </a:p>
          <a:p>
            <a:pPr marL="365760" indent="-256032" eaLnBrk="1" fontAlgn="auto" hangingPunct="1">
              <a:spcAft>
                <a:spcPts val="0"/>
              </a:spcAft>
              <a:buFont typeface="Wingdings 3"/>
              <a:buNone/>
              <a:defRPr/>
            </a:pP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dirty="0" smtClean="0">
                <a:solidFill>
                  <a:srgbClr val="FF0000"/>
                </a:solidFill>
              </a:rPr>
              <a:t>University Question…..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eaLnBrk="1" hangingPunct="1"/>
            <a:r>
              <a:rPr lang="en-US" smtClean="0"/>
              <a:t>The Primary Electrical Transducer which measures the temperature is called RTD</a:t>
            </a:r>
          </a:p>
        </p:txBody>
      </p:sp>
      <p:sp>
        <p:nvSpPr>
          <p:cNvPr id="3" name="Title 2"/>
          <p:cNvSpPr>
            <a:spLocks noGrp="1"/>
          </p:cNvSpPr>
          <p:nvPr>
            <p:ph type="title"/>
          </p:nvPr>
        </p:nvSpPr>
        <p:spPr/>
        <p:txBody>
          <a:bodyPr/>
          <a:lstStyle/>
          <a:p>
            <a:pPr algn="ctr" eaLnBrk="1" fontAlgn="auto" hangingPunct="1">
              <a:spcAft>
                <a:spcPts val="0"/>
              </a:spcAft>
              <a:defRPr/>
            </a:pPr>
            <a:r>
              <a:rPr lang="en-US" dirty="0" smtClean="0">
                <a:solidFill>
                  <a:srgbClr val="FF0000"/>
                </a:solidFill>
              </a:rPr>
              <a:t>RTD (resistance </a:t>
            </a:r>
            <a:r>
              <a:rPr lang="en-US" dirty="0" err="1" smtClean="0">
                <a:solidFill>
                  <a:srgbClr val="FF0000"/>
                </a:solidFill>
              </a:rPr>
              <a:t>temp.Detector</a:t>
            </a:r>
            <a:r>
              <a:rPr lang="en-US" dirty="0" smtClean="0">
                <a:solidFill>
                  <a:srgbClr val="FF0000"/>
                </a:solidFill>
              </a:rPr>
              <a:t>)</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p:txBody>
          <a:bodyPr/>
          <a:lstStyle/>
          <a:p>
            <a:pPr eaLnBrk="1" hangingPunct="1"/>
            <a:r>
              <a:rPr lang="en-US" sz="2800" b="1" u="sng" smtClean="0">
                <a:latin typeface="Times New Roman" pitchFamily="18" charset="0"/>
                <a:cs typeface="Times New Roman" pitchFamily="18" charset="0"/>
              </a:rPr>
              <a:t>See beck Effect</a:t>
            </a:r>
          </a:p>
          <a:p>
            <a:pPr eaLnBrk="1" hangingPunct="1"/>
            <a:r>
              <a:rPr lang="en-US" sz="2800" smtClean="0">
                <a:latin typeface="Times New Roman" pitchFamily="18" charset="0"/>
                <a:cs typeface="Times New Roman" pitchFamily="18" charset="0"/>
              </a:rPr>
              <a:t>When a pair of dissimilar metals are joined at one end, and there is a temperature difference between the joined ends and the open ends, thermal emf is genera</a:t>
            </a:r>
          </a:p>
          <a:p>
            <a:pPr eaLnBrk="1" hangingPunct="1"/>
            <a:r>
              <a:rPr lang="en-US" sz="2800" smtClean="0">
                <a:latin typeface="Times New Roman" pitchFamily="18" charset="0"/>
                <a:cs typeface="Times New Roman" pitchFamily="18" charset="0"/>
              </a:rPr>
              <a:t>This forms the basis of thermocouples</a:t>
            </a:r>
            <a:r>
              <a:rPr lang="en-US" sz="2800" smtClean="0">
                <a:latin typeface="Calibri" pitchFamily="34" charset="0"/>
              </a:rPr>
              <a:t>.</a:t>
            </a:r>
          </a:p>
        </p:txBody>
      </p:sp>
      <p:sp>
        <p:nvSpPr>
          <p:cNvPr id="3" name="Title 2"/>
          <p:cNvSpPr>
            <a:spLocks noGrp="1"/>
          </p:cNvSpPr>
          <p:nvPr>
            <p:ph type="title"/>
          </p:nvPr>
        </p:nvSpPr>
        <p:spPr/>
        <p:txBody>
          <a:bodyPr/>
          <a:lstStyle/>
          <a:p>
            <a:pPr algn="ctr" eaLnBrk="1" fontAlgn="auto" hangingPunct="1">
              <a:spcAft>
                <a:spcPts val="0"/>
              </a:spcAft>
              <a:defRPr/>
            </a:pPr>
            <a:r>
              <a:rPr lang="en-US" dirty="0" smtClean="0">
                <a:solidFill>
                  <a:srgbClr val="FF0000"/>
                </a:solidFill>
                <a:latin typeface="Times New Roman" pitchFamily="18" charset="0"/>
                <a:cs typeface="Times New Roman" pitchFamily="18" charset="0"/>
              </a:rPr>
              <a:t>Thermocouples</a:t>
            </a:r>
            <a:endParaRPr lang="en-US" dirty="0">
              <a:solidFill>
                <a:srgbClr val="FF0000"/>
              </a:solidFill>
            </a:endParaRPr>
          </a:p>
        </p:txBody>
      </p:sp>
      <p:pic>
        <p:nvPicPr>
          <p:cNvPr id="47108" name="Picture 6"/>
          <p:cNvPicPr>
            <a:picLocks noChangeAspect="1" noChangeArrowheads="1"/>
          </p:cNvPicPr>
          <p:nvPr/>
        </p:nvPicPr>
        <p:blipFill>
          <a:blip r:embed="rId2"/>
          <a:srcRect/>
          <a:stretch>
            <a:fillRect/>
          </a:stretch>
        </p:blipFill>
        <p:spPr bwMode="auto">
          <a:xfrm>
            <a:off x="1524000" y="4419600"/>
            <a:ext cx="6019800" cy="18335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p:txBody>
          <a:bodyPr/>
          <a:lstStyle/>
          <a:p>
            <a:pPr eaLnBrk="1" hangingPunct="1"/>
            <a:r>
              <a:rPr lang="en-US" b="1" smtClean="0"/>
              <a:t>Advantages:</a:t>
            </a:r>
          </a:p>
          <a:p>
            <a:pPr eaLnBrk="1" hangingPunct="1"/>
            <a:r>
              <a:rPr lang="en-US" sz="2400" smtClean="0"/>
              <a:t>Wide temperature from -230C to 2700C.</a:t>
            </a:r>
          </a:p>
          <a:p>
            <a:pPr eaLnBrk="1" hangingPunct="1"/>
            <a:r>
              <a:rPr lang="en-US" sz="2400" smtClean="0"/>
              <a:t>Small in size</a:t>
            </a:r>
          </a:p>
          <a:p>
            <a:pPr eaLnBrk="1" hangingPunct="1"/>
            <a:r>
              <a:rPr lang="en-US" sz="2400" smtClean="0"/>
              <a:t>Easy to Calibrate</a:t>
            </a:r>
          </a:p>
          <a:p>
            <a:pPr eaLnBrk="1" hangingPunct="1"/>
            <a:endParaRPr lang="en-US" sz="2400" smtClean="0"/>
          </a:p>
          <a:p>
            <a:pPr eaLnBrk="1" hangingPunct="1"/>
            <a:r>
              <a:rPr lang="en-US" sz="2400" smtClean="0"/>
              <a:t>Limitations:</a:t>
            </a:r>
          </a:p>
          <a:p>
            <a:pPr eaLnBrk="1" hangingPunct="1"/>
            <a:r>
              <a:rPr lang="en-US" sz="2400" smtClean="0"/>
              <a:t>Amplification of signal is required.</a:t>
            </a:r>
          </a:p>
        </p:txBody>
      </p:sp>
      <p:sp>
        <p:nvSpPr>
          <p:cNvPr id="3" name="Title 2"/>
          <p:cNvSpPr>
            <a:spLocks noGrp="1"/>
          </p:cNvSpPr>
          <p:nvPr>
            <p:ph type="title"/>
          </p:nvPr>
        </p:nvSpPr>
        <p:spPr/>
        <p:txBody>
          <a:bodyPr/>
          <a:lstStyle/>
          <a:p>
            <a:pPr eaLnBrk="1" fontAlgn="auto" hangingPunct="1">
              <a:spcAft>
                <a:spcPts val="0"/>
              </a:spcAft>
              <a:defRPr/>
            </a:pPr>
            <a:r>
              <a:rPr lang="en-US" dirty="0" smtClean="0"/>
              <a:t>Advantages and Limitations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normAutofit fontScale="90000"/>
          </a:bodyPr>
          <a:lstStyle/>
          <a:p>
            <a:pPr algn="ctr" eaLnBrk="1" fontAlgn="auto" hangingPunct="1">
              <a:spcAft>
                <a:spcPts val="0"/>
              </a:spcAft>
              <a:defRPr/>
            </a:pPr>
            <a:r>
              <a:rPr lang="en-US" dirty="0" smtClean="0">
                <a:solidFill>
                  <a:srgbClr val="FF0000"/>
                </a:solidFill>
              </a:rPr>
              <a:t>Block Diagram of Instrumentation System</a:t>
            </a:r>
            <a:endParaRPr lang="en-US" dirty="0">
              <a:solidFill>
                <a:srgbClr val="FF0000"/>
              </a:solidFill>
            </a:endParaRPr>
          </a:p>
        </p:txBody>
      </p:sp>
      <p:sp>
        <p:nvSpPr>
          <p:cNvPr id="4" name="Rectangle 3"/>
          <p:cNvSpPr/>
          <p:nvPr/>
        </p:nvSpPr>
        <p:spPr>
          <a:xfrm>
            <a:off x="609600" y="21336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Transducers</a:t>
            </a:r>
          </a:p>
        </p:txBody>
      </p:sp>
      <p:sp>
        <p:nvSpPr>
          <p:cNvPr id="5" name="Rectangle 4"/>
          <p:cNvSpPr/>
          <p:nvPr/>
        </p:nvSpPr>
        <p:spPr>
          <a:xfrm>
            <a:off x="1219200" y="41148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 Presentation Element</a:t>
            </a:r>
          </a:p>
        </p:txBody>
      </p:sp>
      <p:sp>
        <p:nvSpPr>
          <p:cNvPr id="6" name="Rectangle 5"/>
          <p:cNvSpPr/>
          <p:nvPr/>
        </p:nvSpPr>
        <p:spPr>
          <a:xfrm>
            <a:off x="3429000" y="21336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Signal Conditioner Element</a:t>
            </a:r>
          </a:p>
        </p:txBody>
      </p:sp>
      <p:sp>
        <p:nvSpPr>
          <p:cNvPr id="7" name="Rectangle 6"/>
          <p:cNvSpPr/>
          <p:nvPr/>
        </p:nvSpPr>
        <p:spPr>
          <a:xfrm>
            <a:off x="6248400" y="21336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 Transmission Element</a:t>
            </a:r>
          </a:p>
        </p:txBody>
      </p:sp>
      <p:cxnSp>
        <p:nvCxnSpPr>
          <p:cNvPr id="9" name="Straight Arrow Connector 8"/>
          <p:cNvCxnSpPr/>
          <p:nvPr/>
        </p:nvCxnSpPr>
        <p:spPr>
          <a:xfrm>
            <a:off x="2819400" y="2590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a:off x="5638800" y="2590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p:cNvCxnSpPr>
          <p:nvPr/>
        </p:nvCxnSpPr>
        <p:spPr>
          <a:xfrm>
            <a:off x="8458200" y="2590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8191501" y="3086100"/>
            <a:ext cx="990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685800" y="3505200"/>
            <a:ext cx="800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52401" y="4038600"/>
            <a:ext cx="1066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 idx="1"/>
          </p:cNvCxnSpPr>
          <p:nvPr/>
        </p:nvCxnSpPr>
        <p:spPr>
          <a:xfrm>
            <a:off x="685800" y="4572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05200" y="47244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617913" y="4610100"/>
            <a:ext cx="16017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19600" y="3810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419600" y="4572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419600" y="5410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05400" y="36576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Printer</a:t>
            </a:r>
          </a:p>
        </p:txBody>
      </p:sp>
      <p:sp>
        <p:nvSpPr>
          <p:cNvPr id="37" name="Rectangle 36"/>
          <p:cNvSpPr/>
          <p:nvPr/>
        </p:nvSpPr>
        <p:spPr>
          <a:xfrm>
            <a:off x="5105400" y="43434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Display</a:t>
            </a:r>
          </a:p>
        </p:txBody>
      </p:sp>
      <p:sp>
        <p:nvSpPr>
          <p:cNvPr id="38" name="Rectangle 37"/>
          <p:cNvSpPr/>
          <p:nvPr/>
        </p:nvSpPr>
        <p:spPr>
          <a:xfrm>
            <a:off x="5105400" y="51816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Controller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eaLnBrk="1" fontAlgn="auto" hangingPunct="1">
              <a:spcAft>
                <a:spcPts val="0"/>
              </a:spcAft>
              <a:defRPr/>
            </a:pPr>
            <a:r>
              <a:rPr lang="en-US" sz="3200" dirty="0" smtClean="0">
                <a:solidFill>
                  <a:srgbClr val="FF0000"/>
                </a:solidFill>
                <a:latin typeface="Times New Roman" pitchFamily="18" charset="0"/>
              </a:rPr>
              <a:t>LINEAR VARIABLE DIFFERENTIAL TRANSFORMER(LVDT)</a:t>
            </a:r>
            <a:endParaRPr lang="en-US" sz="3200" dirty="0">
              <a:solidFill>
                <a:srgbClr val="FF0000"/>
              </a:solidFill>
            </a:endParaRPr>
          </a:p>
        </p:txBody>
      </p:sp>
      <p:sp>
        <p:nvSpPr>
          <p:cNvPr id="5" name="Rectangle 3"/>
          <p:cNvSpPr txBox="1">
            <a:spLocks noChangeArrowheads="1"/>
          </p:cNvSpPr>
          <p:nvPr/>
        </p:nvSpPr>
        <p:spPr>
          <a:xfrm>
            <a:off x="228600" y="1447800"/>
            <a:ext cx="4114800" cy="5181600"/>
          </a:xfrm>
          <a:prstGeom prst="rect">
            <a:avLst/>
          </a:prstGeom>
        </p:spPr>
        <p:txBody>
          <a:bodyPr>
            <a:normAutofit lnSpcReduction="10000"/>
          </a:bodyPr>
          <a:lstStyle/>
          <a:p>
            <a:pPr marL="365760" indent="-256032" fontAlgn="auto">
              <a:lnSpc>
                <a:spcPct val="90000"/>
              </a:lnSpc>
              <a:spcBef>
                <a:spcPts val="400"/>
              </a:spcBef>
              <a:spcAft>
                <a:spcPts val="0"/>
              </a:spcAft>
              <a:buClr>
                <a:schemeClr val="accent1"/>
              </a:buClr>
              <a:buSzPct val="68000"/>
              <a:buFontTx/>
              <a:buChar char="•"/>
              <a:defRPr/>
            </a:pPr>
            <a:r>
              <a:rPr lang="en-US" sz="2400" dirty="0">
                <a:latin typeface="Times New Roman" pitchFamily="18" charset="0"/>
              </a:rPr>
              <a:t>AN LVDT transducer comprises a coil former on to which three coils are wound. </a:t>
            </a:r>
          </a:p>
          <a:p>
            <a:pPr marL="365760" indent="-256032" fontAlgn="auto">
              <a:lnSpc>
                <a:spcPct val="90000"/>
              </a:lnSpc>
              <a:spcBef>
                <a:spcPts val="400"/>
              </a:spcBef>
              <a:spcAft>
                <a:spcPts val="0"/>
              </a:spcAft>
              <a:buClr>
                <a:schemeClr val="accent1"/>
              </a:buClr>
              <a:buSzPct val="68000"/>
              <a:buFontTx/>
              <a:buChar char="•"/>
              <a:defRPr/>
            </a:pPr>
            <a:r>
              <a:rPr lang="en-US" sz="2400" dirty="0">
                <a:latin typeface="Times New Roman" pitchFamily="18" charset="0"/>
              </a:rPr>
              <a:t>The primary coil is excited with an AC current, the secondary coils are wound such that when a ferrite core is in the central linear position, an equal voltage is induced in to each coil. </a:t>
            </a:r>
          </a:p>
          <a:p>
            <a:pPr marL="365760" indent="-256032" fontAlgn="auto">
              <a:lnSpc>
                <a:spcPct val="90000"/>
              </a:lnSpc>
              <a:spcBef>
                <a:spcPts val="400"/>
              </a:spcBef>
              <a:spcAft>
                <a:spcPts val="0"/>
              </a:spcAft>
              <a:buClr>
                <a:schemeClr val="accent1"/>
              </a:buClr>
              <a:buSzPct val="68000"/>
              <a:buFontTx/>
              <a:buChar char="•"/>
              <a:defRPr/>
            </a:pPr>
            <a:r>
              <a:rPr lang="en-US" sz="2400" dirty="0">
                <a:latin typeface="Times New Roman" pitchFamily="18" charset="0"/>
              </a:rPr>
              <a:t>The secondary are connected in opposite so that in the central position the outputs of the secondary cancels each other out.</a:t>
            </a:r>
          </a:p>
        </p:txBody>
      </p:sp>
      <p:pic>
        <p:nvPicPr>
          <p:cNvPr id="49156" name="Picture 4"/>
          <p:cNvPicPr>
            <a:picLocks noChangeAspect="1" noChangeArrowheads="1"/>
          </p:cNvPicPr>
          <p:nvPr/>
        </p:nvPicPr>
        <p:blipFill>
          <a:blip r:embed="rId2"/>
          <a:srcRect/>
          <a:stretch>
            <a:fillRect/>
          </a:stretch>
        </p:blipFill>
        <p:spPr bwMode="auto">
          <a:xfrm>
            <a:off x="4724400" y="2133600"/>
            <a:ext cx="4133850" cy="4076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p:txBody>
          <a:bodyPr/>
          <a:lstStyle/>
          <a:p>
            <a:pPr eaLnBrk="1" hangingPunct="1"/>
            <a:r>
              <a:rPr lang="en-US" smtClean="0"/>
              <a:t>E</a:t>
            </a:r>
            <a:r>
              <a:rPr lang="en-US" sz="1800" smtClean="0"/>
              <a:t>01</a:t>
            </a:r>
            <a:r>
              <a:rPr lang="en-US" smtClean="0"/>
              <a:t>=E</a:t>
            </a:r>
            <a:r>
              <a:rPr lang="en-US" sz="1800" smtClean="0"/>
              <a:t>02   </a:t>
            </a:r>
            <a:r>
              <a:rPr lang="en-US" smtClean="0"/>
              <a:t>; E</a:t>
            </a:r>
            <a:r>
              <a:rPr lang="en-US" sz="1800" smtClean="0"/>
              <a:t>0= </a:t>
            </a:r>
            <a:r>
              <a:rPr lang="en-US" sz="2400" smtClean="0"/>
              <a:t>0V.</a:t>
            </a:r>
          </a:p>
          <a:p>
            <a:pPr eaLnBrk="1" hangingPunct="1"/>
            <a:endParaRPr lang="en-US" sz="2400" smtClean="0"/>
          </a:p>
          <a:p>
            <a:pPr eaLnBrk="1" hangingPunct="1"/>
            <a:r>
              <a:rPr lang="en-US" smtClean="0"/>
              <a:t>E</a:t>
            </a:r>
            <a:r>
              <a:rPr lang="en-US" sz="1800" smtClean="0"/>
              <a:t>01&gt;</a:t>
            </a:r>
            <a:r>
              <a:rPr lang="en-US" smtClean="0"/>
              <a:t>E</a:t>
            </a:r>
            <a:r>
              <a:rPr lang="en-US" sz="1800" smtClean="0"/>
              <a:t>02</a:t>
            </a:r>
            <a:r>
              <a:rPr lang="en-US" smtClean="0"/>
              <a:t>   ; E</a:t>
            </a:r>
            <a:r>
              <a:rPr lang="en-US" sz="1800" smtClean="0"/>
              <a:t>0</a:t>
            </a:r>
            <a:r>
              <a:rPr lang="en-US" smtClean="0"/>
              <a:t>= Positive</a:t>
            </a:r>
          </a:p>
          <a:p>
            <a:pPr eaLnBrk="1" hangingPunct="1"/>
            <a:endParaRPr lang="en-US" smtClean="0"/>
          </a:p>
          <a:p>
            <a:pPr eaLnBrk="1" hangingPunct="1"/>
            <a:r>
              <a:rPr lang="en-US" smtClean="0"/>
              <a:t>E</a:t>
            </a:r>
            <a:r>
              <a:rPr lang="en-US" sz="1800" smtClean="0"/>
              <a:t>01&lt;</a:t>
            </a:r>
            <a:r>
              <a:rPr lang="en-US" smtClean="0"/>
              <a:t>E</a:t>
            </a:r>
            <a:r>
              <a:rPr lang="en-US" sz="1800" smtClean="0"/>
              <a:t>02</a:t>
            </a:r>
            <a:r>
              <a:rPr lang="en-US" smtClean="0"/>
              <a:t>   ; E</a:t>
            </a:r>
            <a:r>
              <a:rPr lang="en-US" sz="2000" smtClean="0"/>
              <a:t>0</a:t>
            </a:r>
            <a:r>
              <a:rPr lang="en-US" smtClean="0"/>
              <a:t>= Negative</a:t>
            </a:r>
          </a:p>
          <a:p>
            <a:pPr eaLnBrk="1" hangingPunct="1"/>
            <a:endParaRPr lang="en-US" sz="1800" smtClean="0"/>
          </a:p>
          <a:p>
            <a:pPr eaLnBrk="1" hangingPunct="1"/>
            <a:endParaRPr lang="en-US" sz="1800" smtClean="0"/>
          </a:p>
          <a:p>
            <a:pPr eaLnBrk="1" hangingPunct="1"/>
            <a:endParaRPr lang="en-US" smtClean="0"/>
          </a:p>
        </p:txBody>
      </p:sp>
      <p:sp>
        <p:nvSpPr>
          <p:cNvPr id="3" name="Title 2"/>
          <p:cNvSpPr>
            <a:spLocks noGrp="1"/>
          </p:cNvSpPr>
          <p:nvPr>
            <p:ph type="title"/>
          </p:nvPr>
        </p:nvSpPr>
        <p:spPr/>
        <p:txBody>
          <a:bodyPr/>
          <a:lstStyle/>
          <a:p>
            <a:pPr eaLnBrk="1" fontAlgn="auto" hangingPunct="1">
              <a:spcAft>
                <a:spcPts val="0"/>
              </a:spcAft>
              <a:defRPr/>
            </a:pPr>
            <a:r>
              <a:rPr lang="en-US" dirty="0" err="1" smtClean="0">
                <a:solidFill>
                  <a:srgbClr val="FF0000"/>
                </a:solidFill>
              </a:rPr>
              <a:t>Contd</a:t>
            </a:r>
            <a:r>
              <a:rPr lang="en-US" dirty="0" smtClean="0">
                <a:solidFill>
                  <a:srgbClr val="FF0000"/>
                </a:solidFill>
              </a:rPr>
              <a:t>…</a:t>
            </a: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852488" indent="-742950" eaLnBrk="1" fontAlgn="auto" hangingPunct="1">
              <a:spcAft>
                <a:spcPts val="0"/>
              </a:spcAft>
              <a:buFont typeface="Wingdings 3"/>
              <a:buNone/>
              <a:defRPr/>
            </a:pPr>
            <a:r>
              <a:rPr lang="en-US" sz="2800" dirty="0" smtClean="0">
                <a:latin typeface="Times New Roman" pitchFamily="18" charset="0"/>
                <a:cs typeface="Times New Roman" pitchFamily="18" charset="0"/>
              </a:rPr>
              <a:t>Q1. What is RTD? Draw its constructional diagram and explain its operation.</a:t>
            </a:r>
            <a:endParaRPr lang="en-US" sz="2400" dirty="0" smtClean="0">
              <a:latin typeface="Times New Roman" pitchFamily="18" charset="0"/>
              <a:cs typeface="Times New Roman" pitchFamily="18" charset="0"/>
            </a:endParaRPr>
          </a:p>
          <a:p>
            <a:pPr marL="852488" indent="-742950" eaLnBrk="1" fontAlgn="auto" hangingPunct="1">
              <a:spcAft>
                <a:spcPts val="0"/>
              </a:spcAft>
              <a:buFont typeface="Wingdings 3"/>
              <a:buNone/>
              <a:defRPr/>
            </a:pPr>
            <a:r>
              <a:rPr lang="en-US" sz="2800" dirty="0" smtClean="0">
                <a:latin typeface="Times New Roman" pitchFamily="18" charset="0"/>
                <a:cs typeface="Times New Roman" pitchFamily="18" charset="0"/>
              </a:rPr>
              <a:t>Q2. Explain the thermocouple with the following points.</a:t>
            </a:r>
            <a:endParaRPr lang="en-US" sz="2400" dirty="0" smtClean="0">
              <a:latin typeface="Times New Roman" pitchFamily="18" charset="0"/>
              <a:cs typeface="Times New Roman" pitchFamily="18" charset="0"/>
            </a:endParaRPr>
          </a:p>
          <a:p>
            <a:pPr marL="621792" lvl="1" eaLnBrk="1" fontAlgn="auto" hangingPunct="1">
              <a:spcBef>
                <a:spcPts val="324"/>
              </a:spcBef>
              <a:spcAft>
                <a:spcPts val="0"/>
              </a:spcAft>
              <a:buFont typeface="Verdana"/>
              <a:buChar char="◦"/>
              <a:defRPr/>
            </a:pPr>
            <a:r>
              <a:rPr lang="en-US" sz="2400" dirty="0" smtClean="0">
                <a:latin typeface="Times New Roman" pitchFamily="18" charset="0"/>
                <a:cs typeface="Times New Roman" pitchFamily="18" charset="0"/>
              </a:rPr>
              <a:t>Principle of operation</a:t>
            </a:r>
            <a:endParaRPr lang="en-US" sz="2000" dirty="0" smtClean="0">
              <a:latin typeface="Times New Roman" pitchFamily="18" charset="0"/>
              <a:cs typeface="Times New Roman" pitchFamily="18" charset="0"/>
            </a:endParaRPr>
          </a:p>
          <a:p>
            <a:pPr marL="621792" lvl="1" eaLnBrk="1" fontAlgn="auto" hangingPunct="1">
              <a:spcBef>
                <a:spcPts val="324"/>
              </a:spcBef>
              <a:spcAft>
                <a:spcPts val="0"/>
              </a:spcAft>
              <a:buFont typeface="Verdana"/>
              <a:buChar char="◦"/>
              <a:defRPr/>
            </a:pPr>
            <a:r>
              <a:rPr lang="en-US" sz="2400" dirty="0" smtClean="0">
                <a:latin typeface="Times New Roman" pitchFamily="18" charset="0"/>
                <a:cs typeface="Times New Roman" pitchFamily="18" charset="0"/>
              </a:rPr>
              <a:t>Construction</a:t>
            </a:r>
            <a:endParaRPr lang="en-US" sz="2000" dirty="0" smtClean="0">
              <a:latin typeface="Times New Roman" pitchFamily="18" charset="0"/>
              <a:cs typeface="Times New Roman" pitchFamily="18" charset="0"/>
            </a:endParaRPr>
          </a:p>
          <a:p>
            <a:pPr marL="621792" lvl="1" eaLnBrk="1" fontAlgn="auto" hangingPunct="1">
              <a:spcBef>
                <a:spcPts val="324"/>
              </a:spcBef>
              <a:spcAft>
                <a:spcPts val="0"/>
              </a:spcAft>
              <a:buFont typeface="Verdana"/>
              <a:buChar char="◦"/>
              <a:defRPr/>
            </a:pPr>
            <a:r>
              <a:rPr lang="en-US" sz="2400" dirty="0" smtClean="0">
                <a:latin typeface="Times New Roman" pitchFamily="18" charset="0"/>
                <a:cs typeface="Times New Roman" pitchFamily="18" charset="0"/>
              </a:rPr>
              <a:t>Applications</a:t>
            </a:r>
            <a:endParaRPr lang="en-US" sz="2000" dirty="0" smtClean="0">
              <a:latin typeface="Times New Roman" pitchFamily="18" charset="0"/>
              <a:cs typeface="Times New Roman" pitchFamily="18" charset="0"/>
            </a:endParaRPr>
          </a:p>
          <a:p>
            <a:pPr marL="621792" lvl="1" eaLnBrk="1" fontAlgn="auto" hangingPunct="1">
              <a:spcBef>
                <a:spcPts val="324"/>
              </a:spcBef>
              <a:spcAft>
                <a:spcPts val="0"/>
              </a:spcAft>
              <a:buFont typeface="Verdana"/>
              <a:buChar char="◦"/>
              <a:defRPr/>
            </a:pPr>
            <a:r>
              <a:rPr lang="en-US" sz="2400" dirty="0" smtClean="0">
                <a:latin typeface="Times New Roman" pitchFamily="18" charset="0"/>
                <a:cs typeface="Times New Roman" pitchFamily="18" charset="0"/>
              </a:rPr>
              <a:t>Advantages and disadvantages</a:t>
            </a:r>
            <a:endParaRPr lang="en-US" sz="2000" dirty="0" smtClean="0">
              <a:latin typeface="Times New Roman" pitchFamily="18" charset="0"/>
              <a:cs typeface="Times New Roman" pitchFamily="18" charset="0"/>
            </a:endParaRPr>
          </a:p>
          <a:p>
            <a:pPr marL="365760" indent="-256032" eaLnBrk="1" fontAlgn="auto" hangingPunct="1">
              <a:spcAft>
                <a:spcPts val="0"/>
              </a:spcAft>
              <a:buFont typeface="Wingdings 3"/>
              <a:buNone/>
              <a:defRPr/>
            </a:pPr>
            <a:r>
              <a:rPr lang="en-US" sz="2800" dirty="0" smtClean="0">
                <a:latin typeface="Times New Roman" pitchFamily="18" charset="0"/>
                <a:cs typeface="Times New Roman" pitchFamily="18" charset="0"/>
              </a:rPr>
              <a:t>Q3. Compare RTD and Thermocouple.</a:t>
            </a:r>
            <a:endParaRPr lang="en-US" sz="2400" dirty="0" smtClean="0">
              <a:latin typeface="Times New Roman" pitchFamily="18" charset="0"/>
              <a:cs typeface="Times New Roman" pitchFamily="18" charset="0"/>
            </a:endParaRPr>
          </a:p>
          <a:p>
            <a:pPr marL="365760" indent="-256032" eaLnBrk="1" fontAlgn="auto" hangingPunct="1">
              <a:spcAft>
                <a:spcPts val="0"/>
              </a:spcAft>
              <a:buFont typeface="Wingdings 3"/>
              <a:buNone/>
              <a:defRPr/>
            </a:pPr>
            <a:r>
              <a:rPr lang="en-US" sz="28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852488" indent="-742950" eaLnBrk="1" fontAlgn="auto" hangingPunct="1">
              <a:spcAft>
                <a:spcPts val="0"/>
              </a:spcAft>
              <a:buFont typeface="Wingdings 3"/>
              <a:buNone/>
              <a:defRPr/>
            </a:pPr>
            <a:r>
              <a:rPr lang="en-US" sz="2800" dirty="0" smtClean="0">
                <a:latin typeface="Times New Roman" pitchFamily="18" charset="0"/>
                <a:cs typeface="Times New Roman" pitchFamily="18" charset="0"/>
              </a:rPr>
              <a:t>Q4. State the principle of operation of LVDT. Draw and explain the construction of a LVDT. State its advantages and disadvantages.</a:t>
            </a:r>
            <a:endParaRPr lang="en-US" sz="5400" dirty="0" smtClean="0">
              <a:latin typeface="Times New Roman" pitchFamily="18" charset="0"/>
              <a:cs typeface="Times New Roman" pitchFamily="18" charset="0"/>
            </a:endParaRPr>
          </a:p>
          <a:p>
            <a:pPr marL="365760" indent="-256032" eaLnBrk="1" fontAlgn="auto" hangingPunct="1">
              <a:spcAft>
                <a:spcPts val="0"/>
              </a:spcAft>
              <a:buFont typeface="Wingdings 3"/>
              <a:buChar char=""/>
              <a:defRPr/>
            </a:pPr>
            <a:endParaRPr lang="en-US" dirty="0"/>
          </a:p>
        </p:txBody>
      </p:sp>
      <p:sp>
        <p:nvSpPr>
          <p:cNvPr id="3" name="Title 2"/>
          <p:cNvSpPr>
            <a:spLocks noGrp="1"/>
          </p:cNvSpPr>
          <p:nvPr>
            <p:ph type="title"/>
          </p:nvPr>
        </p:nvSpPr>
        <p:spPr/>
        <p:txBody>
          <a:bodyPr/>
          <a:lstStyle/>
          <a:p>
            <a:pPr algn="ctr" eaLnBrk="1" fontAlgn="auto" hangingPunct="1">
              <a:spcAft>
                <a:spcPts val="0"/>
              </a:spcAft>
              <a:defRPr/>
            </a:pPr>
            <a:r>
              <a:rPr lang="en-US" dirty="0" smtClean="0">
                <a:solidFill>
                  <a:srgbClr val="FF0000"/>
                </a:solidFill>
              </a:rPr>
              <a:t>University Questions</a:t>
            </a: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382000" cy="4711700"/>
          </a:xfrm>
        </p:spPr>
        <p:txBody>
          <a:bodyPr>
            <a:normAutofit/>
          </a:bodyPr>
          <a:lstStyle/>
          <a:p>
            <a:pPr marL="365760" indent="-256032" eaLnBrk="1" fontAlgn="auto" hangingPunct="1">
              <a:spcAft>
                <a:spcPts val="0"/>
              </a:spcAft>
              <a:buFont typeface="Wingdings 3"/>
              <a:buChar char=""/>
              <a:defRPr/>
            </a:pPr>
            <a:endParaRPr lang="en-US" sz="2800" dirty="0" smtClean="0"/>
          </a:p>
          <a:p>
            <a:pPr marL="741363" indent="-631825" eaLnBrk="1" fontAlgn="auto" hangingPunct="1">
              <a:spcAft>
                <a:spcPts val="0"/>
              </a:spcAft>
              <a:buFont typeface="Wingdings 3"/>
              <a:buNone/>
              <a:defRPr/>
            </a:pPr>
            <a:r>
              <a:rPr lang="en-US" sz="2800" dirty="0" smtClean="0">
                <a:latin typeface="Times New Roman" pitchFamily="18" charset="0"/>
                <a:cs typeface="Times New Roman" pitchFamily="18" charset="0"/>
              </a:rPr>
              <a:t>Q1.Draw a neat diagram of digital thermometer and explain its operation.</a:t>
            </a:r>
          </a:p>
          <a:p>
            <a:pPr marL="365760" indent="-256032" eaLnBrk="1" fontAlgn="auto" hangingPunct="1">
              <a:spcAft>
                <a:spcPts val="0"/>
              </a:spcAft>
              <a:buFont typeface="Wingdings 3"/>
              <a:buChar char=""/>
              <a:defRPr/>
            </a:pPr>
            <a:endParaRPr lang="en-US" sz="2800" dirty="0" smtClean="0">
              <a:latin typeface="Times New Roman" pitchFamily="18" charset="0"/>
              <a:cs typeface="Times New Roman" pitchFamily="18" charset="0"/>
            </a:endParaRPr>
          </a:p>
          <a:p>
            <a:pPr marL="741363" indent="-631825" eaLnBrk="1" fontAlgn="auto" hangingPunct="1">
              <a:spcAft>
                <a:spcPts val="0"/>
              </a:spcAft>
              <a:buFont typeface="Wingdings 3"/>
              <a:buNone/>
              <a:defRPr/>
            </a:pPr>
            <a:r>
              <a:rPr lang="en-US" sz="2800" dirty="0" smtClean="0">
                <a:latin typeface="Times New Roman" pitchFamily="18" charset="0"/>
                <a:cs typeface="Times New Roman" pitchFamily="18" charset="0"/>
              </a:rPr>
              <a:t>Q2.Draw a block diagram of electronic weighing machine and explain its operation.</a:t>
            </a:r>
          </a:p>
          <a:p>
            <a:pPr marL="365760" indent="-256032" eaLnBrk="1" fontAlgn="auto" hangingPunct="1">
              <a:spcAft>
                <a:spcPts val="0"/>
              </a:spcAft>
              <a:buFont typeface="Wingdings 3"/>
              <a:buChar char=""/>
              <a:defRPr/>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eaLnBrk="1" fontAlgn="auto" hangingPunct="1">
              <a:spcAft>
                <a:spcPts val="0"/>
              </a:spcAft>
              <a:defRPr/>
            </a:pPr>
            <a:r>
              <a:rPr lang="en-US" dirty="0" smtClean="0">
                <a:solidFill>
                  <a:srgbClr val="FF0000"/>
                </a:solidFill>
                <a:latin typeface="Times New Roman" pitchFamily="18" charset="0"/>
                <a:cs typeface="Times New Roman" pitchFamily="18" charset="0"/>
              </a:rPr>
              <a:t>4.</a:t>
            </a:r>
            <a:r>
              <a:rPr lang="en-US" sz="4400" dirty="0" smtClean="0">
                <a:solidFill>
                  <a:srgbClr val="FF0000"/>
                </a:solidFill>
                <a:latin typeface="Times New Roman" pitchFamily="18" charset="0"/>
                <a:cs typeface="Times New Roman" pitchFamily="18" charset="0"/>
              </a:rPr>
              <a:t> Application of transducers </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pPr lvl="1" eaLnBrk="1" hangingPunct="1"/>
            <a:r>
              <a:rPr lang="en-US" sz="2400" smtClean="0">
                <a:latin typeface="Times New Roman" pitchFamily="18" charset="0"/>
                <a:cs typeface="Times New Roman" pitchFamily="18" charset="0"/>
              </a:rPr>
              <a:t>A transducer is a device that convert one form of energy to other form. It converts the measurand to a usable electrical signal.</a:t>
            </a:r>
          </a:p>
          <a:p>
            <a:pPr lvl="1" eaLnBrk="1" hangingPunct="1"/>
            <a:endParaRPr lang="en-US" sz="2400" smtClean="0">
              <a:latin typeface="Times New Roman" pitchFamily="18" charset="0"/>
              <a:cs typeface="Times New Roman" pitchFamily="18" charset="0"/>
            </a:endParaRPr>
          </a:p>
          <a:p>
            <a:pPr lvl="1" eaLnBrk="1" hangingPunct="1"/>
            <a:r>
              <a:rPr lang="en-US" sz="2400" smtClean="0">
                <a:latin typeface="Times New Roman" pitchFamily="18" charset="0"/>
                <a:cs typeface="Times New Roman" pitchFamily="18" charset="0"/>
              </a:rPr>
              <a:t>it is a device that is capable of converting the physical quantity into a proportional electrical quantity such as voltage or current.</a:t>
            </a:r>
          </a:p>
          <a:p>
            <a:pPr lvl="1" eaLnBrk="1" hangingPunct="1"/>
            <a:endParaRPr lang="en-US" smtClean="0"/>
          </a:p>
        </p:txBody>
      </p:sp>
      <p:sp>
        <p:nvSpPr>
          <p:cNvPr id="3" name="Title 2"/>
          <p:cNvSpPr>
            <a:spLocks noGrp="1"/>
          </p:cNvSpPr>
          <p:nvPr>
            <p:ph type="title"/>
          </p:nvPr>
        </p:nvSpPr>
        <p:spPr>
          <a:xfrm>
            <a:off x="914400" y="381000"/>
            <a:ext cx="8229600" cy="1143000"/>
          </a:xfrm>
        </p:spPr>
        <p:txBody>
          <a:bodyPr/>
          <a:lstStyle/>
          <a:p>
            <a:pPr algn="ctr" eaLnBrk="1" fontAlgn="auto" hangingPunct="1">
              <a:spcAft>
                <a:spcPts val="0"/>
              </a:spcAft>
              <a:defRPr/>
            </a:pPr>
            <a:r>
              <a:rPr lang="en-US" dirty="0" smtClean="0">
                <a:solidFill>
                  <a:srgbClr val="FF0000"/>
                </a:solidFill>
                <a:latin typeface="Times New Roman" pitchFamily="18" charset="0"/>
                <a:cs typeface="Times New Roman" pitchFamily="18" charset="0"/>
              </a:rPr>
              <a:t>Transducers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eaLnBrk="1" fontAlgn="auto" hangingPunct="1">
              <a:lnSpc>
                <a:spcPct val="90000"/>
              </a:lnSpc>
              <a:spcAft>
                <a:spcPts val="0"/>
              </a:spcAft>
              <a:buFont typeface="+mj-lt"/>
              <a:buAutoNum type="romanUcPeriod"/>
              <a:defRPr/>
            </a:pPr>
            <a:r>
              <a:rPr lang="en-US" sz="2800" dirty="0" smtClean="0">
                <a:latin typeface="Times New Roman" pitchFamily="18" charset="0"/>
                <a:cs typeface="Times New Roman" pitchFamily="18" charset="0"/>
              </a:rPr>
              <a:t>Active and passive transducers.</a:t>
            </a:r>
          </a:p>
          <a:p>
            <a:pPr marL="514350" indent="-514350" eaLnBrk="1" fontAlgn="auto" hangingPunct="1">
              <a:lnSpc>
                <a:spcPct val="90000"/>
              </a:lnSpc>
              <a:spcAft>
                <a:spcPts val="0"/>
              </a:spcAft>
              <a:buFont typeface="+mj-lt"/>
              <a:buAutoNum type="romanUcPeriod"/>
              <a:defRPr/>
            </a:pPr>
            <a:r>
              <a:rPr lang="en-US" sz="2800" dirty="0" smtClean="0">
                <a:latin typeface="Times New Roman" pitchFamily="18" charset="0"/>
                <a:cs typeface="Times New Roman" pitchFamily="18" charset="0"/>
              </a:rPr>
              <a:t> Analog and digital transducers.</a:t>
            </a:r>
          </a:p>
          <a:p>
            <a:pPr marL="514350" indent="-514350" eaLnBrk="1" fontAlgn="auto" hangingPunct="1">
              <a:lnSpc>
                <a:spcPct val="90000"/>
              </a:lnSpc>
              <a:spcAft>
                <a:spcPts val="0"/>
              </a:spcAft>
              <a:buFont typeface="+mj-lt"/>
              <a:buAutoNum type="romanUcPeriod"/>
              <a:defRPr/>
            </a:pPr>
            <a:r>
              <a:rPr lang="en-US" sz="2800" dirty="0" smtClean="0">
                <a:latin typeface="Times New Roman" pitchFamily="18" charset="0"/>
                <a:cs typeface="Times New Roman" pitchFamily="18" charset="0"/>
              </a:rPr>
              <a:t>On the basis of transduction principle used.</a:t>
            </a:r>
          </a:p>
          <a:p>
            <a:pPr marL="514350" indent="-514350" eaLnBrk="1" fontAlgn="auto" hangingPunct="1">
              <a:lnSpc>
                <a:spcPct val="90000"/>
              </a:lnSpc>
              <a:spcAft>
                <a:spcPts val="0"/>
              </a:spcAft>
              <a:buFont typeface="+mj-lt"/>
              <a:buAutoNum type="romanUcPeriod"/>
              <a:defRPr/>
            </a:pPr>
            <a:r>
              <a:rPr lang="en-US" sz="2800" dirty="0" smtClean="0">
                <a:latin typeface="Times New Roman" pitchFamily="18" charset="0"/>
                <a:cs typeface="Times New Roman" pitchFamily="18" charset="0"/>
              </a:rPr>
              <a:t>Primary and secondary transducer</a:t>
            </a:r>
          </a:p>
          <a:p>
            <a:pPr marL="514350" indent="-514350" eaLnBrk="1" fontAlgn="auto" hangingPunct="1">
              <a:lnSpc>
                <a:spcPct val="90000"/>
              </a:lnSpc>
              <a:spcAft>
                <a:spcPts val="0"/>
              </a:spcAft>
              <a:buFont typeface="+mj-lt"/>
              <a:buAutoNum type="romanUcPeriod"/>
              <a:defRPr/>
            </a:pPr>
            <a:r>
              <a:rPr lang="en-US" sz="2800" dirty="0" smtClean="0">
                <a:latin typeface="Times New Roman" pitchFamily="18" charset="0"/>
                <a:cs typeface="Times New Roman" pitchFamily="18" charset="0"/>
              </a:rPr>
              <a:t> Transducers and inverse transducers.</a:t>
            </a:r>
          </a:p>
          <a:p>
            <a:pPr marL="365760" indent="-256032" eaLnBrk="1" fontAlgn="auto" hangingPunct="1">
              <a:spcAft>
                <a:spcPts val="0"/>
              </a:spcAft>
              <a:buFont typeface="Wingdings 3"/>
              <a:buNone/>
              <a:defRPr/>
            </a:pPr>
            <a:endParaRPr lang="en-US" dirty="0"/>
          </a:p>
        </p:txBody>
      </p:sp>
      <p:sp>
        <p:nvSpPr>
          <p:cNvPr id="3" name="Title 2"/>
          <p:cNvSpPr>
            <a:spLocks noGrp="1"/>
          </p:cNvSpPr>
          <p:nvPr>
            <p:ph type="title"/>
          </p:nvPr>
        </p:nvSpPr>
        <p:spPr/>
        <p:txBody>
          <a:bodyPr>
            <a:noAutofit/>
          </a:bodyPr>
          <a:lstStyle/>
          <a:p>
            <a:pPr algn="ctr" eaLnBrk="1" fontAlgn="auto" hangingPunct="1">
              <a:spcAft>
                <a:spcPts val="0"/>
              </a:spcAft>
              <a:defRPr/>
            </a:pPr>
            <a:r>
              <a:rPr lang="en-US" sz="3200" dirty="0" smtClean="0">
                <a:solidFill>
                  <a:srgbClr val="FF0000"/>
                </a:solidFill>
                <a:latin typeface="Times New Roman" pitchFamily="18" charset="0"/>
                <a:cs typeface="Times New Roman" pitchFamily="18" charset="0"/>
              </a:rPr>
              <a:t>CLASSIFICATION OF TRANSDUCERS</a:t>
            </a:r>
            <a:endParaRPr lang="en-US" sz="32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eaLnBrk="1" fontAlgn="auto" hangingPunct="1">
              <a:spcAft>
                <a:spcPts val="0"/>
              </a:spcAft>
              <a:defRPr/>
            </a:pPr>
            <a:r>
              <a:rPr lang="en-US" sz="4000" dirty="0" smtClean="0">
                <a:solidFill>
                  <a:srgbClr val="FF0000"/>
                </a:solidFill>
                <a:latin typeface="Times New Roman" pitchFamily="18" charset="0"/>
                <a:cs typeface="Times New Roman" pitchFamily="18" charset="0"/>
              </a:rPr>
              <a:t/>
            </a:r>
            <a:br>
              <a:rPr lang="en-US" sz="4000" dirty="0" smtClean="0">
                <a:solidFill>
                  <a:srgbClr val="FF0000"/>
                </a:solidFill>
                <a:latin typeface="Times New Roman" pitchFamily="18" charset="0"/>
                <a:cs typeface="Times New Roman" pitchFamily="18" charset="0"/>
              </a:rPr>
            </a:br>
            <a:r>
              <a:rPr lang="en-US" sz="4000" dirty="0" smtClean="0">
                <a:solidFill>
                  <a:srgbClr val="FF0000"/>
                </a:solidFill>
                <a:latin typeface="Times New Roman" pitchFamily="18" charset="0"/>
                <a:cs typeface="Times New Roman" pitchFamily="18" charset="0"/>
              </a:rPr>
              <a:t>ACTIVE AND PASSIVE TRANSDUCERS</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US" dirty="0"/>
          </a:p>
        </p:txBody>
      </p:sp>
      <p:sp>
        <p:nvSpPr>
          <p:cNvPr id="4" name="Text Box 5"/>
          <p:cNvSpPr txBox="1">
            <a:spLocks noChangeArrowheads="1"/>
          </p:cNvSpPr>
          <p:nvPr/>
        </p:nvSpPr>
        <p:spPr>
          <a:xfrm>
            <a:off x="609600" y="1600200"/>
            <a:ext cx="8229600" cy="4046538"/>
          </a:xfrm>
          <a:prstGeom prst="rect">
            <a:avLst/>
          </a:prstGeom>
        </p:spPr>
        <p:txBody>
          <a:bodyPr>
            <a:spAutoFit/>
          </a:bodyPr>
          <a:lstStyle/>
          <a:p>
            <a:pPr marL="365760" indent="-256032" fontAlgn="auto">
              <a:spcBef>
                <a:spcPct val="50000"/>
              </a:spcBef>
              <a:spcAft>
                <a:spcPts val="0"/>
              </a:spcAft>
              <a:buClr>
                <a:schemeClr val="accent1"/>
              </a:buClr>
              <a:buSzPct val="68000"/>
              <a:buFont typeface="Arial" pitchFamily="34" charset="0"/>
              <a:buChar char="•"/>
              <a:defRPr/>
            </a:pPr>
            <a:r>
              <a:rPr lang="en-US" sz="2400" b="1">
                <a:latin typeface="Times New Roman" pitchFamily="18" charset="0"/>
                <a:cs typeface="Times New Roman" pitchFamily="18" charset="0"/>
              </a:rPr>
              <a:t>Active transducers :</a:t>
            </a:r>
          </a:p>
          <a:p>
            <a:pPr marL="365760" indent="-256032" fontAlgn="auto">
              <a:spcBef>
                <a:spcPct val="50000"/>
              </a:spcBef>
              <a:spcAft>
                <a:spcPts val="0"/>
              </a:spcAft>
              <a:buClr>
                <a:schemeClr val="accent1"/>
              </a:buClr>
              <a:buSzPct val="68000"/>
              <a:buFont typeface="Arial" pitchFamily="34" charset="0"/>
              <a:buChar char="•"/>
              <a:defRPr/>
            </a:pPr>
            <a:r>
              <a:rPr lang="en-US" sz="2400">
                <a:latin typeface="Times New Roman" pitchFamily="18" charset="0"/>
                <a:cs typeface="Times New Roman" pitchFamily="18" charset="0"/>
              </a:rPr>
              <a:t>These transducers do not need any external source of power for their operation. Therefore they are also called as self generating type transducers. </a:t>
            </a:r>
          </a:p>
          <a:p>
            <a:pPr marL="514350" indent="-514350" fontAlgn="auto">
              <a:spcBef>
                <a:spcPct val="50000"/>
              </a:spcBef>
              <a:spcAft>
                <a:spcPts val="0"/>
              </a:spcAft>
              <a:buClr>
                <a:schemeClr val="accent1"/>
              </a:buClr>
              <a:buSzPct val="68000"/>
              <a:buFont typeface="+mj-lt"/>
              <a:buAutoNum type="romanUcPeriod"/>
              <a:defRPr/>
            </a:pPr>
            <a:r>
              <a:rPr lang="en-US" sz="2400">
                <a:latin typeface="Times New Roman" pitchFamily="18" charset="0"/>
                <a:cs typeface="Times New Roman" pitchFamily="18" charset="0"/>
              </a:rPr>
              <a:t>The active transducer are self generating devices which operate under the energy conversion principle.</a:t>
            </a:r>
          </a:p>
          <a:p>
            <a:pPr marL="514350" indent="-514350" fontAlgn="auto">
              <a:spcBef>
                <a:spcPct val="50000"/>
              </a:spcBef>
              <a:spcAft>
                <a:spcPts val="0"/>
              </a:spcAft>
              <a:buClr>
                <a:schemeClr val="accent1"/>
              </a:buClr>
              <a:buSzPct val="68000"/>
              <a:buFont typeface="+mj-lt"/>
              <a:buAutoNum type="romanUcPeriod"/>
              <a:defRPr/>
            </a:pPr>
            <a:r>
              <a:rPr lang="en-US" sz="2400">
                <a:latin typeface="Times New Roman" pitchFamily="18" charset="0"/>
                <a:cs typeface="Times New Roman" pitchFamily="18" charset="0"/>
              </a:rPr>
              <a:t>As the output of active transducers we get an equivalent electrical output signal e.g. temperature or strain to electric potential, without any external source of energy being used.</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838200"/>
          </a:xfrm>
        </p:spPr>
        <p:txBody>
          <a:bodyPr>
            <a:normAutofit fontScale="90000"/>
          </a:bodyPr>
          <a:lstStyle/>
          <a:p>
            <a:pPr algn="ctr" eaLnBrk="1" fontAlgn="auto" hangingPunct="1">
              <a:spcAft>
                <a:spcPts val="0"/>
              </a:spcAft>
              <a:defRPr/>
            </a:pPr>
            <a:r>
              <a:rPr lang="en-US" sz="4000" dirty="0" smtClean="0">
                <a:solidFill>
                  <a:srgbClr val="FF0000"/>
                </a:solidFill>
                <a:latin typeface="Times New Roman" pitchFamily="18" charset="0"/>
                <a:cs typeface="Times New Roman" pitchFamily="18" charset="0"/>
              </a:rPr>
              <a:t>CLASSIFICATION OF ACTIVE TRANSDUCERS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pic>
        <p:nvPicPr>
          <p:cNvPr id="34819" name="Picture 6"/>
          <p:cNvPicPr>
            <a:picLocks noChangeAspect="1" noChangeArrowheads="1"/>
          </p:cNvPicPr>
          <p:nvPr/>
        </p:nvPicPr>
        <p:blipFill>
          <a:blip r:embed="rId2"/>
          <a:srcRect/>
          <a:stretch>
            <a:fillRect/>
          </a:stretch>
        </p:blipFill>
        <p:spPr bwMode="auto">
          <a:xfrm>
            <a:off x="914400" y="1828800"/>
            <a:ext cx="7010400" cy="3733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685800"/>
          </a:xfrm>
        </p:spPr>
        <p:txBody>
          <a:bodyPr>
            <a:normAutofit fontScale="90000"/>
          </a:bodyPr>
          <a:lstStyle/>
          <a:p>
            <a:pPr algn="ctr" eaLnBrk="1" fontAlgn="auto" hangingPunct="1">
              <a:spcAft>
                <a:spcPts val="0"/>
              </a:spcAft>
              <a:defRPr/>
            </a:pPr>
            <a:r>
              <a:rPr lang="en-US" sz="4000" dirty="0" smtClean="0">
                <a:solidFill>
                  <a:srgbClr val="FF0000"/>
                </a:solidFill>
                <a:latin typeface="Times New Roman" pitchFamily="18" charset="0"/>
                <a:cs typeface="Times New Roman" pitchFamily="18" charset="0"/>
              </a:rPr>
              <a:t>PASSIVE TRANSDUCERS</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US" dirty="0"/>
          </a:p>
        </p:txBody>
      </p:sp>
      <p:sp>
        <p:nvSpPr>
          <p:cNvPr id="4" name="Text Box 5"/>
          <p:cNvSpPr txBox="1">
            <a:spLocks noChangeArrowheads="1"/>
          </p:cNvSpPr>
          <p:nvPr/>
        </p:nvSpPr>
        <p:spPr>
          <a:xfrm>
            <a:off x="533400" y="1447800"/>
            <a:ext cx="7696200" cy="4340225"/>
          </a:xfrm>
          <a:prstGeom prst="rect">
            <a:avLst/>
          </a:prstGeom>
        </p:spPr>
        <p:txBody>
          <a:bodyPr>
            <a:spAutoFit/>
          </a:bodyPr>
          <a:lstStyle/>
          <a:p>
            <a:pPr marL="365760" indent="-256032" fontAlgn="auto">
              <a:spcBef>
                <a:spcPct val="50000"/>
              </a:spcBef>
              <a:spcAft>
                <a:spcPts val="0"/>
              </a:spcAft>
              <a:buClr>
                <a:schemeClr val="accent1"/>
              </a:buClr>
              <a:buSzPct val="68000"/>
              <a:buFont typeface="Arial" pitchFamily="34" charset="0"/>
              <a:buChar char="•"/>
              <a:defRPr/>
            </a:pPr>
            <a:r>
              <a:rPr lang="en-US" sz="2400" b="1" dirty="0">
                <a:latin typeface="Times New Roman" pitchFamily="18" charset="0"/>
                <a:cs typeface="Times New Roman" pitchFamily="18" charset="0"/>
              </a:rPr>
              <a:t>Passive Transducers :</a:t>
            </a:r>
          </a:p>
          <a:p>
            <a:pPr marL="514350" indent="-514350" fontAlgn="auto">
              <a:spcBef>
                <a:spcPct val="50000"/>
              </a:spcBef>
              <a:spcAft>
                <a:spcPts val="0"/>
              </a:spcAft>
              <a:buClr>
                <a:schemeClr val="accent1"/>
              </a:buClr>
              <a:buSzPct val="68000"/>
              <a:buFont typeface="+mj-lt"/>
              <a:buAutoNum type="romanUcPeriod"/>
              <a:defRPr/>
            </a:pPr>
            <a:r>
              <a:rPr lang="en-US" sz="2400" dirty="0">
                <a:latin typeface="Times New Roman" pitchFamily="18" charset="0"/>
                <a:cs typeface="Times New Roman" pitchFamily="18" charset="0"/>
              </a:rPr>
              <a:t>These transducers need external source of power for their operation. So they are not self generating type transducers. </a:t>
            </a:r>
          </a:p>
          <a:p>
            <a:pPr marL="514350" indent="-514350" fontAlgn="auto">
              <a:spcBef>
                <a:spcPct val="50000"/>
              </a:spcBef>
              <a:spcAft>
                <a:spcPts val="0"/>
              </a:spcAft>
              <a:buClr>
                <a:schemeClr val="accent1"/>
              </a:buClr>
              <a:buSzPct val="68000"/>
              <a:buFont typeface="+mj-lt"/>
              <a:buAutoNum type="romanUcPeriod"/>
              <a:defRPr/>
            </a:pPr>
            <a:r>
              <a:rPr lang="en-US" sz="2400" dirty="0">
                <a:latin typeface="Times New Roman" pitchFamily="18" charset="0"/>
                <a:cs typeface="Times New Roman" pitchFamily="18" charset="0"/>
              </a:rPr>
              <a:t>A  DC power supply or an audio frequency generator is used as an external power source.</a:t>
            </a:r>
          </a:p>
          <a:p>
            <a:pPr marL="514350" indent="-514350" fontAlgn="auto">
              <a:spcBef>
                <a:spcPct val="50000"/>
              </a:spcBef>
              <a:spcAft>
                <a:spcPts val="0"/>
              </a:spcAft>
              <a:buClr>
                <a:schemeClr val="accent1"/>
              </a:buClr>
              <a:buSzPct val="68000"/>
              <a:buFont typeface="+mj-lt"/>
              <a:buAutoNum type="romanUcPeriod"/>
              <a:defRPr/>
            </a:pPr>
            <a:r>
              <a:rPr lang="en-US" sz="2400" dirty="0">
                <a:latin typeface="Times New Roman" pitchFamily="18" charset="0"/>
                <a:cs typeface="Times New Roman" pitchFamily="18" charset="0"/>
              </a:rPr>
              <a:t>These transducers produce the output signal in the form of variation in resistance, capacitance, inductance or some other electrical parameter in response to the quantity to be measured.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eaLnBrk="1" fontAlgn="auto" hangingPunct="1">
              <a:spcAft>
                <a:spcPts val="0"/>
              </a:spcAft>
              <a:defRPr/>
            </a:pPr>
            <a:r>
              <a:rPr lang="en-US" sz="3600" dirty="0" smtClean="0">
                <a:solidFill>
                  <a:srgbClr val="FF0000"/>
                </a:solidFill>
                <a:latin typeface="Times New Roman" pitchFamily="18" charset="0"/>
                <a:cs typeface="Times New Roman" pitchFamily="18" charset="0"/>
              </a:rPr>
              <a:t>CLASSIFICATION OF PASSIVE TRANSDUCERS</a:t>
            </a:r>
            <a:endParaRPr lang="en-US" sz="3600" dirty="0">
              <a:solidFill>
                <a:srgbClr val="FF0000"/>
              </a:solidFill>
            </a:endParaRPr>
          </a:p>
        </p:txBody>
      </p:sp>
      <p:pic>
        <p:nvPicPr>
          <p:cNvPr id="36867" name="Picture 1"/>
          <p:cNvPicPr>
            <a:picLocks noChangeAspect="1" noChangeArrowheads="1"/>
          </p:cNvPicPr>
          <p:nvPr/>
        </p:nvPicPr>
        <p:blipFill>
          <a:blip r:embed="rId2"/>
          <a:srcRect/>
          <a:stretch>
            <a:fillRect/>
          </a:stretch>
        </p:blipFill>
        <p:spPr bwMode="auto">
          <a:xfrm>
            <a:off x="381000" y="1524000"/>
            <a:ext cx="8001000" cy="5181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eaLnBrk="1" fontAlgn="auto" hangingPunct="1">
              <a:spcAft>
                <a:spcPts val="0"/>
              </a:spcAft>
              <a:defRPr/>
            </a:pPr>
            <a:r>
              <a:rPr lang="en-US" sz="3600" dirty="0" smtClean="0">
                <a:solidFill>
                  <a:srgbClr val="FF0000"/>
                </a:solidFill>
                <a:latin typeface="Times New Roman" pitchFamily="18" charset="0"/>
                <a:cs typeface="Times New Roman" pitchFamily="18" charset="0"/>
              </a:rPr>
              <a:t>PRIMARY AND SECONDARY TRANSDUCERS</a:t>
            </a:r>
            <a:endParaRPr lang="en-US" sz="3600" dirty="0">
              <a:solidFill>
                <a:srgbClr val="FF0000"/>
              </a:solidFill>
            </a:endParaRPr>
          </a:p>
        </p:txBody>
      </p:sp>
      <p:sp>
        <p:nvSpPr>
          <p:cNvPr id="37891" name="Text Box 29"/>
          <p:cNvSpPr txBox="1">
            <a:spLocks noChangeArrowheads="1"/>
          </p:cNvSpPr>
          <p:nvPr/>
        </p:nvSpPr>
        <p:spPr bwMode="auto">
          <a:xfrm>
            <a:off x="533400" y="1447800"/>
            <a:ext cx="7848600" cy="3232150"/>
          </a:xfrm>
          <a:prstGeom prst="rect">
            <a:avLst/>
          </a:prstGeom>
          <a:noFill/>
          <a:ln w="9525">
            <a:noFill/>
            <a:miter lim="800000"/>
            <a:headEnd/>
            <a:tailEnd/>
          </a:ln>
        </p:spPr>
        <p:txBody>
          <a:bodyPr>
            <a:spAutoFit/>
          </a:bodyPr>
          <a:lstStyle/>
          <a:p>
            <a:pPr>
              <a:spcBef>
                <a:spcPct val="50000"/>
              </a:spcBef>
              <a:buFontTx/>
              <a:buChar char="•"/>
            </a:pPr>
            <a:r>
              <a:rPr lang="en-US">
                <a:latin typeface="Calibri" pitchFamily="34" charset="0"/>
              </a:rPr>
              <a:t> </a:t>
            </a:r>
            <a:r>
              <a:rPr lang="en-US" sz="2400">
                <a:latin typeface="Times New Roman" pitchFamily="18" charset="0"/>
                <a:cs typeface="Times New Roman" pitchFamily="18" charset="0"/>
              </a:rPr>
              <a:t>Some transducers contain the mechanical as well as electrical device. The mechanical device converts the physical quantity to be measured into a mechanical signal. Such mechanical device are called as the primary transducers, because they deal with the physical quantity to be measured.</a:t>
            </a:r>
          </a:p>
          <a:p>
            <a:pPr>
              <a:spcBef>
                <a:spcPct val="50000"/>
              </a:spcBef>
              <a:buFontTx/>
              <a:buChar char="•"/>
            </a:pPr>
            <a:r>
              <a:rPr lang="en-US" sz="2400">
                <a:latin typeface="Times New Roman" pitchFamily="18" charset="0"/>
                <a:cs typeface="Times New Roman" pitchFamily="18" charset="0"/>
              </a:rPr>
              <a:t>The electrical device then convert this mechanical signal into a corresponding electrical signal. Such electrical device are known as secondary transducers.</a:t>
            </a:r>
            <a:endParaRPr lang="en-US" sz="2400">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1007</Words>
  <Application>Microsoft Office PowerPoint</Application>
  <PresentationFormat>On-screen Show (4:3)</PresentationFormat>
  <Paragraphs>114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Block Diagram of Instrumentation System</vt:lpstr>
      <vt:lpstr>Transducers</vt:lpstr>
      <vt:lpstr>CLASSIFICATION OF TRANSDUCERS</vt:lpstr>
      <vt:lpstr> ACTIVE AND PASSIVE TRANSDUCERS </vt:lpstr>
      <vt:lpstr>CLASSIFICATION OF ACTIVE TRANSDUCERS </vt:lpstr>
      <vt:lpstr>PASSIVE TRANSDUCERS </vt:lpstr>
      <vt:lpstr>CLASSIFICATION OF PASSIVE TRANSDUCERS</vt:lpstr>
      <vt:lpstr>PRIMARY AND SECONDARY TRANSDUCERS</vt:lpstr>
      <vt:lpstr>CLASSIFICATION OF TRANSDUCERS Transducer and Inverse Transducer </vt:lpstr>
      <vt:lpstr>CHARACTERISTICS OF TRANSDUCERS</vt:lpstr>
      <vt:lpstr>TRANSDUCERS SELECTION FACTORS</vt:lpstr>
      <vt:lpstr>Contd…</vt:lpstr>
      <vt:lpstr>Thermistors</vt:lpstr>
      <vt:lpstr>Slide 15</vt:lpstr>
      <vt:lpstr>University Question…..</vt:lpstr>
      <vt:lpstr>RTD (resistance temp.Detector)</vt:lpstr>
      <vt:lpstr>Thermocouples</vt:lpstr>
      <vt:lpstr>Advantages and Limitations</vt:lpstr>
      <vt:lpstr>LINEAR VARIABLE DIFFERENTIAL TRANSFORMER(LVDT)</vt:lpstr>
      <vt:lpstr>Contd…</vt:lpstr>
      <vt:lpstr>University Questions</vt:lpstr>
      <vt:lpstr>4. Application of transducers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entc</dc:creator>
  <cp:lastModifiedBy>entc</cp:lastModifiedBy>
  <cp:revision>11</cp:revision>
  <dcterms:created xsi:type="dcterms:W3CDTF">2016-07-09T08:26:30Z</dcterms:created>
  <dcterms:modified xsi:type="dcterms:W3CDTF">2016-07-21T09:26:50Z</dcterms:modified>
</cp:coreProperties>
</file>