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2652-F028-421A-9C8E-FF65AD5AFCD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2335-8799-475F-BEE0-7B056E03E8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3C47C0-8BAE-4EAF-8BFD-B9BA822226C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B90591-0C53-404B-8C37-BD214A04F25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325-96DC-401A-AA61-6FBE22230B93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457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Electronics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Basics of transistors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1A0E-4466-44E7-8429-641897B2B778}" type="slidenum">
              <a:rPr lang="en-US"/>
              <a:pPr/>
              <a:t>10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u="sng" dirty="0">
                <a:solidFill>
                  <a:schemeClr val="accent2"/>
                </a:solidFill>
              </a:rPr>
              <a:t>4.5 Graphical representation of transistor characteristics</a:t>
            </a:r>
            <a:endParaRPr lang="en-US" dirty="0"/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1066800" y="1752600"/>
          <a:ext cx="7573963" cy="4343400"/>
        </p:xfrm>
        <a:graphic>
          <a:graphicData uri="http://schemas.openxmlformats.org/presentationml/2006/ole">
            <p:oleObj spid="_x0000_s3074" name="Bitmap Image" r:id="rId3" imgW="7571429" imgH="4342857" progId="PBrush">
              <p:embed/>
            </p:oleObj>
          </a:graphicData>
        </a:graphic>
      </p:graphicFrame>
      <p:sp>
        <p:nvSpPr>
          <p:cNvPr id="555012" name="Freeform 4"/>
          <p:cNvSpPr>
            <a:spLocks/>
          </p:cNvSpPr>
          <p:nvPr/>
        </p:nvSpPr>
        <p:spPr bwMode="auto">
          <a:xfrm>
            <a:off x="4343400" y="2514600"/>
            <a:ext cx="914400" cy="2311400"/>
          </a:xfrm>
          <a:custGeom>
            <a:avLst/>
            <a:gdLst/>
            <a:ahLst/>
            <a:cxnLst>
              <a:cxn ang="0">
                <a:pos x="576" y="104"/>
              </a:cxn>
              <a:cxn ang="0">
                <a:pos x="96" y="104"/>
              </a:cxn>
              <a:cxn ang="0">
                <a:pos x="0" y="728"/>
              </a:cxn>
              <a:cxn ang="0">
                <a:pos x="96" y="1352"/>
              </a:cxn>
              <a:cxn ang="0">
                <a:pos x="480" y="1352"/>
              </a:cxn>
              <a:cxn ang="0">
                <a:pos x="576" y="968"/>
              </a:cxn>
            </a:cxnLst>
            <a:rect l="0" t="0" r="r" b="b"/>
            <a:pathLst>
              <a:path w="576" h="1456">
                <a:moveTo>
                  <a:pt x="576" y="104"/>
                </a:moveTo>
                <a:cubicBezTo>
                  <a:pt x="384" y="52"/>
                  <a:pt x="192" y="0"/>
                  <a:pt x="96" y="104"/>
                </a:cubicBezTo>
                <a:cubicBezTo>
                  <a:pt x="0" y="208"/>
                  <a:pt x="0" y="520"/>
                  <a:pt x="0" y="728"/>
                </a:cubicBezTo>
                <a:cubicBezTo>
                  <a:pt x="0" y="936"/>
                  <a:pt x="16" y="1248"/>
                  <a:pt x="96" y="1352"/>
                </a:cubicBezTo>
                <a:cubicBezTo>
                  <a:pt x="176" y="1456"/>
                  <a:pt x="400" y="1416"/>
                  <a:pt x="480" y="1352"/>
                </a:cubicBezTo>
                <a:cubicBezTo>
                  <a:pt x="560" y="1288"/>
                  <a:pt x="568" y="1128"/>
                  <a:pt x="576" y="9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013" name="Line 5"/>
          <p:cNvSpPr>
            <a:spLocks noChangeShapeType="1"/>
          </p:cNvSpPr>
          <p:nvPr/>
        </p:nvSpPr>
        <p:spPr bwMode="auto">
          <a:xfrm>
            <a:off x="3810000" y="2286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014" name="Line 6"/>
          <p:cNvSpPr>
            <a:spLocks noChangeShapeType="1"/>
          </p:cNvSpPr>
          <p:nvPr/>
        </p:nvSpPr>
        <p:spPr bwMode="auto">
          <a:xfrm>
            <a:off x="2362200" y="33528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015" name="Line 7"/>
          <p:cNvSpPr>
            <a:spLocks noChangeShapeType="1"/>
          </p:cNvSpPr>
          <p:nvPr/>
        </p:nvSpPr>
        <p:spPr bwMode="auto">
          <a:xfrm>
            <a:off x="4191000" y="4419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2346325" y="2833688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B</a:t>
            </a:r>
            <a:endParaRPr lang="en-US"/>
          </a:p>
        </p:txBody>
      </p:sp>
      <p:sp>
        <p:nvSpPr>
          <p:cNvPr id="555017" name="Text Box 9"/>
          <p:cNvSpPr txBox="1">
            <a:spLocks noChangeArrowheads="1"/>
          </p:cNvSpPr>
          <p:nvPr/>
        </p:nvSpPr>
        <p:spPr bwMode="auto">
          <a:xfrm>
            <a:off x="3352800" y="22098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C</a:t>
            </a:r>
            <a:endParaRPr lang="en-US"/>
          </a:p>
        </p:txBody>
      </p: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4191000" y="4495800"/>
            <a:ext cx="36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555019" name="Text Box 11"/>
          <p:cNvSpPr txBox="1">
            <a:spLocks noChangeArrowheads="1"/>
          </p:cNvSpPr>
          <p:nvPr/>
        </p:nvSpPr>
        <p:spPr bwMode="auto">
          <a:xfrm>
            <a:off x="4572000" y="2895600"/>
            <a:ext cx="88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Output</a:t>
            </a:r>
          </a:p>
          <a:p>
            <a:r>
              <a:rPr lang="en-US" sz="2000">
                <a:solidFill>
                  <a:srgbClr val="FF0000"/>
                </a:solidFill>
              </a:rPr>
              <a:t>circuit</a:t>
            </a:r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2743200" y="4038600"/>
            <a:ext cx="830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Input</a:t>
            </a:r>
          </a:p>
          <a:p>
            <a:r>
              <a:rPr lang="en-US" sz="2000">
                <a:solidFill>
                  <a:srgbClr val="FF0000"/>
                </a:solidFill>
              </a:rPr>
              <a:t>circuit</a:t>
            </a:r>
            <a:endParaRPr lang="en-US"/>
          </a:p>
        </p:txBody>
      </p:sp>
      <p:sp>
        <p:nvSpPr>
          <p:cNvPr id="555021" name="Freeform 13"/>
          <p:cNvSpPr>
            <a:spLocks/>
          </p:cNvSpPr>
          <p:nvPr/>
        </p:nvSpPr>
        <p:spPr bwMode="auto">
          <a:xfrm>
            <a:off x="2743200" y="3886200"/>
            <a:ext cx="939800" cy="1003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48"/>
              </a:cxn>
              <a:cxn ang="0">
                <a:pos x="480" y="192"/>
              </a:cxn>
              <a:cxn ang="0">
                <a:pos x="576" y="384"/>
              </a:cxn>
              <a:cxn ang="0">
                <a:pos x="528" y="576"/>
              </a:cxn>
              <a:cxn ang="0">
                <a:pos x="192" y="624"/>
              </a:cxn>
              <a:cxn ang="0">
                <a:pos x="0" y="528"/>
              </a:cxn>
            </a:cxnLst>
            <a:rect l="0" t="0" r="r" b="b"/>
            <a:pathLst>
              <a:path w="592" h="632">
                <a:moveTo>
                  <a:pt x="0" y="0"/>
                </a:moveTo>
                <a:cubicBezTo>
                  <a:pt x="128" y="8"/>
                  <a:pt x="256" y="16"/>
                  <a:pt x="336" y="48"/>
                </a:cubicBezTo>
                <a:cubicBezTo>
                  <a:pt x="416" y="80"/>
                  <a:pt x="440" y="136"/>
                  <a:pt x="480" y="192"/>
                </a:cubicBezTo>
                <a:cubicBezTo>
                  <a:pt x="520" y="248"/>
                  <a:pt x="568" y="320"/>
                  <a:pt x="576" y="384"/>
                </a:cubicBezTo>
                <a:cubicBezTo>
                  <a:pt x="584" y="448"/>
                  <a:pt x="592" y="536"/>
                  <a:pt x="528" y="576"/>
                </a:cubicBezTo>
                <a:cubicBezTo>
                  <a:pt x="464" y="616"/>
                  <a:pt x="280" y="632"/>
                  <a:pt x="192" y="624"/>
                </a:cubicBezTo>
                <a:cubicBezTo>
                  <a:pt x="104" y="616"/>
                  <a:pt x="52" y="572"/>
                  <a:pt x="0" y="52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A47-A4C0-4E70-AEA1-4F8292121B75}" type="slidenum">
              <a:rPr lang="en-US"/>
              <a:pPr/>
              <a:t>11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u="sng">
                <a:solidFill>
                  <a:schemeClr val="accent2"/>
                </a:solidFill>
              </a:rPr>
              <a:t>Input  characteristics</a:t>
            </a:r>
            <a:endParaRPr lang="en-US"/>
          </a:p>
        </p:txBody>
      </p:sp>
      <p:graphicFrame>
        <p:nvGraphicFramePr>
          <p:cNvPr id="556035" name="Object 3"/>
          <p:cNvGraphicFramePr>
            <a:graphicFrameLocks noChangeAspect="1"/>
          </p:cNvGraphicFramePr>
          <p:nvPr/>
        </p:nvGraphicFramePr>
        <p:xfrm>
          <a:off x="762001" y="2362200"/>
          <a:ext cx="4419600" cy="3181350"/>
        </p:xfrm>
        <a:graphic>
          <a:graphicData uri="http://schemas.openxmlformats.org/presentationml/2006/ole">
            <p:oleObj spid="_x0000_s4098" name="Bitmap Image" r:id="rId3" imgW="5057143" imgH="3180952" progId="PBrush">
              <p:embed/>
            </p:oleObj>
          </a:graphicData>
        </a:graphic>
      </p:graphicFrame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3581400" y="5410200"/>
            <a:ext cx="22381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Acts as a diode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V</a:t>
            </a:r>
            <a:r>
              <a:rPr lang="en-US" sz="1200" dirty="0">
                <a:solidFill>
                  <a:schemeClr val="bg2"/>
                </a:solidFill>
              </a:rPr>
              <a:t>BE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Symbol" pitchFamily="18" charset="2"/>
              </a:rPr>
              <a:t>0.7V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556037" name="Object 5"/>
          <p:cNvGraphicFramePr>
            <a:graphicFrameLocks noChangeAspect="1"/>
          </p:cNvGraphicFramePr>
          <p:nvPr/>
        </p:nvGraphicFramePr>
        <p:xfrm>
          <a:off x="5334000" y="762000"/>
          <a:ext cx="3476625" cy="3657600"/>
        </p:xfrm>
        <a:graphic>
          <a:graphicData uri="http://schemas.openxmlformats.org/presentationml/2006/ole">
            <p:oleObj spid="_x0000_s4099" name="Bitmap Image" r:id="rId4" imgW="3019048" imgH="2000000" progId="PBrush">
              <p:embed/>
            </p:oleObj>
          </a:graphicData>
        </a:graphic>
      </p:graphicFrame>
      <p:sp>
        <p:nvSpPr>
          <p:cNvPr id="556038" name="Freeform 6"/>
          <p:cNvSpPr>
            <a:spLocks/>
          </p:cNvSpPr>
          <p:nvPr/>
        </p:nvSpPr>
        <p:spPr bwMode="auto">
          <a:xfrm>
            <a:off x="6705600" y="2286000"/>
            <a:ext cx="4699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8"/>
              </a:cxn>
              <a:cxn ang="0">
                <a:pos x="288" y="192"/>
              </a:cxn>
              <a:cxn ang="0">
                <a:pos x="144" y="240"/>
              </a:cxn>
              <a:cxn ang="0">
                <a:pos x="0" y="144"/>
              </a:cxn>
            </a:cxnLst>
            <a:rect l="0" t="0" r="r" b="b"/>
            <a:pathLst>
              <a:path w="296" h="248">
                <a:moveTo>
                  <a:pt x="0" y="0"/>
                </a:moveTo>
                <a:cubicBezTo>
                  <a:pt x="72" y="8"/>
                  <a:pt x="144" y="16"/>
                  <a:pt x="192" y="48"/>
                </a:cubicBezTo>
                <a:cubicBezTo>
                  <a:pt x="240" y="80"/>
                  <a:pt x="296" y="160"/>
                  <a:pt x="288" y="192"/>
                </a:cubicBezTo>
                <a:cubicBezTo>
                  <a:pt x="280" y="224"/>
                  <a:pt x="192" y="248"/>
                  <a:pt x="144" y="240"/>
                </a:cubicBezTo>
                <a:cubicBezTo>
                  <a:pt x="96" y="232"/>
                  <a:pt x="48" y="188"/>
                  <a:pt x="0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905000" y="16764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  <a:endParaRPr lang="en-US"/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6324600" y="16764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B</a:t>
            </a:r>
            <a:endParaRPr lang="en-US"/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7010400" y="4495800"/>
            <a:ext cx="5245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V</a:t>
            </a:r>
            <a:r>
              <a:rPr lang="en-US" sz="1200" dirty="0">
                <a:solidFill>
                  <a:schemeClr val="bg2"/>
                </a:solidFill>
              </a:rPr>
              <a:t>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3886200" y="4876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0.7V</a:t>
            </a:r>
            <a:endParaRPr lang="en-US"/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>
            <a:off x="41910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10CB-F941-4BA6-8977-71A6A352EE14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557058" name="Object 2"/>
          <p:cNvGraphicFramePr>
            <a:graphicFrameLocks noChangeAspect="1"/>
          </p:cNvGraphicFramePr>
          <p:nvPr/>
        </p:nvGraphicFramePr>
        <p:xfrm>
          <a:off x="838200" y="1371600"/>
          <a:ext cx="7573963" cy="4343400"/>
        </p:xfrm>
        <a:graphic>
          <a:graphicData uri="http://schemas.openxmlformats.org/presentationml/2006/ole">
            <p:oleObj spid="_x0000_s5122" name="Bitmap Image" r:id="rId3" imgW="7571429" imgH="4342857" progId="PBrush">
              <p:embed/>
            </p:oleObj>
          </a:graphicData>
        </a:graphic>
      </p:graphicFrame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2590800" y="533400"/>
            <a:ext cx="384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accent2"/>
                </a:solidFill>
              </a:rPr>
              <a:t>Output  characteristics</a:t>
            </a:r>
            <a:endParaRPr lang="en-US" sz="1600" u="sng">
              <a:solidFill>
                <a:schemeClr val="accent2"/>
              </a:solidFill>
            </a:endParaRPr>
          </a:p>
        </p:txBody>
      </p:sp>
      <p:sp>
        <p:nvSpPr>
          <p:cNvPr id="557060" name="Freeform 4"/>
          <p:cNvSpPr>
            <a:spLocks/>
          </p:cNvSpPr>
          <p:nvPr/>
        </p:nvSpPr>
        <p:spPr bwMode="auto">
          <a:xfrm>
            <a:off x="2603500" y="2032000"/>
            <a:ext cx="596900" cy="1003300"/>
          </a:xfrm>
          <a:custGeom>
            <a:avLst/>
            <a:gdLst/>
            <a:ahLst/>
            <a:cxnLst>
              <a:cxn ang="0">
                <a:pos x="376" y="160"/>
              </a:cxn>
              <a:cxn ang="0">
                <a:pos x="280" y="16"/>
              </a:cxn>
              <a:cxn ang="0">
                <a:pos x="40" y="64"/>
              </a:cxn>
              <a:cxn ang="0">
                <a:pos x="40" y="304"/>
              </a:cxn>
              <a:cxn ang="0">
                <a:pos x="88" y="592"/>
              </a:cxn>
              <a:cxn ang="0">
                <a:pos x="280" y="544"/>
              </a:cxn>
            </a:cxnLst>
            <a:rect l="0" t="0" r="r" b="b"/>
            <a:pathLst>
              <a:path w="376" h="632">
                <a:moveTo>
                  <a:pt x="376" y="160"/>
                </a:moveTo>
                <a:cubicBezTo>
                  <a:pt x="356" y="96"/>
                  <a:pt x="336" y="32"/>
                  <a:pt x="280" y="16"/>
                </a:cubicBezTo>
                <a:cubicBezTo>
                  <a:pt x="224" y="0"/>
                  <a:pt x="80" y="16"/>
                  <a:pt x="40" y="64"/>
                </a:cubicBezTo>
                <a:cubicBezTo>
                  <a:pt x="0" y="112"/>
                  <a:pt x="32" y="216"/>
                  <a:pt x="40" y="304"/>
                </a:cubicBezTo>
                <a:cubicBezTo>
                  <a:pt x="48" y="392"/>
                  <a:pt x="48" y="552"/>
                  <a:pt x="88" y="592"/>
                </a:cubicBezTo>
                <a:cubicBezTo>
                  <a:pt x="128" y="632"/>
                  <a:pt x="248" y="552"/>
                  <a:pt x="280" y="5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2651125" y="2071688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C</a:t>
            </a:r>
            <a:endParaRPr lang="en-US"/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267200" y="13716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C</a:t>
            </a:r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7620000" y="4724400"/>
            <a:ext cx="56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V</a:t>
            </a:r>
            <a:r>
              <a:rPr lang="en-US" sz="1200"/>
              <a:t>CE</a:t>
            </a:r>
            <a:endParaRPr lang="en-US"/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23125" y="4198938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  <a:r>
              <a:rPr lang="en-US" sz="2000"/>
              <a:t> = 10</a:t>
            </a:r>
            <a:r>
              <a:rPr lang="en-US" sz="2000">
                <a:latin typeface="Symbol" pitchFamily="18" charset="2"/>
              </a:rPr>
              <a:t>m</a:t>
            </a:r>
            <a:r>
              <a:rPr lang="en-US" sz="2000"/>
              <a:t>A</a:t>
            </a:r>
            <a:endParaRPr lang="en-US"/>
          </a:p>
        </p:txBody>
      </p: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7239000" y="35052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  <a:r>
              <a:rPr lang="en-US" sz="2000"/>
              <a:t> = 20</a:t>
            </a:r>
            <a:r>
              <a:rPr lang="en-US" sz="2000">
                <a:latin typeface="Symbol" pitchFamily="18" charset="2"/>
              </a:rPr>
              <a:t>m</a:t>
            </a:r>
            <a:r>
              <a:rPr lang="en-US" sz="2000"/>
              <a:t>A</a:t>
            </a:r>
            <a:endParaRPr lang="en-US"/>
          </a:p>
        </p:txBody>
      </p:sp>
      <p:sp>
        <p:nvSpPr>
          <p:cNvPr id="557066" name="Text Box 10"/>
          <p:cNvSpPr txBox="1">
            <a:spLocks noChangeArrowheads="1"/>
          </p:cNvSpPr>
          <p:nvPr/>
        </p:nvSpPr>
        <p:spPr bwMode="auto">
          <a:xfrm>
            <a:off x="7315200" y="28194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  <a:r>
              <a:rPr lang="en-US" sz="2000"/>
              <a:t> = 30</a:t>
            </a:r>
            <a:r>
              <a:rPr lang="en-US" sz="2000">
                <a:latin typeface="Symbol" pitchFamily="18" charset="2"/>
              </a:rPr>
              <a:t>m</a:t>
            </a:r>
            <a:r>
              <a:rPr lang="en-US" sz="2000"/>
              <a:t>A</a:t>
            </a:r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239000" y="20574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  <a:r>
              <a:rPr lang="en-US" sz="2000"/>
              <a:t> = 40</a:t>
            </a:r>
            <a:r>
              <a:rPr lang="en-US" sz="2000">
                <a:latin typeface="Symbol" pitchFamily="18" charset="2"/>
              </a:rPr>
              <a:t>m</a:t>
            </a:r>
            <a:r>
              <a:rPr lang="en-US" sz="2000"/>
              <a:t>A</a:t>
            </a:r>
            <a:endParaRPr lang="en-US"/>
          </a:p>
        </p:txBody>
      </p:sp>
      <p:sp>
        <p:nvSpPr>
          <p:cNvPr id="557068" name="Line 12"/>
          <p:cNvSpPr>
            <a:spLocks noChangeShapeType="1"/>
          </p:cNvSpPr>
          <p:nvPr/>
        </p:nvSpPr>
        <p:spPr bwMode="auto">
          <a:xfrm>
            <a:off x="4495800" y="4800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069" name="Text Box 13"/>
          <p:cNvSpPr txBox="1">
            <a:spLocks noChangeArrowheads="1"/>
          </p:cNvSpPr>
          <p:nvPr/>
        </p:nvSpPr>
        <p:spPr bwMode="auto">
          <a:xfrm>
            <a:off x="6858000" y="5029200"/>
            <a:ext cx="715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Cutoff</a:t>
            </a:r>
          </a:p>
          <a:p>
            <a:r>
              <a:rPr lang="en-US" sz="1600"/>
              <a:t>region</a:t>
            </a:r>
            <a:endParaRPr lang="en-US"/>
          </a:p>
        </p:txBody>
      </p:sp>
      <p:sp>
        <p:nvSpPr>
          <p:cNvPr id="557070" name="Line 14"/>
          <p:cNvSpPr>
            <a:spLocks noChangeShapeType="1"/>
          </p:cNvSpPr>
          <p:nvPr/>
        </p:nvSpPr>
        <p:spPr bwMode="auto">
          <a:xfrm flipH="1" flipV="1">
            <a:off x="6477000" y="4876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071" name="Text Box 15"/>
          <p:cNvSpPr txBox="1">
            <a:spLocks noChangeArrowheads="1"/>
          </p:cNvSpPr>
          <p:nvPr/>
        </p:nvSpPr>
        <p:spPr bwMode="auto">
          <a:xfrm>
            <a:off x="990600" y="5486400"/>
            <a:ext cx="7908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At a fixed I</a:t>
            </a:r>
            <a:r>
              <a:rPr lang="en-US" sz="1200"/>
              <a:t>B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I</a:t>
            </a:r>
            <a:r>
              <a:rPr lang="en-US" sz="1200">
                <a:solidFill>
                  <a:srgbClr val="FF0000"/>
                </a:solidFill>
              </a:rPr>
              <a:t>C</a:t>
            </a:r>
            <a:r>
              <a:rPr lang="en-US" sz="2000">
                <a:solidFill>
                  <a:srgbClr val="FF0000"/>
                </a:solidFill>
              </a:rPr>
              <a:t> is not dependent on V</a:t>
            </a:r>
            <a:r>
              <a:rPr lang="en-US" sz="1200">
                <a:solidFill>
                  <a:srgbClr val="FF0000"/>
                </a:solidFill>
              </a:rPr>
              <a:t>CE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Slope of output characteristics in linear region is near 0 (scale exaggerated)</a:t>
            </a:r>
            <a:endParaRPr lang="en-US"/>
          </a:p>
        </p:txBody>
      </p:sp>
      <p:sp>
        <p:nvSpPr>
          <p:cNvPr id="557072" name="Text Box 16"/>
          <p:cNvSpPr txBox="1">
            <a:spLocks noChangeArrowheads="1"/>
          </p:cNvSpPr>
          <p:nvPr/>
        </p:nvSpPr>
        <p:spPr bwMode="auto">
          <a:xfrm>
            <a:off x="1219200" y="50292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Early voltage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43000" y="3581401"/>
          <a:ext cx="6858000" cy="3104146"/>
        </p:xfrm>
        <a:graphic>
          <a:graphicData uri="http://schemas.openxmlformats.org/presentationml/2006/ole">
            <p:oleObj spid="_x0000_s6146" name="Bitmap Image" r:id="rId3" imgW="5811061" imgH="3419952" progId="PBrush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381000"/>
            <a:ext cx="23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accent2"/>
                </a:solidFill>
              </a:rPr>
              <a:t>Biasing a transistor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b="1" dirty="0" smtClean="0"/>
              <a:t>Transistor Biasing</a:t>
            </a:r>
            <a:r>
              <a:rPr lang="en-US" dirty="0" smtClean="0"/>
              <a:t> is the process of setting a transistors DC operating voltage or current conditions to the correct level so that any AC input signal can be amplified correctly by the transistor. A transistors steady state of operation depends a great deal on its base current, collector voltage, and collector current and therefore, if a transistor is to operate as a linear amplifier, it must be properly biased to have a suitable operating point .We must operate the transistor in the linear region.</a:t>
            </a:r>
          </a:p>
          <a:p>
            <a:pPr>
              <a:buFontTx/>
              <a:buChar char="•"/>
            </a:pPr>
            <a:r>
              <a:rPr lang="en-US" dirty="0" smtClean="0"/>
              <a:t>A transistor’s operating point (Q-point) is defined by</a:t>
            </a:r>
          </a:p>
          <a:p>
            <a:r>
              <a:rPr lang="en-US" dirty="0" smtClean="0"/>
              <a:t>I</a:t>
            </a:r>
            <a:r>
              <a:rPr lang="en-US" sz="1100" dirty="0" smtClean="0"/>
              <a:t>C</a:t>
            </a:r>
            <a:r>
              <a:rPr lang="en-US" dirty="0" smtClean="0"/>
              <a:t>, V</a:t>
            </a:r>
            <a:r>
              <a:rPr lang="en-US" sz="1100" dirty="0" smtClean="0"/>
              <a:t>CE</a:t>
            </a:r>
            <a:r>
              <a:rPr lang="en-US" dirty="0" smtClean="0"/>
              <a:t>, and I</a:t>
            </a:r>
            <a:r>
              <a:rPr lang="en-US" sz="1100" dirty="0" smtClean="0"/>
              <a:t>B.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Modes of Operation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905000" y="1143000"/>
            <a:ext cx="72390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Most important mode of operation</a:t>
            </a:r>
          </a:p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Central to amplifier operation</a:t>
            </a:r>
          </a:p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region where current curves are practically flat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0" y="1143000"/>
            <a:ext cx="13716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Active: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0" y="2971800"/>
            <a:ext cx="190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Saturation: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905000" y="3048000"/>
            <a:ext cx="72390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Barrier potential of the junctions cancel each other out causing a virtual short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0" y="4343400"/>
            <a:ext cx="190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Cutoff: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905000" y="4419600"/>
            <a:ext cx="7239000" cy="85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Current reduced to zero</a:t>
            </a:r>
          </a:p>
          <a:p>
            <a:pPr marL="228600" indent="-228600" algn="l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Ideal transistor behaves like an open switch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28600" y="5943600"/>
            <a:ext cx="57912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Note:  There is also a mode of operation called inverse active, but it is rarely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ECE 663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i="0" dirty="0" smtClean="0">
                <a:solidFill>
                  <a:schemeClr val="accent6"/>
                </a:solidFill>
                <a:latin typeface="Comic Sans MS" pitchFamily="66" charset="0"/>
              </a:rPr>
              <a:t>BJT configurations</a:t>
            </a:r>
          </a:p>
        </p:txBody>
      </p:sp>
      <p:pic>
        <p:nvPicPr>
          <p:cNvPr id="13316" name="Picture 4" descr="bjt-2"/>
          <p:cNvPicPr>
            <a:picLocks noChangeAspect="1" noChangeArrowheads="1"/>
          </p:cNvPicPr>
          <p:nvPr/>
        </p:nvPicPr>
        <p:blipFill>
          <a:blip r:embed="rId3"/>
          <a:srcRect t="4390" b="18361"/>
          <a:stretch>
            <a:fillRect/>
          </a:stretch>
        </p:blipFill>
        <p:spPr bwMode="auto">
          <a:xfrm>
            <a:off x="381000" y="1143000"/>
            <a:ext cx="84582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914775" y="4086225"/>
            <a:ext cx="121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GAIN </a:t>
            </a:r>
          </a:p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Three Types of BJT Biasing</a:t>
            </a:r>
          </a:p>
        </p:txBody>
      </p:sp>
      <p:sp>
        <p:nvSpPr>
          <p:cNvPr id="24673" name="Text Box 97"/>
          <p:cNvSpPr txBox="1">
            <a:spLocks noChangeArrowheads="1"/>
          </p:cNvSpPr>
          <p:nvPr/>
        </p:nvSpPr>
        <p:spPr bwMode="auto">
          <a:xfrm>
            <a:off x="914400" y="914400"/>
            <a:ext cx="7315200" cy="481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Biasing the transistor refers to applying voltage to get the transistor to achieve certain operating conditions.</a:t>
            </a:r>
          </a:p>
          <a:p>
            <a:pPr algn="l"/>
            <a:endParaRPr lang="en-US" dirty="0">
              <a:solidFill>
                <a:srgbClr val="99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Common-Base Biasing (CB) :		input 	=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	output  =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l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Common-Emitter Biasing (CE):	input 	= 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	output	= 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l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Common-Collector Biasing (CC):	input 	= 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		output 	=  V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&amp;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Common-Base</a:t>
            </a: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457200" y="762000"/>
            <a:ext cx="82296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Although the Common-Base configuration is not the most common biasing type, it is often helpful in the understanding of how the BJT works. 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0" y="1828800"/>
            <a:ext cx="426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Emitter-Current Curves</a:t>
            </a:r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 rot="10800000">
            <a:off x="1447800" y="2362200"/>
            <a:ext cx="0" cy="36576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71"/>
          <p:cNvSpPr>
            <a:spLocks noChangeShapeType="1"/>
          </p:cNvSpPr>
          <p:nvPr/>
        </p:nvSpPr>
        <p:spPr bwMode="auto">
          <a:xfrm>
            <a:off x="457200" y="5867400"/>
            <a:ext cx="7467600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 rot="16200000">
            <a:off x="-563562" y="4144962"/>
            <a:ext cx="2438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Saturation Region</a:t>
            </a:r>
          </a:p>
        </p:txBody>
      </p:sp>
      <p:sp>
        <p:nvSpPr>
          <p:cNvPr id="25673" name="Freeform 73"/>
          <p:cNvSpPr>
            <a:spLocks/>
          </p:cNvSpPr>
          <p:nvPr/>
        </p:nvSpPr>
        <p:spPr bwMode="auto">
          <a:xfrm>
            <a:off x="1219200" y="5410200"/>
            <a:ext cx="6248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80" y="72"/>
              </a:cxn>
              <a:cxn ang="0">
                <a:pos x="3984" y="0"/>
              </a:cxn>
            </a:cxnLst>
            <a:rect l="0" t="0" r="r" b="b"/>
            <a:pathLst>
              <a:path w="3984" h="288">
                <a:moveTo>
                  <a:pt x="0" y="288"/>
                </a:moveTo>
                <a:cubicBezTo>
                  <a:pt x="13" y="252"/>
                  <a:pt x="0" y="88"/>
                  <a:pt x="80" y="72"/>
                </a:cubicBezTo>
                <a:cubicBezTo>
                  <a:pt x="160" y="56"/>
                  <a:pt x="3171" y="15"/>
                  <a:pt x="3984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Freeform 74"/>
          <p:cNvSpPr>
            <a:spLocks/>
          </p:cNvSpPr>
          <p:nvPr/>
        </p:nvSpPr>
        <p:spPr bwMode="auto">
          <a:xfrm>
            <a:off x="1143000" y="4495800"/>
            <a:ext cx="6324600" cy="13716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160" y="288"/>
              </a:cxn>
              <a:cxn ang="0">
                <a:pos x="4080" y="0"/>
              </a:cxn>
            </a:cxnLst>
            <a:rect l="0" t="0" r="r" b="b"/>
            <a:pathLst>
              <a:path w="4080" h="864">
                <a:moveTo>
                  <a:pt x="0" y="864"/>
                </a:moveTo>
                <a:cubicBezTo>
                  <a:pt x="27" y="768"/>
                  <a:pt x="64" y="400"/>
                  <a:pt x="160" y="288"/>
                </a:cubicBezTo>
                <a:cubicBezTo>
                  <a:pt x="256" y="176"/>
                  <a:pt x="3263" y="60"/>
                  <a:pt x="4080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Freeform 75"/>
          <p:cNvSpPr>
            <a:spLocks/>
          </p:cNvSpPr>
          <p:nvPr/>
        </p:nvSpPr>
        <p:spPr bwMode="auto">
          <a:xfrm>
            <a:off x="1066800" y="3352800"/>
            <a:ext cx="63246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160" y="432"/>
              </a:cxn>
              <a:cxn ang="0">
                <a:pos x="4128" y="0"/>
              </a:cxn>
            </a:cxnLst>
            <a:rect l="0" t="0" r="r" b="b"/>
            <a:pathLst>
              <a:path w="4128" h="1584">
                <a:moveTo>
                  <a:pt x="0" y="1584"/>
                </a:moveTo>
                <a:cubicBezTo>
                  <a:pt x="27" y="1392"/>
                  <a:pt x="64" y="576"/>
                  <a:pt x="160" y="432"/>
                </a:cubicBezTo>
                <a:cubicBezTo>
                  <a:pt x="256" y="288"/>
                  <a:pt x="3301" y="90"/>
                  <a:pt x="4128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Freeform 76"/>
          <p:cNvSpPr>
            <a:spLocks/>
          </p:cNvSpPr>
          <p:nvPr/>
        </p:nvSpPr>
        <p:spPr bwMode="auto">
          <a:xfrm>
            <a:off x="990600" y="2362200"/>
            <a:ext cx="6324600" cy="3505200"/>
          </a:xfrm>
          <a:custGeom>
            <a:avLst/>
            <a:gdLst/>
            <a:ahLst/>
            <a:cxnLst>
              <a:cxn ang="0">
                <a:pos x="0" y="2208"/>
              </a:cxn>
              <a:cxn ang="0">
                <a:pos x="224" y="528"/>
              </a:cxn>
              <a:cxn ang="0">
                <a:pos x="4224" y="0"/>
              </a:cxn>
            </a:cxnLst>
            <a:rect l="0" t="0" r="r" b="b"/>
            <a:pathLst>
              <a:path w="4224" h="2208">
                <a:moveTo>
                  <a:pt x="0" y="2208"/>
                </a:moveTo>
                <a:cubicBezTo>
                  <a:pt x="37" y="1928"/>
                  <a:pt x="88" y="712"/>
                  <a:pt x="224" y="528"/>
                </a:cubicBezTo>
                <a:cubicBezTo>
                  <a:pt x="360" y="344"/>
                  <a:pt x="3391" y="110"/>
                  <a:pt x="4224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 flipV="1">
            <a:off x="8001000" y="3124200"/>
            <a:ext cx="0" cy="1524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Text Box 78"/>
          <p:cNvSpPr txBox="1">
            <a:spLocks noChangeArrowheads="1"/>
          </p:cNvSpPr>
          <p:nvPr/>
        </p:nvSpPr>
        <p:spPr bwMode="auto">
          <a:xfrm>
            <a:off x="8001000" y="3581400"/>
            <a:ext cx="533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838200" y="2362200"/>
            <a:ext cx="533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5680" name="Text Box 80"/>
          <p:cNvSpPr txBox="1">
            <a:spLocks noChangeArrowheads="1"/>
          </p:cNvSpPr>
          <p:nvPr/>
        </p:nvSpPr>
        <p:spPr bwMode="auto">
          <a:xfrm>
            <a:off x="7467600" y="5867400"/>
            <a:ext cx="609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</a:p>
        </p:txBody>
      </p:sp>
      <p:sp>
        <p:nvSpPr>
          <p:cNvPr id="25681" name="Text Box 81"/>
          <p:cNvSpPr txBox="1">
            <a:spLocks noChangeArrowheads="1"/>
          </p:cNvSpPr>
          <p:nvPr/>
        </p:nvSpPr>
        <p:spPr bwMode="auto">
          <a:xfrm>
            <a:off x="2743200" y="2971800"/>
            <a:ext cx="18288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Active Region</a:t>
            </a:r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4267200" y="3352800"/>
            <a:ext cx="381000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 flipV="1">
            <a:off x="3657600" y="2514600"/>
            <a:ext cx="0" cy="381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 flipH="1" flipV="1">
            <a:off x="2819400" y="3352800"/>
            <a:ext cx="304800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>
            <a:off x="3657600" y="3657600"/>
            <a:ext cx="0" cy="381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Freeform 86"/>
          <p:cNvSpPr>
            <a:spLocks/>
          </p:cNvSpPr>
          <p:nvPr/>
        </p:nvSpPr>
        <p:spPr bwMode="auto">
          <a:xfrm>
            <a:off x="1295400" y="5791200"/>
            <a:ext cx="61722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51" y="21"/>
              </a:cxn>
              <a:cxn ang="0">
                <a:pos x="3888" y="0"/>
              </a:cxn>
            </a:cxnLst>
            <a:rect l="0" t="0" r="r" b="b"/>
            <a:pathLst>
              <a:path w="3888" h="48">
                <a:moveTo>
                  <a:pt x="0" y="48"/>
                </a:moveTo>
                <a:cubicBezTo>
                  <a:pt x="8" y="44"/>
                  <a:pt x="0" y="30"/>
                  <a:pt x="51" y="21"/>
                </a:cubicBezTo>
                <a:cubicBezTo>
                  <a:pt x="102" y="12"/>
                  <a:pt x="3089" y="4"/>
                  <a:pt x="3888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 flipH="1">
            <a:off x="6553200" y="5562600"/>
            <a:ext cx="304800" cy="2286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Line 88"/>
          <p:cNvSpPr>
            <a:spLocks noChangeShapeType="1"/>
          </p:cNvSpPr>
          <p:nvPr/>
        </p:nvSpPr>
        <p:spPr bwMode="auto">
          <a:xfrm flipV="1">
            <a:off x="6858000" y="5334000"/>
            <a:ext cx="1143000" cy="2286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Text Box 89"/>
          <p:cNvSpPr txBox="1">
            <a:spLocks noChangeArrowheads="1"/>
          </p:cNvSpPr>
          <p:nvPr/>
        </p:nvSpPr>
        <p:spPr bwMode="auto">
          <a:xfrm>
            <a:off x="7848600" y="4953000"/>
            <a:ext cx="1143000" cy="76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Cutoff</a:t>
            </a:r>
          </a:p>
          <a:p>
            <a:pPr>
              <a:spcBef>
                <a:spcPct val="2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Common-Emitter</a:t>
            </a:r>
          </a:p>
        </p:txBody>
      </p:sp>
      <p:sp>
        <p:nvSpPr>
          <p:cNvPr id="26717" name="Text Box 93"/>
          <p:cNvSpPr txBox="1">
            <a:spLocks noChangeArrowheads="1"/>
          </p:cNvSpPr>
          <p:nvPr/>
        </p:nvSpPr>
        <p:spPr bwMode="auto">
          <a:xfrm>
            <a:off x="1203325" y="407988"/>
            <a:ext cx="184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750" name="Text Box 126"/>
          <p:cNvSpPr txBox="1">
            <a:spLocks noChangeArrowheads="1"/>
          </p:cNvSpPr>
          <p:nvPr/>
        </p:nvSpPr>
        <p:spPr bwMode="auto">
          <a:xfrm>
            <a:off x="4953000" y="685800"/>
            <a:ext cx="3276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Collector-Current Curves</a:t>
            </a:r>
          </a:p>
        </p:txBody>
      </p:sp>
      <p:sp>
        <p:nvSpPr>
          <p:cNvPr id="26752" name="Line 128"/>
          <p:cNvSpPr>
            <a:spLocks noChangeShapeType="1"/>
          </p:cNvSpPr>
          <p:nvPr/>
        </p:nvSpPr>
        <p:spPr bwMode="auto">
          <a:xfrm flipV="1">
            <a:off x="4800600" y="1219200"/>
            <a:ext cx="0" cy="2971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3" name="Line 129"/>
          <p:cNvSpPr>
            <a:spLocks noChangeShapeType="1"/>
          </p:cNvSpPr>
          <p:nvPr/>
        </p:nvSpPr>
        <p:spPr bwMode="auto">
          <a:xfrm>
            <a:off x="4419600" y="3886200"/>
            <a:ext cx="4572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4" name="Text Box 130"/>
          <p:cNvSpPr txBox="1">
            <a:spLocks noChangeArrowheads="1"/>
          </p:cNvSpPr>
          <p:nvPr/>
        </p:nvSpPr>
        <p:spPr bwMode="auto">
          <a:xfrm>
            <a:off x="8551863" y="3886200"/>
            <a:ext cx="5921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</a:p>
        </p:txBody>
      </p:sp>
      <p:sp>
        <p:nvSpPr>
          <p:cNvPr id="26755" name="Text Box 131"/>
          <p:cNvSpPr txBox="1">
            <a:spLocks noChangeArrowheads="1"/>
          </p:cNvSpPr>
          <p:nvPr/>
        </p:nvSpPr>
        <p:spPr bwMode="auto">
          <a:xfrm>
            <a:off x="4267200" y="1066800"/>
            <a:ext cx="5937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6756" name="Line 132"/>
          <p:cNvSpPr>
            <a:spLocks noChangeShapeType="1"/>
          </p:cNvSpPr>
          <p:nvPr/>
        </p:nvSpPr>
        <p:spPr bwMode="auto">
          <a:xfrm flipV="1">
            <a:off x="4800600" y="1371600"/>
            <a:ext cx="381000" cy="2514600"/>
          </a:xfrm>
          <a:prstGeom prst="line">
            <a:avLst/>
          </a:prstGeom>
          <a:noFill/>
          <a:ln w="25400">
            <a:solidFill>
              <a:srgbClr val="FF99C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58" name="Freeform 134"/>
          <p:cNvSpPr>
            <a:spLocks/>
          </p:cNvSpPr>
          <p:nvPr/>
        </p:nvSpPr>
        <p:spPr bwMode="auto">
          <a:xfrm>
            <a:off x="4797425" y="3810000"/>
            <a:ext cx="3697288" cy="76200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18" y="14"/>
              </a:cxn>
              <a:cxn ang="0">
                <a:pos x="2402" y="2"/>
              </a:cxn>
            </a:cxnLst>
            <a:rect l="0" t="0" r="r" b="b"/>
            <a:pathLst>
              <a:path w="2402" h="50">
                <a:moveTo>
                  <a:pt x="2" y="50"/>
                </a:moveTo>
                <a:cubicBezTo>
                  <a:pt x="5" y="44"/>
                  <a:pt x="0" y="28"/>
                  <a:pt x="18" y="14"/>
                </a:cubicBezTo>
                <a:cubicBezTo>
                  <a:pt x="36" y="0"/>
                  <a:pt x="1905" y="4"/>
                  <a:pt x="2402" y="2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0" name="Freeform 136"/>
          <p:cNvSpPr>
            <a:spLocks/>
          </p:cNvSpPr>
          <p:nvPr/>
        </p:nvSpPr>
        <p:spPr bwMode="auto">
          <a:xfrm>
            <a:off x="4803775" y="3276600"/>
            <a:ext cx="3733800" cy="609600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46" y="84"/>
              </a:cxn>
              <a:cxn ang="0">
                <a:pos x="2426" y="0"/>
              </a:cxn>
            </a:cxnLst>
            <a:rect l="0" t="0" r="r" b="b"/>
            <a:pathLst>
              <a:path w="2426" h="300">
                <a:moveTo>
                  <a:pt x="0" y="300"/>
                </a:moveTo>
                <a:cubicBezTo>
                  <a:pt x="8" y="264"/>
                  <a:pt x="26" y="140"/>
                  <a:pt x="46" y="84"/>
                </a:cubicBezTo>
                <a:cubicBezTo>
                  <a:pt x="66" y="28"/>
                  <a:pt x="1930" y="18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1" name="Freeform 137"/>
          <p:cNvSpPr>
            <a:spLocks/>
          </p:cNvSpPr>
          <p:nvPr/>
        </p:nvSpPr>
        <p:spPr bwMode="auto">
          <a:xfrm>
            <a:off x="4800600" y="2667000"/>
            <a:ext cx="3733800" cy="1238250"/>
          </a:xfrm>
          <a:custGeom>
            <a:avLst/>
            <a:gdLst/>
            <a:ahLst/>
            <a:cxnLst>
              <a:cxn ang="0">
                <a:pos x="0" y="780"/>
              </a:cxn>
              <a:cxn ang="0">
                <a:pos x="96" y="216"/>
              </a:cxn>
              <a:cxn ang="0">
                <a:pos x="2426" y="0"/>
              </a:cxn>
            </a:cxnLst>
            <a:rect l="0" t="0" r="r" b="b"/>
            <a:pathLst>
              <a:path w="2426" h="780">
                <a:moveTo>
                  <a:pt x="0" y="780"/>
                </a:moveTo>
                <a:cubicBezTo>
                  <a:pt x="16" y="686"/>
                  <a:pt x="76" y="362"/>
                  <a:pt x="96" y="216"/>
                </a:cubicBezTo>
                <a:cubicBezTo>
                  <a:pt x="116" y="71"/>
                  <a:pt x="1941" y="45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2" name="Freeform 138"/>
          <p:cNvSpPr>
            <a:spLocks/>
          </p:cNvSpPr>
          <p:nvPr/>
        </p:nvSpPr>
        <p:spPr bwMode="auto">
          <a:xfrm>
            <a:off x="4800600" y="1981200"/>
            <a:ext cx="3733800" cy="19240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148" y="304"/>
              </a:cxn>
              <a:cxn ang="0">
                <a:pos x="2426" y="0"/>
              </a:cxn>
            </a:cxnLst>
            <a:rect l="0" t="0" r="r" b="b"/>
            <a:pathLst>
              <a:path w="2426" h="1212">
                <a:moveTo>
                  <a:pt x="0" y="1212"/>
                </a:moveTo>
                <a:cubicBezTo>
                  <a:pt x="25" y="1061"/>
                  <a:pt x="132" y="440"/>
                  <a:pt x="148" y="304"/>
                </a:cubicBezTo>
                <a:cubicBezTo>
                  <a:pt x="164" y="168"/>
                  <a:pt x="1952" y="63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6019800" y="1905000"/>
            <a:ext cx="12192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Active Region</a:t>
            </a:r>
          </a:p>
        </p:txBody>
      </p:sp>
      <p:sp>
        <p:nvSpPr>
          <p:cNvPr id="26764" name="Line 140"/>
          <p:cNvSpPr>
            <a:spLocks noChangeShapeType="1"/>
          </p:cNvSpPr>
          <p:nvPr/>
        </p:nvSpPr>
        <p:spPr bwMode="auto">
          <a:xfrm>
            <a:off x="7086600" y="2286000"/>
            <a:ext cx="330200" cy="1588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5" name="Line 141"/>
          <p:cNvSpPr>
            <a:spLocks noChangeShapeType="1"/>
          </p:cNvSpPr>
          <p:nvPr/>
        </p:nvSpPr>
        <p:spPr bwMode="auto">
          <a:xfrm flipV="1">
            <a:off x="6629400" y="1447800"/>
            <a:ext cx="1588" cy="381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6" name="Line 142"/>
          <p:cNvSpPr>
            <a:spLocks noChangeShapeType="1"/>
          </p:cNvSpPr>
          <p:nvPr/>
        </p:nvSpPr>
        <p:spPr bwMode="auto">
          <a:xfrm flipH="1" flipV="1">
            <a:off x="5842000" y="2286000"/>
            <a:ext cx="330200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7" name="Line 143"/>
          <p:cNvSpPr>
            <a:spLocks noChangeShapeType="1"/>
          </p:cNvSpPr>
          <p:nvPr/>
        </p:nvSpPr>
        <p:spPr bwMode="auto">
          <a:xfrm>
            <a:off x="6629400" y="2590800"/>
            <a:ext cx="1588" cy="381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8" name="Line 144"/>
          <p:cNvSpPr>
            <a:spLocks noChangeShapeType="1"/>
          </p:cNvSpPr>
          <p:nvPr/>
        </p:nvSpPr>
        <p:spPr bwMode="auto">
          <a:xfrm flipV="1">
            <a:off x="8763000" y="2057400"/>
            <a:ext cx="0" cy="9144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69" name="Text Box 145"/>
          <p:cNvSpPr txBox="1">
            <a:spLocks noChangeArrowheads="1"/>
          </p:cNvSpPr>
          <p:nvPr/>
        </p:nvSpPr>
        <p:spPr bwMode="auto">
          <a:xfrm>
            <a:off x="8458200" y="2895600"/>
            <a:ext cx="5921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6770" name="Freeform 146"/>
          <p:cNvSpPr>
            <a:spLocks/>
          </p:cNvSpPr>
          <p:nvPr/>
        </p:nvSpPr>
        <p:spPr bwMode="auto">
          <a:xfrm>
            <a:off x="4191000" y="2133600"/>
            <a:ext cx="609600" cy="2419350"/>
          </a:xfrm>
          <a:custGeom>
            <a:avLst/>
            <a:gdLst/>
            <a:ahLst/>
            <a:cxnLst>
              <a:cxn ang="0">
                <a:pos x="252" y="1524"/>
              </a:cxn>
              <a:cxn ang="0">
                <a:pos x="31" y="790"/>
              </a:cxn>
              <a:cxn ang="0">
                <a:pos x="438" y="0"/>
              </a:cxn>
            </a:cxnLst>
            <a:rect l="0" t="0" r="r" b="b"/>
            <a:pathLst>
              <a:path w="438" h="1524">
                <a:moveTo>
                  <a:pt x="252" y="1524"/>
                </a:moveTo>
                <a:cubicBezTo>
                  <a:pt x="214" y="1402"/>
                  <a:pt x="0" y="1044"/>
                  <a:pt x="31" y="790"/>
                </a:cubicBezTo>
                <a:cubicBezTo>
                  <a:pt x="56" y="534"/>
                  <a:pt x="353" y="165"/>
                  <a:pt x="438" y="0"/>
                </a:cubicBezTo>
              </a:path>
            </a:pathLst>
          </a:custGeom>
          <a:noFill/>
          <a:ln w="25400" cap="flat" cmpd="sng">
            <a:solidFill>
              <a:srgbClr val="99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1" name="Freeform 147"/>
          <p:cNvSpPr>
            <a:spLocks/>
          </p:cNvSpPr>
          <p:nvPr/>
        </p:nvSpPr>
        <p:spPr bwMode="auto">
          <a:xfrm>
            <a:off x="8229600" y="3362325"/>
            <a:ext cx="476250" cy="1438275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270" y="96"/>
              </a:cxn>
              <a:cxn ang="0">
                <a:pos x="18" y="282"/>
              </a:cxn>
            </a:cxnLst>
            <a:rect l="0" t="0" r="r" b="b"/>
            <a:pathLst>
              <a:path w="270" h="990">
                <a:moveTo>
                  <a:pt x="0" y="990"/>
                </a:moveTo>
                <a:cubicBezTo>
                  <a:pt x="44" y="842"/>
                  <a:pt x="267" y="214"/>
                  <a:pt x="270" y="96"/>
                </a:cubicBezTo>
                <a:cubicBezTo>
                  <a:pt x="254" y="0"/>
                  <a:pt x="70" y="243"/>
                  <a:pt x="18" y="282"/>
                </a:cubicBezTo>
              </a:path>
            </a:pathLst>
          </a:custGeom>
          <a:noFill/>
          <a:ln w="25400" cap="flat" cmpd="sng">
            <a:solidFill>
              <a:srgbClr val="99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4343400" y="4419600"/>
            <a:ext cx="2438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Saturation Region</a:t>
            </a:r>
          </a:p>
        </p:txBody>
      </p:sp>
      <p:sp>
        <p:nvSpPr>
          <p:cNvPr id="26774" name="Text Box 150"/>
          <p:cNvSpPr txBox="1">
            <a:spLocks noChangeArrowheads="1"/>
          </p:cNvSpPr>
          <p:nvPr/>
        </p:nvSpPr>
        <p:spPr bwMode="auto">
          <a:xfrm>
            <a:off x="6781800" y="4724400"/>
            <a:ext cx="18288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Cutoff Region</a:t>
            </a:r>
          </a:p>
          <a:p>
            <a:pPr>
              <a:spcBef>
                <a:spcPct val="0"/>
              </a:spcBef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838200" y="0"/>
            <a:ext cx="731520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Common-Collector</a:t>
            </a:r>
          </a:p>
        </p:txBody>
      </p: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4114800" y="685800"/>
            <a:ext cx="39322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Emitter-Current Curves</a:t>
            </a:r>
          </a:p>
        </p:txBody>
      </p:sp>
      <p:sp>
        <p:nvSpPr>
          <p:cNvPr id="27755" name="Line 107"/>
          <p:cNvSpPr>
            <a:spLocks noChangeShapeType="1"/>
          </p:cNvSpPr>
          <p:nvPr/>
        </p:nvSpPr>
        <p:spPr bwMode="auto">
          <a:xfrm flipV="1">
            <a:off x="3932238" y="1320800"/>
            <a:ext cx="0" cy="35369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" name="Line 108"/>
          <p:cNvSpPr>
            <a:spLocks noChangeShapeType="1"/>
          </p:cNvSpPr>
          <p:nvPr/>
        </p:nvSpPr>
        <p:spPr bwMode="auto">
          <a:xfrm>
            <a:off x="3475038" y="4495800"/>
            <a:ext cx="5486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8432800" y="4495800"/>
            <a:ext cx="711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</a:p>
        </p:txBody>
      </p:sp>
      <p:sp>
        <p:nvSpPr>
          <p:cNvPr id="27758" name="Text Box 110"/>
          <p:cNvSpPr txBox="1">
            <a:spLocks noChangeArrowheads="1"/>
          </p:cNvSpPr>
          <p:nvPr/>
        </p:nvSpPr>
        <p:spPr bwMode="auto">
          <a:xfrm>
            <a:off x="3292475" y="1139825"/>
            <a:ext cx="711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 flipV="1">
            <a:off x="3932238" y="1501775"/>
            <a:ext cx="457200" cy="2994025"/>
          </a:xfrm>
          <a:prstGeom prst="line">
            <a:avLst/>
          </a:prstGeom>
          <a:noFill/>
          <a:ln w="25400">
            <a:solidFill>
              <a:srgbClr val="FF99C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3927475" y="4405313"/>
            <a:ext cx="4437063" cy="90487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18" y="14"/>
              </a:cxn>
              <a:cxn ang="0">
                <a:pos x="2402" y="2"/>
              </a:cxn>
            </a:cxnLst>
            <a:rect l="0" t="0" r="r" b="b"/>
            <a:pathLst>
              <a:path w="2402" h="50">
                <a:moveTo>
                  <a:pt x="2" y="50"/>
                </a:moveTo>
                <a:cubicBezTo>
                  <a:pt x="5" y="44"/>
                  <a:pt x="0" y="28"/>
                  <a:pt x="18" y="14"/>
                </a:cubicBezTo>
                <a:cubicBezTo>
                  <a:pt x="36" y="0"/>
                  <a:pt x="1905" y="4"/>
                  <a:pt x="2402" y="2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935413" y="3770313"/>
            <a:ext cx="4481512" cy="725487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46" y="84"/>
              </a:cxn>
              <a:cxn ang="0">
                <a:pos x="2426" y="0"/>
              </a:cxn>
            </a:cxnLst>
            <a:rect l="0" t="0" r="r" b="b"/>
            <a:pathLst>
              <a:path w="2426" h="300">
                <a:moveTo>
                  <a:pt x="0" y="300"/>
                </a:moveTo>
                <a:cubicBezTo>
                  <a:pt x="8" y="264"/>
                  <a:pt x="26" y="140"/>
                  <a:pt x="46" y="84"/>
                </a:cubicBezTo>
                <a:cubicBezTo>
                  <a:pt x="66" y="28"/>
                  <a:pt x="1930" y="18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932238" y="3044825"/>
            <a:ext cx="4479925" cy="1473200"/>
          </a:xfrm>
          <a:custGeom>
            <a:avLst/>
            <a:gdLst/>
            <a:ahLst/>
            <a:cxnLst>
              <a:cxn ang="0">
                <a:pos x="0" y="780"/>
              </a:cxn>
              <a:cxn ang="0">
                <a:pos x="96" y="216"/>
              </a:cxn>
              <a:cxn ang="0">
                <a:pos x="2426" y="0"/>
              </a:cxn>
            </a:cxnLst>
            <a:rect l="0" t="0" r="r" b="b"/>
            <a:pathLst>
              <a:path w="2426" h="780">
                <a:moveTo>
                  <a:pt x="0" y="780"/>
                </a:moveTo>
                <a:cubicBezTo>
                  <a:pt x="16" y="686"/>
                  <a:pt x="76" y="362"/>
                  <a:pt x="96" y="216"/>
                </a:cubicBezTo>
                <a:cubicBezTo>
                  <a:pt x="116" y="71"/>
                  <a:pt x="1941" y="45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" name="Freeform 115"/>
          <p:cNvSpPr>
            <a:spLocks/>
          </p:cNvSpPr>
          <p:nvPr/>
        </p:nvSpPr>
        <p:spPr bwMode="auto">
          <a:xfrm>
            <a:off x="3932238" y="2227263"/>
            <a:ext cx="4479925" cy="2290762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148" y="304"/>
              </a:cxn>
              <a:cxn ang="0">
                <a:pos x="2426" y="0"/>
              </a:cxn>
            </a:cxnLst>
            <a:rect l="0" t="0" r="r" b="b"/>
            <a:pathLst>
              <a:path w="2426" h="1212">
                <a:moveTo>
                  <a:pt x="0" y="1212"/>
                </a:moveTo>
                <a:cubicBezTo>
                  <a:pt x="25" y="1061"/>
                  <a:pt x="132" y="440"/>
                  <a:pt x="148" y="304"/>
                </a:cubicBezTo>
                <a:cubicBezTo>
                  <a:pt x="164" y="168"/>
                  <a:pt x="1952" y="63"/>
                  <a:pt x="2426" y="0"/>
                </a:cubicBezTo>
              </a:path>
            </a:pathLst>
          </a:cu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Text Box 116"/>
          <p:cNvSpPr txBox="1">
            <a:spLocks noChangeArrowheads="1"/>
          </p:cNvSpPr>
          <p:nvPr/>
        </p:nvSpPr>
        <p:spPr bwMode="auto">
          <a:xfrm>
            <a:off x="5394325" y="2136775"/>
            <a:ext cx="14636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Active Region</a:t>
            </a:r>
          </a:p>
        </p:txBody>
      </p:sp>
      <p:sp>
        <p:nvSpPr>
          <p:cNvPr id="27765" name="Line 117"/>
          <p:cNvSpPr>
            <a:spLocks noChangeShapeType="1"/>
          </p:cNvSpPr>
          <p:nvPr/>
        </p:nvSpPr>
        <p:spPr bwMode="auto">
          <a:xfrm>
            <a:off x="6675438" y="2590800"/>
            <a:ext cx="395287" cy="1588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Line 118"/>
          <p:cNvSpPr>
            <a:spLocks noChangeShapeType="1"/>
          </p:cNvSpPr>
          <p:nvPr/>
        </p:nvSpPr>
        <p:spPr bwMode="auto">
          <a:xfrm flipV="1">
            <a:off x="6126163" y="1592263"/>
            <a:ext cx="1587" cy="454025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7" name="Line 119"/>
          <p:cNvSpPr>
            <a:spLocks noChangeShapeType="1"/>
          </p:cNvSpPr>
          <p:nvPr/>
        </p:nvSpPr>
        <p:spPr bwMode="auto">
          <a:xfrm flipH="1" flipV="1">
            <a:off x="5181600" y="2590800"/>
            <a:ext cx="396875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Line 120"/>
          <p:cNvSpPr>
            <a:spLocks noChangeShapeType="1"/>
          </p:cNvSpPr>
          <p:nvPr/>
        </p:nvSpPr>
        <p:spPr bwMode="auto">
          <a:xfrm>
            <a:off x="6126163" y="2952750"/>
            <a:ext cx="1587" cy="454025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9" name="Line 121"/>
          <p:cNvSpPr>
            <a:spLocks noChangeShapeType="1"/>
          </p:cNvSpPr>
          <p:nvPr/>
        </p:nvSpPr>
        <p:spPr bwMode="auto">
          <a:xfrm flipV="1">
            <a:off x="8686800" y="2317750"/>
            <a:ext cx="0" cy="1089025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70" name="Text Box 122"/>
          <p:cNvSpPr txBox="1">
            <a:spLocks noChangeArrowheads="1"/>
          </p:cNvSpPr>
          <p:nvPr/>
        </p:nvSpPr>
        <p:spPr bwMode="auto">
          <a:xfrm>
            <a:off x="8321675" y="3316288"/>
            <a:ext cx="7096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7771" name="Freeform 123"/>
          <p:cNvSpPr>
            <a:spLocks/>
          </p:cNvSpPr>
          <p:nvPr/>
        </p:nvSpPr>
        <p:spPr bwMode="auto">
          <a:xfrm>
            <a:off x="3155950" y="2146300"/>
            <a:ext cx="1047750" cy="3143250"/>
          </a:xfrm>
          <a:custGeom>
            <a:avLst/>
            <a:gdLst/>
            <a:ahLst/>
            <a:cxnLst>
              <a:cxn ang="0">
                <a:pos x="293" y="1980"/>
              </a:cxn>
              <a:cxn ang="0">
                <a:pos x="61" y="1106"/>
              </a:cxn>
              <a:cxn ang="0">
                <a:pos x="660" y="0"/>
              </a:cxn>
            </a:cxnLst>
            <a:rect l="0" t="0" r="r" b="b"/>
            <a:pathLst>
              <a:path w="660" h="1980">
                <a:moveTo>
                  <a:pt x="293" y="1980"/>
                </a:moveTo>
                <a:cubicBezTo>
                  <a:pt x="253" y="1835"/>
                  <a:pt x="0" y="1436"/>
                  <a:pt x="61" y="1106"/>
                </a:cubicBezTo>
                <a:cubicBezTo>
                  <a:pt x="87" y="802"/>
                  <a:pt x="535" y="230"/>
                  <a:pt x="660" y="0"/>
                </a:cubicBezTo>
              </a:path>
            </a:pathLst>
          </a:custGeom>
          <a:noFill/>
          <a:ln w="25400" cap="flat" cmpd="sng">
            <a:solidFill>
              <a:srgbClr val="99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72" name="Freeform 124"/>
          <p:cNvSpPr>
            <a:spLocks/>
          </p:cNvSpPr>
          <p:nvPr/>
        </p:nvSpPr>
        <p:spPr bwMode="auto">
          <a:xfrm>
            <a:off x="8047038" y="3871913"/>
            <a:ext cx="571500" cy="1711325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270" y="96"/>
              </a:cxn>
              <a:cxn ang="0">
                <a:pos x="18" y="282"/>
              </a:cxn>
            </a:cxnLst>
            <a:rect l="0" t="0" r="r" b="b"/>
            <a:pathLst>
              <a:path w="270" h="990">
                <a:moveTo>
                  <a:pt x="0" y="990"/>
                </a:moveTo>
                <a:cubicBezTo>
                  <a:pt x="44" y="842"/>
                  <a:pt x="267" y="214"/>
                  <a:pt x="270" y="96"/>
                </a:cubicBezTo>
                <a:cubicBezTo>
                  <a:pt x="254" y="0"/>
                  <a:pt x="70" y="243"/>
                  <a:pt x="18" y="282"/>
                </a:cubicBezTo>
              </a:path>
            </a:pathLst>
          </a:custGeom>
          <a:noFill/>
          <a:ln w="25400" cap="flat" cmpd="sng">
            <a:solidFill>
              <a:srgbClr val="99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73" name="Text Box 125"/>
          <p:cNvSpPr txBox="1">
            <a:spLocks noChangeArrowheads="1"/>
          </p:cNvSpPr>
          <p:nvPr/>
        </p:nvSpPr>
        <p:spPr bwMode="auto">
          <a:xfrm>
            <a:off x="3382963" y="5130800"/>
            <a:ext cx="292576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Saturation Region</a:t>
            </a:r>
          </a:p>
        </p:txBody>
      </p:sp>
      <p:sp>
        <p:nvSpPr>
          <p:cNvPr id="27774" name="Text Box 126"/>
          <p:cNvSpPr txBox="1">
            <a:spLocks noChangeArrowheads="1"/>
          </p:cNvSpPr>
          <p:nvPr/>
        </p:nvSpPr>
        <p:spPr bwMode="auto">
          <a:xfrm>
            <a:off x="6308725" y="5492750"/>
            <a:ext cx="2195513" cy="6429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Cutoff Region</a:t>
            </a:r>
          </a:p>
          <a:p>
            <a:pPr>
              <a:spcBef>
                <a:spcPct val="0"/>
              </a:spcBef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</p:txBody>
      </p:sp>
      <p:sp>
        <p:nvSpPr>
          <p:cNvPr id="27776" name="Text Box 128"/>
          <p:cNvSpPr txBox="1">
            <a:spLocks noChangeArrowheads="1"/>
          </p:cNvSpPr>
          <p:nvPr/>
        </p:nvSpPr>
        <p:spPr bwMode="auto">
          <a:xfrm>
            <a:off x="228600" y="1143000"/>
            <a:ext cx="2895600" cy="4598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Common-Collector biasing circuit is basically equivalent to the common-emitter biased circuit except instead of looking at 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as a function of 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and 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we are looking at 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Also, since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~ 1, and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/I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that means 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~I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BJT Relationships - Equations</a:t>
            </a:r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1600200" y="2057400"/>
            <a:ext cx="14478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 flipH="1" flipV="1">
            <a:off x="1447800" y="1524000"/>
            <a:ext cx="609600" cy="5334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 flipH="1">
            <a:off x="914400" y="15240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 flipV="1">
            <a:off x="2667000" y="1524000"/>
            <a:ext cx="457200" cy="5334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 flipH="1">
            <a:off x="3124200" y="15240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Line 99"/>
          <p:cNvSpPr>
            <a:spLocks noChangeShapeType="1"/>
          </p:cNvSpPr>
          <p:nvPr/>
        </p:nvSpPr>
        <p:spPr bwMode="auto">
          <a:xfrm>
            <a:off x="2362200" y="2057400"/>
            <a:ext cx="0" cy="6096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6" name="Oval 100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7" name="Oval 101"/>
          <p:cNvSpPr>
            <a:spLocks noChangeArrowheads="1"/>
          </p:cNvSpPr>
          <p:nvPr/>
        </p:nvSpPr>
        <p:spPr bwMode="auto">
          <a:xfrm>
            <a:off x="3657600" y="14478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" name="Oval 102"/>
          <p:cNvSpPr>
            <a:spLocks noChangeArrowheads="1"/>
          </p:cNvSpPr>
          <p:nvPr/>
        </p:nvSpPr>
        <p:spPr bwMode="auto">
          <a:xfrm>
            <a:off x="762000" y="14478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2057400" y="28194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440" name="Text Box 104"/>
          <p:cNvSpPr txBox="1">
            <a:spLocks noChangeArrowheads="1"/>
          </p:cNvSpPr>
          <p:nvPr/>
        </p:nvSpPr>
        <p:spPr bwMode="auto">
          <a:xfrm>
            <a:off x="3733800" y="1371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228600" y="12954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4442" name="Line 106"/>
          <p:cNvSpPr>
            <a:spLocks noChangeShapeType="1"/>
          </p:cNvSpPr>
          <p:nvPr/>
        </p:nvSpPr>
        <p:spPr bwMode="auto">
          <a:xfrm flipH="1">
            <a:off x="838200" y="13716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3" name="Line 107"/>
          <p:cNvSpPr>
            <a:spLocks noChangeShapeType="1"/>
          </p:cNvSpPr>
          <p:nvPr/>
        </p:nvSpPr>
        <p:spPr bwMode="auto">
          <a:xfrm flipH="1">
            <a:off x="3124200" y="13716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914400" y="9144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3200400" y="9144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2438400" y="22098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447" name="Line 111"/>
          <p:cNvSpPr>
            <a:spLocks noChangeShapeType="1"/>
          </p:cNvSpPr>
          <p:nvPr/>
        </p:nvSpPr>
        <p:spPr bwMode="auto">
          <a:xfrm flipV="1">
            <a:off x="2514600" y="2209800"/>
            <a:ext cx="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609600" y="16764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1371600" y="25146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762000" y="2133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BE</a:t>
            </a: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3276600" y="2133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2895600" y="25146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3505200" y="16764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2667000" y="11430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1524000" y="11430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2057400" y="11430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</a:p>
        </p:txBody>
      </p:sp>
      <p:sp>
        <p:nvSpPr>
          <p:cNvPr id="14457" name="Line 121"/>
          <p:cNvSpPr>
            <a:spLocks noChangeShapeType="1"/>
          </p:cNvSpPr>
          <p:nvPr/>
        </p:nvSpPr>
        <p:spPr bwMode="auto">
          <a:xfrm>
            <a:off x="6248400" y="2133600"/>
            <a:ext cx="14478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" name="Line 122"/>
          <p:cNvSpPr>
            <a:spLocks noChangeShapeType="1"/>
          </p:cNvSpPr>
          <p:nvPr/>
        </p:nvSpPr>
        <p:spPr bwMode="auto">
          <a:xfrm rot="10800000" flipH="1" flipV="1">
            <a:off x="6096000" y="1600200"/>
            <a:ext cx="609600" cy="5334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0" name="Line 124"/>
          <p:cNvSpPr>
            <a:spLocks noChangeShapeType="1"/>
          </p:cNvSpPr>
          <p:nvPr/>
        </p:nvSpPr>
        <p:spPr bwMode="auto">
          <a:xfrm flipH="1">
            <a:off x="5562600" y="16002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1" name="Line 125"/>
          <p:cNvSpPr>
            <a:spLocks noChangeShapeType="1"/>
          </p:cNvSpPr>
          <p:nvPr/>
        </p:nvSpPr>
        <p:spPr bwMode="auto">
          <a:xfrm flipV="1">
            <a:off x="7315200" y="1600200"/>
            <a:ext cx="457200" cy="5334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Line 126"/>
          <p:cNvSpPr>
            <a:spLocks noChangeShapeType="1"/>
          </p:cNvSpPr>
          <p:nvPr/>
        </p:nvSpPr>
        <p:spPr bwMode="auto">
          <a:xfrm flipH="1">
            <a:off x="7772400" y="1600200"/>
            <a:ext cx="533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3" name="Line 127"/>
          <p:cNvSpPr>
            <a:spLocks noChangeShapeType="1"/>
          </p:cNvSpPr>
          <p:nvPr/>
        </p:nvSpPr>
        <p:spPr bwMode="auto">
          <a:xfrm>
            <a:off x="7010400" y="2133600"/>
            <a:ext cx="0" cy="6096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4" name="Oval 128"/>
          <p:cNvSpPr>
            <a:spLocks noChangeArrowheads="1"/>
          </p:cNvSpPr>
          <p:nvPr/>
        </p:nvSpPr>
        <p:spPr bwMode="auto">
          <a:xfrm>
            <a:off x="6934200" y="27432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5" name="Oval 129"/>
          <p:cNvSpPr>
            <a:spLocks noChangeArrowheads="1"/>
          </p:cNvSpPr>
          <p:nvPr/>
        </p:nvSpPr>
        <p:spPr bwMode="auto">
          <a:xfrm>
            <a:off x="8305800" y="15240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Oval 130"/>
          <p:cNvSpPr>
            <a:spLocks noChangeArrowheads="1"/>
          </p:cNvSpPr>
          <p:nvPr/>
        </p:nvSpPr>
        <p:spPr bwMode="auto">
          <a:xfrm>
            <a:off x="5410200" y="15240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7" name="Text Box 131"/>
          <p:cNvSpPr txBox="1">
            <a:spLocks noChangeArrowheads="1"/>
          </p:cNvSpPr>
          <p:nvPr/>
        </p:nvSpPr>
        <p:spPr bwMode="auto">
          <a:xfrm>
            <a:off x="6705600" y="2895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468" name="Text Box 132"/>
          <p:cNvSpPr txBox="1">
            <a:spLocks noChangeArrowheads="1"/>
          </p:cNvSpPr>
          <p:nvPr/>
        </p:nvSpPr>
        <p:spPr bwMode="auto">
          <a:xfrm>
            <a:off x="8382000" y="14478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4469" name="Text Box 133"/>
          <p:cNvSpPr txBox="1">
            <a:spLocks noChangeArrowheads="1"/>
          </p:cNvSpPr>
          <p:nvPr/>
        </p:nvSpPr>
        <p:spPr bwMode="auto">
          <a:xfrm>
            <a:off x="4876800" y="1371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4472" name="Text Box 136"/>
          <p:cNvSpPr txBox="1">
            <a:spLocks noChangeArrowheads="1"/>
          </p:cNvSpPr>
          <p:nvPr/>
        </p:nvSpPr>
        <p:spPr bwMode="auto">
          <a:xfrm>
            <a:off x="5562600" y="990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14473" name="Text Box 137"/>
          <p:cNvSpPr txBox="1">
            <a:spLocks noChangeArrowheads="1"/>
          </p:cNvSpPr>
          <p:nvPr/>
        </p:nvSpPr>
        <p:spPr bwMode="auto">
          <a:xfrm>
            <a:off x="7772400" y="9906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4474" name="Text Box 138"/>
          <p:cNvSpPr txBox="1">
            <a:spLocks noChangeArrowheads="1"/>
          </p:cNvSpPr>
          <p:nvPr/>
        </p:nvSpPr>
        <p:spPr bwMode="auto">
          <a:xfrm>
            <a:off x="7086600" y="22860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476" name="Text Box 140"/>
          <p:cNvSpPr txBox="1">
            <a:spLocks noChangeArrowheads="1"/>
          </p:cNvSpPr>
          <p:nvPr/>
        </p:nvSpPr>
        <p:spPr bwMode="auto">
          <a:xfrm>
            <a:off x="6172200" y="25146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5257800" y="18288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5410200" y="22098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</a:p>
        </p:txBody>
      </p:sp>
      <p:sp>
        <p:nvSpPr>
          <p:cNvPr id="14479" name="Text Box 143"/>
          <p:cNvSpPr txBox="1">
            <a:spLocks noChangeArrowheads="1"/>
          </p:cNvSpPr>
          <p:nvPr/>
        </p:nvSpPr>
        <p:spPr bwMode="auto">
          <a:xfrm>
            <a:off x="7924800" y="22098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</a:p>
        </p:txBody>
      </p: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8229600" y="18288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7467600" y="25908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172200" y="12192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4483" name="Text Box 147"/>
          <p:cNvSpPr txBox="1">
            <a:spLocks noChangeArrowheads="1"/>
          </p:cNvSpPr>
          <p:nvPr/>
        </p:nvSpPr>
        <p:spPr bwMode="auto">
          <a:xfrm>
            <a:off x="7315200" y="1219200"/>
            <a:ext cx="381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484" name="Text Box 148"/>
          <p:cNvSpPr txBox="1">
            <a:spLocks noChangeArrowheads="1"/>
          </p:cNvSpPr>
          <p:nvPr/>
        </p:nvSpPr>
        <p:spPr bwMode="auto">
          <a:xfrm>
            <a:off x="6629400" y="1219200"/>
            <a:ext cx="609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EC</a:t>
            </a:r>
          </a:p>
        </p:txBody>
      </p:sp>
      <p:sp>
        <p:nvSpPr>
          <p:cNvPr id="14485" name="Line 149"/>
          <p:cNvSpPr>
            <a:spLocks noChangeShapeType="1"/>
          </p:cNvSpPr>
          <p:nvPr/>
        </p:nvSpPr>
        <p:spPr bwMode="auto">
          <a:xfrm>
            <a:off x="4572000" y="685800"/>
            <a:ext cx="0" cy="5029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8" name="Line 152"/>
          <p:cNvSpPr>
            <a:spLocks noChangeShapeType="1"/>
          </p:cNvSpPr>
          <p:nvPr/>
        </p:nvSpPr>
        <p:spPr bwMode="auto">
          <a:xfrm>
            <a:off x="5562600" y="1447800"/>
            <a:ext cx="6096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" name="Line 153"/>
          <p:cNvSpPr>
            <a:spLocks noChangeShapeType="1"/>
          </p:cNvSpPr>
          <p:nvPr/>
        </p:nvSpPr>
        <p:spPr bwMode="auto">
          <a:xfrm>
            <a:off x="7772400" y="1447800"/>
            <a:ext cx="6096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0" name="Line 154"/>
          <p:cNvSpPr>
            <a:spLocks noChangeShapeType="1"/>
          </p:cNvSpPr>
          <p:nvPr/>
        </p:nvSpPr>
        <p:spPr bwMode="auto">
          <a:xfrm>
            <a:off x="7162800" y="2286000"/>
            <a:ext cx="0" cy="45720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2" name="Text Box 156"/>
          <p:cNvSpPr txBox="1">
            <a:spLocks noChangeArrowheads="1"/>
          </p:cNvSpPr>
          <p:nvPr/>
        </p:nvSpPr>
        <p:spPr bwMode="auto">
          <a:xfrm>
            <a:off x="381000" y="3886200"/>
            <a:ext cx="3886200" cy="1614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npn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-V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BE</a:t>
            </a:r>
          </a:p>
        </p:txBody>
      </p:sp>
      <p:sp>
        <p:nvSpPr>
          <p:cNvPr id="14493" name="Text Box 157"/>
          <p:cNvSpPr txBox="1">
            <a:spLocks noChangeArrowheads="1"/>
          </p:cNvSpPr>
          <p:nvPr/>
        </p:nvSpPr>
        <p:spPr bwMode="auto">
          <a:xfrm>
            <a:off x="5105400" y="3886200"/>
            <a:ext cx="3886200" cy="1614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pnp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EC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EB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- 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CB</a:t>
            </a:r>
          </a:p>
        </p:txBody>
      </p:sp>
      <p:sp>
        <p:nvSpPr>
          <p:cNvPr id="14494" name="Text Box 158"/>
          <p:cNvSpPr txBox="1">
            <a:spLocks noChangeArrowheads="1"/>
          </p:cNvSpPr>
          <p:nvPr/>
        </p:nvSpPr>
        <p:spPr bwMode="auto">
          <a:xfrm>
            <a:off x="1752600" y="5791200"/>
            <a:ext cx="56388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  The equations seen above are for the transistor, not the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914400" y="0"/>
            <a:ext cx="731520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DC 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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DC 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09600" y="838200"/>
            <a:ext cx="7772400" cy="3416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		  =  Common-emitter current gain</a:t>
            </a: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	  =  Common-base current gain</a:t>
            </a: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	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 =  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		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 =  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</a:t>
            </a: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	        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	         I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</a:t>
            </a:r>
          </a:p>
          <a:p>
            <a:pPr algn="l">
              <a:buFont typeface="Math A" pitchFamily="18" charset="2"/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The relationships between the two parameters are:</a:t>
            </a: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  =    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			  =     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       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 + 1			          1 -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</a:p>
          <a:p>
            <a:pPr algn="l">
              <a:buFont typeface="Math A" pitchFamily="18" charset="2"/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algn="l">
              <a:buFont typeface="Math A" pitchFamily="18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Note:  and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 are sometimes referred to as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and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 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dc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Math A" pitchFamily="18" charset="2"/>
              </a:rPr>
              <a:t> 	because the relationships being dealt with in the BJT 	are DC.</a:t>
            </a:r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2133600" y="3962400"/>
            <a:ext cx="762000" cy="0"/>
          </a:xfrm>
          <a:prstGeom prst="line">
            <a:avLst/>
          </a:prstGeom>
          <a:noFill/>
          <a:ln w="317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5867400" y="3962400"/>
            <a:ext cx="762000" cy="0"/>
          </a:xfrm>
          <a:prstGeom prst="line">
            <a:avLst/>
          </a:prstGeom>
          <a:noFill/>
          <a:ln w="317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3048000" y="2209800"/>
            <a:ext cx="457200" cy="0"/>
          </a:xfrm>
          <a:prstGeom prst="line">
            <a:avLst/>
          </a:prstGeom>
          <a:noFill/>
          <a:ln w="317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876800" y="2209800"/>
            <a:ext cx="457200" cy="0"/>
          </a:xfrm>
          <a:prstGeom prst="line">
            <a:avLst/>
          </a:prstGeom>
          <a:noFill/>
          <a:ln w="317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ECE 663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438"/>
            <a:ext cx="7772400" cy="4873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i="0" dirty="0" smtClean="0">
                <a:solidFill>
                  <a:schemeClr val="accent6"/>
                </a:solidFill>
                <a:latin typeface="Comic Sans MS" pitchFamily="66" charset="0"/>
              </a:rPr>
              <a:t/>
            </a:r>
            <a:br>
              <a:rPr lang="en-US" i="0" dirty="0" smtClean="0">
                <a:solidFill>
                  <a:schemeClr val="accent6"/>
                </a:solidFill>
                <a:latin typeface="Comic Sans MS" pitchFamily="66" charset="0"/>
              </a:rPr>
            </a:br>
            <a:r>
              <a:rPr lang="en-US" sz="3600" i="0" dirty="0" smtClean="0">
                <a:solidFill>
                  <a:srgbClr val="FF0000"/>
                </a:solidFill>
                <a:latin typeface="Comic Sans MS" pitchFamily="66" charset="0"/>
              </a:rPr>
              <a:t>Bipolar Junction Transistors: Basics</a:t>
            </a:r>
          </a:p>
        </p:txBody>
      </p:sp>
      <p:graphicFrame>
        <p:nvGraphicFramePr>
          <p:cNvPr id="2096" name="Group 48"/>
          <p:cNvGraphicFramePr>
            <a:graphicFrameLocks noGrp="1"/>
          </p:cNvGraphicFramePr>
          <p:nvPr/>
        </p:nvGraphicFramePr>
        <p:xfrm>
          <a:off x="2486025" y="3571875"/>
          <a:ext cx="4572000" cy="228504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Bias 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E-B Junction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C-B Junction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Cutoff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90" name="Picture 4" descr="bjt-1"/>
          <p:cNvPicPr>
            <a:picLocks noChangeAspect="1" noChangeArrowheads="1"/>
          </p:cNvPicPr>
          <p:nvPr/>
        </p:nvPicPr>
        <p:blipFill>
          <a:blip r:embed="rId3"/>
          <a:srcRect b="61299"/>
          <a:stretch>
            <a:fillRect/>
          </a:stretch>
        </p:blipFill>
        <p:spPr bwMode="auto">
          <a:xfrm>
            <a:off x="381000" y="1066800"/>
            <a:ext cx="82296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C1BB-9F15-439B-9097-844FDD5FE03F}" type="slidenum">
              <a:rPr lang="en-US"/>
              <a:pPr/>
              <a:t>4</a:t>
            </a:fld>
            <a:endParaRPr lang="en-US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 u="sng" dirty="0">
                <a:solidFill>
                  <a:srgbClr val="FF0000"/>
                </a:solidFill>
              </a:rPr>
              <a:t>Operation of </a:t>
            </a:r>
            <a:r>
              <a:rPr lang="en-US" sz="3200" u="sng" dirty="0" err="1">
                <a:solidFill>
                  <a:srgbClr val="FF0000"/>
                </a:solidFill>
              </a:rPr>
              <a:t>npn</a:t>
            </a:r>
            <a:r>
              <a:rPr lang="en-US" sz="3200" u="sng" dirty="0">
                <a:solidFill>
                  <a:srgbClr val="FF0000"/>
                </a:solidFill>
              </a:rPr>
              <a:t> transistor</a:t>
            </a:r>
            <a:endParaRPr lang="en-US" sz="5400" u="sng" dirty="0">
              <a:solidFill>
                <a:srgbClr val="FF0000"/>
              </a:solidFill>
            </a:endParaRPr>
          </a:p>
        </p:txBody>
      </p:sp>
      <p:pic>
        <p:nvPicPr>
          <p:cNvPr id="548866" name="Picture 2" descr="L:\Clients\Oxford\PPT\Ch_4\8212n04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43600" cy="3419475"/>
          </a:xfrm>
          <a:prstGeom prst="rect">
            <a:avLst/>
          </a:prstGeom>
          <a:noFill/>
        </p:spPr>
      </p:pic>
      <p:sp>
        <p:nvSpPr>
          <p:cNvPr id="548867" name="Freeform 3"/>
          <p:cNvSpPr>
            <a:spLocks/>
          </p:cNvSpPr>
          <p:nvPr/>
        </p:nvSpPr>
        <p:spPr bwMode="auto">
          <a:xfrm>
            <a:off x="977900" y="1435100"/>
            <a:ext cx="7010400" cy="4381500"/>
          </a:xfrm>
          <a:custGeom>
            <a:avLst/>
            <a:gdLst/>
            <a:ahLst/>
            <a:cxnLst>
              <a:cxn ang="0">
                <a:pos x="1688" y="56"/>
              </a:cxn>
              <a:cxn ang="0">
                <a:pos x="488" y="200"/>
              </a:cxn>
              <a:cxn ang="0">
                <a:pos x="152" y="1064"/>
              </a:cxn>
              <a:cxn ang="0">
                <a:pos x="296" y="2456"/>
              </a:cxn>
              <a:cxn ang="0">
                <a:pos x="1928" y="2744"/>
              </a:cxn>
              <a:cxn ang="0">
                <a:pos x="3896" y="2552"/>
              </a:cxn>
              <a:cxn ang="0">
                <a:pos x="4376" y="1832"/>
              </a:cxn>
              <a:cxn ang="0">
                <a:pos x="4136" y="680"/>
              </a:cxn>
              <a:cxn ang="0">
                <a:pos x="3272" y="104"/>
              </a:cxn>
              <a:cxn ang="0">
                <a:pos x="2360" y="56"/>
              </a:cxn>
              <a:cxn ang="0">
                <a:pos x="2120" y="56"/>
              </a:cxn>
            </a:cxnLst>
            <a:rect l="0" t="0" r="r" b="b"/>
            <a:pathLst>
              <a:path w="4416" h="2760">
                <a:moveTo>
                  <a:pt x="1688" y="56"/>
                </a:moveTo>
                <a:cubicBezTo>
                  <a:pt x="1216" y="44"/>
                  <a:pt x="744" y="32"/>
                  <a:pt x="488" y="200"/>
                </a:cubicBezTo>
                <a:cubicBezTo>
                  <a:pt x="232" y="368"/>
                  <a:pt x="184" y="688"/>
                  <a:pt x="152" y="1064"/>
                </a:cubicBezTo>
                <a:cubicBezTo>
                  <a:pt x="120" y="1440"/>
                  <a:pt x="0" y="2176"/>
                  <a:pt x="296" y="2456"/>
                </a:cubicBezTo>
                <a:cubicBezTo>
                  <a:pt x="592" y="2736"/>
                  <a:pt x="1328" y="2728"/>
                  <a:pt x="1928" y="2744"/>
                </a:cubicBezTo>
                <a:cubicBezTo>
                  <a:pt x="2528" y="2760"/>
                  <a:pt x="3488" y="2704"/>
                  <a:pt x="3896" y="2552"/>
                </a:cubicBezTo>
                <a:cubicBezTo>
                  <a:pt x="4304" y="2400"/>
                  <a:pt x="4336" y="2144"/>
                  <a:pt x="4376" y="1832"/>
                </a:cubicBezTo>
                <a:cubicBezTo>
                  <a:pt x="4416" y="1520"/>
                  <a:pt x="4320" y="968"/>
                  <a:pt x="4136" y="680"/>
                </a:cubicBezTo>
                <a:cubicBezTo>
                  <a:pt x="3952" y="392"/>
                  <a:pt x="3568" y="208"/>
                  <a:pt x="3272" y="104"/>
                </a:cubicBezTo>
                <a:cubicBezTo>
                  <a:pt x="2976" y="0"/>
                  <a:pt x="2552" y="64"/>
                  <a:pt x="2360" y="56"/>
                </a:cubicBezTo>
                <a:cubicBezTo>
                  <a:pt x="2168" y="48"/>
                  <a:pt x="2144" y="52"/>
                  <a:pt x="2120" y="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155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Large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57200"/>
            <a:ext cx="4974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accent2"/>
                </a:solidFill>
              </a:rPr>
              <a:t>Modes of operation of a BJT transistor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763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   </a:t>
            </a:r>
            <a:r>
              <a:rPr lang="en-US" sz="2400" b="1" u="sng" dirty="0" smtClean="0"/>
              <a:t>Mode		BE junction	                      BC junction</a:t>
            </a:r>
          </a:p>
          <a:p>
            <a:endParaRPr lang="en-US" sz="2000" b="1" u="sng" dirty="0" smtClean="0"/>
          </a:p>
          <a:p>
            <a:r>
              <a:rPr lang="en-US" sz="2000" dirty="0" smtClean="0"/>
              <a:t>   cutoff		reverse biased		              reverse biased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linear(active)		forward biased			 reverse biased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saturation		 forward biased		            forward b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C1BB-9F15-439B-9097-844FDD5FE03F}" type="slidenum">
              <a:rPr lang="en-US"/>
              <a:pPr/>
              <a:t>6</a:t>
            </a:fld>
            <a:endParaRPr lang="en-US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572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 u="sng" dirty="0">
                <a:solidFill>
                  <a:schemeClr val="accent2"/>
                </a:solidFill>
              </a:rPr>
              <a:t>Operation of </a:t>
            </a:r>
            <a:r>
              <a:rPr lang="en-US" sz="3200" u="sng" dirty="0" err="1">
                <a:solidFill>
                  <a:schemeClr val="accent2"/>
                </a:solidFill>
              </a:rPr>
              <a:t>npn</a:t>
            </a:r>
            <a:r>
              <a:rPr lang="en-US" sz="3200" u="sng" dirty="0">
                <a:solidFill>
                  <a:schemeClr val="accent2"/>
                </a:solidFill>
              </a:rPr>
              <a:t> </a:t>
            </a:r>
            <a:r>
              <a:rPr lang="en-US" sz="3200" u="sng" dirty="0" err="1" smtClean="0">
                <a:solidFill>
                  <a:schemeClr val="accent2"/>
                </a:solidFill>
              </a:rPr>
              <a:t>tra</a:t>
            </a:r>
            <a:r>
              <a:rPr lang="en-US" sz="3200" u="sng" dirty="0" smtClean="0">
                <a:solidFill>
                  <a:schemeClr val="accent2"/>
                </a:solidFill>
              </a:rPr>
              <a:t> </a:t>
            </a:r>
            <a:r>
              <a:rPr lang="en-US" sz="3200" u="sng" dirty="0" err="1" smtClean="0">
                <a:solidFill>
                  <a:schemeClr val="accent2"/>
                </a:solidFill>
              </a:rPr>
              <a:t>nsistor</a:t>
            </a:r>
            <a:r>
              <a:rPr lang="en-US" sz="3200" u="sng" dirty="0" smtClean="0">
                <a:solidFill>
                  <a:schemeClr val="accent2"/>
                </a:solidFill>
              </a:rPr>
              <a:t> (active  mode)</a:t>
            </a:r>
            <a:endParaRPr lang="en-US" sz="5400" u="sng" dirty="0">
              <a:solidFill>
                <a:schemeClr val="accent2"/>
              </a:solidFill>
            </a:endParaRPr>
          </a:p>
        </p:txBody>
      </p:sp>
      <p:pic>
        <p:nvPicPr>
          <p:cNvPr id="548866" name="Picture 2" descr="L:\Clients\Oxford\PPT\Ch_4\8212n04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43600" cy="3419475"/>
          </a:xfrm>
          <a:prstGeom prst="rect">
            <a:avLst/>
          </a:prstGeom>
          <a:noFill/>
        </p:spPr>
      </p:pic>
      <p:sp>
        <p:nvSpPr>
          <p:cNvPr id="548867" name="Freeform 3"/>
          <p:cNvSpPr>
            <a:spLocks/>
          </p:cNvSpPr>
          <p:nvPr/>
        </p:nvSpPr>
        <p:spPr bwMode="auto">
          <a:xfrm>
            <a:off x="977900" y="1435100"/>
            <a:ext cx="7010400" cy="4381500"/>
          </a:xfrm>
          <a:custGeom>
            <a:avLst/>
            <a:gdLst/>
            <a:ahLst/>
            <a:cxnLst>
              <a:cxn ang="0">
                <a:pos x="1688" y="56"/>
              </a:cxn>
              <a:cxn ang="0">
                <a:pos x="488" y="200"/>
              </a:cxn>
              <a:cxn ang="0">
                <a:pos x="152" y="1064"/>
              </a:cxn>
              <a:cxn ang="0">
                <a:pos x="296" y="2456"/>
              </a:cxn>
              <a:cxn ang="0">
                <a:pos x="1928" y="2744"/>
              </a:cxn>
              <a:cxn ang="0">
                <a:pos x="3896" y="2552"/>
              </a:cxn>
              <a:cxn ang="0">
                <a:pos x="4376" y="1832"/>
              </a:cxn>
              <a:cxn ang="0">
                <a:pos x="4136" y="680"/>
              </a:cxn>
              <a:cxn ang="0">
                <a:pos x="3272" y="104"/>
              </a:cxn>
              <a:cxn ang="0">
                <a:pos x="2360" y="56"/>
              </a:cxn>
              <a:cxn ang="0">
                <a:pos x="2120" y="56"/>
              </a:cxn>
            </a:cxnLst>
            <a:rect l="0" t="0" r="r" b="b"/>
            <a:pathLst>
              <a:path w="4416" h="2760">
                <a:moveTo>
                  <a:pt x="1688" y="56"/>
                </a:moveTo>
                <a:cubicBezTo>
                  <a:pt x="1216" y="44"/>
                  <a:pt x="744" y="32"/>
                  <a:pt x="488" y="200"/>
                </a:cubicBezTo>
                <a:cubicBezTo>
                  <a:pt x="232" y="368"/>
                  <a:pt x="184" y="688"/>
                  <a:pt x="152" y="1064"/>
                </a:cubicBezTo>
                <a:cubicBezTo>
                  <a:pt x="120" y="1440"/>
                  <a:pt x="0" y="2176"/>
                  <a:pt x="296" y="2456"/>
                </a:cubicBezTo>
                <a:cubicBezTo>
                  <a:pt x="592" y="2736"/>
                  <a:pt x="1328" y="2728"/>
                  <a:pt x="1928" y="2744"/>
                </a:cubicBezTo>
                <a:cubicBezTo>
                  <a:pt x="2528" y="2760"/>
                  <a:pt x="3488" y="2704"/>
                  <a:pt x="3896" y="2552"/>
                </a:cubicBezTo>
                <a:cubicBezTo>
                  <a:pt x="4304" y="2400"/>
                  <a:pt x="4336" y="2144"/>
                  <a:pt x="4376" y="1832"/>
                </a:cubicBezTo>
                <a:cubicBezTo>
                  <a:pt x="4416" y="1520"/>
                  <a:pt x="4320" y="968"/>
                  <a:pt x="4136" y="680"/>
                </a:cubicBezTo>
                <a:cubicBezTo>
                  <a:pt x="3952" y="392"/>
                  <a:pt x="3568" y="208"/>
                  <a:pt x="3272" y="104"/>
                </a:cubicBezTo>
                <a:cubicBezTo>
                  <a:pt x="2976" y="0"/>
                  <a:pt x="2552" y="64"/>
                  <a:pt x="2360" y="56"/>
                </a:cubicBezTo>
                <a:cubicBezTo>
                  <a:pt x="2168" y="48"/>
                  <a:pt x="2144" y="52"/>
                  <a:pt x="2120" y="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010400" y="1600200"/>
            <a:ext cx="155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Large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595-419B-4162-9655-7F3DEA93CD71}" type="slidenum">
              <a:rPr lang="en-US"/>
              <a:pPr/>
              <a:t>7</a:t>
            </a:fld>
            <a:endParaRPr lang="en-US"/>
          </a:p>
        </p:txBody>
      </p:sp>
      <p:sp>
        <p:nvSpPr>
          <p:cNvPr id="550914" name="Text Box 1026"/>
          <p:cNvSpPr txBox="1">
            <a:spLocks noChangeArrowheads="1"/>
          </p:cNvSpPr>
          <p:nvPr/>
        </p:nvSpPr>
        <p:spPr bwMode="auto">
          <a:xfrm>
            <a:off x="1752600" y="609600"/>
            <a:ext cx="605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accent2"/>
                </a:solidFill>
              </a:rPr>
              <a:t>Summary of npn transistor behavior</a:t>
            </a:r>
            <a:endParaRPr lang="en-US"/>
          </a:p>
        </p:txBody>
      </p:sp>
      <p:graphicFrame>
        <p:nvGraphicFramePr>
          <p:cNvPr id="656384" name="Object 1024"/>
          <p:cNvGraphicFramePr>
            <a:graphicFrameLocks noChangeAspect="1"/>
          </p:cNvGraphicFramePr>
          <p:nvPr/>
        </p:nvGraphicFramePr>
        <p:xfrm>
          <a:off x="3657600" y="3276600"/>
          <a:ext cx="1019175" cy="809625"/>
        </p:xfrm>
        <a:graphic>
          <a:graphicData uri="http://schemas.openxmlformats.org/presentationml/2006/ole">
            <p:oleObj spid="_x0000_s1026" name="Bitmap Image" r:id="rId3" imgW="1019048" imgH="809738" progId="PBrush">
              <p:embed/>
            </p:oleObj>
          </a:graphicData>
        </a:graphic>
      </p:graphicFrame>
      <p:sp>
        <p:nvSpPr>
          <p:cNvPr id="550916" name="Text Box 1028"/>
          <p:cNvSpPr txBox="1">
            <a:spLocks noChangeArrowheads="1"/>
          </p:cNvSpPr>
          <p:nvPr/>
        </p:nvSpPr>
        <p:spPr bwMode="auto">
          <a:xfrm>
            <a:off x="3886200" y="175260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npn</a:t>
            </a:r>
          </a:p>
        </p:txBody>
      </p:sp>
      <p:sp>
        <p:nvSpPr>
          <p:cNvPr id="550917" name="Text Box 1029"/>
          <p:cNvSpPr txBox="1">
            <a:spLocks noChangeArrowheads="1"/>
          </p:cNvSpPr>
          <p:nvPr/>
        </p:nvSpPr>
        <p:spPr bwMode="auto">
          <a:xfrm>
            <a:off x="4038600" y="2895600"/>
            <a:ext cx="1069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collector</a:t>
            </a:r>
          </a:p>
        </p:txBody>
      </p:sp>
      <p:sp>
        <p:nvSpPr>
          <p:cNvPr id="550918" name="Text Box 1030"/>
          <p:cNvSpPr txBox="1">
            <a:spLocks noChangeArrowheads="1"/>
          </p:cNvSpPr>
          <p:nvPr/>
        </p:nvSpPr>
        <p:spPr bwMode="auto">
          <a:xfrm>
            <a:off x="4343400" y="3886200"/>
            <a:ext cx="90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emitter</a:t>
            </a:r>
          </a:p>
        </p:txBody>
      </p:sp>
      <p:sp>
        <p:nvSpPr>
          <p:cNvPr id="550919" name="Text Box 1031"/>
          <p:cNvSpPr txBox="1">
            <a:spLocks noChangeArrowheads="1"/>
          </p:cNvSpPr>
          <p:nvPr/>
        </p:nvSpPr>
        <p:spPr bwMode="auto">
          <a:xfrm>
            <a:off x="3276600" y="312420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base</a:t>
            </a:r>
          </a:p>
        </p:txBody>
      </p:sp>
      <p:sp>
        <p:nvSpPr>
          <p:cNvPr id="550920" name="Line 1032"/>
          <p:cNvSpPr>
            <a:spLocks noChangeShapeType="1"/>
          </p:cNvSpPr>
          <p:nvPr/>
        </p:nvSpPr>
        <p:spPr bwMode="auto">
          <a:xfrm>
            <a:off x="43434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921" name="Line 1033"/>
          <p:cNvSpPr>
            <a:spLocks noChangeShapeType="1"/>
          </p:cNvSpPr>
          <p:nvPr/>
        </p:nvSpPr>
        <p:spPr bwMode="auto">
          <a:xfrm>
            <a:off x="43434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922" name="Line 1034"/>
          <p:cNvSpPr>
            <a:spLocks noChangeShapeType="1"/>
          </p:cNvSpPr>
          <p:nvPr/>
        </p:nvSpPr>
        <p:spPr bwMode="auto">
          <a:xfrm>
            <a:off x="3124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923" name="Text Box 1035"/>
          <p:cNvSpPr txBox="1">
            <a:spLocks noChangeArrowheads="1"/>
          </p:cNvSpPr>
          <p:nvPr/>
        </p:nvSpPr>
        <p:spPr bwMode="auto">
          <a:xfrm>
            <a:off x="2743200" y="34290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</a:p>
        </p:txBody>
      </p:sp>
      <p:sp>
        <p:nvSpPr>
          <p:cNvPr id="550924" name="Text Box 1036"/>
          <p:cNvSpPr txBox="1">
            <a:spLocks noChangeArrowheads="1"/>
          </p:cNvSpPr>
          <p:nvPr/>
        </p:nvSpPr>
        <p:spPr bwMode="auto">
          <a:xfrm>
            <a:off x="4343400" y="4114800"/>
            <a:ext cx="36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E</a:t>
            </a:r>
          </a:p>
        </p:txBody>
      </p:sp>
      <p:sp>
        <p:nvSpPr>
          <p:cNvPr id="550925" name="Text Box 1037"/>
          <p:cNvSpPr txBox="1">
            <a:spLocks noChangeArrowheads="1"/>
          </p:cNvSpPr>
          <p:nvPr/>
        </p:nvSpPr>
        <p:spPr bwMode="auto">
          <a:xfrm>
            <a:off x="4343400" y="23622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C</a:t>
            </a:r>
          </a:p>
        </p:txBody>
      </p:sp>
      <p:sp>
        <p:nvSpPr>
          <p:cNvPr id="550926" name="Freeform 1038"/>
          <p:cNvSpPr>
            <a:spLocks/>
          </p:cNvSpPr>
          <p:nvPr/>
        </p:nvSpPr>
        <p:spPr bwMode="auto">
          <a:xfrm>
            <a:off x="3124200" y="4191000"/>
            <a:ext cx="838200" cy="6350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36" y="16"/>
              </a:cxn>
              <a:cxn ang="0">
                <a:pos x="480" y="112"/>
              </a:cxn>
              <a:cxn ang="0">
                <a:pos x="528" y="400"/>
              </a:cxn>
            </a:cxnLst>
            <a:rect l="0" t="0" r="r" b="b"/>
            <a:pathLst>
              <a:path w="528" h="400">
                <a:moveTo>
                  <a:pt x="0" y="16"/>
                </a:moveTo>
                <a:cubicBezTo>
                  <a:pt x="128" y="8"/>
                  <a:pt x="256" y="0"/>
                  <a:pt x="336" y="16"/>
                </a:cubicBezTo>
                <a:cubicBezTo>
                  <a:pt x="416" y="32"/>
                  <a:pt x="448" y="48"/>
                  <a:pt x="480" y="112"/>
                </a:cubicBezTo>
                <a:cubicBezTo>
                  <a:pt x="512" y="176"/>
                  <a:pt x="520" y="288"/>
                  <a:pt x="528" y="40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927" name="Text Box 1039"/>
          <p:cNvSpPr txBox="1">
            <a:spLocks noChangeArrowheads="1"/>
          </p:cNvSpPr>
          <p:nvPr/>
        </p:nvSpPr>
        <p:spPr bwMode="auto">
          <a:xfrm>
            <a:off x="2895600" y="4495800"/>
            <a:ext cx="90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small</a:t>
            </a:r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current</a:t>
            </a:r>
            <a:endParaRPr lang="en-US"/>
          </a:p>
        </p:txBody>
      </p:sp>
      <p:sp>
        <p:nvSpPr>
          <p:cNvPr id="550928" name="Line 1040"/>
          <p:cNvSpPr>
            <a:spLocks noChangeShapeType="1"/>
          </p:cNvSpPr>
          <p:nvPr/>
        </p:nvSpPr>
        <p:spPr bwMode="auto">
          <a:xfrm>
            <a:off x="5181600" y="27432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929" name="Text Box 1041"/>
          <p:cNvSpPr txBox="1">
            <a:spLocks noChangeArrowheads="1"/>
          </p:cNvSpPr>
          <p:nvPr/>
        </p:nvSpPr>
        <p:spPr bwMode="auto">
          <a:xfrm>
            <a:off x="5181600" y="3276600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large current</a:t>
            </a:r>
            <a:endParaRPr lang="en-US"/>
          </a:p>
        </p:txBody>
      </p:sp>
      <p:sp>
        <p:nvSpPr>
          <p:cNvPr id="550930" name="Text Box 1042"/>
          <p:cNvSpPr txBox="1">
            <a:spLocks noChangeArrowheads="1"/>
          </p:cNvSpPr>
          <p:nvPr/>
        </p:nvSpPr>
        <p:spPr bwMode="auto">
          <a:xfrm>
            <a:off x="3429000" y="3657600"/>
            <a:ext cx="9032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+</a:t>
            </a:r>
          </a:p>
          <a:p>
            <a:r>
              <a:rPr lang="en-US" sz="2000"/>
              <a:t>    V</a:t>
            </a:r>
            <a:r>
              <a:rPr lang="en-US" sz="1200"/>
              <a:t>BE</a:t>
            </a:r>
            <a:endParaRPr lang="en-US" sz="2000"/>
          </a:p>
          <a:p>
            <a:r>
              <a:rPr lang="en-US" sz="2000"/>
              <a:t>          -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A168-8A9F-4DEA-B348-1E06D0BF26FB}" type="slidenum">
              <a:rPr lang="en-US"/>
              <a:pPr/>
              <a:t>8</a:t>
            </a:fld>
            <a:endParaRPr lang="en-US"/>
          </a:p>
        </p:txBody>
      </p:sp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605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accent2"/>
                </a:solidFill>
              </a:rPr>
              <a:t>Summary of pnp transistor behavior</a:t>
            </a:r>
            <a:endParaRPr lang="en-US"/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3962400" y="3276600"/>
          <a:ext cx="1019175" cy="809625"/>
        </p:xfrm>
        <a:graphic>
          <a:graphicData uri="http://schemas.openxmlformats.org/presentationml/2006/ole">
            <p:oleObj spid="_x0000_s2050" name="Bitmap Image" r:id="rId3" imgW="1085682" imgH="876289" progId="PBrush">
              <p:embed/>
            </p:oleObj>
          </a:graphicData>
        </a:graphic>
      </p:graphicFrame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4191000" y="175260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pnp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4343400" y="2895600"/>
            <a:ext cx="1069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collector</a:t>
            </a:r>
          </a:p>
        </p:txBody>
      </p: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4648200" y="3886200"/>
            <a:ext cx="90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emitter</a:t>
            </a:r>
          </a:p>
        </p:txBody>
      </p:sp>
      <p:sp>
        <p:nvSpPr>
          <p:cNvPr id="551943" name="Text Box 7"/>
          <p:cNvSpPr txBox="1">
            <a:spLocks noChangeArrowheads="1"/>
          </p:cNvSpPr>
          <p:nvPr/>
        </p:nvSpPr>
        <p:spPr bwMode="auto">
          <a:xfrm>
            <a:off x="3581400" y="312420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base</a:t>
            </a:r>
          </a:p>
        </p:txBody>
      </p:sp>
      <p:sp>
        <p:nvSpPr>
          <p:cNvPr id="551944" name="Line 8"/>
          <p:cNvSpPr>
            <a:spLocks noChangeShapeType="1"/>
          </p:cNvSpPr>
          <p:nvPr/>
        </p:nvSpPr>
        <p:spPr bwMode="auto">
          <a:xfrm>
            <a:off x="4648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45" name="Line 9"/>
          <p:cNvSpPr>
            <a:spLocks noChangeShapeType="1"/>
          </p:cNvSpPr>
          <p:nvPr/>
        </p:nvSpPr>
        <p:spPr bwMode="auto">
          <a:xfrm>
            <a:off x="46482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>
            <a:off x="3429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3048000" y="34290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B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4648200" y="4114800"/>
            <a:ext cx="36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E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4648200" y="23622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1200"/>
              <a:t>C</a:t>
            </a:r>
          </a:p>
        </p:txBody>
      </p:sp>
      <p:sp>
        <p:nvSpPr>
          <p:cNvPr id="551950" name="Freeform 14"/>
          <p:cNvSpPr>
            <a:spLocks/>
          </p:cNvSpPr>
          <p:nvPr/>
        </p:nvSpPr>
        <p:spPr bwMode="auto">
          <a:xfrm>
            <a:off x="3429000" y="4191000"/>
            <a:ext cx="838200" cy="6350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36" y="16"/>
              </a:cxn>
              <a:cxn ang="0">
                <a:pos x="480" y="112"/>
              </a:cxn>
              <a:cxn ang="0">
                <a:pos x="528" y="400"/>
              </a:cxn>
            </a:cxnLst>
            <a:rect l="0" t="0" r="r" b="b"/>
            <a:pathLst>
              <a:path w="528" h="400">
                <a:moveTo>
                  <a:pt x="0" y="16"/>
                </a:moveTo>
                <a:cubicBezTo>
                  <a:pt x="128" y="8"/>
                  <a:pt x="256" y="0"/>
                  <a:pt x="336" y="16"/>
                </a:cubicBezTo>
                <a:cubicBezTo>
                  <a:pt x="416" y="32"/>
                  <a:pt x="448" y="48"/>
                  <a:pt x="480" y="112"/>
                </a:cubicBezTo>
                <a:cubicBezTo>
                  <a:pt x="512" y="176"/>
                  <a:pt x="520" y="288"/>
                  <a:pt x="528" y="40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3200400" y="4495800"/>
            <a:ext cx="90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small</a:t>
            </a:r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current</a:t>
            </a:r>
            <a:endParaRPr lang="en-US"/>
          </a:p>
        </p:txBody>
      </p:sp>
      <p:sp>
        <p:nvSpPr>
          <p:cNvPr id="551952" name="Line 16"/>
          <p:cNvSpPr>
            <a:spLocks noChangeShapeType="1"/>
          </p:cNvSpPr>
          <p:nvPr/>
        </p:nvSpPr>
        <p:spPr bwMode="auto">
          <a:xfrm>
            <a:off x="5486400" y="27432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5486400" y="3276600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large current</a:t>
            </a:r>
            <a:endParaRPr lang="en-US"/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3733800" y="3657600"/>
            <a:ext cx="9032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+</a:t>
            </a:r>
          </a:p>
          <a:p>
            <a:r>
              <a:rPr lang="en-US" sz="2000"/>
              <a:t>    V</a:t>
            </a:r>
            <a:r>
              <a:rPr lang="en-US" sz="1200"/>
              <a:t>BE</a:t>
            </a:r>
            <a:endParaRPr lang="en-US" sz="2000"/>
          </a:p>
          <a:p>
            <a:r>
              <a:rPr lang="en-US" sz="2000"/>
              <a:t>          -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14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accent2"/>
                </a:solidFill>
              </a:rPr>
              <a:t>Summary of equations for a BJT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159422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IE </a:t>
            </a:r>
            <a:r>
              <a:rPr lang="en-US" sz="2000" dirty="0" smtClean="0">
                <a:sym typeface="Symbol" pitchFamily="18" charset="2"/>
              </a:rPr>
              <a:t></a:t>
            </a:r>
            <a:r>
              <a:rPr lang="en-US" sz="2000" dirty="0" smtClean="0"/>
              <a:t> IC</a:t>
            </a:r>
          </a:p>
          <a:p>
            <a:endParaRPr lang="en-US" sz="2000" dirty="0" smtClean="0"/>
          </a:p>
          <a:p>
            <a:r>
              <a:rPr lang="en-US" sz="2000" dirty="0" smtClean="0"/>
              <a:t>IC </a:t>
            </a:r>
            <a:r>
              <a:rPr lang="en-US" sz="2000" dirty="0" smtClean="0">
                <a:sym typeface="Symbol" pitchFamily="18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Symbol" pitchFamily="18" charset="2"/>
              </a:rPr>
              <a:t>b</a:t>
            </a:r>
            <a:r>
              <a:rPr lang="en-US" sz="2000" dirty="0" err="1" smtClean="0"/>
              <a:t>IB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latin typeface="Symbol" pitchFamily="18" charset="2"/>
              </a:rPr>
              <a:t>b</a:t>
            </a:r>
            <a:r>
              <a:rPr lang="en-US" sz="2000" dirty="0" smtClean="0"/>
              <a:t> is the current gain of the transistor </a:t>
            </a:r>
            <a:r>
              <a:rPr lang="en-US" sz="2000" dirty="0" smtClean="0">
                <a:sym typeface="Symbol" pitchFamily="18" charset="2"/>
              </a:rPr>
              <a:t> 100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VBE = 0.7V(</a:t>
            </a:r>
            <a:r>
              <a:rPr lang="en-US" sz="2000" dirty="0" err="1" smtClean="0">
                <a:sym typeface="Symbol" pitchFamily="18" charset="2"/>
              </a:rPr>
              <a:t>npn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>
                <a:sym typeface="Symbol" pitchFamily="18" charset="2"/>
              </a:rPr>
              <a:t>VBE = -0.7V(</a:t>
            </a:r>
            <a:r>
              <a:rPr lang="en-US" sz="2000" dirty="0" err="1" smtClean="0">
                <a:sym typeface="Symbol" pitchFamily="18" charset="2"/>
              </a:rPr>
              <a:t>pnp</a:t>
            </a:r>
            <a:r>
              <a:rPr lang="en-US" sz="2000" dirty="0" smtClean="0">
                <a:sym typeface="Symbol" pitchFamily="18" charset="2"/>
              </a:rPr>
              <a:t>)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611</Words>
  <Application>Microsoft Office PowerPoint</Application>
  <PresentationFormat>On-screen Show (4:3)</PresentationFormat>
  <Paragraphs>217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Bitmap Image</vt:lpstr>
      <vt:lpstr>Slide 1</vt:lpstr>
      <vt:lpstr>Slide 2</vt:lpstr>
      <vt:lpstr> Bipolar Junction Transistors: Basics</vt:lpstr>
      <vt:lpstr>Operation of npn transistor</vt:lpstr>
      <vt:lpstr>Slide 5</vt:lpstr>
      <vt:lpstr>Operation of npn tra nsistor (active  mode)</vt:lpstr>
      <vt:lpstr>Slide 7</vt:lpstr>
      <vt:lpstr>Slide 8</vt:lpstr>
      <vt:lpstr>Slide 9</vt:lpstr>
      <vt:lpstr>4.5 Graphical representation of transistor characteristics</vt:lpstr>
      <vt:lpstr>Input  characteristics</vt:lpstr>
      <vt:lpstr>Slide 12</vt:lpstr>
      <vt:lpstr>Slide 13</vt:lpstr>
      <vt:lpstr>Slide 14</vt:lpstr>
      <vt:lpstr>BJT configurations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entc</dc:creator>
  <cp:lastModifiedBy>entc</cp:lastModifiedBy>
  <cp:revision>9</cp:revision>
  <dcterms:created xsi:type="dcterms:W3CDTF">2016-07-09T08:26:30Z</dcterms:created>
  <dcterms:modified xsi:type="dcterms:W3CDTF">2016-07-21T09:22:51Z</dcterms:modified>
</cp:coreProperties>
</file>