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Regula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5A6F90-5D2B-4C3A-81C7-E6694CFCA0FD}">
          <p14:sldIdLst>
            <p14:sldId id="256"/>
            <p14:sldId id="257"/>
          </p14:sldIdLst>
        </p14:section>
        <p14:section name="Untitled Section" id="{DDDF0B8D-EA34-4B9C-AACF-8A68CB69AB86}">
          <p14:sldIdLst>
            <p14:sldId id="258"/>
            <p14:sldId id="259"/>
            <p14:sldId id="260"/>
            <p14:sldId id="261"/>
            <p14:sldId id="262"/>
            <p14:sldId id="263"/>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963488"/>
    <a:srgbClr val="883C84"/>
    <a:srgbClr val="461B49"/>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3146" autoAdjust="0"/>
  </p:normalViewPr>
  <p:slideViewPr>
    <p:cSldViewPr>
      <p:cViewPr>
        <p:scale>
          <a:sx n="55" d="100"/>
          <a:sy n="55" d="100"/>
        </p:scale>
        <p:origin x="59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smadh\Downloads\buz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madh\Downloads\buzz.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madh\Downloads\buzz.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madh\Downloads\buzz.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madh\Downloads\buzz.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madh\Downloads\buzz.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[buzz.xlsx]cat!PivotTable3</c:name>
    <c:fmtId val="10"/>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solidFill>
                  <a:schemeClr val="accent5">
                    <a:lumMod val="50000"/>
                  </a:schemeClr>
                </a:solidFill>
              </a:rPr>
              <a:t>Category</a:t>
            </a:r>
            <a:r>
              <a:rPr lang="en-IN" baseline="0">
                <a:solidFill>
                  <a:schemeClr val="accent5">
                    <a:lumMod val="50000"/>
                  </a:schemeClr>
                </a:solidFill>
              </a:rPr>
              <a:t> Total score by content type</a:t>
            </a:r>
            <a:endParaRPr lang="en-IN">
              <a:solidFill>
                <a:schemeClr val="accent5">
                  <a:lumMod val="50000"/>
                </a:schemeClr>
              </a:solidFill>
            </a:endParaRPr>
          </a:p>
        </c:rich>
      </c:tx>
      <c:layout>
        <c:manualLayout>
          <c:xMode val="edge"/>
          <c:yMode val="edge"/>
          <c:x val="0.29850204982655315"/>
          <c:y val="1.4291611174715923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218227856593536E-2"/>
          <c:y val="0.1280587398210716"/>
          <c:w val="0.84129748682076988"/>
          <c:h val="0.73357418787043316"/>
        </c:manualLayout>
      </c:layout>
      <c:barChart>
        <c:barDir val="col"/>
        <c:grouping val="stacked"/>
        <c:varyColors val="0"/>
        <c:ser>
          <c:idx val="0"/>
          <c:order val="0"/>
          <c:tx>
            <c:strRef>
              <c:f>cat!$B$3:$B$4</c:f>
              <c:strCache>
                <c:ptCount val="1"/>
                <c:pt idx="0">
                  <c:v>audio</c:v>
                </c:pt>
              </c:strCache>
            </c:strRef>
          </c:tx>
          <c:spPr>
            <a:solidFill>
              <a:schemeClr val="accent1"/>
            </a:solidFill>
            <a:ln>
              <a:noFill/>
            </a:ln>
            <a:effectLst/>
          </c:spPr>
          <c:invertIfNegative val="0"/>
          <c:cat>
            <c:strRef>
              <c:f>cat!$A$5:$A$21</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cat!$B$5:$B$21</c:f>
              <c:numCache>
                <c:formatCode>General</c:formatCode>
                <c:ptCount val="16"/>
                <c:pt idx="0">
                  <c:v>22748</c:v>
                </c:pt>
                <c:pt idx="1">
                  <c:v>14826</c:v>
                </c:pt>
                <c:pt idx="2">
                  <c:v>15312</c:v>
                </c:pt>
                <c:pt idx="3">
                  <c:v>9378</c:v>
                </c:pt>
                <c:pt idx="4">
                  <c:v>13348</c:v>
                </c:pt>
                <c:pt idx="5">
                  <c:v>12370</c:v>
                </c:pt>
                <c:pt idx="6">
                  <c:v>15276</c:v>
                </c:pt>
                <c:pt idx="7">
                  <c:v>20712</c:v>
                </c:pt>
                <c:pt idx="8">
                  <c:v>10041</c:v>
                </c:pt>
                <c:pt idx="9">
                  <c:v>14966</c:v>
                </c:pt>
                <c:pt idx="10">
                  <c:v>8773</c:v>
                </c:pt>
                <c:pt idx="11">
                  <c:v>7810</c:v>
                </c:pt>
                <c:pt idx="12">
                  <c:v>23160</c:v>
                </c:pt>
                <c:pt idx="13">
                  <c:v>13372</c:v>
                </c:pt>
                <c:pt idx="14">
                  <c:v>8194</c:v>
                </c:pt>
                <c:pt idx="15">
                  <c:v>15841</c:v>
                </c:pt>
              </c:numCache>
            </c:numRef>
          </c:val>
          <c:extLst>
            <c:ext xmlns:c16="http://schemas.microsoft.com/office/drawing/2014/chart" uri="{C3380CC4-5D6E-409C-BE32-E72D297353CC}">
              <c16:uniqueId val="{00000000-037F-453A-9735-97955A585F8E}"/>
            </c:ext>
          </c:extLst>
        </c:ser>
        <c:ser>
          <c:idx val="1"/>
          <c:order val="1"/>
          <c:tx>
            <c:strRef>
              <c:f>cat!$C$3:$C$4</c:f>
              <c:strCache>
                <c:ptCount val="1"/>
                <c:pt idx="0">
                  <c:v>GIF</c:v>
                </c:pt>
              </c:strCache>
            </c:strRef>
          </c:tx>
          <c:spPr>
            <a:solidFill>
              <a:schemeClr val="accent2"/>
            </a:solidFill>
            <a:ln>
              <a:noFill/>
            </a:ln>
            <a:effectLst/>
          </c:spPr>
          <c:invertIfNegative val="0"/>
          <c:cat>
            <c:strRef>
              <c:f>cat!$A$5:$A$21</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cat!$C$5:$C$21</c:f>
              <c:numCache>
                <c:formatCode>General</c:formatCode>
                <c:ptCount val="16"/>
                <c:pt idx="0">
                  <c:v>12952</c:v>
                </c:pt>
                <c:pt idx="1">
                  <c:v>20421</c:v>
                </c:pt>
                <c:pt idx="2">
                  <c:v>19616</c:v>
                </c:pt>
                <c:pt idx="3">
                  <c:v>7942</c:v>
                </c:pt>
                <c:pt idx="4">
                  <c:v>7744</c:v>
                </c:pt>
                <c:pt idx="5">
                  <c:v>12923</c:v>
                </c:pt>
                <c:pt idx="6">
                  <c:v>17750</c:v>
                </c:pt>
                <c:pt idx="7">
                  <c:v>15308</c:v>
                </c:pt>
                <c:pt idx="8">
                  <c:v>5866</c:v>
                </c:pt>
                <c:pt idx="9">
                  <c:v>14049</c:v>
                </c:pt>
                <c:pt idx="10">
                  <c:v>20229</c:v>
                </c:pt>
                <c:pt idx="11">
                  <c:v>17392</c:v>
                </c:pt>
                <c:pt idx="12">
                  <c:v>19841</c:v>
                </c:pt>
                <c:pt idx="13">
                  <c:v>16685</c:v>
                </c:pt>
                <c:pt idx="14">
                  <c:v>17216</c:v>
                </c:pt>
                <c:pt idx="15">
                  <c:v>12283</c:v>
                </c:pt>
              </c:numCache>
            </c:numRef>
          </c:val>
          <c:extLst>
            <c:ext xmlns:c16="http://schemas.microsoft.com/office/drawing/2014/chart" uri="{C3380CC4-5D6E-409C-BE32-E72D297353CC}">
              <c16:uniqueId val="{00000001-037F-453A-9735-97955A585F8E}"/>
            </c:ext>
          </c:extLst>
        </c:ser>
        <c:ser>
          <c:idx val="2"/>
          <c:order val="2"/>
          <c:tx>
            <c:strRef>
              <c:f>cat!$D$3:$D$4</c:f>
              <c:strCache>
                <c:ptCount val="1"/>
                <c:pt idx="0">
                  <c:v>photo</c:v>
                </c:pt>
              </c:strCache>
            </c:strRef>
          </c:tx>
          <c:spPr>
            <a:solidFill>
              <a:schemeClr val="accent3"/>
            </a:solidFill>
            <a:ln>
              <a:noFill/>
            </a:ln>
            <a:effectLst/>
          </c:spPr>
          <c:invertIfNegative val="0"/>
          <c:cat>
            <c:strRef>
              <c:f>cat!$A$5:$A$21</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cat!$D$5:$D$21</c:f>
              <c:numCache>
                <c:formatCode>General</c:formatCode>
                <c:ptCount val="16"/>
                <c:pt idx="0">
                  <c:v>27128</c:v>
                </c:pt>
                <c:pt idx="1">
                  <c:v>17358</c:v>
                </c:pt>
                <c:pt idx="2">
                  <c:v>16722</c:v>
                </c:pt>
                <c:pt idx="3">
                  <c:v>13626</c:v>
                </c:pt>
                <c:pt idx="4">
                  <c:v>22132</c:v>
                </c:pt>
                <c:pt idx="5">
                  <c:v>13029</c:v>
                </c:pt>
                <c:pt idx="6">
                  <c:v>14643</c:v>
                </c:pt>
                <c:pt idx="7">
                  <c:v>13476</c:v>
                </c:pt>
                <c:pt idx="8">
                  <c:v>12242</c:v>
                </c:pt>
                <c:pt idx="9">
                  <c:v>20607</c:v>
                </c:pt>
                <c:pt idx="10">
                  <c:v>12546</c:v>
                </c:pt>
                <c:pt idx="11">
                  <c:v>19931</c:v>
                </c:pt>
                <c:pt idx="12">
                  <c:v>16386</c:v>
                </c:pt>
                <c:pt idx="13">
                  <c:v>8554</c:v>
                </c:pt>
                <c:pt idx="14">
                  <c:v>19479</c:v>
                </c:pt>
                <c:pt idx="15">
                  <c:v>14979</c:v>
                </c:pt>
              </c:numCache>
            </c:numRef>
          </c:val>
          <c:extLst>
            <c:ext xmlns:c16="http://schemas.microsoft.com/office/drawing/2014/chart" uri="{C3380CC4-5D6E-409C-BE32-E72D297353CC}">
              <c16:uniqueId val="{00000002-037F-453A-9735-97955A585F8E}"/>
            </c:ext>
          </c:extLst>
        </c:ser>
        <c:ser>
          <c:idx val="3"/>
          <c:order val="3"/>
          <c:tx>
            <c:strRef>
              <c:f>cat!$E$3:$E$4</c:f>
              <c:strCache>
                <c:ptCount val="1"/>
                <c:pt idx="0">
                  <c:v>video</c:v>
                </c:pt>
              </c:strCache>
            </c:strRef>
          </c:tx>
          <c:spPr>
            <a:solidFill>
              <a:schemeClr val="accent4"/>
            </a:solidFill>
            <a:ln>
              <a:noFill/>
            </a:ln>
            <a:effectLst/>
          </c:spPr>
          <c:invertIfNegative val="0"/>
          <c:cat>
            <c:strRef>
              <c:f>cat!$A$5:$A$21</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cat!$E$5:$E$21</c:f>
              <c:numCache>
                <c:formatCode>General</c:formatCode>
                <c:ptCount val="16"/>
                <c:pt idx="0">
                  <c:v>12137</c:v>
                </c:pt>
                <c:pt idx="1">
                  <c:v>12151</c:v>
                </c:pt>
                <c:pt idx="2">
                  <c:v>14929</c:v>
                </c:pt>
                <c:pt idx="3">
                  <c:v>21565</c:v>
                </c:pt>
                <c:pt idx="4">
                  <c:v>14212</c:v>
                </c:pt>
                <c:pt idx="5">
                  <c:v>17001</c:v>
                </c:pt>
                <c:pt idx="6">
                  <c:v>19007</c:v>
                </c:pt>
                <c:pt idx="7">
                  <c:v>19843</c:v>
                </c:pt>
                <c:pt idx="8">
                  <c:v>21115</c:v>
                </c:pt>
                <c:pt idx="9">
                  <c:v>21546</c:v>
                </c:pt>
                <c:pt idx="10">
                  <c:v>16235</c:v>
                </c:pt>
                <c:pt idx="11">
                  <c:v>9136</c:v>
                </c:pt>
                <c:pt idx="12">
                  <c:v>9351</c:v>
                </c:pt>
                <c:pt idx="13">
                  <c:v>11728</c:v>
                </c:pt>
                <c:pt idx="14">
                  <c:v>19991</c:v>
                </c:pt>
                <c:pt idx="15">
                  <c:v>6516</c:v>
                </c:pt>
              </c:numCache>
            </c:numRef>
          </c:val>
          <c:extLst>
            <c:ext xmlns:c16="http://schemas.microsoft.com/office/drawing/2014/chart" uri="{C3380CC4-5D6E-409C-BE32-E72D297353CC}">
              <c16:uniqueId val="{00000003-037F-453A-9735-97955A585F8E}"/>
            </c:ext>
          </c:extLst>
        </c:ser>
        <c:dLbls>
          <c:showLegendKey val="0"/>
          <c:showVal val="0"/>
          <c:showCatName val="0"/>
          <c:showSerName val="0"/>
          <c:showPercent val="0"/>
          <c:showBubbleSize val="0"/>
        </c:dLbls>
        <c:gapWidth val="150"/>
        <c:overlap val="100"/>
        <c:axId val="104450064"/>
        <c:axId val="1939462224"/>
      </c:barChart>
      <c:catAx>
        <c:axId val="10445006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a:t>Category</a:t>
                </a:r>
              </a:p>
            </c:rich>
          </c:tx>
          <c:layout>
            <c:manualLayout>
              <c:xMode val="edge"/>
              <c:yMode val="edge"/>
              <c:x val="0.47257888293764611"/>
              <c:y val="0.96047220729456295"/>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chemeClr val="dk1">
                    <a:lumMod val="65000"/>
                    <a:lumOff val="35000"/>
                  </a:schemeClr>
                </a:solidFill>
                <a:latin typeface="+mn-lt"/>
                <a:ea typeface="+mn-ea"/>
                <a:cs typeface="+mn-cs"/>
              </a:defRPr>
            </a:pPr>
            <a:endParaRPr lang="en-US"/>
          </a:p>
        </c:txPr>
        <c:crossAx val="1939462224"/>
        <c:crosses val="autoZero"/>
        <c:auto val="1"/>
        <c:lblAlgn val="ctr"/>
        <c:lblOffset val="100"/>
        <c:noMultiLvlLbl val="0"/>
      </c:catAx>
      <c:valAx>
        <c:axId val="193946222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a:t>Total</a:t>
                </a:r>
                <a:r>
                  <a:rPr lang="en-IN" baseline="0"/>
                  <a:t> Score</a:t>
                </a:r>
                <a:endParaRPr lang="en-IN"/>
              </a:p>
            </c:rich>
          </c:tx>
          <c:layout>
            <c:manualLayout>
              <c:xMode val="edge"/>
              <c:yMode val="edge"/>
              <c:x val="7.9075380478102475E-3"/>
              <c:y val="0.43338454169489943"/>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04450064"/>
        <c:crosses val="autoZero"/>
        <c:crossBetween val="between"/>
      </c:valAx>
      <c:spPr>
        <a:pattFill prst="ltDnDiag">
          <a:fgClr>
            <a:schemeClr val="dk1">
              <a:lumMod val="15000"/>
              <a:lumOff val="85000"/>
            </a:schemeClr>
          </a:fgClr>
          <a:bgClr>
            <a:schemeClr val="lt1"/>
          </a:bgClr>
        </a:pattFill>
        <a:ln>
          <a:noFill/>
        </a:ln>
        <a:effectLst/>
      </c:spPr>
    </c:plotArea>
    <c:legend>
      <c:legendPos val="t"/>
      <c:layout>
        <c:manualLayout>
          <c:xMode val="edge"/>
          <c:yMode val="edge"/>
          <c:x val="0.77348324009167724"/>
          <c:y val="2.6655607218237187E-2"/>
          <c:w val="0.21619958928974942"/>
          <c:h val="4.172877870978294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accent5">
                    <a:lumMod val="50000"/>
                  </a:schemeClr>
                </a:solidFill>
                <a:latin typeface="+mn-lt"/>
                <a:ea typeface="+mn-ea"/>
                <a:cs typeface="+mn-cs"/>
              </a:defRPr>
            </a:pPr>
            <a:r>
              <a:rPr lang="en-US" sz="1800" b="1">
                <a:solidFill>
                  <a:schemeClr val="accent5">
                    <a:lumMod val="50000"/>
                  </a:schemeClr>
                </a:solidFill>
              </a:rPr>
              <a:t>Top 5 Performing Categories  Total Score</a:t>
            </a:r>
          </a:p>
        </c:rich>
      </c:tx>
      <c:layout>
        <c:manualLayout>
          <c:xMode val="edge"/>
          <c:yMode val="edge"/>
          <c:x val="0.21124847259276064"/>
          <c:y val="2.261832321643242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accent5">
                  <a:lumMod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387461388684572"/>
          <c:y val="0.11004259487377374"/>
          <c:w val="0.81360475456394443"/>
          <c:h val="0.83833634719710681"/>
        </c:manualLayout>
      </c:layout>
      <c:bar3DChart>
        <c:barDir val="bar"/>
        <c:grouping val="clustered"/>
        <c:varyColors val="0"/>
        <c:ser>
          <c:idx val="0"/>
          <c:order val="0"/>
          <c:tx>
            <c:strRef>
              <c:f>'top 10 category '!$B$20</c:f>
              <c:strCache>
                <c:ptCount val="1"/>
                <c:pt idx="0">
                  <c:v>total score</c:v>
                </c:pt>
              </c:strCache>
            </c:strRef>
          </c:tx>
          <c:spPr>
            <a:solidFill>
              <a:schemeClr val="accent6"/>
            </a:solidFill>
            <a:ln>
              <a:noFill/>
            </a:ln>
            <a:effectLst/>
            <a:sp3d/>
          </c:spPr>
          <c:invertIfNegative val="0"/>
          <c:dPt>
            <c:idx val="0"/>
            <c:invertIfNegative val="0"/>
            <c:bubble3D val="0"/>
            <c:spPr>
              <a:solidFill>
                <a:srgbClr val="883C84">
                  <a:alpha val="54000"/>
                </a:srgbClr>
              </a:solidFill>
              <a:ln>
                <a:noFill/>
              </a:ln>
              <a:effectLst/>
              <a:sp3d/>
            </c:spPr>
            <c:extLst>
              <c:ext xmlns:c16="http://schemas.microsoft.com/office/drawing/2014/chart" uri="{C3380CC4-5D6E-409C-BE32-E72D297353CC}">
                <c16:uniqueId val="{00000000-A1EA-48FA-A7E2-3B9FB1BB8292}"/>
              </c:ext>
            </c:extLst>
          </c:dPt>
          <c:dPt>
            <c:idx val="1"/>
            <c:invertIfNegative val="0"/>
            <c:bubble3D val="0"/>
            <c:spPr>
              <a:solidFill>
                <a:srgbClr val="883C84">
                  <a:alpha val="54000"/>
                </a:srgbClr>
              </a:solidFill>
              <a:ln>
                <a:noFill/>
              </a:ln>
              <a:effectLst/>
              <a:sp3d/>
            </c:spPr>
            <c:extLst>
              <c:ext xmlns:c16="http://schemas.microsoft.com/office/drawing/2014/chart" uri="{C3380CC4-5D6E-409C-BE32-E72D297353CC}">
                <c16:uniqueId val="{00000001-A1EA-48FA-A7E2-3B9FB1BB8292}"/>
              </c:ext>
            </c:extLst>
          </c:dPt>
          <c:dPt>
            <c:idx val="2"/>
            <c:invertIfNegative val="0"/>
            <c:bubble3D val="0"/>
            <c:spPr>
              <a:solidFill>
                <a:srgbClr val="7030A0">
                  <a:alpha val="62000"/>
                </a:srgbClr>
              </a:solidFill>
              <a:ln>
                <a:noFill/>
              </a:ln>
              <a:effectLst/>
              <a:sp3d/>
            </c:spPr>
            <c:extLst>
              <c:ext xmlns:c16="http://schemas.microsoft.com/office/drawing/2014/chart" uri="{C3380CC4-5D6E-409C-BE32-E72D297353CC}">
                <c16:uniqueId val="{00000002-A1EA-48FA-A7E2-3B9FB1BB8292}"/>
              </c:ext>
            </c:extLst>
          </c:dPt>
          <c:dPt>
            <c:idx val="3"/>
            <c:invertIfNegative val="0"/>
            <c:bubble3D val="0"/>
            <c:spPr>
              <a:solidFill>
                <a:srgbClr val="7030A0">
                  <a:alpha val="76000"/>
                </a:srgbClr>
              </a:solidFill>
              <a:ln>
                <a:noFill/>
              </a:ln>
              <a:effectLst/>
              <a:sp3d/>
            </c:spPr>
            <c:extLst>
              <c:ext xmlns:c16="http://schemas.microsoft.com/office/drawing/2014/chart" uri="{C3380CC4-5D6E-409C-BE32-E72D297353CC}">
                <c16:uniqueId val="{00000003-A1EA-48FA-A7E2-3B9FB1BB8292}"/>
              </c:ext>
            </c:extLst>
          </c:dPt>
          <c:dPt>
            <c:idx val="4"/>
            <c:invertIfNegative val="0"/>
            <c:bubble3D val="0"/>
            <c:spPr>
              <a:solidFill>
                <a:srgbClr val="7030A0"/>
              </a:solidFill>
              <a:ln>
                <a:noFill/>
              </a:ln>
              <a:effectLst/>
              <a:sp3d/>
            </c:spPr>
            <c:extLst>
              <c:ext xmlns:c16="http://schemas.microsoft.com/office/drawing/2014/chart" uri="{C3380CC4-5D6E-409C-BE32-E72D297353CC}">
                <c16:uniqueId val="{00000004-A1EA-48FA-A7E2-3B9FB1BB8292}"/>
              </c:ext>
            </c:extLst>
          </c:dPt>
          <c:dLbls>
            <c:dLbl>
              <c:idx val="0"/>
              <c:layout>
                <c:manualLayout>
                  <c:x val="-6.0570535365377098E-2"/>
                  <c:y val="-3.0138637733574444E-3"/>
                </c:manualLayout>
              </c:layout>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1EA-48FA-A7E2-3B9FB1BB8292}"/>
                </c:ext>
              </c:extLst>
            </c:dLbl>
            <c:dLbl>
              <c:idx val="1"/>
              <c:layout>
                <c:manualLayout>
                  <c:x val="-6.0570535365377098E-2"/>
                  <c:y val="0"/>
                </c:manualLayout>
              </c:layout>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1EA-48FA-A7E2-3B9FB1BB8292}"/>
                </c:ext>
              </c:extLst>
            </c:dLbl>
            <c:dLbl>
              <c:idx val="2"/>
              <c:layout>
                <c:manualLayout>
                  <c:x val="-6.0570535365377175E-2"/>
                  <c:y val="-6.0277275467149434E-3"/>
                </c:manualLayout>
              </c:layout>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1EA-48FA-A7E2-3B9FB1BB8292}"/>
                </c:ext>
              </c:extLst>
            </c:dLbl>
            <c:dLbl>
              <c:idx val="3"/>
              <c:layout>
                <c:manualLayout>
                  <c:x val="-5.861664712778436E-2"/>
                  <c:y val="0"/>
                </c:manualLayout>
              </c:layout>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EA-48FA-A7E2-3B9FB1BB8292}"/>
                </c:ext>
              </c:extLst>
            </c:dLbl>
            <c:dLbl>
              <c:idx val="4"/>
              <c:layout>
                <c:manualLayout>
                  <c:x val="-7.4247753028526764E-2"/>
                  <c:y val="-3.0138637733574444E-3"/>
                </c:manualLayout>
              </c:layout>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1EA-48FA-A7E2-3B9FB1BB829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category '!$A$21:$A$35</c:f>
              <c:strCache>
                <c:ptCount val="5"/>
                <c:pt idx="0">
                  <c:v>Food</c:v>
                </c:pt>
                <c:pt idx="1">
                  <c:v>Technology</c:v>
                </c:pt>
                <c:pt idx="2">
                  <c:v>Healthy Eating</c:v>
                </c:pt>
                <c:pt idx="3">
                  <c:v>Science</c:v>
                </c:pt>
                <c:pt idx="4">
                  <c:v>Animals</c:v>
                </c:pt>
              </c:strCache>
            </c:strRef>
          </c:cat>
          <c:val>
            <c:numRef>
              <c:f>'top 10 category '!$B$21:$B$35</c:f>
              <c:numCache>
                <c:formatCode>General</c:formatCode>
                <c:ptCount val="5"/>
                <c:pt idx="0">
                  <c:v>66676</c:v>
                </c:pt>
                <c:pt idx="1">
                  <c:v>68738</c:v>
                </c:pt>
                <c:pt idx="2">
                  <c:v>69339</c:v>
                </c:pt>
                <c:pt idx="3">
                  <c:v>71168</c:v>
                </c:pt>
                <c:pt idx="4">
                  <c:v>74965</c:v>
                </c:pt>
              </c:numCache>
            </c:numRef>
          </c:val>
          <c:extLst>
            <c:ext xmlns:c16="http://schemas.microsoft.com/office/drawing/2014/chart" uri="{C3380CC4-5D6E-409C-BE32-E72D297353CC}">
              <c16:uniqueId val="{00000005-A1EA-48FA-A7E2-3B9FB1BB8292}"/>
            </c:ext>
          </c:extLst>
        </c:ser>
        <c:dLbls>
          <c:showLegendKey val="0"/>
          <c:showVal val="1"/>
          <c:showCatName val="0"/>
          <c:showSerName val="0"/>
          <c:showPercent val="0"/>
          <c:showBubbleSize val="0"/>
        </c:dLbls>
        <c:gapWidth val="150"/>
        <c:shape val="box"/>
        <c:axId val="1000521248"/>
        <c:axId val="1977931824"/>
        <c:axId val="0"/>
      </c:bar3DChart>
      <c:catAx>
        <c:axId val="10005212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77931824"/>
        <c:crosses val="autoZero"/>
        <c:auto val="1"/>
        <c:lblAlgn val="ctr"/>
        <c:lblOffset val="100"/>
        <c:noMultiLvlLbl val="0"/>
      </c:catAx>
      <c:valAx>
        <c:axId val="1977931824"/>
        <c:scaling>
          <c:orientation val="minMax"/>
        </c:scaling>
        <c:delete val="1"/>
        <c:axPos val="b"/>
        <c:numFmt formatCode="General" sourceLinked="1"/>
        <c:majorTickMark val="none"/>
        <c:minorTickMark val="none"/>
        <c:tickLblPos val="nextTo"/>
        <c:crossAx val="1000521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[buzz.xlsx]rec i!PivotTable2</c:name>
    <c:fmtId val="26"/>
  </c:pivotSource>
  <c:chart>
    <c:title>
      <c:tx>
        <c:rich>
          <a:bodyPr rot="0" spcFirstLastPara="1" vertOverflow="ellipsis" vert="horz" wrap="square" anchor="ctr" anchorCtr="1"/>
          <a:lstStyle/>
          <a:p>
            <a:pPr>
              <a:defRPr sz="1800" b="1" i="0" u="none" strike="noStrike" kern="1200" spc="0" baseline="0">
                <a:solidFill>
                  <a:schemeClr val="accent5">
                    <a:lumMod val="50000"/>
                  </a:schemeClr>
                </a:solidFill>
                <a:latin typeface="+mn-lt"/>
                <a:ea typeface="+mn-ea"/>
                <a:cs typeface="+mn-cs"/>
              </a:defRPr>
            </a:pPr>
            <a:r>
              <a:rPr lang="en-IN" sz="2000" b="1" dirty="0">
                <a:solidFill>
                  <a:schemeClr val="accent5">
                    <a:lumMod val="50000"/>
                  </a:schemeClr>
                </a:solidFill>
              </a:rPr>
              <a:t>Reaction</a:t>
            </a:r>
            <a:r>
              <a:rPr lang="en-IN" sz="2000" b="1" baseline="0" dirty="0">
                <a:solidFill>
                  <a:schemeClr val="accent5">
                    <a:lumMod val="50000"/>
                  </a:schemeClr>
                </a:solidFill>
              </a:rPr>
              <a:t>s impact by each Category</a:t>
            </a:r>
            <a:endParaRPr lang="en-IN" sz="2000" b="1" dirty="0">
              <a:solidFill>
                <a:schemeClr val="accent5">
                  <a:lumMod val="50000"/>
                </a:schemeClr>
              </a:solidFill>
            </a:endParaRPr>
          </a:p>
        </c:rich>
      </c:tx>
      <c:layout>
        <c:manualLayout>
          <c:xMode val="edge"/>
          <c:yMode val="edge"/>
          <c:x val="0.21439288040143722"/>
          <c:y val="1.0353160195042566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accent5">
                  <a:lumMod val="50000"/>
                </a:schemeClr>
              </a:solidFill>
              <a:latin typeface="+mn-lt"/>
              <a:ea typeface="+mn-ea"/>
              <a:cs typeface="+mn-cs"/>
            </a:defRPr>
          </a:pPr>
          <a:endParaRPr lang="en-US"/>
        </a:p>
      </c:txPr>
    </c:title>
    <c:autoTitleDeleted val="0"/>
    <c:pivotFmts>
      <c:pivotFmt>
        <c:idx val="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a:sp3d/>
        </c:spPr>
      </c:pivotFmt>
      <c:pivotFmt>
        <c:idx val="6"/>
        <c:spPr>
          <a:solidFill>
            <a:schemeClr val="accent4"/>
          </a:solidFill>
          <a:ln>
            <a:noFill/>
          </a:ln>
          <a:effectLst/>
          <a:sp3d/>
        </c:spPr>
        <c:marker>
          <c:symbol val="none"/>
        </c:marker>
      </c:pivotFmt>
      <c:pivotFmt>
        <c:idx val="7"/>
        <c:spPr>
          <a:solidFill>
            <a:schemeClr val="accent4"/>
          </a:solidFill>
          <a:ln>
            <a:noFill/>
          </a:ln>
          <a:effectLst/>
          <a:sp3d/>
        </c:spPr>
        <c:marker>
          <c:symbol val="none"/>
        </c:marker>
      </c:pivotFmt>
      <c:pivotFmt>
        <c:idx val="8"/>
        <c:spPr>
          <a:solidFill>
            <a:schemeClr val="accent4"/>
          </a:solidFill>
          <a:ln>
            <a:noFill/>
          </a:ln>
          <a:effectLst/>
          <a:sp3d/>
        </c:spPr>
        <c:marker>
          <c:symbol val="none"/>
        </c:marker>
      </c:pivotFmt>
      <c:pivotFmt>
        <c:idx val="9"/>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172536004594183E-2"/>
          <c:y val="0.11756425527409407"/>
          <c:w val="0.91820202112864646"/>
          <c:h val="0.6662492780231275"/>
        </c:manualLayout>
      </c:layout>
      <c:bar3DChart>
        <c:barDir val="col"/>
        <c:grouping val="stacked"/>
        <c:varyColors val="0"/>
        <c:ser>
          <c:idx val="0"/>
          <c:order val="0"/>
          <c:tx>
            <c:strRef>
              <c:f>'rec i'!$B$3:$B$4</c:f>
              <c:strCache>
                <c:ptCount val="1"/>
                <c:pt idx="0">
                  <c:v>negative</c:v>
                </c:pt>
              </c:strCache>
            </c:strRef>
          </c:tx>
          <c:spPr>
            <a:solidFill>
              <a:schemeClr val="accent4">
                <a:shade val="65000"/>
              </a:schemeClr>
            </a:solidFill>
            <a:ln>
              <a:noFill/>
            </a:ln>
            <a:effectLst/>
            <a:sp3d/>
          </c:spPr>
          <c:invertIfNegative val="0"/>
          <c:cat>
            <c:strRef>
              <c:f>'rec i'!$A$5:$A$21</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'rec i'!$B$5:$B$21</c:f>
              <c:numCache>
                <c:formatCode>General</c:formatCode>
                <c:ptCount val="16"/>
                <c:pt idx="0">
                  <c:v>5222</c:v>
                </c:pt>
                <c:pt idx="1">
                  <c:v>4694</c:v>
                </c:pt>
                <c:pt idx="2">
                  <c:v>4569</c:v>
                </c:pt>
                <c:pt idx="3">
                  <c:v>3354</c:v>
                </c:pt>
                <c:pt idx="4">
                  <c:v>3670</c:v>
                </c:pt>
                <c:pt idx="5">
                  <c:v>3741</c:v>
                </c:pt>
                <c:pt idx="6">
                  <c:v>4425</c:v>
                </c:pt>
                <c:pt idx="7">
                  <c:v>4255</c:v>
                </c:pt>
                <c:pt idx="8">
                  <c:v>3162</c:v>
                </c:pt>
                <c:pt idx="9">
                  <c:v>4562</c:v>
                </c:pt>
                <c:pt idx="10">
                  <c:v>3714</c:v>
                </c:pt>
                <c:pt idx="11">
                  <c:v>3711</c:v>
                </c:pt>
                <c:pt idx="12">
                  <c:v>4090</c:v>
                </c:pt>
                <c:pt idx="13">
                  <c:v>3743</c:v>
                </c:pt>
                <c:pt idx="14">
                  <c:v>4470</c:v>
                </c:pt>
                <c:pt idx="15">
                  <c:v>3402</c:v>
                </c:pt>
              </c:numCache>
            </c:numRef>
          </c:val>
          <c:extLst>
            <c:ext xmlns:c16="http://schemas.microsoft.com/office/drawing/2014/chart" uri="{C3380CC4-5D6E-409C-BE32-E72D297353CC}">
              <c16:uniqueId val="{00000000-EF47-40BD-9F27-6A6623870761}"/>
            </c:ext>
          </c:extLst>
        </c:ser>
        <c:ser>
          <c:idx val="1"/>
          <c:order val="1"/>
          <c:tx>
            <c:strRef>
              <c:f>'rec i'!$C$3:$C$4</c:f>
              <c:strCache>
                <c:ptCount val="1"/>
                <c:pt idx="0">
                  <c:v>neutral</c:v>
                </c:pt>
              </c:strCache>
            </c:strRef>
          </c:tx>
          <c:spPr>
            <a:solidFill>
              <a:schemeClr val="accent4"/>
            </a:solidFill>
            <a:ln>
              <a:noFill/>
            </a:ln>
            <a:effectLst/>
            <a:sp3d/>
          </c:spPr>
          <c:invertIfNegative val="0"/>
          <c:cat>
            <c:strRef>
              <c:f>'rec i'!$A$5:$A$21</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'rec i'!$C$5:$C$21</c:f>
              <c:numCache>
                <c:formatCode>General</c:formatCode>
                <c:ptCount val="16"/>
                <c:pt idx="0">
                  <c:v>6515</c:v>
                </c:pt>
                <c:pt idx="1">
                  <c:v>5155</c:v>
                </c:pt>
                <c:pt idx="2">
                  <c:v>5685</c:v>
                </c:pt>
                <c:pt idx="3">
                  <c:v>5080</c:v>
                </c:pt>
                <c:pt idx="4">
                  <c:v>5245</c:v>
                </c:pt>
                <c:pt idx="5">
                  <c:v>4650</c:v>
                </c:pt>
                <c:pt idx="6">
                  <c:v>5965</c:v>
                </c:pt>
                <c:pt idx="7">
                  <c:v>5800</c:v>
                </c:pt>
                <c:pt idx="8">
                  <c:v>3815</c:v>
                </c:pt>
                <c:pt idx="9">
                  <c:v>6360</c:v>
                </c:pt>
                <c:pt idx="10">
                  <c:v>5260</c:v>
                </c:pt>
                <c:pt idx="11">
                  <c:v>4795</c:v>
                </c:pt>
                <c:pt idx="12">
                  <c:v>6020</c:v>
                </c:pt>
                <c:pt idx="13">
                  <c:v>4380</c:v>
                </c:pt>
                <c:pt idx="14">
                  <c:v>5405</c:v>
                </c:pt>
                <c:pt idx="15">
                  <c:v>4675</c:v>
                </c:pt>
              </c:numCache>
            </c:numRef>
          </c:val>
          <c:extLst>
            <c:ext xmlns:c16="http://schemas.microsoft.com/office/drawing/2014/chart" uri="{C3380CC4-5D6E-409C-BE32-E72D297353CC}">
              <c16:uniqueId val="{00000001-EF47-40BD-9F27-6A6623870761}"/>
            </c:ext>
          </c:extLst>
        </c:ser>
        <c:ser>
          <c:idx val="2"/>
          <c:order val="2"/>
          <c:tx>
            <c:strRef>
              <c:f>'rec i'!$D$3:$D$4</c:f>
              <c:strCache>
                <c:ptCount val="1"/>
                <c:pt idx="0">
                  <c:v>positive</c:v>
                </c:pt>
              </c:strCache>
            </c:strRef>
          </c:tx>
          <c:spPr>
            <a:solidFill>
              <a:schemeClr val="accent4">
                <a:tint val="65000"/>
              </a:schemeClr>
            </a:solidFill>
            <a:ln>
              <a:noFill/>
            </a:ln>
            <a:effectLst/>
            <a:sp3d/>
          </c:spPr>
          <c:invertIfNegative val="0"/>
          <c:cat>
            <c:strRef>
              <c:f>'rec i'!$A$5:$A$21</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'rec i'!$D$5:$D$21</c:f>
              <c:numCache>
                <c:formatCode>General</c:formatCode>
                <c:ptCount val="16"/>
                <c:pt idx="0">
                  <c:v>63228</c:v>
                </c:pt>
                <c:pt idx="1">
                  <c:v>54907</c:v>
                </c:pt>
                <c:pt idx="2">
                  <c:v>56325</c:v>
                </c:pt>
                <c:pt idx="3">
                  <c:v>44077</c:v>
                </c:pt>
                <c:pt idx="4">
                  <c:v>48521</c:v>
                </c:pt>
                <c:pt idx="5">
                  <c:v>46932</c:v>
                </c:pt>
                <c:pt idx="6">
                  <c:v>56286</c:v>
                </c:pt>
                <c:pt idx="7">
                  <c:v>59284</c:v>
                </c:pt>
                <c:pt idx="8">
                  <c:v>42287</c:v>
                </c:pt>
                <c:pt idx="9">
                  <c:v>60246</c:v>
                </c:pt>
                <c:pt idx="10">
                  <c:v>48809</c:v>
                </c:pt>
                <c:pt idx="11">
                  <c:v>45763</c:v>
                </c:pt>
                <c:pt idx="12">
                  <c:v>58628</c:v>
                </c:pt>
                <c:pt idx="13">
                  <c:v>42216</c:v>
                </c:pt>
                <c:pt idx="14">
                  <c:v>55005</c:v>
                </c:pt>
                <c:pt idx="15">
                  <c:v>41542</c:v>
                </c:pt>
              </c:numCache>
            </c:numRef>
          </c:val>
          <c:extLst>
            <c:ext xmlns:c16="http://schemas.microsoft.com/office/drawing/2014/chart" uri="{C3380CC4-5D6E-409C-BE32-E72D297353CC}">
              <c16:uniqueId val="{00000002-EF47-40BD-9F27-6A6623870761}"/>
            </c:ext>
          </c:extLst>
        </c:ser>
        <c:dLbls>
          <c:showLegendKey val="0"/>
          <c:showVal val="0"/>
          <c:showCatName val="0"/>
          <c:showSerName val="0"/>
          <c:showPercent val="0"/>
          <c:showBubbleSize val="0"/>
        </c:dLbls>
        <c:gapWidth val="150"/>
        <c:shape val="box"/>
        <c:axId val="1939455024"/>
        <c:axId val="1888680304"/>
        <c:axId val="0"/>
      </c:bar3DChart>
      <c:catAx>
        <c:axId val="19394550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88680304"/>
        <c:crosses val="autoZero"/>
        <c:auto val="1"/>
        <c:lblAlgn val="ctr"/>
        <c:lblOffset val="100"/>
        <c:noMultiLvlLbl val="0"/>
      </c:catAx>
      <c:valAx>
        <c:axId val="18886803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9455024"/>
        <c:crosses val="autoZero"/>
        <c:crossBetween val="between"/>
      </c:valAx>
      <c:spPr>
        <a:noFill/>
        <a:ln>
          <a:noFill/>
        </a:ln>
        <a:effectLst/>
      </c:spPr>
    </c:plotArea>
    <c:legend>
      <c:legendPos val="r"/>
      <c:layout>
        <c:manualLayout>
          <c:xMode val="edge"/>
          <c:yMode val="edge"/>
          <c:x val="0.87732656514382401"/>
          <c:y val="1.0653622310589094E-2"/>
          <c:w val="0.10168488615319024"/>
          <c:h val="0.1142031287223060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[buzz.xlsx]Sheet11!PivotTable8</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2000" dirty="0">
                <a:solidFill>
                  <a:schemeClr val="accent1">
                    <a:lumMod val="75000"/>
                  </a:schemeClr>
                </a:solidFill>
              </a:rPr>
              <a:t>Content</a:t>
            </a:r>
            <a:r>
              <a:rPr lang="en-IN" sz="2000" baseline="0" dirty="0">
                <a:solidFill>
                  <a:schemeClr val="accent1">
                    <a:lumMod val="75000"/>
                  </a:schemeClr>
                </a:solidFill>
              </a:rPr>
              <a:t>  type by each month</a:t>
            </a:r>
            <a:endParaRPr lang="en-IN" sz="2000" dirty="0">
              <a:solidFill>
                <a:schemeClr val="accent1">
                  <a:lumMod val="75000"/>
                </a:schemeClr>
              </a:solidFill>
            </a:endParaRPr>
          </a:p>
        </c:rich>
      </c:tx>
      <c:layout>
        <c:manualLayout>
          <c:xMode val="edge"/>
          <c:yMode val="edge"/>
          <c:x val="0.20452752372873292"/>
          <c:y val="1.4171986534341893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1"/>
            </a:solidFill>
            <a:ln w="9525">
              <a:solidFill>
                <a:schemeClr val="accent1"/>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3"/>
            </a:solidFill>
            <a:ln w="9525">
              <a:solidFill>
                <a:schemeClr val="accent3"/>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4"/>
            </a:solidFill>
            <a:ln w="9525">
              <a:solidFill>
                <a:schemeClr val="accent4"/>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1"/>
            </a:solidFill>
            <a:ln w="9525">
              <a:solidFill>
                <a:schemeClr val="accent1"/>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3"/>
            </a:solidFill>
            <a:ln w="9525">
              <a:solidFill>
                <a:schemeClr val="accent3"/>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4"/>
            </a:solidFill>
            <a:ln w="9525">
              <a:solidFill>
                <a:schemeClr val="accent4"/>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1"/>
            </a:solidFill>
            <a:ln w="9525">
              <a:solidFill>
                <a:schemeClr val="accent1"/>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3"/>
            </a:solidFill>
            <a:ln w="9525">
              <a:solidFill>
                <a:schemeClr val="accent3"/>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4"/>
            </a:solidFill>
            <a:ln w="9525">
              <a:solidFill>
                <a:schemeClr val="accent4"/>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542631175111"/>
          <c:y val="0.12958203158953394"/>
          <c:w val="0.73736515229930577"/>
          <c:h val="0.60534595339552344"/>
        </c:manualLayout>
      </c:layout>
      <c:lineChart>
        <c:grouping val="stacked"/>
        <c:varyColors val="0"/>
        <c:ser>
          <c:idx val="0"/>
          <c:order val="0"/>
          <c:tx>
            <c:strRef>
              <c:f>Sheet11!$B$3:$B$4</c:f>
              <c:strCache>
                <c:ptCount val="1"/>
                <c:pt idx="0">
                  <c:v>audio</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multiLvlStrRef>
              <c:f>Sheet11!$A$5:$A$19</c:f>
              <c:multiLvlStrCache>
                <c:ptCount val="13"/>
                <c:lvl>
                  <c:pt idx="0">
                    <c:v>Jun</c:v>
                  </c:pt>
                  <c:pt idx="1">
                    <c:v>Jul</c:v>
                  </c:pt>
                  <c:pt idx="2">
                    <c:v>Aug</c:v>
                  </c:pt>
                  <c:pt idx="3">
                    <c:v>Sep</c:v>
                  </c:pt>
                  <c:pt idx="4">
                    <c:v>Oct</c:v>
                  </c:pt>
                  <c:pt idx="5">
                    <c:v>Nov</c:v>
                  </c:pt>
                  <c:pt idx="6">
                    <c:v>Dec</c:v>
                  </c:pt>
                  <c:pt idx="7">
                    <c:v>Jan</c:v>
                  </c:pt>
                  <c:pt idx="8">
                    <c:v>Feb</c:v>
                  </c:pt>
                  <c:pt idx="9">
                    <c:v>Mar</c:v>
                  </c:pt>
                  <c:pt idx="10">
                    <c:v>Apr</c:v>
                  </c:pt>
                  <c:pt idx="11">
                    <c:v>May</c:v>
                  </c:pt>
                  <c:pt idx="12">
                    <c:v>Jun</c:v>
                  </c:pt>
                </c:lvl>
                <c:lvl>
                  <c:pt idx="0">
                    <c:v>2020</c:v>
                  </c:pt>
                  <c:pt idx="7">
                    <c:v>2021</c:v>
                  </c:pt>
                </c:lvl>
              </c:multiLvlStrCache>
            </c:multiLvlStrRef>
          </c:cat>
          <c:val>
            <c:numRef>
              <c:f>Sheet11!$B$5:$B$19</c:f>
              <c:numCache>
                <c:formatCode>General</c:formatCode>
                <c:ptCount val="13"/>
                <c:pt idx="0">
                  <c:v>204</c:v>
                </c:pt>
                <c:pt idx="1">
                  <c:v>487</c:v>
                </c:pt>
                <c:pt idx="2">
                  <c:v>485</c:v>
                </c:pt>
                <c:pt idx="3">
                  <c:v>431</c:v>
                </c:pt>
                <c:pt idx="4">
                  <c:v>466</c:v>
                </c:pt>
                <c:pt idx="5">
                  <c:v>487</c:v>
                </c:pt>
                <c:pt idx="6">
                  <c:v>478</c:v>
                </c:pt>
                <c:pt idx="7">
                  <c:v>524</c:v>
                </c:pt>
                <c:pt idx="8">
                  <c:v>427</c:v>
                </c:pt>
                <c:pt idx="9">
                  <c:v>461</c:v>
                </c:pt>
                <c:pt idx="10">
                  <c:v>453</c:v>
                </c:pt>
                <c:pt idx="11">
                  <c:v>498</c:v>
                </c:pt>
                <c:pt idx="12">
                  <c:v>259</c:v>
                </c:pt>
              </c:numCache>
            </c:numRef>
          </c:val>
          <c:smooth val="0"/>
          <c:extLst>
            <c:ext xmlns:c16="http://schemas.microsoft.com/office/drawing/2014/chart" uri="{C3380CC4-5D6E-409C-BE32-E72D297353CC}">
              <c16:uniqueId val="{00000004-E737-4D16-9FF2-2B69C458BCDC}"/>
            </c:ext>
          </c:extLst>
        </c:ser>
        <c:ser>
          <c:idx val="1"/>
          <c:order val="1"/>
          <c:tx>
            <c:strRef>
              <c:f>Sheet11!$C$3:$C$4</c:f>
              <c:strCache>
                <c:ptCount val="1"/>
                <c:pt idx="0">
                  <c:v>GIF</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multiLvlStrRef>
              <c:f>Sheet11!$A$5:$A$19</c:f>
              <c:multiLvlStrCache>
                <c:ptCount val="13"/>
                <c:lvl>
                  <c:pt idx="0">
                    <c:v>Jun</c:v>
                  </c:pt>
                  <c:pt idx="1">
                    <c:v>Jul</c:v>
                  </c:pt>
                  <c:pt idx="2">
                    <c:v>Aug</c:v>
                  </c:pt>
                  <c:pt idx="3">
                    <c:v>Sep</c:v>
                  </c:pt>
                  <c:pt idx="4">
                    <c:v>Oct</c:v>
                  </c:pt>
                  <c:pt idx="5">
                    <c:v>Nov</c:v>
                  </c:pt>
                  <c:pt idx="6">
                    <c:v>Dec</c:v>
                  </c:pt>
                  <c:pt idx="7">
                    <c:v>Jan</c:v>
                  </c:pt>
                  <c:pt idx="8">
                    <c:v>Feb</c:v>
                  </c:pt>
                  <c:pt idx="9">
                    <c:v>Mar</c:v>
                  </c:pt>
                  <c:pt idx="10">
                    <c:v>Apr</c:v>
                  </c:pt>
                  <c:pt idx="11">
                    <c:v>May</c:v>
                  </c:pt>
                  <c:pt idx="12">
                    <c:v>Jun</c:v>
                  </c:pt>
                </c:lvl>
                <c:lvl>
                  <c:pt idx="0">
                    <c:v>2020</c:v>
                  </c:pt>
                  <c:pt idx="7">
                    <c:v>2021</c:v>
                  </c:pt>
                </c:lvl>
              </c:multiLvlStrCache>
            </c:multiLvlStrRef>
          </c:cat>
          <c:val>
            <c:numRef>
              <c:f>Sheet11!$C$5:$C$19</c:f>
              <c:numCache>
                <c:formatCode>General</c:formatCode>
                <c:ptCount val="13"/>
                <c:pt idx="0">
                  <c:v>223</c:v>
                </c:pt>
                <c:pt idx="1">
                  <c:v>505</c:v>
                </c:pt>
                <c:pt idx="2">
                  <c:v>519</c:v>
                </c:pt>
                <c:pt idx="3">
                  <c:v>488</c:v>
                </c:pt>
                <c:pt idx="4">
                  <c:v>525</c:v>
                </c:pt>
                <c:pt idx="5">
                  <c:v>492</c:v>
                </c:pt>
                <c:pt idx="6">
                  <c:v>491</c:v>
                </c:pt>
                <c:pt idx="7">
                  <c:v>531</c:v>
                </c:pt>
                <c:pt idx="8">
                  <c:v>480</c:v>
                </c:pt>
                <c:pt idx="9">
                  <c:v>522</c:v>
                </c:pt>
                <c:pt idx="10">
                  <c:v>478</c:v>
                </c:pt>
                <c:pt idx="11">
                  <c:v>551</c:v>
                </c:pt>
                <c:pt idx="12">
                  <c:v>274</c:v>
                </c:pt>
              </c:numCache>
            </c:numRef>
          </c:val>
          <c:smooth val="0"/>
          <c:extLst>
            <c:ext xmlns:c16="http://schemas.microsoft.com/office/drawing/2014/chart" uri="{C3380CC4-5D6E-409C-BE32-E72D297353CC}">
              <c16:uniqueId val="{00000005-E737-4D16-9FF2-2B69C458BCDC}"/>
            </c:ext>
          </c:extLst>
        </c:ser>
        <c:ser>
          <c:idx val="2"/>
          <c:order val="2"/>
          <c:tx>
            <c:strRef>
              <c:f>Sheet11!$D$3:$D$4</c:f>
              <c:strCache>
                <c:ptCount val="1"/>
                <c:pt idx="0">
                  <c:v>photo</c:v>
                </c:pt>
              </c:strCache>
            </c:strRef>
          </c:tx>
          <c:spPr>
            <a:ln w="34925" cap="rnd">
              <a:solidFill>
                <a:schemeClr val="accent3"/>
              </a:solidFill>
              <a:round/>
            </a:ln>
            <a:effectLst>
              <a:outerShdw blurRad="40000" dist="23000" dir="5400000" rotWithShape="0">
                <a:srgbClr val="000000">
                  <a:alpha val="35000"/>
                </a:srgbClr>
              </a:outerShdw>
            </a:effectLst>
          </c:spPr>
          <c:marker>
            <c:symbol val="none"/>
          </c:marker>
          <c:cat>
            <c:multiLvlStrRef>
              <c:f>Sheet11!$A$5:$A$19</c:f>
              <c:multiLvlStrCache>
                <c:ptCount val="13"/>
                <c:lvl>
                  <c:pt idx="0">
                    <c:v>Jun</c:v>
                  </c:pt>
                  <c:pt idx="1">
                    <c:v>Jul</c:v>
                  </c:pt>
                  <c:pt idx="2">
                    <c:v>Aug</c:v>
                  </c:pt>
                  <c:pt idx="3">
                    <c:v>Sep</c:v>
                  </c:pt>
                  <c:pt idx="4">
                    <c:v>Oct</c:v>
                  </c:pt>
                  <c:pt idx="5">
                    <c:v>Nov</c:v>
                  </c:pt>
                  <c:pt idx="6">
                    <c:v>Dec</c:v>
                  </c:pt>
                  <c:pt idx="7">
                    <c:v>Jan</c:v>
                  </c:pt>
                  <c:pt idx="8">
                    <c:v>Feb</c:v>
                  </c:pt>
                  <c:pt idx="9">
                    <c:v>Mar</c:v>
                  </c:pt>
                  <c:pt idx="10">
                    <c:v>Apr</c:v>
                  </c:pt>
                  <c:pt idx="11">
                    <c:v>May</c:v>
                  </c:pt>
                  <c:pt idx="12">
                    <c:v>Jun</c:v>
                  </c:pt>
                </c:lvl>
                <c:lvl>
                  <c:pt idx="0">
                    <c:v>2020</c:v>
                  </c:pt>
                  <c:pt idx="7">
                    <c:v>2021</c:v>
                  </c:pt>
                </c:lvl>
              </c:multiLvlStrCache>
            </c:multiLvlStrRef>
          </c:cat>
          <c:val>
            <c:numRef>
              <c:f>Sheet11!$D$5:$D$19</c:f>
              <c:numCache>
                <c:formatCode>General</c:formatCode>
                <c:ptCount val="13"/>
                <c:pt idx="0">
                  <c:v>247</c:v>
                </c:pt>
                <c:pt idx="1">
                  <c:v>563</c:v>
                </c:pt>
                <c:pt idx="2">
                  <c:v>538</c:v>
                </c:pt>
                <c:pt idx="3">
                  <c:v>547</c:v>
                </c:pt>
                <c:pt idx="4">
                  <c:v>525</c:v>
                </c:pt>
                <c:pt idx="5">
                  <c:v>555</c:v>
                </c:pt>
                <c:pt idx="6">
                  <c:v>569</c:v>
                </c:pt>
                <c:pt idx="7">
                  <c:v>557</c:v>
                </c:pt>
                <c:pt idx="8">
                  <c:v>521</c:v>
                </c:pt>
                <c:pt idx="9">
                  <c:v>536</c:v>
                </c:pt>
                <c:pt idx="10">
                  <c:v>578</c:v>
                </c:pt>
                <c:pt idx="11">
                  <c:v>564</c:v>
                </c:pt>
                <c:pt idx="12">
                  <c:v>289</c:v>
                </c:pt>
              </c:numCache>
            </c:numRef>
          </c:val>
          <c:smooth val="0"/>
          <c:extLst>
            <c:ext xmlns:c16="http://schemas.microsoft.com/office/drawing/2014/chart" uri="{C3380CC4-5D6E-409C-BE32-E72D297353CC}">
              <c16:uniqueId val="{00000006-E737-4D16-9FF2-2B69C458BCDC}"/>
            </c:ext>
          </c:extLst>
        </c:ser>
        <c:ser>
          <c:idx val="3"/>
          <c:order val="3"/>
          <c:tx>
            <c:strRef>
              <c:f>Sheet11!$E$3:$E$4</c:f>
              <c:strCache>
                <c:ptCount val="1"/>
                <c:pt idx="0">
                  <c:v>video</c:v>
                </c:pt>
              </c:strCache>
            </c:strRef>
          </c:tx>
          <c:spPr>
            <a:ln w="34925" cap="rnd">
              <a:solidFill>
                <a:schemeClr val="accent4"/>
              </a:solidFill>
              <a:round/>
            </a:ln>
            <a:effectLst>
              <a:outerShdw blurRad="40000" dist="23000" dir="5400000" rotWithShape="0">
                <a:srgbClr val="000000">
                  <a:alpha val="35000"/>
                </a:srgbClr>
              </a:outerShdw>
            </a:effectLst>
          </c:spPr>
          <c:marker>
            <c:symbol val="none"/>
          </c:marker>
          <c:cat>
            <c:multiLvlStrRef>
              <c:f>Sheet11!$A$5:$A$19</c:f>
              <c:multiLvlStrCache>
                <c:ptCount val="13"/>
                <c:lvl>
                  <c:pt idx="0">
                    <c:v>Jun</c:v>
                  </c:pt>
                  <c:pt idx="1">
                    <c:v>Jul</c:v>
                  </c:pt>
                  <c:pt idx="2">
                    <c:v>Aug</c:v>
                  </c:pt>
                  <c:pt idx="3">
                    <c:v>Sep</c:v>
                  </c:pt>
                  <c:pt idx="4">
                    <c:v>Oct</c:v>
                  </c:pt>
                  <c:pt idx="5">
                    <c:v>Nov</c:v>
                  </c:pt>
                  <c:pt idx="6">
                    <c:v>Dec</c:v>
                  </c:pt>
                  <c:pt idx="7">
                    <c:v>Jan</c:v>
                  </c:pt>
                  <c:pt idx="8">
                    <c:v>Feb</c:v>
                  </c:pt>
                  <c:pt idx="9">
                    <c:v>Mar</c:v>
                  </c:pt>
                  <c:pt idx="10">
                    <c:v>Apr</c:v>
                  </c:pt>
                  <c:pt idx="11">
                    <c:v>May</c:v>
                  </c:pt>
                  <c:pt idx="12">
                    <c:v>Jun</c:v>
                  </c:pt>
                </c:lvl>
                <c:lvl>
                  <c:pt idx="0">
                    <c:v>2020</c:v>
                  </c:pt>
                  <c:pt idx="7">
                    <c:v>2021</c:v>
                  </c:pt>
                </c:lvl>
              </c:multiLvlStrCache>
            </c:multiLvlStrRef>
          </c:cat>
          <c:val>
            <c:numRef>
              <c:f>Sheet11!$E$5:$E$19</c:f>
              <c:numCache>
                <c:formatCode>General</c:formatCode>
                <c:ptCount val="13"/>
                <c:pt idx="0">
                  <c:v>218</c:v>
                </c:pt>
                <c:pt idx="1">
                  <c:v>515</c:v>
                </c:pt>
                <c:pt idx="2">
                  <c:v>572</c:v>
                </c:pt>
                <c:pt idx="3">
                  <c:v>556</c:v>
                </c:pt>
                <c:pt idx="4">
                  <c:v>540</c:v>
                </c:pt>
                <c:pt idx="5">
                  <c:v>500</c:v>
                </c:pt>
                <c:pt idx="6">
                  <c:v>554</c:v>
                </c:pt>
                <c:pt idx="7">
                  <c:v>514</c:v>
                </c:pt>
                <c:pt idx="8">
                  <c:v>486</c:v>
                </c:pt>
                <c:pt idx="9">
                  <c:v>493</c:v>
                </c:pt>
                <c:pt idx="10">
                  <c:v>465</c:v>
                </c:pt>
                <c:pt idx="11">
                  <c:v>525</c:v>
                </c:pt>
                <c:pt idx="12">
                  <c:v>307</c:v>
                </c:pt>
              </c:numCache>
            </c:numRef>
          </c:val>
          <c:smooth val="0"/>
          <c:extLst>
            <c:ext xmlns:c16="http://schemas.microsoft.com/office/drawing/2014/chart" uri="{C3380CC4-5D6E-409C-BE32-E72D297353CC}">
              <c16:uniqueId val="{00000007-E737-4D16-9FF2-2B69C458BCDC}"/>
            </c:ext>
          </c:extLst>
        </c:ser>
        <c:dLbls>
          <c:showLegendKey val="0"/>
          <c:showVal val="0"/>
          <c:showCatName val="0"/>
          <c:showSerName val="0"/>
          <c:showPercent val="0"/>
          <c:showBubbleSize val="0"/>
        </c:dLbls>
        <c:smooth val="0"/>
        <c:axId val="1977941424"/>
        <c:axId val="1977930864"/>
      </c:lineChart>
      <c:catAx>
        <c:axId val="19779414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7930864"/>
        <c:crosses val="autoZero"/>
        <c:auto val="1"/>
        <c:lblAlgn val="ctr"/>
        <c:lblOffset val="100"/>
        <c:noMultiLvlLbl val="0"/>
      </c:catAx>
      <c:valAx>
        <c:axId val="19779308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7941424"/>
        <c:crosses val="autoZero"/>
        <c:crossBetween val="between"/>
      </c:valAx>
      <c:spPr>
        <a:noFill/>
        <a:ln>
          <a:noFill/>
        </a:ln>
        <a:effectLst/>
      </c:spPr>
    </c:plotArea>
    <c:legend>
      <c:legendPos val="r"/>
      <c:layout>
        <c:manualLayout>
          <c:xMode val="edge"/>
          <c:yMode val="edge"/>
          <c:x val="0.86198781402324709"/>
          <c:y val="1.8028857977079964E-2"/>
          <c:w val="0.11806344838587465"/>
          <c:h val="0.2175122867049159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[buzz.xlsx]Sheet6!PivotTable4</c:name>
    <c:fmtId val="13"/>
  </c:pivotSource>
  <c:chart>
    <c:title>
      <c:tx>
        <c:rich>
          <a:bodyPr rot="0" spcFirstLastPara="1" vertOverflow="ellipsis" vert="horz" wrap="square" anchor="ctr" anchorCtr="1"/>
          <a:lstStyle/>
          <a:p>
            <a:pPr>
              <a:defRPr sz="1400" b="1" i="0" u="none" strike="noStrike" kern="1200" spc="0" baseline="0">
                <a:solidFill>
                  <a:schemeClr val="accent1">
                    <a:lumMod val="75000"/>
                  </a:schemeClr>
                </a:solidFill>
                <a:latin typeface="+mn-lt"/>
                <a:ea typeface="+mn-ea"/>
                <a:cs typeface="+mn-cs"/>
              </a:defRPr>
            </a:pPr>
            <a:r>
              <a:rPr lang="en-US" b="1" dirty="0"/>
              <a:t>Distribution of score for content </a:t>
            </a:r>
          </a:p>
        </c:rich>
      </c:tx>
      <c:layout>
        <c:manualLayout>
          <c:xMode val="edge"/>
          <c:yMode val="edge"/>
          <c:x val="0.26083524563546856"/>
          <c:y val="9.053526926549843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accent1">
                  <a:lumMod val="7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rgbClr val="AD84C6">
                  <a:lumMod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rgbClr val="AD84C6">
                  <a:lumMod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solidFill>
                <a:srgbClr val="AD84C6">
                  <a:lumMod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manualLayout>
          <c:layoutTarget val="inner"/>
          <c:xMode val="edge"/>
          <c:yMode val="edge"/>
          <c:x val="0.31315594312848022"/>
          <c:y val="0.16507695507251155"/>
          <c:w val="0.46446423363746198"/>
          <c:h val="0.77719114791925914"/>
        </c:manualLayout>
      </c:layout>
      <c:doughnutChart>
        <c:varyColors val="1"/>
        <c:ser>
          <c:idx val="0"/>
          <c:order val="0"/>
          <c:tx>
            <c:strRef>
              <c:f>Sheet6!$B$3</c:f>
              <c:strCache>
                <c:ptCount val="1"/>
                <c:pt idx="0">
                  <c:v>Total</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83-4A08-8702-602F22E19D9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83-4A08-8702-602F22E19D9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83-4A08-8702-602F22E19D9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83-4A08-8702-602F22E19D99}"/>
              </c:ext>
            </c:extLst>
          </c:dPt>
          <c:dLbls>
            <c:spPr>
              <a:solidFill>
                <a:sysClr val="window" lastClr="FFFFFF"/>
              </a:solidFill>
              <a:ln>
                <a:solidFill>
                  <a:srgbClr val="AD84C6">
                    <a:lumMod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accent1">
                        <a:lumMod val="7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Sheet6!$A$4:$A$7</c:f>
              <c:strCache>
                <c:ptCount val="4"/>
                <c:pt idx="0">
                  <c:v>audio</c:v>
                </c:pt>
                <c:pt idx="1">
                  <c:v>GIF</c:v>
                </c:pt>
                <c:pt idx="2">
                  <c:v>photo</c:v>
                </c:pt>
                <c:pt idx="3">
                  <c:v>video</c:v>
                </c:pt>
              </c:strCache>
            </c:strRef>
          </c:cat>
          <c:val>
            <c:numRef>
              <c:f>Sheet6!$B$4:$B$7</c:f>
              <c:numCache>
                <c:formatCode>General</c:formatCode>
                <c:ptCount val="4"/>
                <c:pt idx="0">
                  <c:v>226127</c:v>
                </c:pt>
                <c:pt idx="1">
                  <c:v>238217</c:v>
                </c:pt>
                <c:pt idx="2">
                  <c:v>262838</c:v>
                </c:pt>
                <c:pt idx="3">
                  <c:v>246463</c:v>
                </c:pt>
              </c:numCache>
            </c:numRef>
          </c:val>
          <c:extLst>
            <c:ext xmlns:c16="http://schemas.microsoft.com/office/drawing/2014/chart" uri="{C3380CC4-5D6E-409C-BE32-E72D297353CC}">
              <c16:uniqueId val="{00000008-C683-4A08-8702-602F22E19D99}"/>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1">
              <a:lumMod val="75000"/>
            </a:schemeClr>
          </a:solidFill>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[buzz.xlsx]Sheet13!PivotTable9</c:name>
    <c:fmtId val="3"/>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b="1" dirty="0">
                <a:solidFill>
                  <a:schemeClr val="accent1">
                    <a:lumMod val="50000"/>
                  </a:schemeClr>
                </a:solidFill>
              </a:rPr>
              <a:t>Total Content</a:t>
            </a:r>
            <a:r>
              <a:rPr lang="en-IN" b="1" baseline="0" dirty="0">
                <a:solidFill>
                  <a:schemeClr val="accent1">
                    <a:lumMod val="50000"/>
                  </a:schemeClr>
                </a:solidFill>
              </a:rPr>
              <a:t> By Year</a:t>
            </a:r>
            <a:endParaRPr lang="en-IN" b="1"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dLbl>
          <c:idx val="0"/>
          <c:layout>
            <c:manualLayout>
              <c:x val="-9.644364074743822E-2"/>
              <c:y val="0"/>
            </c:manualLayout>
          </c:layout>
          <c:spPr>
            <a:solidFill>
              <a:schemeClr val="accent1">
                <a:lumMod val="5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dLbl>
          <c:idx val="0"/>
          <c:layout>
            <c:manualLayout>
              <c:x val="-9.6443640747438275E-2"/>
              <c:y val="-5.5555555555555558E-3"/>
            </c:manualLayout>
          </c:layout>
          <c:spPr>
            <a:solidFill>
              <a:schemeClr val="accent1">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dLbl>
          <c:idx val="0"/>
          <c:layout>
            <c:manualLayout>
              <c:x val="-9.644364074743822E-2"/>
              <c:y val="0"/>
            </c:manualLayout>
          </c:layout>
          <c:spPr>
            <a:solidFill>
              <a:schemeClr val="accent1">
                <a:lumMod val="5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solidFill>
          <a:ln>
            <a:noFill/>
          </a:ln>
          <a:effectLst/>
        </c:spPr>
        <c:dLbl>
          <c:idx val="0"/>
          <c:layout>
            <c:manualLayout>
              <c:x val="-9.6443640747438275E-2"/>
              <c:y val="-5.5555555555555558E-3"/>
            </c:manualLayout>
          </c:layout>
          <c:spPr>
            <a:solidFill>
              <a:schemeClr val="accent1">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c:spPr>
        <c:dLbl>
          <c:idx val="0"/>
          <c:layout>
            <c:manualLayout>
              <c:x val="-9.644364074743822E-2"/>
              <c:y val="0"/>
            </c:manualLayout>
          </c:layout>
          <c:spPr>
            <a:solidFill>
              <a:schemeClr val="accent1">
                <a:lumMod val="5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solidFill>
          <a:ln>
            <a:noFill/>
          </a:ln>
          <a:effectLst/>
        </c:spPr>
        <c:dLbl>
          <c:idx val="0"/>
          <c:layout>
            <c:manualLayout>
              <c:x val="-9.6443640747438275E-2"/>
              <c:y val="-5.5555555555555558E-3"/>
            </c:manualLayout>
          </c:layout>
          <c:spPr>
            <a:solidFill>
              <a:schemeClr val="accent1">
                <a:lumMod val="5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659702378471019E-2"/>
          <c:y val="0.11036686848580356"/>
          <c:w val="0.86712135666585977"/>
          <c:h val="0.73283333333333334"/>
        </c:manualLayout>
      </c:layout>
      <c:barChart>
        <c:barDir val="bar"/>
        <c:grouping val="clustered"/>
        <c:varyColors val="0"/>
        <c:ser>
          <c:idx val="0"/>
          <c:order val="0"/>
          <c:tx>
            <c:strRef>
              <c:f>Sheet13!$B$3</c:f>
              <c:strCache>
                <c:ptCount val="1"/>
                <c:pt idx="0">
                  <c:v>Total</c:v>
                </c:pt>
              </c:strCache>
            </c:strRef>
          </c:tx>
          <c:spPr>
            <a:solidFill>
              <a:schemeClr val="accent4"/>
            </a:solidFill>
            <a:ln>
              <a:noFill/>
            </a:ln>
            <a:effectLst/>
          </c:spPr>
          <c:invertIfNegative val="0"/>
          <c:dLbls>
            <c:dLbl>
              <c:idx val="0"/>
              <c:layout>
                <c:manualLayout>
                  <c:x val="-9.644364074743822E-2"/>
                  <c:y val="0"/>
                </c:manualLayout>
              </c:layout>
              <c:spPr>
                <a:solidFill>
                  <a:schemeClr val="accent1">
                    <a:lumMod val="50000"/>
                  </a:schemeClr>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8D0-4263-B424-337002FABEE0}"/>
                </c:ext>
              </c:extLst>
            </c:dLbl>
            <c:dLbl>
              <c:idx val="1"/>
              <c:layout>
                <c:manualLayout>
                  <c:x val="-9.6443640747438275E-2"/>
                  <c:y val="-5.5555555555555558E-3"/>
                </c:manualLayout>
              </c:layout>
              <c:spPr>
                <a:solidFill>
                  <a:schemeClr val="accent1">
                    <a:lumMod val="50000"/>
                  </a:schemeClr>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8D0-4263-B424-337002FABEE0}"/>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Sheet13!$A$4:$A$5</c:f>
              <c:strCache>
                <c:ptCount val="2"/>
                <c:pt idx="0">
                  <c:v>2020</c:v>
                </c:pt>
                <c:pt idx="1">
                  <c:v>2021</c:v>
                </c:pt>
              </c:strCache>
            </c:strRef>
          </c:cat>
          <c:val>
            <c:numRef>
              <c:f>Sheet13!$B$4:$B$5</c:f>
              <c:numCache>
                <c:formatCode>General</c:formatCode>
                <c:ptCount val="2"/>
                <c:pt idx="0">
                  <c:v>13280</c:v>
                </c:pt>
                <c:pt idx="1">
                  <c:v>11293</c:v>
                </c:pt>
              </c:numCache>
            </c:numRef>
          </c:val>
          <c:extLst>
            <c:ext xmlns:c16="http://schemas.microsoft.com/office/drawing/2014/chart" uri="{C3380CC4-5D6E-409C-BE32-E72D297353CC}">
              <c16:uniqueId val="{00000002-E8D0-4263-B424-337002FABEE0}"/>
            </c:ext>
          </c:extLst>
        </c:ser>
        <c:dLbls>
          <c:dLblPos val="outEnd"/>
          <c:showLegendKey val="0"/>
          <c:showVal val="1"/>
          <c:showCatName val="0"/>
          <c:showSerName val="0"/>
          <c:showPercent val="0"/>
          <c:showBubbleSize val="0"/>
        </c:dLbls>
        <c:gapWidth val="150"/>
        <c:axId val="1000490528"/>
        <c:axId val="1000491488"/>
      </c:barChart>
      <c:catAx>
        <c:axId val="10004905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1">
                    <a:lumMod val="50000"/>
                  </a:schemeClr>
                </a:solidFill>
                <a:latin typeface="+mn-lt"/>
                <a:ea typeface="+mn-ea"/>
                <a:cs typeface="+mn-cs"/>
              </a:defRPr>
            </a:pPr>
            <a:endParaRPr lang="en-US"/>
          </a:p>
        </c:txPr>
        <c:crossAx val="1000491488"/>
        <c:crosses val="autoZero"/>
        <c:auto val="1"/>
        <c:lblAlgn val="ctr"/>
        <c:lblOffset val="100"/>
        <c:noMultiLvlLbl val="0"/>
      </c:catAx>
      <c:valAx>
        <c:axId val="1000491488"/>
        <c:scaling>
          <c:orientation val="minMax"/>
        </c:scaling>
        <c:delete val="1"/>
        <c:axPos val="b"/>
        <c:numFmt formatCode="General" sourceLinked="1"/>
        <c:majorTickMark val="none"/>
        <c:minorTickMark val="none"/>
        <c:tickLblPos val="nextTo"/>
        <c:crossAx val="1000490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chart" Target="../charts/chart5.xml"/><Relationship Id="rId3" Type="http://schemas.openxmlformats.org/officeDocument/2006/relationships/image" Target="../media/image7.png"/><Relationship Id="rId7" Type="http://schemas.openxmlformats.org/officeDocument/2006/relationships/chart" Target="../charts/chart1.xml"/><Relationship Id="rId12" Type="http://schemas.openxmlformats.org/officeDocument/2006/relationships/image" Target="../media/image20.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9.png"/><Relationship Id="rId5" Type="http://schemas.openxmlformats.org/officeDocument/2006/relationships/image" Target="../media/image5.png"/><Relationship Id="rId10" Type="http://schemas.openxmlformats.org/officeDocument/2006/relationships/chart" Target="../charts/chart4.xml"/><Relationship Id="rId4" Type="http://schemas.openxmlformats.org/officeDocument/2006/relationships/image" Target="../media/image8.svg"/><Relationship Id="rId9" Type="http://schemas.openxmlformats.org/officeDocument/2006/relationships/chart" Target="../charts/chart3.xml"/><Relationship Id="rId1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31090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056033" y="126141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77931" y="1685151"/>
            <a:ext cx="8449085" cy="7115950"/>
            <a:chOff x="0" y="0"/>
            <a:chExt cx="11265447" cy="9487931"/>
          </a:xfrm>
        </p:grpSpPr>
        <p:sp>
          <p:nvSpPr>
            <p:cNvPr id="3" name="TextBox 3"/>
            <p:cNvSpPr txBox="1"/>
            <p:nvPr/>
          </p:nvSpPr>
          <p:spPr>
            <a:xfrm>
              <a:off x="0" y="0"/>
              <a:ext cx="8189959" cy="1641474"/>
            </a:xfrm>
            <a:prstGeom prst="rect">
              <a:avLst/>
            </a:prstGeom>
          </p:spPr>
          <p:txBody>
            <a:bodyPr wrap="square" lIns="0" tIns="0" rIns="0" bIns="0" rtlCol="0" anchor="t">
              <a:spAutoFit/>
            </a:bodyPr>
            <a:lstStyle/>
            <a:p>
              <a:pPr>
                <a:lnSpc>
                  <a:spcPts val="9600"/>
                </a:lnSpc>
              </a:pPr>
              <a:r>
                <a:rPr lang="en-US" sz="8000" spc="-80" dirty="0">
                  <a:solidFill>
                    <a:schemeClr val="bg1"/>
                  </a:solidFill>
                  <a:highlight>
                    <a:srgbClr val="A100FF"/>
                  </a:highlight>
                  <a:latin typeface="Graphik Regular" panose="020B0503030202060203" pitchFamily="34" charset="0"/>
                </a:rPr>
                <a:t>Today's agenda</a:t>
              </a:r>
            </a:p>
          </p:txBody>
        </p:sp>
        <p:sp>
          <p:nvSpPr>
            <p:cNvPr id="4" name="TextBox 4"/>
            <p:cNvSpPr txBox="1"/>
            <p:nvPr/>
          </p:nvSpPr>
          <p:spPr>
            <a:xfrm>
              <a:off x="0" y="2298167"/>
              <a:ext cx="11265447" cy="7189764"/>
            </a:xfrm>
            <a:prstGeom prst="rect">
              <a:avLst/>
            </a:prstGeom>
          </p:spPr>
          <p:txBody>
            <a:bodyPr wrap="square" lIns="0" tIns="0" rIns="0" bIns="0" rtlCol="0" anchor="t">
              <a:spAutoFit/>
            </a:bodyPr>
            <a:lstStyle/>
            <a:p>
              <a:pPr marL="571500" indent="-571500">
                <a:lnSpc>
                  <a:spcPct val="150000"/>
                </a:lnSpc>
                <a:buFont typeface="Arial" panose="020B0604020202020204" pitchFamily="34" charset="0"/>
                <a:buChar char="•"/>
              </a:pPr>
              <a:r>
                <a:rPr lang="en-US" sz="4000" spc="-19" dirty="0">
                  <a:latin typeface="Graphik Regular" panose="020B0503030202060203" pitchFamily="34" charset="0"/>
                </a:rPr>
                <a:t>Project recap</a:t>
              </a:r>
            </a:p>
            <a:p>
              <a:pPr marL="571500" indent="-571500">
                <a:lnSpc>
                  <a:spcPct val="150000"/>
                </a:lnSpc>
                <a:buFont typeface="Arial" panose="020B0604020202020204" pitchFamily="34" charset="0"/>
                <a:buChar char="•"/>
              </a:pPr>
              <a:r>
                <a:rPr lang="en-US" sz="4000" spc="-19" dirty="0">
                  <a:latin typeface="Graphik Regular" panose="020B0503030202060203" pitchFamily="34" charset="0"/>
                </a:rPr>
                <a:t>Problem</a:t>
              </a:r>
            </a:p>
            <a:p>
              <a:pPr marL="571500" indent="-571500">
                <a:lnSpc>
                  <a:spcPct val="150000"/>
                </a:lnSpc>
                <a:buFont typeface="Arial" panose="020B0604020202020204" pitchFamily="34" charset="0"/>
                <a:buChar char="•"/>
              </a:pPr>
              <a:r>
                <a:rPr lang="en-US" sz="4000" spc="-19" dirty="0">
                  <a:latin typeface="Graphik Regular" panose="020B0503030202060203" pitchFamily="34" charset="0"/>
                </a:rPr>
                <a:t>The Analytics team</a:t>
              </a:r>
            </a:p>
            <a:p>
              <a:pPr marL="571500" indent="-571500">
                <a:lnSpc>
                  <a:spcPct val="150000"/>
                </a:lnSpc>
                <a:buFont typeface="Arial" panose="020B0604020202020204" pitchFamily="34" charset="0"/>
                <a:buChar char="•"/>
              </a:pPr>
              <a:r>
                <a:rPr lang="en-US" sz="4000" spc="-19" dirty="0">
                  <a:latin typeface="Graphik Regular" panose="020B0503030202060203" pitchFamily="34" charset="0"/>
                </a:rPr>
                <a:t>Process</a:t>
              </a:r>
            </a:p>
            <a:p>
              <a:pPr marL="571500" indent="-571500">
                <a:lnSpc>
                  <a:spcPct val="150000"/>
                </a:lnSpc>
                <a:buFont typeface="Arial" panose="020B0604020202020204" pitchFamily="34" charset="0"/>
                <a:buChar char="•"/>
              </a:pPr>
              <a:r>
                <a:rPr lang="en-US" sz="4000" spc="-19" dirty="0">
                  <a:latin typeface="Graphik Regular" panose="020B0503030202060203" pitchFamily="34" charset="0"/>
                </a:rPr>
                <a:t>Insights</a:t>
              </a:r>
            </a:p>
            <a:p>
              <a:pPr marL="571500" indent="-571500">
                <a:lnSpc>
                  <a:spcPct val="150000"/>
                </a:lnSpc>
                <a:buFont typeface="Arial" panose="020B0604020202020204" pitchFamily="34" charset="0"/>
                <a:buChar char="•"/>
              </a:pPr>
              <a:r>
                <a:rPr lang="en-US" sz="4000" spc="-19" dirty="0">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29885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867400" y="1398719"/>
            <a:ext cx="11342283" cy="7005067"/>
          </a:xfrm>
          <a:prstGeom prst="rect">
            <a:avLst/>
          </a:prstGeom>
          <a:solidFill>
            <a:schemeClr val="bg1"/>
          </a:solidFill>
        </p:spPr>
        <p:txBody>
          <a:bodyPr/>
          <a:lstStyle/>
          <a:p>
            <a:pPr algn="r"/>
            <a:endParaRPr lang="en-IN" b="1"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018369" y="1324174"/>
            <a:ext cx="7287667" cy="7162803"/>
          </a:xfrm>
          <a:prstGeom prst="rect">
            <a:avLst/>
          </a:prstGeom>
        </p:spPr>
      </p:pic>
      <p:sp>
        <p:nvSpPr>
          <p:cNvPr id="33" name="TextBox 33"/>
          <p:cNvSpPr txBox="1"/>
          <p:nvPr/>
        </p:nvSpPr>
        <p:spPr>
          <a:xfrm>
            <a:off x="2542098" y="3408003"/>
            <a:ext cx="3792379" cy="2462213"/>
          </a:xfrm>
          <a:prstGeom prst="rect">
            <a:avLst/>
          </a:prstGeom>
        </p:spPr>
        <p:txBody>
          <a:bodyPr wrap="square"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6" name="TextBox 35">
            <a:extLst>
              <a:ext uri="{FF2B5EF4-FFF2-40B4-BE49-F238E27FC236}">
                <a16:creationId xmlns:a16="http://schemas.microsoft.com/office/drawing/2014/main" id="{9D341010-F740-F60A-621B-9BF14E6A96F0}"/>
              </a:ext>
            </a:extLst>
          </p:cNvPr>
          <p:cNvSpPr txBox="1"/>
          <p:nvPr/>
        </p:nvSpPr>
        <p:spPr>
          <a:xfrm>
            <a:off x="9291605" y="3329328"/>
            <a:ext cx="7592469" cy="3046988"/>
          </a:xfrm>
          <a:prstGeom prst="rect">
            <a:avLst/>
          </a:prstGeom>
          <a:noFill/>
        </p:spPr>
        <p:txBody>
          <a:bodyPr wrap="square" rtlCol="0">
            <a:spAutoFit/>
          </a:bodyPr>
          <a:lstStyle/>
          <a:p>
            <a:pPr algn="l">
              <a:buFont typeface="+mj-lt"/>
              <a:buAutoNum type="arabicPeriod"/>
            </a:pPr>
            <a:r>
              <a:rPr lang="en-US" sz="2400" b="0" i="0" dirty="0">
                <a:solidFill>
                  <a:srgbClr val="374151"/>
                </a:solidFill>
                <a:effectLst/>
                <a:latin typeface="Söhne"/>
              </a:rPr>
              <a:t>Social Buzz: Social Buzz is a rapidly growing social marketing platform on a global scale.</a:t>
            </a:r>
          </a:p>
          <a:p>
            <a:pPr algn="l">
              <a:buFont typeface="+mj-lt"/>
              <a:buAutoNum type="arabicPeriod"/>
            </a:pPr>
            <a:r>
              <a:rPr lang="en-US" sz="2400" dirty="0">
                <a:solidFill>
                  <a:srgbClr val="374151"/>
                </a:solidFill>
                <a:latin typeface="Söhne"/>
              </a:rPr>
              <a:t> Audit of Social Buzz big data Practice.</a:t>
            </a:r>
          </a:p>
          <a:p>
            <a:pPr algn="l">
              <a:buFont typeface="+mj-lt"/>
              <a:buAutoNum type="arabicPeriod"/>
            </a:pPr>
            <a:r>
              <a:rPr lang="en-US" sz="2400" b="0" i="0" dirty="0">
                <a:solidFill>
                  <a:srgbClr val="374151"/>
                </a:solidFill>
                <a:effectLst/>
                <a:latin typeface="Söhne"/>
              </a:rPr>
              <a:t> Recommendation of successful IPO.</a:t>
            </a:r>
          </a:p>
          <a:p>
            <a:pPr algn="l">
              <a:buFont typeface="+mj-lt"/>
              <a:buAutoNum type="arabicPeriod"/>
            </a:pPr>
            <a:r>
              <a:rPr lang="en-US" sz="2400" b="0" i="0" dirty="0">
                <a:solidFill>
                  <a:srgbClr val="374151"/>
                </a:solidFill>
                <a:effectLst/>
                <a:latin typeface="Söhne"/>
              </a:rPr>
              <a:t> Analysis to find top 5 most Popular categories of content.</a:t>
            </a:r>
          </a:p>
          <a:p>
            <a:pPr algn="l">
              <a:buFont typeface="+mj-lt"/>
              <a:buAutoNum type="arabicPeriod"/>
            </a:pPr>
            <a:r>
              <a:rPr lang="en-US" sz="2400" dirty="0">
                <a:solidFill>
                  <a:srgbClr val="374151"/>
                </a:solidFill>
                <a:latin typeface="Söhne"/>
              </a:rPr>
              <a:t> Understand or extracting insights of </a:t>
            </a:r>
            <a:r>
              <a:rPr lang="en-US" sz="2400" b="0" i="0" dirty="0">
                <a:solidFill>
                  <a:srgbClr val="374151"/>
                </a:solidFill>
                <a:effectLst/>
                <a:latin typeface="Söhne"/>
              </a:rPr>
              <a:t> the massive amount of unstructured data.</a:t>
            </a:r>
          </a:p>
          <a:p>
            <a:pPr algn="l"/>
            <a:endParaRPr lang="en-US" sz="2400" b="0" i="0" dirty="0">
              <a:solidFill>
                <a:srgbClr val="374151"/>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559254" y="43504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ED3A7916-48B4-9436-2BE3-98050DAAA6BC}"/>
              </a:ext>
            </a:extLst>
          </p:cNvPr>
          <p:cNvSpPr txBox="1"/>
          <p:nvPr/>
        </p:nvSpPr>
        <p:spPr>
          <a:xfrm>
            <a:off x="1856535" y="5414872"/>
            <a:ext cx="7904419" cy="390350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solidFill>
                  <a:schemeClr val="bg1"/>
                </a:solidFill>
              </a:rPr>
              <a:t>Every day over 100000 pieces of content posts.</a:t>
            </a:r>
          </a:p>
          <a:p>
            <a:pPr marL="457200" indent="-457200">
              <a:lnSpc>
                <a:spcPct val="150000"/>
              </a:lnSpc>
              <a:buFont typeface="Arial" panose="020B0604020202020204" pitchFamily="34" charset="0"/>
              <a:buChar char="•"/>
            </a:pPr>
            <a:r>
              <a:rPr lang="en-IN" sz="2800" dirty="0">
                <a:solidFill>
                  <a:schemeClr val="bg1"/>
                </a:solidFill>
              </a:rPr>
              <a:t>Over 500 million users reached in each month.</a:t>
            </a:r>
          </a:p>
          <a:p>
            <a:pPr marL="457200" indent="-457200">
              <a:lnSpc>
                <a:spcPct val="150000"/>
              </a:lnSpc>
              <a:buFont typeface="Arial" panose="020B0604020202020204" pitchFamily="34" charset="0"/>
              <a:buChar char="•"/>
            </a:pPr>
            <a:r>
              <a:rPr lang="en-IN" sz="2800" dirty="0">
                <a:solidFill>
                  <a:schemeClr val="bg1"/>
                </a:solidFill>
              </a:rPr>
              <a:t>Over 15 ways reactions of contents.</a:t>
            </a:r>
          </a:p>
          <a:p>
            <a:pPr marL="457200" indent="-457200">
              <a:lnSpc>
                <a:spcPct val="150000"/>
              </a:lnSpc>
              <a:buFont typeface="Arial" panose="020B0604020202020204" pitchFamily="34" charset="0"/>
              <a:buChar char="•"/>
            </a:pPr>
            <a:r>
              <a:rPr lang="en-IN" sz="2800" dirty="0">
                <a:solidFill>
                  <a:schemeClr val="bg1"/>
                </a:solidFill>
              </a:rPr>
              <a:t>Very hard to massive data  unstructured data</a:t>
            </a:r>
          </a:p>
          <a:p>
            <a:pPr marL="457200" indent="-457200">
              <a:lnSpc>
                <a:spcPct val="150000"/>
              </a:lnSpc>
              <a:buFont typeface="Arial" panose="020B0604020202020204" pitchFamily="34" charset="0"/>
              <a:buChar char="•"/>
            </a:pPr>
            <a:r>
              <a:rPr lang="en-IN" sz="2800" dirty="0">
                <a:solidFill>
                  <a:schemeClr val="bg1"/>
                </a:solidFill>
              </a:rPr>
              <a:t>More than 10 reactions have for a sentiment</a:t>
            </a:r>
          </a:p>
          <a:p>
            <a:pPr marL="457200" indent="-457200">
              <a:lnSpc>
                <a:spcPct val="150000"/>
              </a:lnSpc>
              <a:buFont typeface="Arial" panose="020B0604020202020204" pitchFamily="34" charset="0"/>
              <a:buChar char="•"/>
            </a:pP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24808"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376807" y="4022355"/>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4" name="TextBox 33">
            <a:extLst>
              <a:ext uri="{FF2B5EF4-FFF2-40B4-BE49-F238E27FC236}">
                <a16:creationId xmlns:a16="http://schemas.microsoft.com/office/drawing/2014/main" id="{035DE108-6C0B-A9A4-D495-9FDE976AF523}"/>
              </a:ext>
            </a:extLst>
          </p:cNvPr>
          <p:cNvSpPr txBox="1"/>
          <p:nvPr/>
        </p:nvSpPr>
        <p:spPr>
          <a:xfrm>
            <a:off x="14287502" y="1789232"/>
            <a:ext cx="4000497" cy="954107"/>
          </a:xfrm>
          <a:prstGeom prst="rect">
            <a:avLst/>
          </a:prstGeom>
          <a:noFill/>
        </p:spPr>
        <p:txBody>
          <a:bodyPr wrap="square" rtlCol="0">
            <a:spAutoFit/>
          </a:bodyPr>
          <a:lstStyle/>
          <a:p>
            <a:r>
              <a:rPr lang="en-US" sz="2800" b="1" i="0" dirty="0">
                <a:solidFill>
                  <a:srgbClr val="000000"/>
                </a:solidFill>
                <a:effectLst/>
                <a:latin typeface="Cadiz"/>
              </a:rPr>
              <a:t>Andrew Fleming </a:t>
            </a:r>
          </a:p>
          <a:p>
            <a:r>
              <a:rPr lang="en-US" sz="2800" b="0" i="0" dirty="0">
                <a:solidFill>
                  <a:srgbClr val="000000"/>
                </a:solidFill>
                <a:effectLst/>
                <a:latin typeface="Cadiz"/>
              </a:rPr>
              <a:t>(Chief Technical Architect</a:t>
            </a:r>
            <a:r>
              <a:rPr lang="en-US" b="0" i="0" dirty="0">
                <a:solidFill>
                  <a:srgbClr val="000000"/>
                </a:solidFill>
                <a:effectLst/>
                <a:latin typeface="Cadiz"/>
              </a:rPr>
              <a:t>)</a:t>
            </a:r>
            <a:endParaRPr lang="en-IN" dirty="0"/>
          </a:p>
        </p:txBody>
      </p:sp>
      <p:sp>
        <p:nvSpPr>
          <p:cNvPr id="35" name="TextBox 34">
            <a:extLst>
              <a:ext uri="{FF2B5EF4-FFF2-40B4-BE49-F238E27FC236}">
                <a16:creationId xmlns:a16="http://schemas.microsoft.com/office/drawing/2014/main" id="{2E701D75-3219-C2EF-6DB5-6AC62AFE55B5}"/>
              </a:ext>
            </a:extLst>
          </p:cNvPr>
          <p:cNvSpPr txBox="1"/>
          <p:nvPr/>
        </p:nvSpPr>
        <p:spPr>
          <a:xfrm>
            <a:off x="14249402" y="4586560"/>
            <a:ext cx="3341068" cy="954107"/>
          </a:xfrm>
          <a:prstGeom prst="rect">
            <a:avLst/>
          </a:prstGeom>
          <a:noFill/>
        </p:spPr>
        <p:txBody>
          <a:bodyPr wrap="square" rtlCol="0">
            <a:spAutoFit/>
          </a:bodyPr>
          <a:lstStyle/>
          <a:p>
            <a:r>
              <a:rPr lang="en-IN" sz="2800" b="1" i="0" dirty="0">
                <a:solidFill>
                  <a:srgbClr val="000000"/>
                </a:solidFill>
                <a:effectLst/>
                <a:latin typeface="Cadiz"/>
              </a:rPr>
              <a:t>Marcus</a:t>
            </a:r>
            <a:r>
              <a:rPr lang="en-IN" sz="2800" b="1" dirty="0">
                <a:solidFill>
                  <a:srgbClr val="000000"/>
                </a:solidFill>
                <a:latin typeface="Cadiz"/>
              </a:rPr>
              <a:t> </a:t>
            </a:r>
            <a:r>
              <a:rPr lang="en-IN" sz="2800" b="1" i="0" dirty="0">
                <a:solidFill>
                  <a:srgbClr val="000000"/>
                </a:solidFill>
                <a:effectLst/>
                <a:latin typeface="Cadiz"/>
              </a:rPr>
              <a:t>Rampton</a:t>
            </a:r>
            <a:r>
              <a:rPr lang="en-IN" sz="1400" b="1" i="0" dirty="0">
                <a:solidFill>
                  <a:srgbClr val="000000"/>
                </a:solidFill>
                <a:effectLst/>
                <a:latin typeface="Cadiz"/>
              </a:rPr>
              <a:t> </a:t>
            </a:r>
          </a:p>
          <a:p>
            <a:r>
              <a:rPr lang="en-IN" b="0" i="0" dirty="0">
                <a:solidFill>
                  <a:srgbClr val="000000"/>
                </a:solidFill>
                <a:effectLst/>
                <a:latin typeface="Cadiz"/>
              </a:rPr>
              <a:t>(</a:t>
            </a:r>
            <a:r>
              <a:rPr lang="en-IN" sz="2800" b="0" i="0" dirty="0">
                <a:solidFill>
                  <a:srgbClr val="000000"/>
                </a:solidFill>
                <a:effectLst/>
                <a:latin typeface="Cadiz"/>
              </a:rPr>
              <a:t>Senior Principle)</a:t>
            </a:r>
            <a:endParaRPr lang="en-IN" dirty="0"/>
          </a:p>
        </p:txBody>
      </p:sp>
      <p:sp>
        <p:nvSpPr>
          <p:cNvPr id="36" name="TextBox 35">
            <a:extLst>
              <a:ext uri="{FF2B5EF4-FFF2-40B4-BE49-F238E27FC236}">
                <a16:creationId xmlns:a16="http://schemas.microsoft.com/office/drawing/2014/main" id="{524B6DE2-24AE-B936-3BB8-A526C2EB1FD7}"/>
              </a:ext>
            </a:extLst>
          </p:cNvPr>
          <p:cNvSpPr txBox="1"/>
          <p:nvPr/>
        </p:nvSpPr>
        <p:spPr>
          <a:xfrm flipH="1">
            <a:off x="14249402" y="7543662"/>
            <a:ext cx="3495603" cy="954107"/>
          </a:xfrm>
          <a:prstGeom prst="rect">
            <a:avLst/>
          </a:prstGeom>
          <a:noFill/>
        </p:spPr>
        <p:txBody>
          <a:bodyPr wrap="square" rtlCol="0">
            <a:spAutoFit/>
          </a:bodyPr>
          <a:lstStyle/>
          <a:p>
            <a:r>
              <a:rPr lang="en-IN" sz="2800" b="1" dirty="0"/>
              <a:t>Madhavi Soni</a:t>
            </a:r>
          </a:p>
          <a:p>
            <a:r>
              <a:rPr lang="en-IN" sz="2400" dirty="0"/>
              <a:t>(</a:t>
            </a:r>
            <a:r>
              <a:rPr lang="en-IN" sz="2800" dirty="0"/>
              <a:t>Data Analyst)</a:t>
            </a:r>
            <a:endParaRPr lang="en-IN" dirty="0"/>
          </a:p>
        </p:txBody>
      </p:sp>
      <p:pic>
        <p:nvPicPr>
          <p:cNvPr id="39" name="Picture 38">
            <a:extLst>
              <a:ext uri="{FF2B5EF4-FFF2-40B4-BE49-F238E27FC236}">
                <a16:creationId xmlns:a16="http://schemas.microsoft.com/office/drawing/2014/main" id="{74AF0516-A97C-4965-C19A-2A7E2CEF82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8516" y="7053383"/>
            <a:ext cx="2253799" cy="1966350"/>
          </a:xfrm>
          <a:prstGeom prst="ellipse">
            <a:avLst/>
          </a:prstGeom>
          <a:ln w="6350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5A6733CB-219C-59BC-BE95-6668C00C3E6C}"/>
              </a:ext>
            </a:extLst>
          </p:cNvPr>
          <p:cNvSpPr txBox="1"/>
          <p:nvPr/>
        </p:nvSpPr>
        <p:spPr>
          <a:xfrm flipH="1">
            <a:off x="4415368" y="1383048"/>
            <a:ext cx="4393255" cy="646331"/>
          </a:xfrm>
          <a:prstGeom prst="rect">
            <a:avLst/>
          </a:prstGeom>
          <a:noFill/>
        </p:spPr>
        <p:txBody>
          <a:bodyPr wrap="square" rtlCol="0">
            <a:spAutoFit/>
          </a:bodyPr>
          <a:lstStyle/>
          <a:p>
            <a:r>
              <a:rPr lang="en-IN" sz="3600" dirty="0">
                <a:solidFill>
                  <a:schemeClr val="bg1">
                    <a:lumMod val="95000"/>
                  </a:schemeClr>
                </a:solidFill>
              </a:rPr>
              <a:t>Data Understanding</a:t>
            </a:r>
          </a:p>
        </p:txBody>
      </p:sp>
      <p:sp>
        <p:nvSpPr>
          <p:cNvPr id="40" name="TextBox 39">
            <a:extLst>
              <a:ext uri="{FF2B5EF4-FFF2-40B4-BE49-F238E27FC236}">
                <a16:creationId xmlns:a16="http://schemas.microsoft.com/office/drawing/2014/main" id="{2CF1861F-19A8-3D65-7EED-75B8A0771549}"/>
              </a:ext>
            </a:extLst>
          </p:cNvPr>
          <p:cNvSpPr txBox="1"/>
          <p:nvPr/>
        </p:nvSpPr>
        <p:spPr>
          <a:xfrm>
            <a:off x="6162463" y="3070756"/>
            <a:ext cx="3198467" cy="646331"/>
          </a:xfrm>
          <a:prstGeom prst="rect">
            <a:avLst/>
          </a:prstGeom>
          <a:noFill/>
        </p:spPr>
        <p:txBody>
          <a:bodyPr wrap="square" rtlCol="0">
            <a:spAutoFit/>
          </a:bodyPr>
          <a:lstStyle/>
          <a:p>
            <a:r>
              <a:rPr lang="en-IN" sz="3600" dirty="0">
                <a:solidFill>
                  <a:schemeClr val="bg1">
                    <a:lumMod val="95000"/>
                  </a:schemeClr>
                </a:solidFill>
              </a:rPr>
              <a:t>Data Cleaning</a:t>
            </a:r>
          </a:p>
        </p:txBody>
      </p:sp>
      <p:sp>
        <p:nvSpPr>
          <p:cNvPr id="42" name="TextBox 41">
            <a:extLst>
              <a:ext uri="{FF2B5EF4-FFF2-40B4-BE49-F238E27FC236}">
                <a16:creationId xmlns:a16="http://schemas.microsoft.com/office/drawing/2014/main" id="{56C737BD-E3BF-7E40-2313-298E4FAC1790}"/>
              </a:ext>
            </a:extLst>
          </p:cNvPr>
          <p:cNvSpPr txBox="1"/>
          <p:nvPr/>
        </p:nvSpPr>
        <p:spPr>
          <a:xfrm rot="10800000" flipV="1">
            <a:off x="7932202" y="4646795"/>
            <a:ext cx="3198468" cy="646331"/>
          </a:xfrm>
          <a:prstGeom prst="rect">
            <a:avLst/>
          </a:prstGeom>
          <a:noFill/>
        </p:spPr>
        <p:txBody>
          <a:bodyPr wrap="square" rtlCol="0">
            <a:spAutoFit/>
          </a:bodyPr>
          <a:lstStyle/>
          <a:p>
            <a:r>
              <a:rPr lang="en-IN" sz="3600" dirty="0">
                <a:solidFill>
                  <a:schemeClr val="bg1">
                    <a:lumMod val="95000"/>
                  </a:schemeClr>
                </a:solidFill>
              </a:rPr>
              <a:t>Data Modelling</a:t>
            </a:r>
          </a:p>
        </p:txBody>
      </p:sp>
      <p:sp>
        <p:nvSpPr>
          <p:cNvPr id="43" name="TextBox 42">
            <a:extLst>
              <a:ext uri="{FF2B5EF4-FFF2-40B4-BE49-F238E27FC236}">
                <a16:creationId xmlns:a16="http://schemas.microsoft.com/office/drawing/2014/main" id="{48F7531F-6FAF-D184-60AB-3BB1EBBC3D02}"/>
              </a:ext>
            </a:extLst>
          </p:cNvPr>
          <p:cNvSpPr txBox="1"/>
          <p:nvPr/>
        </p:nvSpPr>
        <p:spPr>
          <a:xfrm>
            <a:off x="9835116" y="6344466"/>
            <a:ext cx="3198468" cy="646332"/>
          </a:xfrm>
          <a:prstGeom prst="rect">
            <a:avLst/>
          </a:prstGeom>
          <a:noFill/>
        </p:spPr>
        <p:txBody>
          <a:bodyPr wrap="square" rtlCol="0">
            <a:spAutoFit/>
          </a:bodyPr>
          <a:lstStyle/>
          <a:p>
            <a:r>
              <a:rPr lang="en-IN" sz="3600" dirty="0">
                <a:solidFill>
                  <a:schemeClr val="bg1">
                    <a:lumMod val="95000"/>
                  </a:schemeClr>
                </a:solidFill>
              </a:rPr>
              <a:t>Data Analysis</a:t>
            </a:r>
          </a:p>
        </p:txBody>
      </p:sp>
      <p:sp>
        <p:nvSpPr>
          <p:cNvPr id="44" name="TextBox 43">
            <a:extLst>
              <a:ext uri="{FF2B5EF4-FFF2-40B4-BE49-F238E27FC236}">
                <a16:creationId xmlns:a16="http://schemas.microsoft.com/office/drawing/2014/main" id="{9239BCB9-452B-166E-CC3F-59F83437FD05}"/>
              </a:ext>
            </a:extLst>
          </p:cNvPr>
          <p:cNvSpPr txBox="1"/>
          <p:nvPr/>
        </p:nvSpPr>
        <p:spPr>
          <a:xfrm>
            <a:off x="11717438" y="8042137"/>
            <a:ext cx="3495130" cy="646332"/>
          </a:xfrm>
          <a:prstGeom prst="rect">
            <a:avLst/>
          </a:prstGeom>
          <a:noFill/>
        </p:spPr>
        <p:txBody>
          <a:bodyPr wrap="square" rtlCol="0">
            <a:spAutoFit/>
          </a:bodyPr>
          <a:lstStyle/>
          <a:p>
            <a:r>
              <a:rPr lang="en-IN" sz="3600" dirty="0">
                <a:solidFill>
                  <a:schemeClr val="bg1">
                    <a:lumMod val="95000"/>
                  </a:schemeClr>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5925337" y="-22070"/>
            <a:ext cx="5665909" cy="1167051"/>
          </a:xfrm>
          <a:prstGeom prst="rect">
            <a:avLst/>
          </a:prstGeom>
        </p:spPr>
        <p:txBody>
          <a:bodyPr wrap="square" lIns="0" tIns="0" rIns="0" bIns="0" rtlCol="0" anchor="t">
            <a:spAutoFit/>
          </a:bodyPr>
          <a:lstStyle/>
          <a:p>
            <a:pPr algn="ctr">
              <a:lnSpc>
                <a:spcPts val="9600"/>
              </a:lnSpc>
            </a:pPr>
            <a:r>
              <a:rPr lang="en-US" sz="6600" spc="-80" dirty="0">
                <a:solidFill>
                  <a:schemeClr val="bg1">
                    <a:lumMod val="95000"/>
                  </a:schemeClr>
                </a:solidFill>
                <a:highlight>
                  <a:srgbClr val="A100FF"/>
                </a:highlight>
                <a:latin typeface="Graphik Regular" panose="020B0503030202060203" pitchFamily="34" charset="0"/>
              </a:rPr>
              <a:t>Insights</a:t>
            </a:r>
          </a:p>
        </p:txBody>
      </p:sp>
      <p:grpSp>
        <p:nvGrpSpPr>
          <p:cNvPr id="4" name="Group 4"/>
          <p:cNvGrpSpPr/>
          <p:nvPr/>
        </p:nvGrpSpPr>
        <p:grpSpPr>
          <a:xfrm>
            <a:off x="517112" y="8761322"/>
            <a:ext cx="17253775" cy="2044053"/>
            <a:chOff x="0" y="-35965"/>
            <a:chExt cx="23005033" cy="2725404"/>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296229" y="-35965"/>
              <a:ext cx="3571203"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417207" y="6437487"/>
            <a:ext cx="2972219" cy="881758"/>
          </a:xfrm>
          <a:prstGeom prst="rect">
            <a:avLst/>
          </a:prstGeom>
        </p:spPr>
      </p:pic>
      <p:sp>
        <p:nvSpPr>
          <p:cNvPr id="18" name="TextBox 17">
            <a:extLst>
              <a:ext uri="{FF2B5EF4-FFF2-40B4-BE49-F238E27FC236}">
                <a16:creationId xmlns:a16="http://schemas.microsoft.com/office/drawing/2014/main" id="{AD1B29CF-A12F-7809-5957-1334B19D07E9}"/>
              </a:ext>
            </a:extLst>
          </p:cNvPr>
          <p:cNvSpPr txBox="1"/>
          <p:nvPr/>
        </p:nvSpPr>
        <p:spPr>
          <a:xfrm>
            <a:off x="611661" y="1659585"/>
            <a:ext cx="17025175" cy="7109639"/>
          </a:xfrm>
          <a:prstGeom prst="rect">
            <a:avLst/>
          </a:prstGeom>
          <a:noFill/>
        </p:spPr>
        <p:txBody>
          <a:bodyPr wrap="square" rtlCol="0">
            <a:spAutoFit/>
          </a:bodyPr>
          <a:lstStyle/>
          <a:p>
            <a:pPr marL="457200" indent="-457200">
              <a:buAutoNum type="arabicPeriod"/>
            </a:pPr>
            <a:r>
              <a:rPr lang="en-US" sz="2400" b="0" i="0" dirty="0">
                <a:solidFill>
                  <a:srgbClr val="374151"/>
                </a:solidFill>
                <a:effectLst/>
                <a:latin typeface="Söhne"/>
              </a:rPr>
              <a:t>The data represents social buzz in various categories. Analyzing the  total scores for each  category, we can observe the</a:t>
            </a:r>
          </a:p>
          <a:p>
            <a:r>
              <a:rPr lang="en-US" sz="2400" b="0" i="0" dirty="0">
                <a:solidFill>
                  <a:srgbClr val="374151"/>
                </a:solidFill>
                <a:effectLst/>
                <a:latin typeface="Söhne"/>
              </a:rPr>
              <a:t>       following insights:</a:t>
            </a:r>
          </a:p>
          <a:p>
            <a:pPr marL="457200" indent="-457200">
              <a:buFont typeface="Arial" panose="020B0604020202020204" pitchFamily="34" charset="0"/>
              <a:buChar char="•"/>
            </a:pPr>
            <a:r>
              <a:rPr lang="en-US" sz="2400" b="0" i="0" dirty="0">
                <a:solidFill>
                  <a:srgbClr val="374151"/>
                </a:solidFill>
                <a:effectLst/>
                <a:latin typeface="Söhne"/>
              </a:rPr>
              <a:t>Popular Categories: Categories like Animals, Healthy Eating, and Science have high total scores, indicating significant engagement and interest in these topics.</a:t>
            </a:r>
          </a:p>
          <a:p>
            <a:pPr marL="457200" indent="-457200">
              <a:buFont typeface="Arial" panose="020B0604020202020204" pitchFamily="34" charset="0"/>
              <a:buChar char="•"/>
            </a:pPr>
            <a:r>
              <a:rPr lang="en-US" sz="2400" b="0" i="0" dirty="0">
                <a:solidFill>
                  <a:srgbClr val="374151"/>
                </a:solidFill>
                <a:effectLst/>
                <a:latin typeface="Söhne"/>
              </a:rPr>
              <a:t>Lower Engagement Categories: Categories like Studying, Dogs, Public Speaking have relatively lower total scores, indicating comparatively less engagement or interest in these topics.</a:t>
            </a:r>
          </a:p>
          <a:p>
            <a:pPr marL="514350" indent="-514350">
              <a:buAutoNum type="arabicPeriod" startAt="2"/>
            </a:pPr>
            <a:r>
              <a:rPr lang="en-US" sz="2400" b="0" i="0" dirty="0">
                <a:solidFill>
                  <a:srgbClr val="374151"/>
                </a:solidFill>
                <a:effectLst/>
                <a:latin typeface="Söhne"/>
              </a:rPr>
              <a:t>To determine the impact of positive, neutral, and negative reactions in each category, we can analyze the sentiment scores and their corresponding categories in the provided data so most of impact of positive reactions in each categories.</a:t>
            </a:r>
          </a:p>
          <a:p>
            <a:pPr marL="514350" indent="-514350">
              <a:buAutoNum type="arabicPeriod" startAt="2"/>
            </a:pPr>
            <a:r>
              <a:rPr lang="en-US" sz="2400" b="0" i="0" dirty="0">
                <a:solidFill>
                  <a:srgbClr val="374151"/>
                </a:solidFill>
                <a:effectLst/>
                <a:latin typeface="Söhne"/>
              </a:rPr>
              <a:t>distribution of score highest Photo content.</a:t>
            </a:r>
            <a:endParaRPr lang="en-US" sz="2400" dirty="0">
              <a:solidFill>
                <a:srgbClr val="374151"/>
              </a:solidFill>
              <a:latin typeface="Söhne"/>
            </a:endParaRPr>
          </a:p>
          <a:p>
            <a:pPr marL="457200" indent="-457200">
              <a:buAutoNum type="arabicPeriod" startAt="4"/>
            </a:pPr>
            <a:r>
              <a:rPr lang="en-US" sz="2400" b="0" i="0" dirty="0">
                <a:solidFill>
                  <a:srgbClr val="374151"/>
                </a:solidFill>
                <a:effectLst/>
                <a:latin typeface="Söhne"/>
              </a:rPr>
              <a:t>The month of August had the highest distribution of contents in 2020, while the month of May had the highest distribution of contents in 2021.</a:t>
            </a:r>
          </a:p>
          <a:p>
            <a:r>
              <a:rPr lang="en-US" sz="2400" dirty="0">
                <a:solidFill>
                  <a:srgbClr val="374151"/>
                </a:solidFill>
                <a:latin typeface="Söhne"/>
              </a:rPr>
              <a:t>5.    </a:t>
            </a:r>
            <a:r>
              <a:rPr lang="en-US" sz="2400" b="0" i="0" dirty="0">
                <a:solidFill>
                  <a:srgbClr val="374151"/>
                </a:solidFill>
                <a:effectLst/>
                <a:latin typeface="Söhne"/>
              </a:rPr>
              <a:t>most significant positive reactions                                                      </a:t>
            </a:r>
          </a:p>
          <a:p>
            <a:endParaRPr lang="en-US" sz="2400" b="0" i="0" dirty="0">
              <a:solidFill>
                <a:srgbClr val="374151"/>
              </a:solidFill>
              <a:effectLst/>
              <a:latin typeface="Söhne"/>
            </a:endParaRPr>
          </a:p>
          <a:p>
            <a:pPr marL="514350" indent="-514350">
              <a:buAutoNum type="arabicPeriod" startAt="2"/>
            </a:pPr>
            <a:endParaRPr lang="en-US" sz="2400" dirty="0">
              <a:solidFill>
                <a:srgbClr val="374151"/>
              </a:solidFill>
              <a:latin typeface="Söhne"/>
            </a:endParaRPr>
          </a:p>
          <a:p>
            <a:pPr marL="514350" indent="-514350">
              <a:buAutoNum type="arabicPeriod" startAt="2"/>
            </a:pPr>
            <a:endParaRPr lang="en-US" sz="2400" b="0" i="0" dirty="0">
              <a:solidFill>
                <a:srgbClr val="374151"/>
              </a:solidFill>
              <a:effectLst/>
              <a:latin typeface="Söhne"/>
            </a:endParaRPr>
          </a:p>
          <a:p>
            <a:pPr marL="514350" indent="-514350">
              <a:buAutoNum type="arabicPeriod" startAt="2"/>
            </a:pPr>
            <a:endParaRPr lang="en-US" sz="2400" b="0" i="0" dirty="0">
              <a:solidFill>
                <a:srgbClr val="374151"/>
              </a:solidFill>
              <a:effectLst/>
              <a:latin typeface="Söhne"/>
            </a:endParaRPr>
          </a:p>
          <a:p>
            <a:pPr marL="514350" indent="-514350">
              <a:buFont typeface="+mj-lt"/>
              <a:buAutoNum type="arabicPeriod"/>
            </a:pPr>
            <a:endParaRPr lang="en-IN" sz="2400" dirty="0"/>
          </a:p>
          <a:p>
            <a:pPr marL="514350" indent="-514350">
              <a:buFont typeface="+mj-lt"/>
              <a:buAutoNum type="arabicPeriod"/>
            </a:pPr>
            <a:endParaRPr lang="en-IN" sz="2400" dirty="0"/>
          </a:p>
          <a:p>
            <a:endParaRPr lang="en-IN" sz="2400" dirty="0"/>
          </a:p>
        </p:txBody>
      </p:sp>
      <p:sp>
        <p:nvSpPr>
          <p:cNvPr id="19" name="TextBox 18">
            <a:extLst>
              <a:ext uri="{FF2B5EF4-FFF2-40B4-BE49-F238E27FC236}">
                <a16:creationId xmlns:a16="http://schemas.microsoft.com/office/drawing/2014/main" id="{22E38ADE-CCDA-BED6-725C-1D39755AB898}"/>
              </a:ext>
            </a:extLst>
          </p:cNvPr>
          <p:cNvSpPr txBox="1"/>
          <p:nvPr/>
        </p:nvSpPr>
        <p:spPr>
          <a:xfrm>
            <a:off x="6992834" y="7362067"/>
            <a:ext cx="3646937" cy="1261884"/>
          </a:xfrm>
          <a:prstGeom prst="rect">
            <a:avLst/>
          </a:prstGeom>
          <a:solidFill>
            <a:schemeClr val="bg1"/>
          </a:solidFill>
        </p:spPr>
        <p:txBody>
          <a:bodyPr wrap="square" rtlCol="0">
            <a:spAutoFit/>
          </a:bodyPr>
          <a:lstStyle/>
          <a:p>
            <a:pPr algn="ctr"/>
            <a:r>
              <a:rPr lang="en-IN" sz="2400" dirty="0">
                <a:solidFill>
                  <a:srgbClr val="883C84"/>
                </a:solidFill>
              </a:rPr>
              <a:t>TOTAL CONTENT  DISTRIBUTION</a:t>
            </a:r>
          </a:p>
          <a:p>
            <a:pPr algn="ctr"/>
            <a:r>
              <a:rPr lang="en-IN" sz="2800" b="1" dirty="0">
                <a:solidFill>
                  <a:srgbClr val="883C84"/>
                </a:solidFill>
              </a:rPr>
              <a:t>2457.K</a:t>
            </a:r>
          </a:p>
        </p:txBody>
      </p:sp>
      <p:sp>
        <p:nvSpPr>
          <p:cNvPr id="24" name="TextBox 23">
            <a:extLst>
              <a:ext uri="{FF2B5EF4-FFF2-40B4-BE49-F238E27FC236}">
                <a16:creationId xmlns:a16="http://schemas.microsoft.com/office/drawing/2014/main" id="{21D2A091-252D-E236-10FB-01F8770455EB}"/>
              </a:ext>
            </a:extLst>
          </p:cNvPr>
          <p:cNvSpPr txBox="1"/>
          <p:nvPr/>
        </p:nvSpPr>
        <p:spPr>
          <a:xfrm>
            <a:off x="12736500" y="7324386"/>
            <a:ext cx="2678402" cy="1323439"/>
          </a:xfrm>
          <a:prstGeom prst="rect">
            <a:avLst/>
          </a:prstGeom>
          <a:noFill/>
        </p:spPr>
        <p:txBody>
          <a:bodyPr wrap="square" rtlCol="0">
            <a:spAutoFit/>
          </a:bodyPr>
          <a:lstStyle/>
          <a:p>
            <a:pPr algn="ctr"/>
            <a:r>
              <a:rPr lang="en-IN" sz="2400" dirty="0">
                <a:solidFill>
                  <a:srgbClr val="963488"/>
                </a:solidFill>
              </a:rPr>
              <a:t>PEAK CATEGORY</a:t>
            </a:r>
          </a:p>
          <a:p>
            <a:pPr algn="ctr"/>
            <a:r>
              <a:rPr lang="en-IN" sz="2400" dirty="0">
                <a:solidFill>
                  <a:srgbClr val="963488"/>
                </a:solidFill>
              </a:rPr>
              <a:t>ANIMAL</a:t>
            </a:r>
          </a:p>
          <a:p>
            <a:pPr algn="ctr"/>
            <a:r>
              <a:rPr lang="en-IN" sz="3200" b="1" dirty="0">
                <a:solidFill>
                  <a:srgbClr val="963488"/>
                </a:solidFill>
              </a:rPr>
              <a:t>74965</a:t>
            </a:r>
          </a:p>
        </p:txBody>
      </p:sp>
      <p:sp>
        <p:nvSpPr>
          <p:cNvPr id="28" name="TextBox 27">
            <a:extLst>
              <a:ext uri="{FF2B5EF4-FFF2-40B4-BE49-F238E27FC236}">
                <a16:creationId xmlns:a16="http://schemas.microsoft.com/office/drawing/2014/main" id="{301B496C-6F1A-12C1-4CA6-4F4476C46806}"/>
              </a:ext>
            </a:extLst>
          </p:cNvPr>
          <p:cNvSpPr txBox="1"/>
          <p:nvPr/>
        </p:nvSpPr>
        <p:spPr>
          <a:xfrm>
            <a:off x="1687943" y="7407464"/>
            <a:ext cx="3648330" cy="1015663"/>
          </a:xfrm>
          <a:prstGeom prst="rect">
            <a:avLst/>
          </a:prstGeom>
          <a:noFill/>
        </p:spPr>
        <p:txBody>
          <a:bodyPr wrap="square">
            <a:spAutoFit/>
          </a:bodyPr>
          <a:lstStyle/>
          <a:p>
            <a:pPr algn="ctr"/>
            <a:r>
              <a:rPr lang="en-IN" sz="2400" dirty="0">
                <a:solidFill>
                  <a:srgbClr val="963488"/>
                </a:solidFill>
              </a:rPr>
              <a:t>UNIQUE CATEGORY</a:t>
            </a:r>
          </a:p>
          <a:p>
            <a:pPr algn="ctr"/>
            <a:r>
              <a:rPr lang="en-IN" sz="3600" b="1" dirty="0">
                <a:solidFill>
                  <a:srgbClr val="963488"/>
                </a:solidFill>
              </a:rPr>
              <a:t>16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36059" y="9677199"/>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1093318" y="8578699"/>
            <a:ext cx="3541600" cy="3165891"/>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50226" y="-215626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886774" y="0"/>
            <a:ext cx="2386482" cy="10287000"/>
          </a:xfrm>
          <a:prstGeom prst="rect">
            <a:avLst/>
          </a:prstGeom>
          <a:solidFill>
            <a:srgbClr val="A100FF"/>
          </a:solidFill>
        </p:spPr>
      </p:sp>
      <p:grpSp>
        <p:nvGrpSpPr>
          <p:cNvPr id="23" name="Group 23"/>
          <p:cNvGrpSpPr/>
          <p:nvPr/>
        </p:nvGrpSpPr>
        <p:grpSpPr>
          <a:xfrm>
            <a:off x="16916400" y="-219344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5" name="Chart 34">
            <a:extLst>
              <a:ext uri="{FF2B5EF4-FFF2-40B4-BE49-F238E27FC236}">
                <a16:creationId xmlns:a16="http://schemas.microsoft.com/office/drawing/2014/main" id="{EDE4457C-9B18-4B79-834D-7FD88F5ECAC1}"/>
              </a:ext>
            </a:extLst>
          </p:cNvPr>
          <p:cNvGraphicFramePr>
            <a:graphicFrameLocks/>
          </p:cNvGraphicFramePr>
          <p:nvPr>
            <p:extLst>
              <p:ext uri="{D42A27DB-BD31-4B8C-83A1-F6EECF244321}">
                <p14:modId xmlns:p14="http://schemas.microsoft.com/office/powerpoint/2010/main" val="190360526"/>
              </p:ext>
            </p:extLst>
          </p:nvPr>
        </p:nvGraphicFramePr>
        <p:xfrm>
          <a:off x="1499708" y="765909"/>
          <a:ext cx="7763402" cy="355089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6" name="Chart 35">
            <a:extLst>
              <a:ext uri="{FF2B5EF4-FFF2-40B4-BE49-F238E27FC236}">
                <a16:creationId xmlns:a16="http://schemas.microsoft.com/office/drawing/2014/main" id="{2ED9AD3F-CECE-74FE-339B-7655D0128AD4}"/>
              </a:ext>
            </a:extLst>
          </p:cNvPr>
          <p:cNvGraphicFramePr>
            <a:graphicFrameLocks/>
          </p:cNvGraphicFramePr>
          <p:nvPr>
            <p:extLst>
              <p:ext uri="{D42A27DB-BD31-4B8C-83A1-F6EECF244321}">
                <p14:modId xmlns:p14="http://schemas.microsoft.com/office/powerpoint/2010/main" val="2504566679"/>
              </p:ext>
            </p:extLst>
          </p:nvPr>
        </p:nvGraphicFramePr>
        <p:xfrm>
          <a:off x="1511944" y="4335807"/>
          <a:ext cx="6461934" cy="355089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7" name="Chart 36">
            <a:extLst>
              <a:ext uri="{FF2B5EF4-FFF2-40B4-BE49-F238E27FC236}">
                <a16:creationId xmlns:a16="http://schemas.microsoft.com/office/drawing/2014/main" id="{E441C1CC-7558-1336-E289-0E4457FD861B}"/>
              </a:ext>
            </a:extLst>
          </p:cNvPr>
          <p:cNvGraphicFramePr>
            <a:graphicFrameLocks/>
          </p:cNvGraphicFramePr>
          <p:nvPr>
            <p:extLst>
              <p:ext uri="{D42A27DB-BD31-4B8C-83A1-F6EECF244321}">
                <p14:modId xmlns:p14="http://schemas.microsoft.com/office/powerpoint/2010/main" val="842510052"/>
              </p:ext>
            </p:extLst>
          </p:nvPr>
        </p:nvGraphicFramePr>
        <p:xfrm>
          <a:off x="9263110" y="746904"/>
          <a:ext cx="8491490" cy="413382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1" name="Chart 50">
            <a:extLst>
              <a:ext uri="{FF2B5EF4-FFF2-40B4-BE49-F238E27FC236}">
                <a16:creationId xmlns:a16="http://schemas.microsoft.com/office/drawing/2014/main" id="{B1A31173-359B-895C-A7CB-48BC6099EAE0}"/>
              </a:ext>
            </a:extLst>
          </p:cNvPr>
          <p:cNvGraphicFramePr>
            <a:graphicFrameLocks/>
          </p:cNvGraphicFramePr>
          <p:nvPr>
            <p:extLst>
              <p:ext uri="{D42A27DB-BD31-4B8C-83A1-F6EECF244321}">
                <p14:modId xmlns:p14="http://schemas.microsoft.com/office/powerpoint/2010/main" val="2407489906"/>
              </p:ext>
            </p:extLst>
          </p:nvPr>
        </p:nvGraphicFramePr>
        <p:xfrm>
          <a:off x="11777857" y="5406270"/>
          <a:ext cx="6411977" cy="4114821"/>
        </p:xfrm>
        <a:graphic>
          <a:graphicData uri="http://schemas.openxmlformats.org/drawingml/2006/chart">
            <c:chart xmlns:c="http://schemas.openxmlformats.org/drawingml/2006/chart" xmlns:r="http://schemas.openxmlformats.org/officeDocument/2006/relationships" r:id="rId10"/>
          </a:graphicData>
        </a:graphic>
      </p:graphicFrame>
      <p:sp>
        <p:nvSpPr>
          <p:cNvPr id="59" name="TextBox 58">
            <a:extLst>
              <a:ext uri="{FF2B5EF4-FFF2-40B4-BE49-F238E27FC236}">
                <a16:creationId xmlns:a16="http://schemas.microsoft.com/office/drawing/2014/main" id="{B8085A31-603F-F069-5D65-7586ACBE482B}"/>
              </a:ext>
            </a:extLst>
          </p:cNvPr>
          <p:cNvSpPr txBox="1"/>
          <p:nvPr/>
        </p:nvSpPr>
        <p:spPr>
          <a:xfrm flipH="1">
            <a:off x="1499708" y="5076"/>
            <a:ext cx="15464263" cy="769441"/>
          </a:xfrm>
          <a:prstGeom prst="rect">
            <a:avLst/>
          </a:prstGeom>
          <a:solidFill>
            <a:srgbClr val="A100FF"/>
          </a:solidFill>
        </p:spPr>
        <p:txBody>
          <a:bodyPr wrap="square" rtlCol="0">
            <a:spAutoFit/>
          </a:bodyPr>
          <a:lstStyle/>
          <a:p>
            <a:pPr algn="ctr"/>
            <a:r>
              <a:rPr lang="en-IN" sz="4400" b="1" dirty="0">
                <a:solidFill>
                  <a:schemeClr val="bg1">
                    <a:lumMod val="95000"/>
                  </a:schemeClr>
                </a:solidFill>
              </a:rPr>
              <a:t>SOCIAL BUZZ DATA ANALYSIS DASHBOARD</a:t>
            </a:r>
          </a:p>
        </p:txBody>
      </p:sp>
      <p:pic>
        <p:nvPicPr>
          <p:cNvPr id="61" name="Graphic 60">
            <a:extLst>
              <a:ext uri="{FF2B5EF4-FFF2-40B4-BE49-F238E27FC236}">
                <a16:creationId xmlns:a16="http://schemas.microsoft.com/office/drawing/2014/main" id="{CE9859AB-4CF4-3345-FD84-B4D24B350C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07324" y="8199759"/>
            <a:ext cx="2202395" cy="1321332"/>
          </a:xfrm>
          <a:prstGeom prst="rect">
            <a:avLst/>
          </a:prstGeom>
        </p:spPr>
      </p:pic>
      <p:graphicFrame>
        <p:nvGraphicFramePr>
          <p:cNvPr id="62" name="Chart 61">
            <a:extLst>
              <a:ext uri="{FF2B5EF4-FFF2-40B4-BE49-F238E27FC236}">
                <a16:creationId xmlns:a16="http://schemas.microsoft.com/office/drawing/2014/main" id="{E2D6D9AD-126B-6726-645B-1CE3B50FEDC6}"/>
              </a:ext>
            </a:extLst>
          </p:cNvPr>
          <p:cNvGraphicFramePr>
            <a:graphicFrameLocks/>
          </p:cNvGraphicFramePr>
          <p:nvPr>
            <p:extLst>
              <p:ext uri="{D42A27DB-BD31-4B8C-83A1-F6EECF244321}">
                <p14:modId xmlns:p14="http://schemas.microsoft.com/office/powerpoint/2010/main" val="898197507"/>
              </p:ext>
            </p:extLst>
          </p:nvPr>
        </p:nvGraphicFramePr>
        <p:xfrm>
          <a:off x="7396046" y="4923782"/>
          <a:ext cx="4339011" cy="2924827"/>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64" name="Chart 63">
            <a:extLst>
              <a:ext uri="{FF2B5EF4-FFF2-40B4-BE49-F238E27FC236}">
                <a16:creationId xmlns:a16="http://schemas.microsoft.com/office/drawing/2014/main" id="{896F769C-F21F-D710-482F-F948D9C32F06}"/>
              </a:ext>
            </a:extLst>
          </p:cNvPr>
          <p:cNvGraphicFramePr>
            <a:graphicFrameLocks/>
          </p:cNvGraphicFramePr>
          <p:nvPr>
            <p:extLst>
              <p:ext uri="{D42A27DB-BD31-4B8C-83A1-F6EECF244321}">
                <p14:modId xmlns:p14="http://schemas.microsoft.com/office/powerpoint/2010/main" val="1523598845"/>
              </p:ext>
            </p:extLst>
          </p:nvPr>
        </p:nvGraphicFramePr>
        <p:xfrm>
          <a:off x="4497627" y="7868649"/>
          <a:ext cx="3814173" cy="1808550"/>
        </p:xfrm>
        <a:graphic>
          <a:graphicData uri="http://schemas.openxmlformats.org/drawingml/2006/chart">
            <c:chart xmlns:c="http://schemas.openxmlformats.org/drawingml/2006/chart" xmlns:r="http://schemas.openxmlformats.org/officeDocument/2006/relationships" r:id="rId1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7490469" y="43998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7499366" y="1697367"/>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7490469" y="7221453"/>
            <a:ext cx="942466" cy="279598"/>
          </a:xfrm>
          <a:prstGeom prst="rect">
            <a:avLst/>
          </a:prstGeom>
        </p:spPr>
      </p:pic>
      <p:sp>
        <p:nvSpPr>
          <p:cNvPr id="6" name="TextBox 6"/>
          <p:cNvSpPr txBox="1"/>
          <p:nvPr/>
        </p:nvSpPr>
        <p:spPr>
          <a:xfrm>
            <a:off x="533401" y="43072"/>
            <a:ext cx="3962400" cy="1231106"/>
          </a:xfrm>
          <a:prstGeom prst="rect">
            <a:avLst/>
          </a:prstGeom>
        </p:spPr>
        <p:txBody>
          <a:bodyPr wrap="square" lIns="0" tIns="0" rIns="0" bIns="0" rtlCol="0" anchor="t">
            <a:spAutoFit/>
          </a:bodyPr>
          <a:lstStyle/>
          <a:p>
            <a:pPr>
              <a:lnSpc>
                <a:spcPts val="9600"/>
              </a:lnSpc>
            </a:pPr>
            <a:r>
              <a:rPr lang="en-US" sz="8000" spc="-80" dirty="0">
                <a:solidFill>
                  <a:schemeClr val="bg1"/>
                </a:solidFill>
                <a:highlight>
                  <a:srgbClr val="A100FF"/>
                </a:highlight>
                <a:latin typeface="Graphik Regular" panose="020B0503030202060203" pitchFamily="34" charset="0"/>
              </a:rPr>
              <a:t>Summary</a:t>
            </a:r>
          </a:p>
        </p:txBody>
      </p:sp>
      <p:grpSp>
        <p:nvGrpSpPr>
          <p:cNvPr id="7" name="Group 7"/>
          <p:cNvGrpSpPr/>
          <p:nvPr/>
        </p:nvGrpSpPr>
        <p:grpSpPr>
          <a:xfrm>
            <a:off x="8521245" y="9056268"/>
            <a:ext cx="9711338" cy="1931265"/>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8521245" y="-987473"/>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325575" y="1290697"/>
            <a:ext cx="17007540" cy="7544886"/>
            <a:chOff x="-15106764" y="-709762"/>
            <a:chExt cx="22676720" cy="10059851"/>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15106764" y="-709762"/>
              <a:ext cx="11963052" cy="10059851"/>
            </a:xfrm>
            <a:prstGeom prst="rect">
              <a:avLst/>
            </a:prstGeom>
          </p:spPr>
          <p:txBody>
            <a:bodyPr wrap="square" lIns="0" tIns="0" rIns="0" bIns="0" rtlCol="0" anchor="t">
              <a:spAutoFit/>
            </a:bodyPr>
            <a:lstStyle/>
            <a:p>
              <a:pPr marL="514350" indent="-514350">
                <a:lnSpc>
                  <a:spcPct val="150000"/>
                </a:lnSpc>
                <a:buFont typeface="+mj-lt"/>
                <a:buAutoNum type="arabicPeriod"/>
              </a:pPr>
              <a:r>
                <a:rPr lang="en-US" sz="2000" b="1" spc="-21" dirty="0">
                  <a:solidFill>
                    <a:srgbClr val="000000"/>
                  </a:solidFill>
                  <a:latin typeface="Graphik Regular" panose="020B0503030202060203" pitchFamily="34" charset="0"/>
                </a:rPr>
                <a:t>Insights  for Effective  Content Creation </a:t>
              </a:r>
              <a:r>
                <a:rPr lang="en-US" sz="2800" b="1" spc="-21" dirty="0">
                  <a:solidFill>
                    <a:srgbClr val="000000"/>
                  </a:solidFill>
                  <a:latin typeface="Graphik Regular" panose="020B0503030202060203" pitchFamily="34" charset="0"/>
                </a:rPr>
                <a:t> </a:t>
              </a:r>
              <a:r>
                <a:rPr lang="en-US" b="1" spc="-21" dirty="0">
                  <a:solidFill>
                    <a:srgbClr val="000000"/>
                  </a:solidFill>
                  <a:latin typeface="Graphik Regular" panose="020B0503030202060203" pitchFamily="34" charset="0"/>
                </a:rPr>
                <a:t>:</a:t>
              </a:r>
              <a:endParaRPr lang="en-US" sz="1600" b="1" spc="-21" dirty="0">
                <a:solidFill>
                  <a:srgbClr val="000000"/>
                </a:solidFill>
                <a:latin typeface="Graphik Regular" panose="020B0503030202060203" pitchFamily="34" charset="0"/>
              </a:endParaRPr>
            </a:p>
            <a:p>
              <a:r>
                <a:rPr lang="en-US" sz="2000" spc="-21" dirty="0">
                  <a:solidFill>
                    <a:srgbClr val="000000"/>
                  </a:solidFill>
                  <a:latin typeface="Graphik Regular" panose="020B0503030202060203" pitchFamily="34" charset="0"/>
                </a:rPr>
                <a:t>Identify top categories  and content type with the highest score  </a:t>
              </a:r>
            </a:p>
            <a:p>
              <a:r>
                <a:rPr lang="en-US" sz="2000" spc="-21" dirty="0">
                  <a:solidFill>
                    <a:srgbClr val="000000"/>
                  </a:solidFill>
                  <a:latin typeface="Graphik Regular" panose="020B0503030202060203" pitchFamily="34" charset="0"/>
                </a:rPr>
                <a:t>Prioritize  content creation efforts based on popularity improve</a:t>
              </a:r>
            </a:p>
            <a:p>
              <a:r>
                <a:rPr lang="en-US" sz="2000" spc="-21" dirty="0">
                  <a:solidFill>
                    <a:srgbClr val="000000"/>
                  </a:solidFill>
                  <a:latin typeface="Graphik Regular" panose="020B0503030202060203" pitchFamily="34" charset="0"/>
                </a:rPr>
                <a:t>Audience engagement by focusing on high- performing  content</a:t>
              </a:r>
              <a:r>
                <a:rPr lang="en-US" spc="-21" dirty="0">
                  <a:solidFill>
                    <a:srgbClr val="000000"/>
                  </a:solidFill>
                  <a:latin typeface="Graphik Regular" panose="020B0503030202060203" pitchFamily="34" charset="0"/>
                </a:rPr>
                <a:t>. </a:t>
              </a:r>
            </a:p>
            <a:p>
              <a:endParaRPr lang="en-US" sz="2000" b="1" spc="-21" dirty="0">
                <a:solidFill>
                  <a:srgbClr val="000000"/>
                </a:solidFill>
                <a:latin typeface="Graphik Regular" panose="020B0503030202060203" pitchFamily="34" charset="0"/>
              </a:endParaRPr>
            </a:p>
            <a:p>
              <a:pPr marL="514350" indent="-514350">
                <a:buAutoNum type="arabicPeriod" startAt="2"/>
              </a:pPr>
              <a:r>
                <a:rPr lang="en-US" sz="2000" b="1" spc="-21" dirty="0">
                  <a:solidFill>
                    <a:srgbClr val="000000"/>
                  </a:solidFill>
                  <a:latin typeface="Graphik Regular" panose="020B0503030202060203" pitchFamily="34" charset="0"/>
                </a:rPr>
                <a:t>Optimizing Content Posting  Schedule </a:t>
              </a:r>
              <a:r>
                <a:rPr lang="en-US" sz="2400" b="1" spc="-21" dirty="0">
                  <a:solidFill>
                    <a:srgbClr val="000000"/>
                  </a:solidFill>
                  <a:latin typeface="Graphik Regular" panose="020B0503030202060203" pitchFamily="34" charset="0"/>
                </a:rPr>
                <a:t>:</a:t>
              </a:r>
            </a:p>
            <a:p>
              <a:r>
                <a:rPr lang="en-US" sz="2000" spc="-21" dirty="0">
                  <a:solidFill>
                    <a:srgbClr val="000000"/>
                  </a:solidFill>
                  <a:latin typeface="Graphik Regular" panose="020B0503030202060203" pitchFamily="34" charset="0"/>
                </a:rPr>
                <a:t>Analyze content  posting frequency  identify patterns and variations</a:t>
              </a:r>
            </a:p>
            <a:p>
              <a:r>
                <a:rPr lang="en-US" sz="2000" spc="-21" dirty="0">
                  <a:solidFill>
                    <a:srgbClr val="000000"/>
                  </a:solidFill>
                  <a:latin typeface="Graphik Regular" panose="020B0503030202060203" pitchFamily="34" charset="0"/>
                </a:rPr>
                <a:t>In posting schedule optimize posting  schedule for consistent and </a:t>
              </a:r>
            </a:p>
            <a:p>
              <a:r>
                <a:rPr lang="en-US" sz="2000" spc="-21" dirty="0">
                  <a:solidFill>
                    <a:srgbClr val="000000"/>
                  </a:solidFill>
                  <a:latin typeface="Graphik Regular" panose="020B0503030202060203" pitchFamily="34" charset="0"/>
                </a:rPr>
                <a:t>Engaging content.</a:t>
              </a:r>
            </a:p>
            <a:p>
              <a:endParaRPr lang="en-US" sz="2000" spc="-21" dirty="0">
                <a:solidFill>
                  <a:srgbClr val="000000"/>
                </a:solidFill>
                <a:latin typeface="Graphik Regular" panose="020B0503030202060203" pitchFamily="34" charset="0"/>
              </a:endParaRPr>
            </a:p>
            <a:p>
              <a:pPr marL="514350" indent="-514350">
                <a:buAutoNum type="arabicPeriod" startAt="3"/>
              </a:pPr>
              <a:r>
                <a:rPr lang="en-US" sz="2000" b="1" spc="-21" dirty="0">
                  <a:solidFill>
                    <a:srgbClr val="000000"/>
                  </a:solidFill>
                  <a:latin typeface="Graphik Regular" panose="020B0503030202060203" pitchFamily="34" charset="0"/>
                </a:rPr>
                <a:t>Analyze Content Maximum user Engagement :</a:t>
              </a:r>
            </a:p>
            <a:p>
              <a:r>
                <a:rPr lang="en-US" sz="2000" spc="-21" dirty="0">
                  <a:solidFill>
                    <a:srgbClr val="000000"/>
                  </a:solidFill>
                  <a:latin typeface="Graphik Regular" panose="020B0503030202060203" pitchFamily="34" charset="0"/>
                </a:rPr>
                <a:t>Understand the distribution of user reaction customize content to resonate with the audience maximum user engagement and positive reaction .</a:t>
              </a:r>
            </a:p>
            <a:p>
              <a:endParaRPr lang="en-US" sz="2000" spc="-21" dirty="0">
                <a:solidFill>
                  <a:srgbClr val="000000"/>
                </a:solidFill>
                <a:latin typeface="Graphik Regular" panose="020B0503030202060203" pitchFamily="34" charset="0"/>
              </a:endParaRPr>
            </a:p>
            <a:p>
              <a:r>
                <a:rPr lang="en-US" sz="2000" b="1" spc="-21" dirty="0">
                  <a:solidFill>
                    <a:srgbClr val="000000"/>
                  </a:solidFill>
                  <a:latin typeface="Graphik Regular" panose="020B0503030202060203" pitchFamily="34" charset="0"/>
                </a:rPr>
                <a:t>4.</a:t>
              </a:r>
              <a:r>
                <a:rPr lang="en-US" sz="2000" b="1" dirty="0"/>
                <a:t>    </a:t>
              </a:r>
              <a:r>
                <a:rPr lang="en-US" sz="2000" b="1" i="0" dirty="0">
                  <a:solidFill>
                    <a:srgbClr val="374151"/>
                  </a:solidFill>
                  <a:effectLst/>
                  <a:latin typeface="Söhne"/>
                </a:rPr>
                <a:t>Impact of Reactions: </a:t>
              </a:r>
            </a:p>
            <a:p>
              <a:r>
                <a:rPr lang="en-US" sz="2000" b="0" i="0" dirty="0">
                  <a:solidFill>
                    <a:srgbClr val="374151"/>
                  </a:solidFill>
                  <a:effectLst/>
                  <a:latin typeface="Söhne"/>
                </a:rPr>
                <a:t>By analyzing sentiment scores, the project aimed to determine the impact of positive, neutral, and negative reactions within each category. This analysis helped identify the categories with the most significant positive reactions.</a:t>
              </a:r>
            </a:p>
            <a:p>
              <a:endParaRPr lang="en-US" sz="2400" spc="-21" dirty="0">
                <a:solidFill>
                  <a:srgbClr val="000000"/>
                </a:solidFill>
                <a:latin typeface="Graphik Regular" panose="020B0503030202060203" pitchFamily="34" charset="0"/>
              </a:endParaRPr>
            </a:p>
            <a:p>
              <a:endParaRPr lang="en-US" sz="2800" spc="-21" dirty="0">
                <a:solidFill>
                  <a:srgbClr val="000000"/>
                </a:solidFill>
                <a:latin typeface="Graphik Regular" panose="020B0503030202060203" pitchFamily="34" charset="0"/>
              </a:endParaRPr>
            </a:p>
            <a:p>
              <a:endParaRPr lang="en-US" sz="2800" b="1" spc="-21" dirty="0">
                <a:solidFill>
                  <a:srgbClr val="000000"/>
                </a:solidFill>
                <a:latin typeface="Graphik Regular" panose="020B0503030202060203" pitchFamily="34" charset="0"/>
              </a:endParaRPr>
            </a:p>
            <a:p>
              <a:pPr>
                <a:lnSpc>
                  <a:spcPts val="2940"/>
                </a:lnSpc>
              </a:pPr>
              <a:r>
                <a:rPr lang="en-US" sz="2800" spc="-21" dirty="0">
                  <a:solidFill>
                    <a:srgbClr val="000000"/>
                  </a:solidFill>
                  <a:latin typeface="Graphik Regular" panose="020B0503030202060203" pitchFamily="34" charset="0"/>
                </a:rPr>
                <a:t>  </a:t>
              </a: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5" name="TextBox 4">
            <a:extLst>
              <a:ext uri="{FF2B5EF4-FFF2-40B4-BE49-F238E27FC236}">
                <a16:creationId xmlns:a16="http://schemas.microsoft.com/office/drawing/2014/main" id="{5C201DA6-BF68-D21B-8BC0-619E1ABBCE77}"/>
              </a:ext>
            </a:extLst>
          </p:cNvPr>
          <p:cNvSpPr txBox="1"/>
          <p:nvPr/>
        </p:nvSpPr>
        <p:spPr>
          <a:xfrm>
            <a:off x="9860468" y="1378633"/>
            <a:ext cx="7992103" cy="6309420"/>
          </a:xfrm>
          <a:prstGeom prst="rect">
            <a:avLst/>
          </a:prstGeom>
          <a:noFill/>
        </p:spPr>
        <p:txBody>
          <a:bodyPr wrap="square" rtlCol="0">
            <a:spAutoFit/>
          </a:bodyPr>
          <a:lstStyle/>
          <a:p>
            <a:r>
              <a:rPr lang="en-US" sz="2000" b="1" dirty="0"/>
              <a:t>5</a:t>
            </a:r>
            <a:r>
              <a:rPr lang="en-US" b="1" dirty="0"/>
              <a:t>.</a:t>
            </a:r>
            <a:r>
              <a:rPr lang="en-US" sz="2000" b="1" dirty="0"/>
              <a:t>   Content Strategy With Visualizations </a:t>
            </a:r>
            <a:r>
              <a:rPr lang="en-US" sz="2400" b="1" dirty="0"/>
              <a:t>:</a:t>
            </a:r>
          </a:p>
          <a:p>
            <a:r>
              <a:rPr lang="en-US" sz="2000" b="1" i="0" dirty="0">
                <a:solidFill>
                  <a:srgbClr val="374151"/>
                </a:solidFill>
                <a:effectLst/>
                <a:latin typeface="Söhne"/>
              </a:rPr>
              <a:t>Line Chart :</a:t>
            </a:r>
            <a:r>
              <a:rPr lang="en-US" sz="2000" b="0" i="0" dirty="0">
                <a:solidFill>
                  <a:srgbClr val="374151"/>
                </a:solidFill>
                <a:effectLst/>
                <a:latin typeface="Söhne"/>
              </a:rPr>
              <a:t> The line chart will illustrate the distribution of content over time. It will show how the volume of content changes across different months or time intervals. This visualization will help identify trends, spikes, or dips in content production, allowing users to understand the patterns of content creation.</a:t>
            </a:r>
          </a:p>
          <a:p>
            <a:endParaRPr lang="en-US" sz="2000" b="0" i="0" dirty="0">
              <a:solidFill>
                <a:srgbClr val="374151"/>
              </a:solidFill>
              <a:effectLst/>
              <a:latin typeface="Söhne"/>
            </a:endParaRPr>
          </a:p>
          <a:p>
            <a:r>
              <a:rPr lang="en-IN" sz="2000" b="1" i="0" dirty="0">
                <a:solidFill>
                  <a:srgbClr val="374151"/>
                </a:solidFill>
                <a:effectLst/>
                <a:latin typeface="Söhne"/>
              </a:rPr>
              <a:t>doughnut chart :</a:t>
            </a:r>
          </a:p>
          <a:p>
            <a:r>
              <a:rPr lang="en-IN" sz="2000" dirty="0">
                <a:solidFill>
                  <a:srgbClr val="374151"/>
                </a:solidFill>
                <a:latin typeface="Söhne"/>
              </a:rPr>
              <a:t>It provides a clear overview of the score distribution and </a:t>
            </a:r>
            <a:r>
              <a:rPr lang="en-US" sz="2000" b="0" i="0" dirty="0">
                <a:solidFill>
                  <a:srgbClr val="374151"/>
                </a:solidFill>
                <a:effectLst/>
                <a:latin typeface="Söhne"/>
              </a:rPr>
              <a:t>It helps viewers understand how the scores are distributed across different content and make comparisons between the content visually apparent.</a:t>
            </a:r>
          </a:p>
          <a:p>
            <a:r>
              <a:rPr lang="en-US" sz="2000" b="0" i="0" dirty="0">
                <a:solidFill>
                  <a:srgbClr val="374151"/>
                </a:solidFill>
                <a:effectLst/>
                <a:latin typeface="Söhne"/>
              </a:rPr>
              <a:t>The distribution of scores indicated that photo content had the highest engagement or impact among the various content types.</a:t>
            </a:r>
          </a:p>
          <a:p>
            <a:endParaRPr lang="en-US" sz="2000" dirty="0">
              <a:solidFill>
                <a:srgbClr val="374151"/>
              </a:solidFill>
              <a:latin typeface="Söhne"/>
            </a:endParaRPr>
          </a:p>
          <a:p>
            <a:r>
              <a:rPr lang="en-US" sz="2000" b="1" dirty="0">
                <a:solidFill>
                  <a:srgbClr val="374151"/>
                </a:solidFill>
                <a:latin typeface="Söhne"/>
              </a:rPr>
              <a:t>Scatter Column Chart :</a:t>
            </a:r>
          </a:p>
          <a:p>
            <a:r>
              <a:rPr lang="en-US" sz="2000" b="0" i="0" dirty="0">
                <a:solidFill>
                  <a:srgbClr val="374151"/>
                </a:solidFill>
                <a:effectLst/>
                <a:latin typeface="Söhne"/>
              </a:rPr>
              <a:t>This visualization will allow viewers to compare the impact of reactions for each category and observe the distribution of sentiments within each category. It provides a clear overview of the sentiment distribution and allows for easy identification of categories with a dominant sentiment or variations in sentiment impact across different categories.</a:t>
            </a:r>
            <a:endParaRPr lang="en-US" sz="2000" dirty="0"/>
          </a:p>
        </p:txBody>
      </p:sp>
      <p:sp>
        <p:nvSpPr>
          <p:cNvPr id="17" name="TextBox 16">
            <a:extLst>
              <a:ext uri="{FF2B5EF4-FFF2-40B4-BE49-F238E27FC236}">
                <a16:creationId xmlns:a16="http://schemas.microsoft.com/office/drawing/2014/main" id="{0430C596-5638-A4B1-1265-DDB124C586A0}"/>
              </a:ext>
            </a:extLst>
          </p:cNvPr>
          <p:cNvSpPr txBox="1"/>
          <p:nvPr/>
        </p:nvSpPr>
        <p:spPr>
          <a:xfrm>
            <a:off x="325575" y="7927886"/>
            <a:ext cx="17578791" cy="1015663"/>
          </a:xfrm>
          <a:prstGeom prst="rect">
            <a:avLst/>
          </a:prstGeom>
          <a:noFill/>
        </p:spPr>
        <p:txBody>
          <a:bodyPr wrap="square" rtlCol="0">
            <a:spAutoFit/>
          </a:bodyPr>
          <a:lstStyle/>
          <a:p>
            <a:r>
              <a:rPr lang="en-US" sz="2000" dirty="0">
                <a:solidFill>
                  <a:srgbClr val="374151"/>
                </a:solidFill>
                <a:latin typeface="Söhne"/>
              </a:rPr>
              <a:t>T</a:t>
            </a:r>
            <a:r>
              <a:rPr lang="en-US" sz="2000" b="0" i="0" dirty="0">
                <a:solidFill>
                  <a:srgbClr val="374151"/>
                </a:solidFill>
                <a:effectLst/>
                <a:latin typeface="Söhne"/>
              </a:rPr>
              <a:t>he project provided valuable insights for effective content creation by identifying popular categories, understanding audience engagement through sentiment analysis, and highlighting the impact of different content types and timing. These insights can guide content creators in prioritizing their efforts and maximizing audience engagement in future content creation strategies.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3078</TotalTime>
  <Words>754</Words>
  <Application>Microsoft Office PowerPoint</Application>
  <PresentationFormat>Custom</PresentationFormat>
  <Paragraphs>127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Graphik Regular</vt:lpstr>
      <vt:lpstr>Cadiz</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Madhavi Soni</cp:lastModifiedBy>
  <cp:revision>16</cp:revision>
  <dcterms:created xsi:type="dcterms:W3CDTF">2006-08-16T00:00:00Z</dcterms:created>
  <dcterms:modified xsi:type="dcterms:W3CDTF">2023-06-09T10:10:30Z</dcterms:modified>
  <dc:identifier>DAEhDyfaYKE</dc:identifier>
</cp:coreProperties>
</file>