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7B2F74-B328-4279-B9E1-E723353CDC5D}">
  <a:tblStyle styleId="{247B2F74-B328-4279-B9E1-E723353CDC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3919009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919009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be the Home page of NCCU </a:t>
            </a:r>
            <a:r>
              <a:rPr lang="en"/>
              <a:t>Research</a:t>
            </a:r>
            <a:r>
              <a:rPr lang="en"/>
              <a:t> Portal.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3919009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919009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3919009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919009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3919009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919009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3919009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3919009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3919009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919009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3a5a494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3a5a494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a5a494e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a5a494e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a5a494e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a5a494e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a5a494e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a5a494e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a5a494e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a5a494e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3ab473a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3ab473a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3ab473a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3ab473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3a5a494e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3a5a494e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744575"/>
            <a:ext cx="8520600" cy="9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t>Project Plan</a:t>
            </a:r>
            <a:endParaRPr b="1" sz="6000"/>
          </a:p>
        </p:txBody>
      </p:sp>
      <p:sp>
        <p:nvSpPr>
          <p:cNvPr id="129" name="Google Shape;129;p13"/>
          <p:cNvSpPr txBox="1"/>
          <p:nvPr>
            <p:ph idx="1" type="subTitle"/>
          </p:nvPr>
        </p:nvSpPr>
        <p:spPr>
          <a:xfrm>
            <a:off x="208475" y="1982450"/>
            <a:ext cx="8520600" cy="7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Research Portal Team</a:t>
            </a:r>
            <a:endParaRPr b="1" sz="3600"/>
          </a:p>
        </p:txBody>
      </p:sp>
      <p:sp>
        <p:nvSpPr>
          <p:cNvPr id="130" name="Google Shape;130;p13"/>
          <p:cNvSpPr txBox="1"/>
          <p:nvPr/>
        </p:nvSpPr>
        <p:spPr>
          <a:xfrm>
            <a:off x="6133400" y="2734250"/>
            <a:ext cx="2455200" cy="18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Team Members: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Bijaya Sharma</a:t>
            </a:r>
            <a:endParaRPr/>
          </a:p>
          <a:p>
            <a:pPr indent="-317500" lvl="0" marL="457200" rtl="0" algn="l">
              <a:spcBef>
                <a:spcPts val="0"/>
              </a:spcBef>
              <a:spcAft>
                <a:spcPts val="0"/>
              </a:spcAft>
              <a:buSzPts val="1400"/>
              <a:buAutoNum type="arabicPeriod"/>
            </a:pPr>
            <a:r>
              <a:rPr lang="en"/>
              <a:t>Priyal Patel</a:t>
            </a:r>
            <a:endParaRPr/>
          </a:p>
          <a:p>
            <a:pPr indent="-317500" lvl="0" marL="457200" rtl="0" algn="l">
              <a:spcBef>
                <a:spcPts val="0"/>
              </a:spcBef>
              <a:spcAft>
                <a:spcPts val="0"/>
              </a:spcAft>
              <a:buSzPts val="1400"/>
              <a:buAutoNum type="arabicPeriod"/>
            </a:pPr>
            <a:r>
              <a:rPr lang="en"/>
              <a:t>Madhavi Thakur</a:t>
            </a:r>
            <a:endParaRPr/>
          </a:p>
          <a:p>
            <a:pPr indent="-317500" lvl="0" marL="457200" rtl="0" algn="l">
              <a:spcBef>
                <a:spcPts val="0"/>
              </a:spcBef>
              <a:spcAft>
                <a:spcPts val="0"/>
              </a:spcAft>
              <a:buSzPts val="1400"/>
              <a:buAutoNum type="arabicPeriod"/>
            </a:pPr>
            <a:r>
              <a:rPr lang="en"/>
              <a:t>Rabindra Budhathoki</a:t>
            </a:r>
            <a:endParaRPr/>
          </a:p>
          <a:p>
            <a:pPr indent="-317500" lvl="0" marL="457200" rtl="0" algn="l">
              <a:spcBef>
                <a:spcPts val="0"/>
              </a:spcBef>
              <a:spcAft>
                <a:spcPts val="0"/>
              </a:spcAft>
              <a:buSzPts val="1400"/>
              <a:buAutoNum type="arabicPeriod"/>
            </a:pPr>
            <a:r>
              <a:rPr lang="en"/>
              <a:t>Nitu Singh</a:t>
            </a:r>
            <a:endParaRPr/>
          </a:p>
          <a:p>
            <a:pPr indent="-317500" lvl="0" marL="457200" rtl="0" algn="l">
              <a:spcBef>
                <a:spcPts val="0"/>
              </a:spcBef>
              <a:spcAft>
                <a:spcPts val="0"/>
              </a:spcAft>
              <a:buSzPts val="1400"/>
              <a:buAutoNum type="arabicPeriod"/>
            </a:pPr>
            <a:r>
              <a:rPr lang="en"/>
              <a:t>Michelle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2"/>
          <p:cNvPicPr preferRelativeResize="0"/>
          <p:nvPr/>
        </p:nvPicPr>
        <p:blipFill>
          <a:blip r:embed="rId3">
            <a:alphaModFix/>
          </a:blip>
          <a:stretch>
            <a:fillRect/>
          </a:stretch>
        </p:blipFill>
        <p:spPr>
          <a:xfrm>
            <a:off x="819150" y="899975"/>
            <a:ext cx="7505700" cy="3814201"/>
          </a:xfrm>
          <a:prstGeom prst="rect">
            <a:avLst/>
          </a:prstGeom>
          <a:noFill/>
          <a:ln>
            <a:noFill/>
          </a:ln>
        </p:spPr>
      </p:pic>
      <p:sp>
        <p:nvSpPr>
          <p:cNvPr id="185" name="Google Shape;185;p22"/>
          <p:cNvSpPr txBox="1"/>
          <p:nvPr/>
        </p:nvSpPr>
        <p:spPr>
          <a:xfrm>
            <a:off x="2563100" y="315500"/>
            <a:ext cx="35796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Design/ Prototypes</a:t>
            </a:r>
            <a:endParaRPr sz="30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3"/>
          <p:cNvPicPr preferRelativeResize="0"/>
          <p:nvPr/>
        </p:nvPicPr>
        <p:blipFill>
          <a:blip r:embed="rId3">
            <a:alphaModFix/>
          </a:blip>
          <a:stretch>
            <a:fillRect/>
          </a:stretch>
        </p:blipFill>
        <p:spPr>
          <a:xfrm>
            <a:off x="205350" y="200325"/>
            <a:ext cx="8729426" cy="472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24"/>
          <p:cNvPicPr preferRelativeResize="0"/>
          <p:nvPr/>
        </p:nvPicPr>
        <p:blipFill>
          <a:blip r:embed="rId3">
            <a:alphaModFix/>
          </a:blip>
          <a:stretch>
            <a:fillRect/>
          </a:stretch>
        </p:blipFill>
        <p:spPr>
          <a:xfrm>
            <a:off x="220375" y="215350"/>
            <a:ext cx="8709374" cy="4727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25"/>
          <p:cNvPicPr preferRelativeResize="0"/>
          <p:nvPr/>
        </p:nvPicPr>
        <p:blipFill>
          <a:blip r:embed="rId3">
            <a:alphaModFix/>
          </a:blip>
          <a:stretch>
            <a:fillRect/>
          </a:stretch>
        </p:blipFill>
        <p:spPr>
          <a:xfrm>
            <a:off x="205350" y="190325"/>
            <a:ext cx="8744450" cy="474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26"/>
          <p:cNvPicPr preferRelativeResize="0"/>
          <p:nvPr/>
        </p:nvPicPr>
        <p:blipFill>
          <a:blip r:embed="rId3">
            <a:alphaModFix/>
          </a:blip>
          <a:stretch>
            <a:fillRect/>
          </a:stretch>
        </p:blipFill>
        <p:spPr>
          <a:xfrm>
            <a:off x="185300" y="190325"/>
            <a:ext cx="8769499" cy="475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27"/>
          <p:cNvPicPr preferRelativeResize="0"/>
          <p:nvPr/>
        </p:nvPicPr>
        <p:blipFill>
          <a:blip r:embed="rId3">
            <a:alphaModFix/>
          </a:blip>
          <a:stretch>
            <a:fillRect/>
          </a:stretch>
        </p:blipFill>
        <p:spPr>
          <a:xfrm>
            <a:off x="215350" y="175300"/>
            <a:ext cx="8734450" cy="479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36" name="Google Shape;136;p14"/>
          <p:cNvSpPr txBox="1"/>
          <p:nvPr>
            <p:ph idx="1" type="body"/>
          </p:nvPr>
        </p:nvSpPr>
        <p:spPr>
          <a:xfrm>
            <a:off x="819150" y="1564400"/>
            <a:ext cx="7505700" cy="2874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Arial"/>
              <a:ea typeface="Arial"/>
              <a:cs typeface="Arial"/>
              <a:sym typeface="Arial"/>
            </a:endParaRPr>
          </a:p>
          <a:p>
            <a:pPr indent="0" lvl="0" marL="0" rtl="0" algn="just">
              <a:lnSpc>
                <a:spcPct val="150000"/>
              </a:lnSpc>
              <a:spcBef>
                <a:spcPts val="0"/>
              </a:spcBef>
              <a:spcAft>
                <a:spcPts val="0"/>
              </a:spcAft>
              <a:buNone/>
            </a:pPr>
            <a:r>
              <a:rPr lang="en" sz="1400">
                <a:latin typeface="Arial"/>
                <a:ea typeface="Arial"/>
                <a:cs typeface="Arial"/>
                <a:sym typeface="Arial"/>
              </a:rPr>
              <a:t>The North Carolina Central University research portal is designed to research and research related community engagement. The NCCU Division of Research and Sponsored Programs would like to develop a database driven web portal to share information about all research at NCCU. The six team members of research portal are committed to develop a research portal to provide the end user access to the multiple research and research related community engagement projects through a web-based application. </a:t>
            </a:r>
            <a:r>
              <a:rPr lang="en" sz="1400">
                <a:solidFill>
                  <a:srgbClr val="000000"/>
                </a:solidFill>
                <a:latin typeface="Arial"/>
                <a:ea typeface="Arial"/>
                <a:cs typeface="Arial"/>
                <a:sym typeface="Arial"/>
              </a:rPr>
              <a:t>The team will implement a solution using Drupal to integrate with the new NCCU website and platform.</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42" name="Google Shape;142;p15"/>
          <p:cNvSpPr txBox="1"/>
          <p:nvPr>
            <p:ph idx="1" type="body"/>
          </p:nvPr>
        </p:nvSpPr>
        <p:spPr>
          <a:xfrm>
            <a:off x="819150" y="1538100"/>
            <a:ext cx="7505700" cy="290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endParaRPr/>
          </a:p>
          <a:p>
            <a:pPr indent="0" lvl="0" marL="0" rtl="0" algn="just">
              <a:lnSpc>
                <a:spcPct val="150000"/>
              </a:lnSpc>
              <a:spcBef>
                <a:spcPts val="0"/>
              </a:spcBef>
              <a:spcAft>
                <a:spcPts val="0"/>
              </a:spcAft>
              <a:buNone/>
            </a:pPr>
            <a:r>
              <a:rPr lang="en">
                <a:latin typeface="Arial"/>
                <a:ea typeface="Arial"/>
                <a:cs typeface="Arial"/>
                <a:sym typeface="Arial"/>
              </a:rPr>
              <a:t>The NCCU research portal project will explore how the users can access the research related activities campus-wide for strengthening and enhancing the University's academic programs.</a:t>
            </a:r>
            <a:endParaRPr>
              <a:latin typeface="Arial"/>
              <a:ea typeface="Arial"/>
              <a:cs typeface="Arial"/>
              <a:sym typeface="Arial"/>
            </a:endParaRPr>
          </a:p>
          <a:p>
            <a:pPr indent="0" lvl="0" marL="0" rtl="0" algn="just">
              <a:lnSpc>
                <a:spcPct val="150000"/>
              </a:lnSpc>
              <a:spcBef>
                <a:spcPts val="0"/>
              </a:spcBef>
              <a:spcAft>
                <a:spcPts val="0"/>
              </a:spcAft>
              <a:buNone/>
            </a:pPr>
            <a:r>
              <a:rPr lang="en">
                <a:latin typeface="Arial"/>
                <a:ea typeface="Arial"/>
                <a:cs typeface="Arial"/>
                <a:sym typeface="Arial"/>
              </a:rPr>
              <a:t> </a:t>
            </a:r>
            <a:endParaRPr>
              <a:latin typeface="Arial"/>
              <a:ea typeface="Arial"/>
              <a:cs typeface="Arial"/>
              <a:sym typeface="Arial"/>
            </a:endParaRPr>
          </a:p>
          <a:p>
            <a:pPr indent="0" lvl="0" marL="0" rtl="0" algn="just">
              <a:lnSpc>
                <a:spcPct val="150000"/>
              </a:lnSpc>
              <a:spcBef>
                <a:spcPts val="0"/>
              </a:spcBef>
              <a:spcAft>
                <a:spcPts val="0"/>
              </a:spcAft>
              <a:buNone/>
            </a:pPr>
            <a:r>
              <a:rPr lang="en">
                <a:latin typeface="Arial"/>
                <a:ea typeface="Arial"/>
                <a:cs typeface="Arial"/>
                <a:sym typeface="Arial"/>
              </a:rPr>
              <a:t>The research portal will help to find information for research and explore to users and it also helps to provide campus leaders management reports and ad hoc queries for use in campus reports, research proposals and so on.</a:t>
            </a:r>
            <a:endParaRPr>
              <a:latin typeface="Arial"/>
              <a:ea typeface="Arial"/>
              <a:cs typeface="Arial"/>
              <a:sym typeface="Arial"/>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48" name="Google Shape;148;p16"/>
          <p:cNvSpPr txBox="1"/>
          <p:nvPr>
            <p:ph idx="1" type="body"/>
          </p:nvPr>
        </p:nvSpPr>
        <p:spPr>
          <a:xfrm>
            <a:off x="819150" y="1573975"/>
            <a:ext cx="7505700" cy="286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Arial"/>
                <a:ea typeface="Arial"/>
                <a:cs typeface="Arial"/>
                <a:sym typeface="Arial"/>
              </a:rPr>
              <a:t>The goal of the NCCU research portal is to support the Division’s mission to provide the leadership for strengthening and enhancing the University's academic programs through campus-wide research and economic development initiatives. </a:t>
            </a:r>
            <a:endParaRPr>
              <a:latin typeface="Arial"/>
              <a:ea typeface="Arial"/>
              <a:cs typeface="Arial"/>
              <a:sym typeface="Arial"/>
            </a:endParaRPr>
          </a:p>
          <a:p>
            <a:pPr indent="0" lvl="0" marL="0" rtl="0" algn="just">
              <a:lnSpc>
                <a:spcPct val="115000"/>
              </a:lnSpc>
              <a:spcBef>
                <a:spcPts val="0"/>
              </a:spcBef>
              <a:spcAft>
                <a:spcPts val="0"/>
              </a:spcAft>
              <a:buNone/>
            </a:pPr>
            <a:r>
              <a:t/>
            </a:r>
            <a:endParaRPr>
              <a:latin typeface="Arial"/>
              <a:ea typeface="Arial"/>
              <a:cs typeface="Arial"/>
              <a:sym typeface="Arial"/>
            </a:endParaRPr>
          </a:p>
          <a:p>
            <a:pPr indent="0" lvl="0" marL="0" rtl="0" algn="just">
              <a:lnSpc>
                <a:spcPct val="115000"/>
              </a:lnSpc>
              <a:spcBef>
                <a:spcPts val="0"/>
              </a:spcBef>
              <a:spcAft>
                <a:spcPts val="0"/>
              </a:spcAft>
              <a:buNone/>
            </a:pPr>
            <a:r>
              <a:rPr lang="en">
                <a:latin typeface="Arial"/>
                <a:ea typeface="Arial"/>
                <a:cs typeface="Arial"/>
                <a:sym typeface="Arial"/>
              </a:rPr>
              <a:t>It will provide the various research related information through a web-based application to the end users in campus-wide.</a:t>
            </a:r>
            <a:endParaRPr>
              <a:latin typeface="Arial"/>
              <a:ea typeface="Arial"/>
              <a:cs typeface="Arial"/>
              <a:sym typeface="Arial"/>
            </a:endParaRPr>
          </a:p>
          <a:p>
            <a:pPr indent="0" lvl="0" marL="0" rtl="0" algn="just">
              <a:lnSpc>
                <a:spcPct val="115000"/>
              </a:lnSpc>
              <a:spcBef>
                <a:spcPts val="0"/>
              </a:spcBef>
              <a:spcAft>
                <a:spcPts val="0"/>
              </a:spcAft>
              <a:buNone/>
            </a:pPr>
            <a:r>
              <a:t/>
            </a:r>
            <a:endParaRPr>
              <a:latin typeface="Arial"/>
              <a:ea typeface="Arial"/>
              <a:cs typeface="Arial"/>
              <a:sym typeface="Arial"/>
            </a:endParaRPr>
          </a:p>
          <a:p>
            <a:pPr indent="0" lvl="0" marL="0" rtl="0" algn="just">
              <a:lnSpc>
                <a:spcPct val="115000"/>
              </a:lnSpc>
              <a:spcBef>
                <a:spcPts val="0"/>
              </a:spcBef>
              <a:spcAft>
                <a:spcPts val="0"/>
              </a:spcAft>
              <a:buNone/>
            </a:pPr>
            <a:r>
              <a:rPr lang="en">
                <a:latin typeface="Arial"/>
                <a:ea typeface="Arial"/>
                <a:cs typeface="Arial"/>
                <a:sym typeface="Arial"/>
              </a:rPr>
              <a:t>The research portal will serve as the gateway to an up-to-date and reliable database of information about research activities, including research related community and public engagement activities at NCCU.</a:t>
            </a:r>
            <a:endParaRPr>
              <a:latin typeface="Arial"/>
              <a:ea typeface="Arial"/>
              <a:cs typeface="Arial"/>
              <a:sym typeface="Arial"/>
            </a:endParaRPr>
          </a:p>
          <a:p>
            <a:pPr indent="0" lvl="0" marL="0" rtl="0" algn="just">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212025"/>
            <a:ext cx="75057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and Deliverables</a:t>
            </a:r>
            <a:endParaRPr/>
          </a:p>
        </p:txBody>
      </p:sp>
      <p:graphicFrame>
        <p:nvGraphicFramePr>
          <p:cNvPr id="154" name="Google Shape;154;p17"/>
          <p:cNvGraphicFramePr/>
          <p:nvPr/>
        </p:nvGraphicFramePr>
        <p:xfrm>
          <a:off x="568500" y="750255"/>
          <a:ext cx="3000000" cy="3000000"/>
        </p:xfrm>
        <a:graphic>
          <a:graphicData uri="http://schemas.openxmlformats.org/drawingml/2006/table">
            <a:tbl>
              <a:tblPr>
                <a:noFill/>
                <a:tableStyleId>{247B2F74-B328-4279-B9E1-E723353CDC5D}</a:tableStyleId>
              </a:tblPr>
              <a:tblGrid>
                <a:gridCol w="2616875"/>
                <a:gridCol w="2616875"/>
                <a:gridCol w="2616875"/>
              </a:tblGrid>
              <a:tr h="354925">
                <a:tc>
                  <a:txBody>
                    <a:bodyPr>
                      <a:noAutofit/>
                    </a:bodyPr>
                    <a:lstStyle/>
                    <a:p>
                      <a:pPr indent="0" lvl="0" marL="0" rtl="0" algn="ctr">
                        <a:spcBef>
                          <a:spcPts val="0"/>
                        </a:spcBef>
                        <a:spcAft>
                          <a:spcPts val="0"/>
                        </a:spcAft>
                        <a:buNone/>
                      </a:pPr>
                      <a:r>
                        <a:rPr b="1" lang="en" sz="1200"/>
                        <a:t>Key Milestones</a:t>
                      </a:r>
                      <a:endParaRPr b="1" sz="1200"/>
                    </a:p>
                  </a:txBody>
                  <a:tcPr marT="91425" marB="91425" marR="91425" marL="91425"/>
                </a:tc>
                <a:tc>
                  <a:txBody>
                    <a:bodyPr>
                      <a:noAutofit/>
                    </a:bodyPr>
                    <a:lstStyle/>
                    <a:p>
                      <a:pPr indent="0" lvl="0" marL="0" rtl="0" algn="ctr">
                        <a:spcBef>
                          <a:spcPts val="0"/>
                        </a:spcBef>
                        <a:spcAft>
                          <a:spcPts val="0"/>
                        </a:spcAft>
                        <a:buNone/>
                      </a:pPr>
                      <a:r>
                        <a:rPr b="1" lang="en" sz="1200"/>
                        <a:t>Start Date</a:t>
                      </a:r>
                      <a:endParaRPr b="1" sz="1200"/>
                    </a:p>
                  </a:txBody>
                  <a:tcPr marT="91425" marB="91425" marR="91425" marL="91425"/>
                </a:tc>
                <a:tc>
                  <a:txBody>
                    <a:bodyPr>
                      <a:noAutofit/>
                    </a:bodyPr>
                    <a:lstStyle/>
                    <a:p>
                      <a:pPr indent="0" lvl="0" marL="0" rtl="0" algn="ctr">
                        <a:spcBef>
                          <a:spcPts val="0"/>
                        </a:spcBef>
                        <a:spcAft>
                          <a:spcPts val="0"/>
                        </a:spcAft>
                        <a:buNone/>
                      </a:pPr>
                      <a:r>
                        <a:rPr b="1" lang="en" sz="1200"/>
                        <a:t>Deliverables End Date</a:t>
                      </a:r>
                      <a:endParaRPr b="1" sz="1200"/>
                    </a:p>
                  </a:txBody>
                  <a:tcPr marT="91425" marB="91425" marR="91425" marL="91425"/>
                </a:tc>
              </a:tr>
              <a:tr h="354925">
                <a:tc>
                  <a:txBody>
                    <a:bodyPr>
                      <a:noAutofit/>
                    </a:bodyPr>
                    <a:lstStyle/>
                    <a:p>
                      <a:pPr indent="0" lvl="0" marL="0" rtl="0" algn="l">
                        <a:spcBef>
                          <a:spcPts val="0"/>
                        </a:spcBef>
                        <a:spcAft>
                          <a:spcPts val="0"/>
                        </a:spcAft>
                        <a:buNone/>
                      </a:pPr>
                      <a:r>
                        <a:rPr lang="en" sz="1200"/>
                        <a:t>Client Meeting</a:t>
                      </a:r>
                      <a:endParaRPr sz="1200"/>
                    </a:p>
                  </a:txBody>
                  <a:tcPr marT="91425" marB="91425" marR="91425" marL="91425"/>
                </a:tc>
                <a:tc>
                  <a:txBody>
                    <a:bodyPr>
                      <a:noAutofit/>
                    </a:bodyPr>
                    <a:lstStyle/>
                    <a:p>
                      <a:pPr indent="0" lvl="0" marL="0" rtl="0" algn="l">
                        <a:spcBef>
                          <a:spcPts val="0"/>
                        </a:spcBef>
                        <a:spcAft>
                          <a:spcPts val="0"/>
                        </a:spcAft>
                        <a:buNone/>
                      </a:pPr>
                      <a:r>
                        <a:rPr lang="en" sz="1200"/>
                        <a:t>Monday, September 10, 2018</a:t>
                      </a:r>
                      <a:endParaRPr sz="1200"/>
                    </a:p>
                  </a:txBody>
                  <a:tcPr marT="91425" marB="91425" marR="91425" marL="91425"/>
                </a:tc>
                <a:tc>
                  <a:txBody>
                    <a:bodyPr>
                      <a:noAutofit/>
                    </a:bodyPr>
                    <a:lstStyle/>
                    <a:p>
                      <a:pPr indent="0" lvl="0" marL="0" rtl="0" algn="l">
                        <a:spcBef>
                          <a:spcPts val="0"/>
                        </a:spcBef>
                        <a:spcAft>
                          <a:spcPts val="0"/>
                        </a:spcAft>
                        <a:buNone/>
                      </a:pPr>
                      <a:r>
                        <a:rPr lang="en" sz="1200"/>
                        <a:t>Monday, December 12, </a:t>
                      </a:r>
                      <a:r>
                        <a:rPr lang="en" sz="1200"/>
                        <a:t>2018</a:t>
                      </a:r>
                      <a:endParaRPr sz="1200"/>
                    </a:p>
                  </a:txBody>
                  <a:tcPr marT="91425" marB="91425" marR="91425" marL="91425"/>
                </a:tc>
              </a:tr>
              <a:tr h="301525">
                <a:tc>
                  <a:txBody>
                    <a:bodyPr>
                      <a:noAutofit/>
                    </a:bodyPr>
                    <a:lstStyle/>
                    <a:p>
                      <a:pPr indent="0" lvl="0" marL="0" rtl="0" algn="l">
                        <a:spcBef>
                          <a:spcPts val="0"/>
                        </a:spcBef>
                        <a:spcAft>
                          <a:spcPts val="0"/>
                        </a:spcAft>
                        <a:buNone/>
                      </a:pPr>
                      <a:r>
                        <a:rPr lang="en" sz="1200"/>
                        <a:t>Project Kick Off Meeting</a:t>
                      </a:r>
                      <a:endParaRPr sz="1200"/>
                    </a:p>
                    <a:p>
                      <a:pPr indent="0" lvl="0" marL="0" rtl="0" algn="l">
                        <a:spcBef>
                          <a:spcPts val="0"/>
                        </a:spcBef>
                        <a:spcAft>
                          <a:spcPts val="0"/>
                        </a:spcAft>
                        <a:buNone/>
                      </a:pPr>
                      <a:r>
                        <a:t/>
                      </a:r>
                      <a:endParaRPr sz="1200"/>
                    </a:p>
                  </a:txBody>
                  <a:tcPr marT="91425" marB="91425" marR="91425" marL="91425"/>
                </a:tc>
                <a:tc>
                  <a:txBody>
                    <a:bodyPr>
                      <a:noAutofit/>
                    </a:bodyPr>
                    <a:lstStyle/>
                    <a:p>
                      <a:pPr indent="0" lvl="0" marL="0" rtl="0" algn="l">
                        <a:spcBef>
                          <a:spcPts val="0"/>
                        </a:spcBef>
                        <a:spcAft>
                          <a:spcPts val="0"/>
                        </a:spcAft>
                        <a:buNone/>
                      </a:pPr>
                      <a:r>
                        <a:rPr lang="en" sz="1200"/>
                        <a:t>Saturday, September 22, 2018</a:t>
                      </a:r>
                      <a:endParaRPr sz="1200"/>
                    </a:p>
                  </a:txBody>
                  <a:tcPr marT="91425" marB="91425" marR="91425" marL="91425"/>
                </a:tc>
                <a:tc>
                  <a:txBody>
                    <a:bodyPr>
                      <a:noAutofit/>
                    </a:bodyPr>
                    <a:lstStyle/>
                    <a:p>
                      <a:pPr indent="0" lvl="0" marL="0" rtl="0" algn="l">
                        <a:spcBef>
                          <a:spcPts val="0"/>
                        </a:spcBef>
                        <a:spcAft>
                          <a:spcPts val="0"/>
                        </a:spcAft>
                        <a:buNone/>
                      </a:pPr>
                      <a:r>
                        <a:rPr lang="en" sz="1200"/>
                        <a:t>Monday, October 8, 2018</a:t>
                      </a:r>
                      <a:endParaRPr sz="1200"/>
                    </a:p>
                  </a:txBody>
                  <a:tcPr marT="91425" marB="91425" marR="91425" marL="91425"/>
                </a:tc>
              </a:tr>
              <a:tr h="404425">
                <a:tc>
                  <a:txBody>
                    <a:bodyPr>
                      <a:noAutofit/>
                    </a:bodyPr>
                    <a:lstStyle/>
                    <a:p>
                      <a:pPr indent="0" lvl="0" marL="0" rtl="0" algn="l">
                        <a:spcBef>
                          <a:spcPts val="0"/>
                        </a:spcBef>
                        <a:spcAft>
                          <a:spcPts val="0"/>
                        </a:spcAft>
                        <a:buNone/>
                      </a:pPr>
                      <a:r>
                        <a:rPr lang="en" sz="1200"/>
                        <a:t>Team Contract</a:t>
                      </a:r>
                      <a:endParaRPr sz="1200"/>
                    </a:p>
                  </a:txBody>
                  <a:tcPr marT="91425" marB="91425" marR="91425" marL="91425"/>
                </a:tc>
                <a:tc>
                  <a:txBody>
                    <a:bodyPr>
                      <a:noAutofit/>
                    </a:bodyPr>
                    <a:lstStyle/>
                    <a:p>
                      <a:pPr indent="0" lvl="0" marL="0" rtl="0" algn="l">
                        <a:spcBef>
                          <a:spcPts val="0"/>
                        </a:spcBef>
                        <a:spcAft>
                          <a:spcPts val="0"/>
                        </a:spcAft>
                        <a:buNone/>
                      </a:pPr>
                      <a:r>
                        <a:rPr lang="en" sz="1200"/>
                        <a:t>Thursday</a:t>
                      </a:r>
                      <a:r>
                        <a:rPr lang="en" sz="1200"/>
                        <a:t>, September 27,2018</a:t>
                      </a:r>
                      <a:endParaRPr sz="1200"/>
                    </a:p>
                  </a:txBody>
                  <a:tcPr marT="91425" marB="91425" marR="91425" marL="91425"/>
                </a:tc>
                <a:tc>
                  <a:txBody>
                    <a:bodyPr>
                      <a:noAutofit/>
                    </a:bodyPr>
                    <a:lstStyle/>
                    <a:p>
                      <a:pPr indent="0" lvl="0" marL="0" rtl="0" algn="l">
                        <a:spcBef>
                          <a:spcPts val="0"/>
                        </a:spcBef>
                        <a:spcAft>
                          <a:spcPts val="0"/>
                        </a:spcAft>
                        <a:buNone/>
                      </a:pPr>
                      <a:r>
                        <a:rPr lang="en" sz="1200"/>
                        <a:t>Saturday, September 29,2018</a:t>
                      </a:r>
                      <a:endParaRPr sz="1200"/>
                    </a:p>
                  </a:txBody>
                  <a:tcPr marT="91425" marB="91425" marR="91425" marL="91425"/>
                </a:tc>
              </a:tr>
              <a:tr h="340325">
                <a:tc>
                  <a:txBody>
                    <a:bodyPr>
                      <a:noAutofit/>
                    </a:bodyPr>
                    <a:lstStyle/>
                    <a:p>
                      <a:pPr indent="0" lvl="0" marL="0" rtl="0" algn="l">
                        <a:spcBef>
                          <a:spcPts val="0"/>
                        </a:spcBef>
                        <a:spcAft>
                          <a:spcPts val="0"/>
                        </a:spcAft>
                        <a:buNone/>
                      </a:pPr>
                      <a:r>
                        <a:rPr lang="en" sz="1200"/>
                        <a:t>Business Requirement Gathering</a:t>
                      </a:r>
                      <a:endParaRPr sz="1200"/>
                    </a:p>
                  </a:txBody>
                  <a:tcPr marT="91425" marB="91425" marR="91425" marL="91425"/>
                </a:tc>
                <a:tc>
                  <a:txBody>
                    <a:bodyPr>
                      <a:noAutofit/>
                    </a:bodyPr>
                    <a:lstStyle/>
                    <a:p>
                      <a:pPr indent="0" lvl="0" marL="0" rtl="0" algn="l">
                        <a:spcBef>
                          <a:spcPts val="0"/>
                        </a:spcBef>
                        <a:spcAft>
                          <a:spcPts val="0"/>
                        </a:spcAft>
                        <a:buNone/>
                      </a:pPr>
                      <a:r>
                        <a:rPr lang="en" sz="1200"/>
                        <a:t>Wednesday, September 26, 2018</a:t>
                      </a:r>
                      <a:endParaRPr sz="1200"/>
                    </a:p>
                  </a:txBody>
                  <a:tcPr marT="91425" marB="91425" marR="91425" marL="91425"/>
                </a:tc>
                <a:tc>
                  <a:txBody>
                    <a:bodyPr>
                      <a:noAutofit/>
                    </a:bodyPr>
                    <a:lstStyle/>
                    <a:p>
                      <a:pPr indent="0" lvl="0" marL="0" rtl="0" algn="l">
                        <a:spcBef>
                          <a:spcPts val="0"/>
                        </a:spcBef>
                        <a:spcAft>
                          <a:spcPts val="0"/>
                        </a:spcAft>
                        <a:buNone/>
                      </a:pPr>
                      <a:r>
                        <a:rPr lang="en" sz="1200"/>
                        <a:t>Saturday, October 20, 2018</a:t>
                      </a:r>
                      <a:endParaRPr sz="1200"/>
                    </a:p>
                  </a:txBody>
                  <a:tcPr marT="91425" marB="91425" marR="91425" marL="91425"/>
                </a:tc>
              </a:tr>
              <a:tr h="354925">
                <a:tc>
                  <a:txBody>
                    <a:bodyPr>
                      <a:noAutofit/>
                    </a:bodyPr>
                    <a:lstStyle/>
                    <a:p>
                      <a:pPr indent="0" lvl="0" marL="0" rtl="0" algn="l">
                        <a:spcBef>
                          <a:spcPts val="0"/>
                        </a:spcBef>
                        <a:spcAft>
                          <a:spcPts val="0"/>
                        </a:spcAft>
                        <a:buNone/>
                      </a:pPr>
                      <a:r>
                        <a:rPr lang="en" sz="1200"/>
                        <a:t>Prototype Demo</a:t>
                      </a:r>
                      <a:endParaRPr sz="1200"/>
                    </a:p>
                  </a:txBody>
                  <a:tcPr marT="91425" marB="91425" marR="91425" marL="91425"/>
                </a:tc>
                <a:tc>
                  <a:txBody>
                    <a:bodyPr>
                      <a:noAutofit/>
                    </a:bodyPr>
                    <a:lstStyle/>
                    <a:p>
                      <a:pPr indent="0" lvl="0" marL="0" rtl="0" algn="l">
                        <a:spcBef>
                          <a:spcPts val="0"/>
                        </a:spcBef>
                        <a:spcAft>
                          <a:spcPts val="0"/>
                        </a:spcAft>
                        <a:buNone/>
                      </a:pPr>
                      <a:r>
                        <a:rPr lang="en" sz="1200"/>
                        <a:t>Friday, October 5, 2018</a:t>
                      </a:r>
                      <a:endParaRPr sz="1200"/>
                    </a:p>
                  </a:txBody>
                  <a:tcPr marT="91425" marB="91425" marR="91425" marL="91425"/>
                </a:tc>
                <a:tc>
                  <a:txBody>
                    <a:bodyPr>
                      <a:noAutofit/>
                    </a:bodyPr>
                    <a:lstStyle/>
                    <a:p>
                      <a:pPr indent="0" lvl="0" marL="0" rtl="0" algn="l">
                        <a:spcBef>
                          <a:spcPts val="0"/>
                        </a:spcBef>
                        <a:spcAft>
                          <a:spcPts val="0"/>
                        </a:spcAft>
                        <a:buNone/>
                      </a:pPr>
                      <a:r>
                        <a:rPr lang="en" sz="1200"/>
                        <a:t>Monday, October 22, 2018</a:t>
                      </a:r>
                      <a:endParaRPr sz="1200"/>
                    </a:p>
                  </a:txBody>
                  <a:tcPr marT="91425" marB="91425" marR="91425" marL="91425"/>
                </a:tc>
              </a:tr>
              <a:tr h="354925">
                <a:tc>
                  <a:txBody>
                    <a:bodyPr>
                      <a:noAutofit/>
                    </a:bodyPr>
                    <a:lstStyle/>
                    <a:p>
                      <a:pPr indent="0" lvl="0" marL="0" rtl="0" algn="l">
                        <a:spcBef>
                          <a:spcPts val="0"/>
                        </a:spcBef>
                        <a:spcAft>
                          <a:spcPts val="0"/>
                        </a:spcAft>
                        <a:buNone/>
                      </a:pPr>
                      <a:r>
                        <a:rPr lang="en" sz="1200"/>
                        <a:t>Project Implementation</a:t>
                      </a:r>
                      <a:endParaRPr sz="1200"/>
                    </a:p>
                  </a:txBody>
                  <a:tcPr marT="91425" marB="91425" marR="91425" marL="91425"/>
                </a:tc>
                <a:tc>
                  <a:txBody>
                    <a:bodyPr>
                      <a:noAutofit/>
                    </a:bodyPr>
                    <a:lstStyle/>
                    <a:p>
                      <a:pPr indent="0" lvl="0" marL="0" rtl="0" algn="l">
                        <a:spcBef>
                          <a:spcPts val="0"/>
                        </a:spcBef>
                        <a:spcAft>
                          <a:spcPts val="0"/>
                        </a:spcAft>
                        <a:buNone/>
                      </a:pPr>
                      <a:r>
                        <a:rPr lang="en" sz="1200"/>
                        <a:t>Monday, October 22, 2018</a:t>
                      </a:r>
                      <a:endParaRPr sz="1200"/>
                    </a:p>
                  </a:txBody>
                  <a:tcPr marT="91425" marB="91425" marR="91425" marL="91425"/>
                </a:tc>
                <a:tc>
                  <a:txBody>
                    <a:bodyPr>
                      <a:noAutofit/>
                    </a:bodyPr>
                    <a:lstStyle/>
                    <a:p>
                      <a:pPr indent="0" lvl="0" marL="0" rtl="0" algn="l">
                        <a:spcBef>
                          <a:spcPts val="0"/>
                        </a:spcBef>
                        <a:spcAft>
                          <a:spcPts val="0"/>
                        </a:spcAft>
                        <a:buNone/>
                      </a:pPr>
                      <a:r>
                        <a:rPr lang="en" sz="1200"/>
                        <a:t>Friday, </a:t>
                      </a:r>
                      <a:r>
                        <a:rPr lang="en" sz="1200"/>
                        <a:t>November 30, 2018</a:t>
                      </a:r>
                      <a:endParaRPr sz="1200"/>
                    </a:p>
                  </a:txBody>
                  <a:tcPr marT="91425" marB="91425" marR="91425" marL="91425"/>
                </a:tc>
              </a:tr>
              <a:tr h="354925">
                <a:tc>
                  <a:txBody>
                    <a:bodyPr>
                      <a:noAutofit/>
                    </a:bodyPr>
                    <a:lstStyle/>
                    <a:p>
                      <a:pPr indent="0" lvl="0" marL="0" rtl="0" algn="l">
                        <a:spcBef>
                          <a:spcPts val="0"/>
                        </a:spcBef>
                        <a:spcAft>
                          <a:spcPts val="0"/>
                        </a:spcAft>
                        <a:buNone/>
                      </a:pPr>
                      <a:r>
                        <a:rPr lang="en" sz="1200"/>
                        <a:t>Unit and System Integration Testing</a:t>
                      </a:r>
                      <a:endParaRPr sz="1200"/>
                    </a:p>
                  </a:txBody>
                  <a:tcPr marT="91425" marB="91425" marR="91425" marL="91425"/>
                </a:tc>
                <a:tc>
                  <a:txBody>
                    <a:bodyPr>
                      <a:noAutofit/>
                    </a:bodyPr>
                    <a:lstStyle/>
                    <a:p>
                      <a:pPr indent="0" lvl="0" marL="0" rtl="0" algn="l">
                        <a:spcBef>
                          <a:spcPts val="0"/>
                        </a:spcBef>
                        <a:spcAft>
                          <a:spcPts val="0"/>
                        </a:spcAft>
                        <a:buNone/>
                      </a:pPr>
                      <a:r>
                        <a:rPr lang="en" sz="1200"/>
                        <a:t>Monday, November 19</a:t>
                      </a:r>
                      <a:endParaRPr sz="1200"/>
                    </a:p>
                  </a:txBody>
                  <a:tcPr marT="91425" marB="91425" marR="91425" marL="91425"/>
                </a:tc>
                <a:tc>
                  <a:txBody>
                    <a:bodyPr>
                      <a:noAutofit/>
                    </a:bodyPr>
                    <a:lstStyle/>
                    <a:p>
                      <a:pPr indent="0" lvl="0" marL="0" rtl="0" algn="l">
                        <a:spcBef>
                          <a:spcPts val="0"/>
                        </a:spcBef>
                        <a:spcAft>
                          <a:spcPts val="0"/>
                        </a:spcAft>
                        <a:buNone/>
                      </a:pPr>
                      <a:r>
                        <a:rPr lang="en" sz="1200"/>
                        <a:t>Friday, November 23, 2018</a:t>
                      </a:r>
                      <a:endParaRPr sz="1200"/>
                    </a:p>
                  </a:txBody>
                  <a:tcPr marT="91425" marB="91425" marR="91425" marL="91425"/>
                </a:tc>
              </a:tr>
              <a:tr h="531475">
                <a:tc>
                  <a:txBody>
                    <a:bodyPr>
                      <a:noAutofit/>
                    </a:bodyPr>
                    <a:lstStyle/>
                    <a:p>
                      <a:pPr indent="0" lvl="0" marL="0" rtl="0" algn="l">
                        <a:spcBef>
                          <a:spcPts val="0"/>
                        </a:spcBef>
                        <a:spcAft>
                          <a:spcPts val="0"/>
                        </a:spcAft>
                        <a:buNone/>
                      </a:pPr>
                      <a:r>
                        <a:rPr lang="en" sz="1200"/>
                        <a:t>User Acceptance Testing / Product Readiness Testing</a:t>
                      </a:r>
                      <a:endParaRPr sz="1200"/>
                    </a:p>
                  </a:txBody>
                  <a:tcPr marT="91425" marB="91425" marR="91425" marL="91425"/>
                </a:tc>
                <a:tc>
                  <a:txBody>
                    <a:bodyPr>
                      <a:noAutofit/>
                    </a:bodyPr>
                    <a:lstStyle/>
                    <a:p>
                      <a:pPr indent="0" lvl="0" marL="0" rtl="0" algn="l">
                        <a:spcBef>
                          <a:spcPts val="0"/>
                        </a:spcBef>
                        <a:spcAft>
                          <a:spcPts val="0"/>
                        </a:spcAft>
                        <a:buNone/>
                      </a:pPr>
                      <a:r>
                        <a:rPr lang="en" sz="1200"/>
                        <a:t>Tuesday, November 13, 2018</a:t>
                      </a:r>
                      <a:endParaRPr sz="1200"/>
                    </a:p>
                  </a:txBody>
                  <a:tcPr marT="91425" marB="91425" marR="91425" marL="91425"/>
                </a:tc>
                <a:tc>
                  <a:txBody>
                    <a:bodyPr>
                      <a:noAutofit/>
                    </a:bodyPr>
                    <a:lstStyle/>
                    <a:p>
                      <a:pPr indent="0" lvl="0" marL="0" rtl="0" algn="l">
                        <a:spcBef>
                          <a:spcPts val="0"/>
                        </a:spcBef>
                        <a:spcAft>
                          <a:spcPts val="0"/>
                        </a:spcAft>
                        <a:buNone/>
                      </a:pPr>
                      <a:r>
                        <a:rPr lang="en" sz="1200"/>
                        <a:t>Friday </a:t>
                      </a:r>
                      <a:r>
                        <a:rPr lang="en" sz="1200"/>
                        <a:t>November 30, 2018</a:t>
                      </a:r>
                      <a:endParaRPr sz="1200"/>
                    </a:p>
                  </a:txBody>
                  <a:tcPr marT="91425" marB="91425" marR="91425" marL="91425"/>
                </a:tc>
              </a:tr>
              <a:tr h="354925">
                <a:tc>
                  <a:txBody>
                    <a:bodyPr>
                      <a:noAutofit/>
                    </a:bodyPr>
                    <a:lstStyle/>
                    <a:p>
                      <a:pPr indent="0" lvl="0" marL="0" rtl="0" algn="l">
                        <a:spcBef>
                          <a:spcPts val="0"/>
                        </a:spcBef>
                        <a:spcAft>
                          <a:spcPts val="0"/>
                        </a:spcAft>
                        <a:buNone/>
                      </a:pPr>
                      <a:r>
                        <a:rPr lang="en" sz="1200"/>
                        <a:t>Release - Go live</a:t>
                      </a:r>
                      <a:endParaRPr sz="1200"/>
                    </a:p>
                  </a:txBody>
                  <a:tcPr marT="91425" marB="91425" marR="91425" marL="91425"/>
                </a:tc>
                <a:tc>
                  <a:txBody>
                    <a:bodyPr>
                      <a:noAutofit/>
                    </a:bodyPr>
                    <a:lstStyle/>
                    <a:p>
                      <a:pPr indent="0" lvl="0" marL="0" rtl="0" algn="l">
                        <a:spcBef>
                          <a:spcPts val="0"/>
                        </a:spcBef>
                        <a:spcAft>
                          <a:spcPts val="0"/>
                        </a:spcAft>
                        <a:buNone/>
                      </a:pPr>
                      <a:r>
                        <a:rPr lang="en" sz="1200"/>
                        <a:t>Monday December 03, 2018</a:t>
                      </a:r>
                      <a:endParaRPr sz="1200"/>
                    </a:p>
                  </a:txBody>
                  <a:tcPr marT="91425" marB="91425" marR="91425" marL="91425"/>
                </a:tc>
                <a:tc>
                  <a:txBody>
                    <a:bodyPr>
                      <a:noAutofit/>
                    </a:bodyPr>
                    <a:lstStyle/>
                    <a:p>
                      <a:pPr indent="0" lvl="0" marL="0" rtl="0" algn="l">
                        <a:spcBef>
                          <a:spcPts val="0"/>
                        </a:spcBef>
                        <a:spcAft>
                          <a:spcPts val="0"/>
                        </a:spcAft>
                        <a:buNone/>
                      </a:pPr>
                      <a:r>
                        <a:rPr lang="en" sz="1200"/>
                        <a:t>Monday, </a:t>
                      </a:r>
                      <a:r>
                        <a:rPr lang="en" sz="1200"/>
                        <a:t>December 03, 2018</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Breakdown Structure</a:t>
            </a:r>
            <a:endParaRPr/>
          </a:p>
        </p:txBody>
      </p:sp>
      <p:sp>
        <p:nvSpPr>
          <p:cNvPr id="160" name="Google Shape;160;p18"/>
          <p:cNvSpPr txBox="1"/>
          <p:nvPr>
            <p:ph idx="1" type="body"/>
          </p:nvPr>
        </p:nvSpPr>
        <p:spPr>
          <a:xfrm>
            <a:off x="819150" y="1606100"/>
            <a:ext cx="7505700" cy="28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8"/>
          <p:cNvPicPr preferRelativeResize="0"/>
          <p:nvPr/>
        </p:nvPicPr>
        <p:blipFill>
          <a:blip r:embed="rId3">
            <a:alphaModFix/>
          </a:blip>
          <a:stretch>
            <a:fillRect/>
          </a:stretch>
        </p:blipFill>
        <p:spPr>
          <a:xfrm>
            <a:off x="819150" y="1606100"/>
            <a:ext cx="7505701" cy="2832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19"/>
          <p:cNvPicPr preferRelativeResize="0"/>
          <p:nvPr/>
        </p:nvPicPr>
        <p:blipFill>
          <a:blip r:embed="rId3">
            <a:alphaModFix/>
          </a:blip>
          <a:stretch>
            <a:fillRect/>
          </a:stretch>
        </p:blipFill>
        <p:spPr>
          <a:xfrm>
            <a:off x="65575" y="200825"/>
            <a:ext cx="8839200" cy="4942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52400" y="152400"/>
            <a:ext cx="8839199" cy="48113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353825"/>
            <a:ext cx="75057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Communications Plan</a:t>
            </a:r>
            <a:endParaRPr/>
          </a:p>
        </p:txBody>
      </p:sp>
      <p:graphicFrame>
        <p:nvGraphicFramePr>
          <p:cNvPr id="177" name="Google Shape;177;p21"/>
          <p:cNvGraphicFramePr/>
          <p:nvPr/>
        </p:nvGraphicFramePr>
        <p:xfrm>
          <a:off x="415125" y="1056710"/>
          <a:ext cx="3000000" cy="3000000"/>
        </p:xfrm>
        <a:graphic>
          <a:graphicData uri="http://schemas.openxmlformats.org/drawingml/2006/table">
            <a:tbl>
              <a:tblPr>
                <a:noFill/>
                <a:tableStyleId>{247B2F74-B328-4279-B9E1-E723353CDC5D}</a:tableStyleId>
              </a:tblPr>
              <a:tblGrid>
                <a:gridCol w="1653125"/>
                <a:gridCol w="1653125"/>
                <a:gridCol w="1653125"/>
                <a:gridCol w="1509575"/>
                <a:gridCol w="1796675"/>
              </a:tblGrid>
              <a:tr h="630200">
                <a:tc>
                  <a:txBody>
                    <a:bodyPr>
                      <a:noAutofit/>
                    </a:bodyPr>
                    <a:lstStyle/>
                    <a:p>
                      <a:pPr indent="0" lvl="0" marL="0" rtl="0" algn="ctr">
                        <a:spcBef>
                          <a:spcPts val="0"/>
                        </a:spcBef>
                        <a:spcAft>
                          <a:spcPts val="0"/>
                        </a:spcAft>
                        <a:buNone/>
                      </a:pPr>
                      <a:r>
                        <a:rPr b="1" lang="en"/>
                        <a:t>Stakeholder</a:t>
                      </a:r>
                      <a:r>
                        <a:rPr b="1" lang="en"/>
                        <a:t>s</a:t>
                      </a:r>
                      <a:endParaRPr b="1"/>
                    </a:p>
                  </a:txBody>
                  <a:tcPr marT="91425" marB="91425" marR="91425" marL="91425"/>
                </a:tc>
                <a:tc>
                  <a:txBody>
                    <a:bodyPr>
                      <a:noAutofit/>
                    </a:bodyPr>
                    <a:lstStyle/>
                    <a:p>
                      <a:pPr indent="0" lvl="0" marL="0" rtl="0" algn="ctr">
                        <a:spcBef>
                          <a:spcPts val="0"/>
                        </a:spcBef>
                        <a:spcAft>
                          <a:spcPts val="0"/>
                        </a:spcAft>
                        <a:buNone/>
                      </a:pPr>
                      <a:r>
                        <a:rPr b="1" lang="en"/>
                        <a:t>Document/ Message</a:t>
                      </a:r>
                      <a:endParaRPr b="1"/>
                    </a:p>
                  </a:txBody>
                  <a:tcPr marT="91425" marB="91425" marR="91425" marL="91425"/>
                </a:tc>
                <a:tc>
                  <a:txBody>
                    <a:bodyPr>
                      <a:noAutofit/>
                    </a:bodyPr>
                    <a:lstStyle/>
                    <a:p>
                      <a:pPr indent="0" lvl="0" marL="0" rtl="0" algn="ctr">
                        <a:spcBef>
                          <a:spcPts val="0"/>
                        </a:spcBef>
                        <a:spcAft>
                          <a:spcPts val="0"/>
                        </a:spcAft>
                        <a:buNone/>
                      </a:pPr>
                      <a:r>
                        <a:rPr b="1" lang="en"/>
                        <a:t>Format</a:t>
                      </a:r>
                      <a:endParaRPr b="1"/>
                    </a:p>
                  </a:txBody>
                  <a:tcPr marT="91425" marB="91425" marR="91425" marL="91425"/>
                </a:tc>
                <a:tc>
                  <a:txBody>
                    <a:bodyPr>
                      <a:noAutofit/>
                    </a:bodyPr>
                    <a:lstStyle/>
                    <a:p>
                      <a:pPr indent="0" lvl="0" marL="0" rtl="0" algn="ctr">
                        <a:spcBef>
                          <a:spcPts val="0"/>
                        </a:spcBef>
                        <a:spcAft>
                          <a:spcPts val="0"/>
                        </a:spcAft>
                        <a:buNone/>
                      </a:pPr>
                      <a:r>
                        <a:rPr b="1" lang="en"/>
                        <a:t>Communicator</a:t>
                      </a:r>
                      <a:endParaRPr b="1"/>
                    </a:p>
                  </a:txBody>
                  <a:tcPr marT="91425" marB="91425" marR="91425" marL="91425"/>
                </a:tc>
                <a:tc>
                  <a:txBody>
                    <a:bodyPr>
                      <a:noAutofit/>
                    </a:bodyPr>
                    <a:lstStyle/>
                    <a:p>
                      <a:pPr indent="0" lvl="0" marL="0" rtl="0" algn="ctr">
                        <a:spcBef>
                          <a:spcPts val="0"/>
                        </a:spcBef>
                        <a:spcAft>
                          <a:spcPts val="0"/>
                        </a:spcAft>
                        <a:buNone/>
                      </a:pPr>
                      <a:r>
                        <a:rPr b="1" lang="en"/>
                        <a:t>Delivery Frequency</a:t>
                      </a:r>
                      <a:endParaRPr b="1"/>
                    </a:p>
                  </a:txBody>
                  <a:tcPr marT="91425" marB="91425" marR="91425" marL="91425"/>
                </a:tc>
              </a:tr>
              <a:tr h="630200">
                <a:tc>
                  <a:txBody>
                    <a:bodyPr>
                      <a:noAutofit/>
                    </a:bodyPr>
                    <a:lstStyle/>
                    <a:p>
                      <a:pPr indent="0" lvl="0" marL="0" rtl="0" algn="l">
                        <a:spcBef>
                          <a:spcPts val="0"/>
                        </a:spcBef>
                        <a:spcAft>
                          <a:spcPts val="0"/>
                        </a:spcAft>
                        <a:buNone/>
                      </a:pPr>
                      <a:r>
                        <a:rPr lang="en"/>
                        <a:t>Project Sponsor</a:t>
                      </a:r>
                      <a:endParaRPr/>
                    </a:p>
                  </a:txBody>
                  <a:tcPr marT="91425" marB="91425" marR="91425" marL="91425"/>
                </a:tc>
                <a:tc>
                  <a:txBody>
                    <a:bodyPr>
                      <a:noAutofit/>
                    </a:bodyPr>
                    <a:lstStyle/>
                    <a:p>
                      <a:pPr indent="0" lvl="0" marL="0" rtl="0" algn="l">
                        <a:spcBef>
                          <a:spcPts val="0"/>
                        </a:spcBef>
                        <a:spcAft>
                          <a:spcPts val="0"/>
                        </a:spcAft>
                        <a:buNone/>
                      </a:pPr>
                      <a:r>
                        <a:rPr lang="en"/>
                        <a:t>Project plan, status report</a:t>
                      </a:r>
                      <a:endParaRPr/>
                    </a:p>
                  </a:txBody>
                  <a:tcPr marT="91425" marB="91425" marR="91425" marL="91425"/>
                </a:tc>
                <a:tc>
                  <a:txBody>
                    <a:bodyPr>
                      <a:noAutofit/>
                    </a:bodyPr>
                    <a:lstStyle/>
                    <a:p>
                      <a:pPr indent="0" lvl="0" marL="0" rtl="0" algn="l">
                        <a:spcBef>
                          <a:spcPts val="0"/>
                        </a:spcBef>
                        <a:spcAft>
                          <a:spcPts val="0"/>
                        </a:spcAft>
                        <a:buNone/>
                      </a:pPr>
                      <a:r>
                        <a:rPr lang="en"/>
                        <a:t>Meeting, Intranet</a:t>
                      </a:r>
                      <a:endParaRPr/>
                    </a:p>
                  </a:txBody>
                  <a:tcPr marT="91425" marB="91425" marR="91425" marL="91425"/>
                </a:tc>
                <a:tc>
                  <a:txBody>
                    <a:bodyPr>
                      <a:noAutofit/>
                    </a:bodyPr>
                    <a:lstStyle/>
                    <a:p>
                      <a:pPr indent="0" lvl="0" marL="0" rtl="0" algn="l">
                        <a:spcBef>
                          <a:spcPts val="0"/>
                        </a:spcBef>
                        <a:spcAft>
                          <a:spcPts val="0"/>
                        </a:spcAft>
                        <a:buNone/>
                      </a:pPr>
                      <a:r>
                        <a:rPr lang="en"/>
                        <a:t>Project Manager</a:t>
                      </a:r>
                      <a:endParaRPr/>
                    </a:p>
                  </a:txBody>
                  <a:tcPr marT="91425" marB="91425" marR="91425" marL="91425"/>
                </a:tc>
                <a:tc>
                  <a:txBody>
                    <a:bodyPr>
                      <a:noAutofit/>
                    </a:bodyPr>
                    <a:lstStyle/>
                    <a:p>
                      <a:pPr indent="0" lvl="0" marL="0" rtl="0" algn="l">
                        <a:spcBef>
                          <a:spcPts val="0"/>
                        </a:spcBef>
                        <a:spcAft>
                          <a:spcPts val="0"/>
                        </a:spcAft>
                        <a:buNone/>
                      </a:pPr>
                      <a:r>
                        <a:rPr lang="en"/>
                        <a:t>Weekly/Biweekly</a:t>
                      </a:r>
                      <a:endParaRPr/>
                    </a:p>
                  </a:txBody>
                  <a:tcPr marT="91425" marB="91425" marR="91425" marL="91425"/>
                </a:tc>
              </a:tr>
              <a:tr h="630200">
                <a:tc>
                  <a:txBody>
                    <a:bodyPr>
                      <a:noAutofit/>
                    </a:bodyPr>
                    <a:lstStyle/>
                    <a:p>
                      <a:pPr indent="0" lvl="0" marL="0" rtl="0" algn="l">
                        <a:spcBef>
                          <a:spcPts val="0"/>
                        </a:spcBef>
                        <a:spcAft>
                          <a:spcPts val="0"/>
                        </a:spcAft>
                        <a:buNone/>
                      </a:pPr>
                      <a:r>
                        <a:rPr lang="en"/>
                        <a:t>Team Members</a:t>
                      </a:r>
                      <a:endParaRPr/>
                    </a:p>
                  </a:txBody>
                  <a:tcPr marT="91425" marB="91425" marR="91425" marL="91425"/>
                </a:tc>
                <a:tc>
                  <a:txBody>
                    <a:bodyPr>
                      <a:noAutofit/>
                    </a:bodyPr>
                    <a:lstStyle/>
                    <a:p>
                      <a:pPr indent="0" lvl="0" marL="0" rtl="0" algn="l">
                        <a:spcBef>
                          <a:spcPts val="0"/>
                        </a:spcBef>
                        <a:spcAft>
                          <a:spcPts val="0"/>
                        </a:spcAft>
                        <a:buNone/>
                      </a:pPr>
                      <a:r>
                        <a:rPr lang="en"/>
                        <a:t>Project Status Report</a:t>
                      </a:r>
                      <a:endParaRPr/>
                    </a:p>
                  </a:txBody>
                  <a:tcPr marT="91425" marB="91425" marR="91425" marL="91425"/>
                </a:tc>
                <a:tc>
                  <a:txBody>
                    <a:bodyPr>
                      <a:noAutofit/>
                    </a:bodyPr>
                    <a:lstStyle/>
                    <a:p>
                      <a:pPr indent="0" lvl="0" marL="0" rtl="0" algn="l">
                        <a:spcBef>
                          <a:spcPts val="0"/>
                        </a:spcBef>
                        <a:spcAft>
                          <a:spcPts val="0"/>
                        </a:spcAft>
                        <a:buNone/>
                      </a:pPr>
                      <a:r>
                        <a:rPr lang="en"/>
                        <a:t>Meeting, Intranet</a:t>
                      </a:r>
                      <a:endParaRPr/>
                    </a:p>
                  </a:txBody>
                  <a:tcPr marT="91425" marB="91425" marR="91425" marL="91425"/>
                </a:tc>
                <a:tc>
                  <a:txBody>
                    <a:bodyPr>
                      <a:noAutofit/>
                    </a:bodyPr>
                    <a:lstStyle/>
                    <a:p>
                      <a:pPr indent="0" lvl="0" marL="0" rtl="0" algn="l">
                        <a:spcBef>
                          <a:spcPts val="0"/>
                        </a:spcBef>
                        <a:spcAft>
                          <a:spcPts val="0"/>
                        </a:spcAft>
                        <a:buNone/>
                      </a:pPr>
                      <a:r>
                        <a:rPr lang="en"/>
                        <a:t>Project Manager</a:t>
                      </a:r>
                      <a:endParaRPr/>
                    </a:p>
                  </a:txBody>
                  <a:tcPr marT="91425" marB="91425" marR="91425" marL="91425"/>
                </a:tc>
                <a:tc>
                  <a:txBody>
                    <a:bodyPr>
                      <a:noAutofit/>
                    </a:bodyPr>
                    <a:lstStyle/>
                    <a:p>
                      <a:pPr indent="0" lvl="0" marL="0" rtl="0" algn="l">
                        <a:spcBef>
                          <a:spcPts val="0"/>
                        </a:spcBef>
                        <a:spcAft>
                          <a:spcPts val="0"/>
                        </a:spcAft>
                        <a:buNone/>
                      </a:pPr>
                      <a:r>
                        <a:rPr lang="en"/>
                        <a:t>Weekly</a:t>
                      </a:r>
                      <a:endParaRPr/>
                    </a:p>
                  </a:txBody>
                  <a:tcPr marT="91425" marB="91425" marR="91425" marL="91425"/>
                </a:tc>
              </a:tr>
              <a:tr h="630200">
                <a:tc>
                  <a:txBody>
                    <a:bodyPr>
                      <a:noAutofit/>
                    </a:bodyPr>
                    <a:lstStyle/>
                    <a:p>
                      <a:pPr indent="0" lvl="0" marL="0" rtl="0" algn="l">
                        <a:spcBef>
                          <a:spcPts val="0"/>
                        </a:spcBef>
                        <a:spcAft>
                          <a:spcPts val="0"/>
                        </a:spcAft>
                        <a:buNone/>
                      </a:pPr>
                      <a:r>
                        <a:rPr lang="en"/>
                        <a:t>Management Supervisor</a:t>
                      </a:r>
                      <a:endParaRPr/>
                    </a:p>
                  </a:txBody>
                  <a:tcPr marT="91425" marB="91425" marR="91425" marL="91425"/>
                </a:tc>
                <a:tc>
                  <a:txBody>
                    <a:bodyPr>
                      <a:noAutofit/>
                    </a:bodyPr>
                    <a:lstStyle/>
                    <a:p>
                      <a:pPr indent="0" lvl="0" marL="0" rtl="0" algn="l">
                        <a:spcBef>
                          <a:spcPts val="0"/>
                        </a:spcBef>
                        <a:spcAft>
                          <a:spcPts val="0"/>
                        </a:spcAft>
                        <a:buNone/>
                      </a:pPr>
                      <a:r>
                        <a:rPr lang="en"/>
                        <a:t>Project Status Report</a:t>
                      </a:r>
                      <a:endParaRPr/>
                    </a:p>
                  </a:txBody>
                  <a:tcPr marT="91425" marB="91425" marR="91425" marL="91425"/>
                </a:tc>
                <a:tc>
                  <a:txBody>
                    <a:bodyPr>
                      <a:noAutofit/>
                    </a:bodyPr>
                    <a:lstStyle/>
                    <a:p>
                      <a:pPr indent="0" lvl="0" marL="0" rtl="0" algn="l">
                        <a:spcBef>
                          <a:spcPts val="0"/>
                        </a:spcBef>
                        <a:spcAft>
                          <a:spcPts val="0"/>
                        </a:spcAft>
                        <a:buNone/>
                      </a:pPr>
                      <a:r>
                        <a:rPr lang="en"/>
                        <a:t>Hard/Soft Copy</a:t>
                      </a:r>
                      <a:endParaRPr/>
                    </a:p>
                  </a:txBody>
                  <a:tcPr marT="91425" marB="91425" marR="91425" marL="91425"/>
                </a:tc>
                <a:tc>
                  <a:txBody>
                    <a:bodyPr>
                      <a:noAutofit/>
                    </a:bodyPr>
                    <a:lstStyle/>
                    <a:p>
                      <a:pPr indent="0" lvl="0" marL="0" rtl="0" algn="l">
                        <a:spcBef>
                          <a:spcPts val="0"/>
                        </a:spcBef>
                        <a:spcAft>
                          <a:spcPts val="0"/>
                        </a:spcAft>
                        <a:buNone/>
                      </a:pPr>
                      <a:r>
                        <a:rPr lang="en"/>
                        <a:t>Project Manager</a:t>
                      </a:r>
                      <a:endParaRPr/>
                    </a:p>
                  </a:txBody>
                  <a:tcPr marT="91425" marB="91425" marR="91425" marL="91425"/>
                </a:tc>
                <a:tc>
                  <a:txBody>
                    <a:bodyPr>
                      <a:noAutofit/>
                    </a:bodyPr>
                    <a:lstStyle/>
                    <a:p>
                      <a:pPr indent="0" lvl="0" marL="0" rtl="0" algn="l">
                        <a:spcBef>
                          <a:spcPts val="0"/>
                        </a:spcBef>
                        <a:spcAft>
                          <a:spcPts val="0"/>
                        </a:spcAft>
                        <a:buNone/>
                      </a:pPr>
                      <a:r>
                        <a:rPr lang="en"/>
                        <a:t>Once a month</a:t>
                      </a:r>
                      <a:endParaRPr/>
                    </a:p>
                  </a:txBody>
                  <a:tcPr marT="91425" marB="91425" marR="91425" marL="91425"/>
                </a:tc>
              </a:tr>
              <a:tr h="630200">
                <a:tc>
                  <a:txBody>
                    <a:bodyPr>
                      <a:noAutofit/>
                    </a:bodyPr>
                    <a:lstStyle/>
                    <a:p>
                      <a:pPr indent="0" lvl="0" marL="0" rtl="0" algn="l">
                        <a:spcBef>
                          <a:spcPts val="0"/>
                        </a:spcBef>
                        <a:spcAft>
                          <a:spcPts val="0"/>
                        </a:spcAft>
                        <a:buNone/>
                      </a:pPr>
                      <a:r>
                        <a:rPr lang="en"/>
                        <a:t>User group</a:t>
                      </a:r>
                      <a:endParaRPr/>
                    </a:p>
                  </a:txBody>
                  <a:tcPr marT="91425" marB="91425" marR="91425" marL="91425"/>
                </a:tc>
                <a:tc>
                  <a:txBody>
                    <a:bodyPr>
                      <a:noAutofit/>
                    </a:bodyPr>
                    <a:lstStyle/>
                    <a:p>
                      <a:pPr indent="0" lvl="0" marL="0" rtl="0" algn="l">
                        <a:spcBef>
                          <a:spcPts val="0"/>
                        </a:spcBef>
                        <a:spcAft>
                          <a:spcPts val="0"/>
                        </a:spcAft>
                        <a:buNone/>
                      </a:pPr>
                      <a:r>
                        <a:rPr lang="en"/>
                        <a:t>Project Status Report</a:t>
                      </a:r>
                      <a:endParaRPr/>
                    </a:p>
                  </a:txBody>
                  <a:tcPr marT="91425" marB="91425" marR="91425" marL="91425"/>
                </a:tc>
                <a:tc>
                  <a:txBody>
                    <a:bodyPr>
                      <a:noAutofit/>
                    </a:bodyPr>
                    <a:lstStyle/>
                    <a:p>
                      <a:pPr indent="0" lvl="0" marL="0" rtl="0" algn="l">
                        <a:spcBef>
                          <a:spcPts val="0"/>
                        </a:spcBef>
                        <a:spcAft>
                          <a:spcPts val="0"/>
                        </a:spcAft>
                        <a:buNone/>
                      </a:pPr>
                      <a:r>
                        <a:rPr lang="en"/>
                        <a:t>Hard/Soft copy</a:t>
                      </a:r>
                      <a:endParaRPr/>
                    </a:p>
                  </a:txBody>
                  <a:tcPr marT="91425" marB="91425" marR="91425" marL="91425"/>
                </a:tc>
                <a:tc>
                  <a:txBody>
                    <a:bodyPr>
                      <a:noAutofit/>
                    </a:bodyPr>
                    <a:lstStyle/>
                    <a:p>
                      <a:pPr indent="0" lvl="0" marL="0" rtl="0" algn="l">
                        <a:spcBef>
                          <a:spcPts val="0"/>
                        </a:spcBef>
                        <a:spcAft>
                          <a:spcPts val="0"/>
                        </a:spcAft>
                        <a:buNone/>
                      </a:pPr>
                      <a:r>
                        <a:rPr lang="en"/>
                        <a:t>Project Manager</a:t>
                      </a:r>
                      <a:endParaRPr/>
                    </a:p>
                  </a:txBody>
                  <a:tcPr marT="91425" marB="91425" marR="91425" marL="91425"/>
                </a:tc>
                <a:tc>
                  <a:txBody>
                    <a:bodyPr>
                      <a:noAutofit/>
                    </a:bodyPr>
                    <a:lstStyle/>
                    <a:p>
                      <a:pPr indent="0" lvl="0" marL="0" rtl="0" algn="l">
                        <a:spcBef>
                          <a:spcPts val="0"/>
                        </a:spcBef>
                        <a:spcAft>
                          <a:spcPts val="0"/>
                        </a:spcAft>
                        <a:buNone/>
                      </a:pPr>
                      <a:r>
                        <a:rPr lang="en"/>
                        <a:t>Weekly/Biweekly</a:t>
                      </a:r>
                      <a:endParaRPr/>
                    </a:p>
                  </a:txBody>
                  <a:tcPr marT="91425" marB="91425" marR="91425" marL="91425"/>
                </a:tc>
              </a:tr>
              <a:tr h="630200">
                <a:tc>
                  <a:txBody>
                    <a:bodyPr>
                      <a:noAutofit/>
                    </a:bodyPr>
                    <a:lstStyle/>
                    <a:p>
                      <a:pPr indent="0" lvl="0" marL="0" rtl="0" algn="l">
                        <a:spcBef>
                          <a:spcPts val="0"/>
                        </a:spcBef>
                        <a:spcAft>
                          <a:spcPts val="0"/>
                        </a:spcAft>
                        <a:buNone/>
                      </a:pPr>
                      <a:r>
                        <a:rPr lang="en"/>
                        <a:t>Internal IT Staff/Manager</a:t>
                      </a:r>
                      <a:endParaRPr/>
                    </a:p>
                  </a:txBody>
                  <a:tcPr marT="91425" marB="91425" marR="91425" marL="91425"/>
                </a:tc>
                <a:tc>
                  <a:txBody>
                    <a:bodyPr>
                      <a:noAutofit/>
                    </a:bodyPr>
                    <a:lstStyle/>
                    <a:p>
                      <a:pPr indent="0" lvl="0" marL="0" rtl="0" algn="l">
                        <a:spcBef>
                          <a:spcPts val="0"/>
                        </a:spcBef>
                        <a:spcAft>
                          <a:spcPts val="0"/>
                        </a:spcAft>
                        <a:buNone/>
                      </a:pPr>
                      <a:r>
                        <a:rPr lang="en"/>
                        <a:t>Project Status Report, Briefing</a:t>
                      </a:r>
                      <a:endParaRPr/>
                    </a:p>
                  </a:txBody>
                  <a:tcPr marT="91425" marB="91425" marR="91425" marL="91425"/>
                </a:tc>
                <a:tc>
                  <a:txBody>
                    <a:bodyPr>
                      <a:noAutofit/>
                    </a:bodyPr>
                    <a:lstStyle/>
                    <a:p>
                      <a:pPr indent="0" lvl="0" marL="0" rtl="0" algn="l">
                        <a:spcBef>
                          <a:spcPts val="0"/>
                        </a:spcBef>
                        <a:spcAft>
                          <a:spcPts val="0"/>
                        </a:spcAft>
                        <a:buNone/>
                      </a:pPr>
                      <a:r>
                        <a:rPr lang="en"/>
                        <a:t>E-mail, Hard/Soft copy</a:t>
                      </a:r>
                      <a:endParaRPr/>
                    </a:p>
                  </a:txBody>
                  <a:tcPr marT="91425" marB="91425" marR="91425" marL="91425"/>
                </a:tc>
                <a:tc>
                  <a:txBody>
                    <a:bodyPr>
                      <a:noAutofit/>
                    </a:bodyPr>
                    <a:lstStyle/>
                    <a:p>
                      <a:pPr indent="0" lvl="0" marL="0" rtl="0" algn="l">
                        <a:spcBef>
                          <a:spcPts val="0"/>
                        </a:spcBef>
                        <a:spcAft>
                          <a:spcPts val="0"/>
                        </a:spcAft>
                        <a:buNone/>
                      </a:pPr>
                      <a:r>
                        <a:rPr lang="en"/>
                        <a:t>Project Manager</a:t>
                      </a:r>
                      <a:endParaRPr/>
                    </a:p>
                  </a:txBody>
                  <a:tcPr marT="91425" marB="91425" marR="91425" marL="91425"/>
                </a:tc>
                <a:tc>
                  <a:txBody>
                    <a:bodyPr>
                      <a:noAutofit/>
                    </a:bodyPr>
                    <a:lstStyle/>
                    <a:p>
                      <a:pPr indent="0" lvl="0" marL="0" rtl="0" algn="l">
                        <a:spcBef>
                          <a:spcPts val="0"/>
                        </a:spcBef>
                        <a:spcAft>
                          <a:spcPts val="0"/>
                        </a:spcAft>
                        <a:buNone/>
                      </a:pPr>
                      <a:r>
                        <a:rPr lang="en"/>
                        <a:t>Biweekly/Quarterly</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