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298" r:id="rId2"/>
    <p:sldId id="257" r:id="rId3"/>
    <p:sldId id="29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4" r:id="rId27"/>
    <p:sldId id="285" r:id="rId28"/>
    <p:sldId id="287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7" r:id="rId37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ftr" idx="11"/>
          </p:nvPr>
        </p:nvSpPr>
        <p:spPr>
          <a:xfrm>
            <a:off x="457559" y="6356520"/>
            <a:ext cx="8499154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70C0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mtClean="0"/>
              <a:t>RCEW,</a:t>
            </a:r>
            <a:r>
              <a:rPr lang="en-US" spc="-75" smtClean="0"/>
              <a:t> </a:t>
            </a:r>
            <a:r>
              <a:rPr lang="en-US" smtClean="0"/>
              <a:t>Pasupula</a:t>
            </a:r>
            <a:r>
              <a:rPr lang="en-US" spc="-75" smtClean="0"/>
              <a:t> </a:t>
            </a:r>
            <a:r>
              <a:rPr lang="en-US" smtClean="0"/>
              <a:t>(V),</a:t>
            </a:r>
            <a:r>
              <a:rPr lang="en-US" spc="-70" smtClean="0"/>
              <a:t> </a:t>
            </a:r>
            <a:r>
              <a:rPr lang="en-US" smtClean="0"/>
              <a:t>Nandikotkur</a:t>
            </a:r>
            <a:r>
              <a:rPr lang="en-US" spc="-85" smtClean="0"/>
              <a:t> </a:t>
            </a:r>
            <a:r>
              <a:rPr lang="en-US" spc="-10" smtClean="0"/>
              <a:t>Road,</a:t>
            </a:r>
          </a:p>
          <a:p>
            <a:pPr marL="1990725">
              <a:lnSpc>
                <a:spcPct val="100000"/>
              </a:lnSpc>
            </a:pPr>
            <a:r>
              <a:rPr lang="en-US" smtClean="0"/>
              <a:t>Near</a:t>
            </a:r>
            <a:r>
              <a:rPr lang="en-US" spc="-65" smtClean="0"/>
              <a:t> </a:t>
            </a:r>
            <a:r>
              <a:rPr lang="en-US" spc="-10" smtClean="0"/>
              <a:t>Venkayapalli,</a:t>
            </a:r>
            <a:r>
              <a:rPr lang="en-US" spc="-65" smtClean="0"/>
              <a:t> </a:t>
            </a:r>
            <a:r>
              <a:rPr lang="en-US" smtClean="0"/>
              <a:t>KURNOOL</a:t>
            </a:r>
            <a:r>
              <a:rPr lang="en-US" spc="-55" smtClean="0"/>
              <a:t> </a:t>
            </a:r>
            <a:r>
              <a:rPr lang="en-US" spc="-10" smtClean="0"/>
              <a:t>-</a:t>
            </a:r>
            <a:r>
              <a:rPr lang="en-US" spc="-50" smtClean="0"/>
              <a:t>2</a:t>
            </a:r>
            <a:endParaRPr lang="en-US" spc="-5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Title, Content over Conte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4" name="Google Shape;74;p39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mtClean="0"/>
              <a:t>RCEW,</a:t>
            </a:r>
            <a:r>
              <a:rPr lang="en-US" spc="-75" smtClean="0"/>
              <a:t> </a:t>
            </a:r>
            <a:r>
              <a:rPr lang="en-US" smtClean="0"/>
              <a:t>Pasupula</a:t>
            </a:r>
            <a:r>
              <a:rPr lang="en-US" spc="-75" smtClean="0"/>
              <a:t> </a:t>
            </a:r>
            <a:r>
              <a:rPr lang="en-US" smtClean="0"/>
              <a:t>(V),</a:t>
            </a:r>
            <a:r>
              <a:rPr lang="en-US" spc="-70" smtClean="0"/>
              <a:t> </a:t>
            </a:r>
            <a:r>
              <a:rPr lang="en-US" smtClean="0"/>
              <a:t>Nandikotkur</a:t>
            </a:r>
            <a:r>
              <a:rPr lang="en-US" spc="-85" smtClean="0"/>
              <a:t> </a:t>
            </a:r>
            <a:r>
              <a:rPr lang="en-US" spc="-10" smtClean="0"/>
              <a:t>Road,</a:t>
            </a:r>
          </a:p>
          <a:p>
            <a:pPr marL="1990725">
              <a:lnSpc>
                <a:spcPct val="100000"/>
              </a:lnSpc>
            </a:pPr>
            <a:r>
              <a:rPr lang="en-US" smtClean="0"/>
              <a:t>Near</a:t>
            </a:r>
            <a:r>
              <a:rPr lang="en-US" spc="-65" smtClean="0"/>
              <a:t> </a:t>
            </a:r>
            <a:r>
              <a:rPr lang="en-US" spc="-10" smtClean="0"/>
              <a:t>Venkayapalli,</a:t>
            </a:r>
            <a:r>
              <a:rPr lang="en-US" spc="-65" smtClean="0"/>
              <a:t> </a:t>
            </a:r>
            <a:r>
              <a:rPr lang="en-US" smtClean="0"/>
              <a:t>KURNOOL</a:t>
            </a:r>
            <a:r>
              <a:rPr lang="en-US" spc="-55" smtClean="0"/>
              <a:t> </a:t>
            </a:r>
            <a:r>
              <a:rPr lang="en-US" spc="-10" smtClean="0"/>
              <a:t>-</a:t>
            </a:r>
            <a:r>
              <a:rPr lang="en-US" spc="-50" smtClean="0"/>
              <a:t>2</a:t>
            </a:r>
            <a:endParaRPr lang="en-US" spc="-5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Title, 4 Conte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8" name="Google Shape;78;p4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1" name="Google Shape;81;p40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mtClean="0"/>
              <a:t>RCEW,</a:t>
            </a:r>
            <a:r>
              <a:rPr lang="en-US" spc="-75" smtClean="0"/>
              <a:t> </a:t>
            </a:r>
            <a:r>
              <a:rPr lang="en-US" smtClean="0"/>
              <a:t>Pasupula</a:t>
            </a:r>
            <a:r>
              <a:rPr lang="en-US" spc="-75" smtClean="0"/>
              <a:t> </a:t>
            </a:r>
            <a:r>
              <a:rPr lang="en-US" smtClean="0"/>
              <a:t>(V),</a:t>
            </a:r>
            <a:r>
              <a:rPr lang="en-US" spc="-70" smtClean="0"/>
              <a:t> </a:t>
            </a:r>
            <a:r>
              <a:rPr lang="en-US" smtClean="0"/>
              <a:t>Nandikotkur</a:t>
            </a:r>
            <a:r>
              <a:rPr lang="en-US" spc="-85" smtClean="0"/>
              <a:t> </a:t>
            </a:r>
            <a:r>
              <a:rPr lang="en-US" spc="-10" smtClean="0"/>
              <a:t>Road,</a:t>
            </a:r>
          </a:p>
          <a:p>
            <a:pPr marL="1990725">
              <a:lnSpc>
                <a:spcPct val="100000"/>
              </a:lnSpc>
            </a:pPr>
            <a:r>
              <a:rPr lang="en-US" smtClean="0"/>
              <a:t>Near</a:t>
            </a:r>
            <a:r>
              <a:rPr lang="en-US" spc="-65" smtClean="0"/>
              <a:t> </a:t>
            </a:r>
            <a:r>
              <a:rPr lang="en-US" spc="-10" smtClean="0"/>
              <a:t>Venkayapalli,</a:t>
            </a:r>
            <a:r>
              <a:rPr lang="en-US" spc="-65" smtClean="0"/>
              <a:t> </a:t>
            </a:r>
            <a:r>
              <a:rPr lang="en-US" smtClean="0"/>
              <a:t>KURNOOL</a:t>
            </a:r>
            <a:r>
              <a:rPr lang="en-US" spc="-55" smtClean="0"/>
              <a:t> </a:t>
            </a:r>
            <a:r>
              <a:rPr lang="en-US" spc="-10" smtClean="0"/>
              <a:t>-</a:t>
            </a:r>
            <a:r>
              <a:rPr lang="en-US" spc="-50" smtClean="0"/>
              <a:t>2</a:t>
            </a:r>
            <a:endParaRPr lang="en-US" spc="-5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 type="blank">
  <p:cSld name="Title, 6 Conte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6" name="Google Shape;86;p41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8" name="Google Shape;88;p41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9" name="Google Shape;89;p41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0" name="Google Shape;90;p41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mtClean="0"/>
              <a:t>RCEW,</a:t>
            </a:r>
            <a:r>
              <a:rPr lang="en-US" spc="-75" smtClean="0"/>
              <a:t> </a:t>
            </a:r>
            <a:r>
              <a:rPr lang="en-US" smtClean="0"/>
              <a:t>Pasupula</a:t>
            </a:r>
            <a:r>
              <a:rPr lang="en-US" spc="-75" smtClean="0"/>
              <a:t> </a:t>
            </a:r>
            <a:r>
              <a:rPr lang="en-US" smtClean="0"/>
              <a:t>(V),</a:t>
            </a:r>
            <a:r>
              <a:rPr lang="en-US" spc="-70" smtClean="0"/>
              <a:t> </a:t>
            </a:r>
            <a:r>
              <a:rPr lang="en-US" smtClean="0"/>
              <a:t>Nandikotkur</a:t>
            </a:r>
            <a:r>
              <a:rPr lang="en-US" spc="-85" smtClean="0"/>
              <a:t> </a:t>
            </a:r>
            <a:r>
              <a:rPr lang="en-US" spc="-10" smtClean="0"/>
              <a:t>Road,</a:t>
            </a:r>
          </a:p>
          <a:p>
            <a:pPr marL="1990725">
              <a:lnSpc>
                <a:spcPct val="100000"/>
              </a:lnSpc>
            </a:pPr>
            <a:r>
              <a:rPr lang="en-US" smtClean="0"/>
              <a:t>Near</a:t>
            </a:r>
            <a:r>
              <a:rPr lang="en-US" spc="-65" smtClean="0"/>
              <a:t> </a:t>
            </a:r>
            <a:r>
              <a:rPr lang="en-US" spc="-10" smtClean="0"/>
              <a:t>Venkayapalli,</a:t>
            </a:r>
            <a:r>
              <a:rPr lang="en-US" spc="-65" smtClean="0"/>
              <a:t> </a:t>
            </a:r>
            <a:r>
              <a:rPr lang="en-US" smtClean="0"/>
              <a:t>KURNOOL</a:t>
            </a:r>
            <a:r>
              <a:rPr lang="en-US" spc="-55" smtClean="0"/>
              <a:t> </a:t>
            </a:r>
            <a:r>
              <a:rPr lang="en-US" spc="-10" smtClean="0"/>
              <a:t>-</a:t>
            </a:r>
            <a:r>
              <a:rPr lang="en-US" spc="-50" smtClean="0"/>
              <a:t>2</a:t>
            </a:r>
            <a:endParaRPr lang="en-US" spc="-5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 u="sng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/>
              <a:t>RCEW,</a:t>
            </a:r>
            <a:r>
              <a:rPr spc="-75" dirty="0"/>
              <a:t> </a:t>
            </a:r>
            <a:r>
              <a:rPr dirty="0"/>
              <a:t>Pasupula</a:t>
            </a:r>
            <a:r>
              <a:rPr spc="-75" dirty="0"/>
              <a:t> </a:t>
            </a:r>
            <a:r>
              <a:rPr dirty="0"/>
              <a:t>(V),</a:t>
            </a:r>
            <a:r>
              <a:rPr spc="-70" dirty="0"/>
              <a:t> </a:t>
            </a:r>
            <a:r>
              <a:rPr dirty="0"/>
              <a:t>Nandikotkur</a:t>
            </a:r>
            <a:r>
              <a:rPr spc="-85" dirty="0"/>
              <a:t> </a:t>
            </a:r>
            <a:r>
              <a:rPr spc="-10" dirty="0"/>
              <a:t>Road,</a:t>
            </a:r>
          </a:p>
          <a:p>
            <a:pPr marL="1990725">
              <a:lnSpc>
                <a:spcPct val="100000"/>
              </a:lnSpc>
            </a:pPr>
            <a:r>
              <a:rPr dirty="0"/>
              <a:t>Near</a:t>
            </a:r>
            <a:r>
              <a:rPr spc="-65" dirty="0"/>
              <a:t> </a:t>
            </a:r>
            <a:r>
              <a:rPr spc="-10" dirty="0"/>
              <a:t>Venkayapalli,</a:t>
            </a:r>
            <a:r>
              <a:rPr spc="-65" dirty="0"/>
              <a:t> </a:t>
            </a:r>
            <a:r>
              <a:rPr dirty="0"/>
              <a:t>KURNOOL</a:t>
            </a:r>
            <a:r>
              <a:rPr spc="-55" dirty="0"/>
              <a:t> </a:t>
            </a:r>
            <a:r>
              <a:rPr spc="-10" dirty="0"/>
              <a:t>-</a:t>
            </a:r>
            <a:r>
              <a:rPr spc="-50"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277368" y="6644430"/>
            <a:ext cx="8717915" cy="17462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1" i="0">
                <a:solidFill>
                  <a:srgbClr val="006699"/>
                </a:solidFill>
                <a:latin typeface="Arial"/>
                <a:cs typeface="Arial"/>
              </a:defRPr>
            </a:lvl1pPr>
          </a:lstStyle>
          <a:p>
            <a:pPr>
              <a:lnSpc>
                <a:spcPct val="100000"/>
              </a:lnSpc>
              <a:spcBef>
                <a:spcPts val="160"/>
              </a:spcBef>
              <a:tabLst>
                <a:tab pos="6421120" algn="l"/>
              </a:tabLst>
            </a:pPr>
            <a:r>
              <a:rPr sz="1500" spc="-37" baseline="2777" dirty="0"/>
              <a:t>1.1</a:t>
            </a:r>
            <a:r>
              <a:rPr sz="1500" baseline="2777" dirty="0"/>
              <a:t>	</a:t>
            </a:r>
            <a:r>
              <a:rPr sz="1500" baseline="13888" dirty="0"/>
              <a:t>Silberschatz,</a:t>
            </a:r>
            <a:r>
              <a:rPr sz="1500" spc="-75" baseline="13888" dirty="0"/>
              <a:t> </a:t>
            </a:r>
            <a:r>
              <a:rPr sz="1500" baseline="13888" dirty="0"/>
              <a:t>Galvin</a:t>
            </a:r>
            <a:r>
              <a:rPr sz="1500" spc="-67" baseline="13888" dirty="0"/>
              <a:t> </a:t>
            </a:r>
            <a:r>
              <a:rPr sz="1500" baseline="13888" dirty="0"/>
              <a:t>and</a:t>
            </a:r>
            <a:r>
              <a:rPr sz="1500" spc="-30" baseline="13888" dirty="0"/>
              <a:t> </a:t>
            </a:r>
            <a:r>
              <a:rPr sz="1500" spc="-15" baseline="13888" dirty="0"/>
              <a:t>Gagne</a:t>
            </a:r>
            <a:r>
              <a:rPr sz="1500" spc="750" baseline="13888" dirty="0"/>
              <a:t> </a:t>
            </a:r>
            <a:r>
              <a:rPr sz="1500" spc="-472" baseline="13888" dirty="0"/>
              <a:t>©</a:t>
            </a:r>
            <a:r>
              <a:rPr sz="1500" spc="-457" baseline="13888" dirty="0"/>
              <a:t>2</a:t>
            </a:r>
            <a:r>
              <a:rPr sz="1500" spc="-465" baseline="13888" dirty="0"/>
              <a:t>0</a:t>
            </a:r>
            <a:r>
              <a:rPr sz="1500" spc="-457" baseline="13888" dirty="0"/>
              <a:t>1</a:t>
            </a:r>
            <a:r>
              <a:rPr sz="1500" spc="-103425" baseline="13888" dirty="0"/>
              <a:t>1</a:t>
            </a:r>
            <a:r>
              <a:rPr sz="1000" spc="-310" dirty="0"/>
              <a:t>Op</a:t>
            </a:r>
            <a:r>
              <a:rPr sz="1000" spc="-305" dirty="0"/>
              <a:t>e</a:t>
            </a:r>
            <a:r>
              <a:rPr sz="1000" spc="-310" dirty="0"/>
              <a:t>rating</a:t>
            </a:r>
            <a:r>
              <a:rPr sz="1000" spc="-15" dirty="0"/>
              <a:t> </a:t>
            </a:r>
            <a:r>
              <a:rPr sz="1000" dirty="0"/>
              <a:t>System</a:t>
            </a:r>
            <a:r>
              <a:rPr sz="1000" spc="-10" dirty="0"/>
              <a:t> </a:t>
            </a:r>
            <a:r>
              <a:rPr sz="1000" dirty="0"/>
              <a:t>Concepts</a:t>
            </a:r>
            <a:r>
              <a:rPr sz="1000" spc="-10" dirty="0"/>
              <a:t> </a:t>
            </a:r>
            <a:r>
              <a:rPr sz="1000" dirty="0"/>
              <a:t>Essentials</a:t>
            </a:r>
            <a:r>
              <a:rPr sz="1000" spc="10" dirty="0"/>
              <a:t> </a:t>
            </a:r>
            <a:r>
              <a:rPr sz="1000" dirty="0"/>
              <a:t>–</a:t>
            </a:r>
            <a:r>
              <a:rPr sz="1000" spc="-25" dirty="0"/>
              <a:t> </a:t>
            </a:r>
            <a:r>
              <a:rPr sz="1000" dirty="0"/>
              <a:t>8</a:t>
            </a:r>
            <a:r>
              <a:rPr sz="975" baseline="25641" dirty="0"/>
              <a:t>th</a:t>
            </a:r>
            <a:r>
              <a:rPr sz="975" spc="120" baseline="25641" dirty="0"/>
              <a:t> </a:t>
            </a:r>
            <a:r>
              <a:rPr sz="1000" spc="-10" dirty="0"/>
              <a:t>Edition</a:t>
            </a:r>
            <a:endParaRPr sz="10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3" name="Google Shape;33;p30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3390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mtClean="0"/>
              <a:t>RCEW,</a:t>
            </a:r>
            <a:r>
              <a:rPr lang="en-US" spc="-75" smtClean="0"/>
              <a:t> </a:t>
            </a:r>
            <a:r>
              <a:rPr lang="en-US" smtClean="0"/>
              <a:t>Pasupula</a:t>
            </a:r>
            <a:r>
              <a:rPr lang="en-US" spc="-75" smtClean="0"/>
              <a:t> </a:t>
            </a:r>
            <a:r>
              <a:rPr lang="en-US" smtClean="0"/>
              <a:t>(V),</a:t>
            </a:r>
            <a:r>
              <a:rPr lang="en-US" spc="-70" smtClean="0"/>
              <a:t> </a:t>
            </a:r>
            <a:r>
              <a:rPr lang="en-US" smtClean="0"/>
              <a:t>Nandikotkur</a:t>
            </a:r>
            <a:r>
              <a:rPr lang="en-US" spc="-85" smtClean="0"/>
              <a:t> </a:t>
            </a:r>
            <a:r>
              <a:rPr lang="en-US" spc="-10" smtClean="0"/>
              <a:t>Road,</a:t>
            </a:r>
          </a:p>
          <a:p>
            <a:pPr marL="1990725">
              <a:lnSpc>
                <a:spcPct val="100000"/>
              </a:lnSpc>
            </a:pPr>
            <a:r>
              <a:rPr lang="en-US" smtClean="0"/>
              <a:t>Near</a:t>
            </a:r>
            <a:r>
              <a:rPr lang="en-US" spc="-65" smtClean="0"/>
              <a:t> </a:t>
            </a:r>
            <a:r>
              <a:rPr lang="en-US" spc="-10" smtClean="0"/>
              <a:t>Venkayapalli,</a:t>
            </a:r>
            <a:r>
              <a:rPr lang="en-US" spc="-65" smtClean="0"/>
              <a:t> </a:t>
            </a:r>
            <a:r>
              <a:rPr lang="en-US" smtClean="0"/>
              <a:t>KURNOOL</a:t>
            </a:r>
            <a:r>
              <a:rPr lang="en-US" spc="-55" smtClean="0"/>
              <a:t> </a:t>
            </a:r>
            <a:r>
              <a:rPr lang="en-US" spc="-10" smtClean="0"/>
              <a:t>-</a:t>
            </a:r>
            <a:r>
              <a:rPr lang="en-US" spc="-50" smtClean="0"/>
              <a:t>2</a:t>
            </a:r>
            <a:endParaRPr lang="en-US"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mtClean="0"/>
              <a:t>RCEW,</a:t>
            </a:r>
            <a:r>
              <a:rPr lang="en-US" spc="-75" smtClean="0"/>
              <a:t> </a:t>
            </a:r>
            <a:r>
              <a:rPr lang="en-US" smtClean="0"/>
              <a:t>Pasupula</a:t>
            </a:r>
            <a:r>
              <a:rPr lang="en-US" spc="-75" smtClean="0"/>
              <a:t> </a:t>
            </a:r>
            <a:r>
              <a:rPr lang="en-US" smtClean="0"/>
              <a:t>(V),</a:t>
            </a:r>
            <a:r>
              <a:rPr lang="en-US" spc="-70" smtClean="0"/>
              <a:t> </a:t>
            </a:r>
            <a:r>
              <a:rPr lang="en-US" smtClean="0"/>
              <a:t>Nandikotkur</a:t>
            </a:r>
            <a:r>
              <a:rPr lang="en-US" spc="-85" smtClean="0"/>
              <a:t> </a:t>
            </a:r>
            <a:r>
              <a:rPr lang="en-US" spc="-10" smtClean="0"/>
              <a:t>Road,</a:t>
            </a:r>
          </a:p>
          <a:p>
            <a:pPr marL="1990725">
              <a:lnSpc>
                <a:spcPct val="100000"/>
              </a:lnSpc>
            </a:pPr>
            <a:r>
              <a:rPr lang="en-US" smtClean="0"/>
              <a:t>Near</a:t>
            </a:r>
            <a:r>
              <a:rPr lang="en-US" spc="-65" smtClean="0"/>
              <a:t> </a:t>
            </a:r>
            <a:r>
              <a:rPr lang="en-US" spc="-10" smtClean="0"/>
              <a:t>Venkayapalli,</a:t>
            </a:r>
            <a:r>
              <a:rPr lang="en-US" spc="-65" smtClean="0"/>
              <a:t> </a:t>
            </a:r>
            <a:r>
              <a:rPr lang="en-US" smtClean="0"/>
              <a:t>KURNOOL</a:t>
            </a:r>
            <a:r>
              <a:rPr lang="en-US" spc="-55" smtClean="0"/>
              <a:t> </a:t>
            </a:r>
            <a:r>
              <a:rPr lang="en-US" spc="-10" smtClean="0"/>
              <a:t>-</a:t>
            </a:r>
            <a:r>
              <a:rPr lang="en-US" spc="-50" smtClean="0"/>
              <a:t>2</a:t>
            </a:r>
            <a:endParaRPr lang="en-US"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4" name="Google Shape;44;p3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ftr" idx="11"/>
          </p:nvPr>
        </p:nvSpPr>
        <p:spPr>
          <a:xfrm>
            <a:off x="457199" y="6356520"/>
            <a:ext cx="8229239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mtClean="0"/>
              <a:t>RCEW,</a:t>
            </a:r>
            <a:r>
              <a:rPr lang="en-US" spc="-75" smtClean="0"/>
              <a:t> </a:t>
            </a:r>
            <a:r>
              <a:rPr lang="en-US" smtClean="0"/>
              <a:t>Pasupula</a:t>
            </a:r>
            <a:r>
              <a:rPr lang="en-US" spc="-75" smtClean="0"/>
              <a:t> </a:t>
            </a:r>
            <a:r>
              <a:rPr lang="en-US" smtClean="0"/>
              <a:t>(V),</a:t>
            </a:r>
            <a:r>
              <a:rPr lang="en-US" spc="-70" smtClean="0"/>
              <a:t> </a:t>
            </a:r>
            <a:r>
              <a:rPr lang="en-US" smtClean="0"/>
              <a:t>Nandikotkur</a:t>
            </a:r>
            <a:r>
              <a:rPr lang="en-US" spc="-85" smtClean="0"/>
              <a:t> </a:t>
            </a:r>
            <a:r>
              <a:rPr lang="en-US" spc="-10" smtClean="0"/>
              <a:t>Road,</a:t>
            </a:r>
          </a:p>
          <a:p>
            <a:pPr marL="1990725">
              <a:lnSpc>
                <a:spcPct val="100000"/>
              </a:lnSpc>
            </a:pPr>
            <a:r>
              <a:rPr lang="en-US" smtClean="0"/>
              <a:t>Near</a:t>
            </a:r>
            <a:r>
              <a:rPr lang="en-US" spc="-65" smtClean="0"/>
              <a:t> </a:t>
            </a:r>
            <a:r>
              <a:rPr lang="en-US" spc="-10" smtClean="0"/>
              <a:t>Venkayapalli,</a:t>
            </a:r>
            <a:r>
              <a:rPr lang="en-US" spc="-65" smtClean="0"/>
              <a:t> </a:t>
            </a:r>
            <a:r>
              <a:rPr lang="en-US" smtClean="0"/>
              <a:t>KURNOOL</a:t>
            </a:r>
            <a:r>
              <a:rPr lang="en-US" spc="-55" smtClean="0"/>
              <a:t> </a:t>
            </a:r>
            <a:r>
              <a:rPr lang="en-US" spc="-10" smtClean="0"/>
              <a:t>-</a:t>
            </a:r>
            <a:r>
              <a:rPr lang="en-US" spc="-50" smtClean="0"/>
              <a:t>2</a:t>
            </a:r>
            <a:endParaRPr lang="en-US"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ftr" idx="11"/>
          </p:nvPr>
        </p:nvSpPr>
        <p:spPr>
          <a:xfrm>
            <a:off x="352540" y="6356520"/>
            <a:ext cx="8361802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mtClean="0"/>
              <a:t>RCEW,</a:t>
            </a:r>
            <a:r>
              <a:rPr lang="en-US" spc="-75" smtClean="0"/>
              <a:t> </a:t>
            </a:r>
            <a:r>
              <a:rPr lang="en-US" smtClean="0"/>
              <a:t>Pasupula</a:t>
            </a:r>
            <a:r>
              <a:rPr lang="en-US" spc="-75" smtClean="0"/>
              <a:t> </a:t>
            </a:r>
            <a:r>
              <a:rPr lang="en-US" smtClean="0"/>
              <a:t>(V),</a:t>
            </a:r>
            <a:r>
              <a:rPr lang="en-US" spc="-70" smtClean="0"/>
              <a:t> </a:t>
            </a:r>
            <a:r>
              <a:rPr lang="en-US" smtClean="0"/>
              <a:t>Nandikotkur</a:t>
            </a:r>
            <a:r>
              <a:rPr lang="en-US" spc="-85" smtClean="0"/>
              <a:t> </a:t>
            </a:r>
            <a:r>
              <a:rPr lang="en-US" spc="-10" smtClean="0"/>
              <a:t>Road,</a:t>
            </a:r>
          </a:p>
          <a:p>
            <a:pPr marL="1990725">
              <a:lnSpc>
                <a:spcPct val="100000"/>
              </a:lnSpc>
            </a:pPr>
            <a:r>
              <a:rPr lang="en-US" smtClean="0"/>
              <a:t>Near</a:t>
            </a:r>
            <a:r>
              <a:rPr lang="en-US" spc="-65" smtClean="0"/>
              <a:t> </a:t>
            </a:r>
            <a:r>
              <a:rPr lang="en-US" spc="-10" smtClean="0"/>
              <a:t>Venkayapalli,</a:t>
            </a:r>
            <a:r>
              <a:rPr lang="en-US" spc="-65" smtClean="0"/>
              <a:t> </a:t>
            </a:r>
            <a:r>
              <a:rPr lang="en-US" smtClean="0"/>
              <a:t>KURNOOL</a:t>
            </a:r>
            <a:r>
              <a:rPr lang="en-US" spc="-55" smtClean="0"/>
              <a:t> </a:t>
            </a:r>
            <a:r>
              <a:rPr lang="en-US" spc="-10" smtClean="0"/>
              <a:t>-</a:t>
            </a:r>
            <a:r>
              <a:rPr lang="en-US" spc="-50" smtClean="0"/>
              <a:t>2</a:t>
            </a:r>
            <a:endParaRPr lang="en-US"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>
  <p:cSld name="Centered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5486040" cy="423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mtClean="0"/>
              <a:t>RCEW,</a:t>
            </a:r>
            <a:r>
              <a:rPr lang="en-US" spc="-75" smtClean="0"/>
              <a:t> </a:t>
            </a:r>
            <a:r>
              <a:rPr lang="en-US" smtClean="0"/>
              <a:t>Pasupula</a:t>
            </a:r>
            <a:r>
              <a:rPr lang="en-US" spc="-75" smtClean="0"/>
              <a:t> </a:t>
            </a:r>
            <a:r>
              <a:rPr lang="en-US" smtClean="0"/>
              <a:t>(V),</a:t>
            </a:r>
            <a:r>
              <a:rPr lang="en-US" spc="-70" smtClean="0"/>
              <a:t> </a:t>
            </a:r>
            <a:r>
              <a:rPr lang="en-US" smtClean="0"/>
              <a:t>Nandikotkur</a:t>
            </a:r>
            <a:r>
              <a:rPr lang="en-US" spc="-85" smtClean="0"/>
              <a:t> </a:t>
            </a:r>
            <a:r>
              <a:rPr lang="en-US" spc="-10" smtClean="0"/>
              <a:t>Road,</a:t>
            </a:r>
          </a:p>
          <a:p>
            <a:pPr marL="1990725">
              <a:lnSpc>
                <a:spcPct val="100000"/>
              </a:lnSpc>
            </a:pPr>
            <a:r>
              <a:rPr lang="en-US" smtClean="0"/>
              <a:t>Near</a:t>
            </a:r>
            <a:r>
              <a:rPr lang="en-US" spc="-65" smtClean="0"/>
              <a:t> </a:t>
            </a:r>
            <a:r>
              <a:rPr lang="en-US" spc="-10" smtClean="0"/>
              <a:t>Venkayapalli,</a:t>
            </a:r>
            <a:r>
              <a:rPr lang="en-US" spc="-65" smtClean="0"/>
              <a:t> </a:t>
            </a:r>
            <a:r>
              <a:rPr lang="en-US" smtClean="0"/>
              <a:t>KURNOOL</a:t>
            </a:r>
            <a:r>
              <a:rPr lang="en-US" spc="-55" smtClean="0"/>
              <a:t> </a:t>
            </a:r>
            <a:r>
              <a:rPr lang="en-US" spc="-10" smtClean="0"/>
              <a:t>-</a:t>
            </a:r>
            <a:r>
              <a:rPr lang="en-US" spc="-50" smtClean="0"/>
              <a:t>2</a:t>
            </a:r>
            <a:endParaRPr lang="en-US" spc="-5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itle, 2 Content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4" name="Google Shape;54;p3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5" name="Google Shape;55;p36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6" name="Google Shape;56;p36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7" name="Google Shape;57;p36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mtClean="0"/>
              <a:t>RCEW,</a:t>
            </a:r>
            <a:r>
              <a:rPr lang="en-US" spc="-75" smtClean="0"/>
              <a:t> </a:t>
            </a:r>
            <a:r>
              <a:rPr lang="en-US" smtClean="0"/>
              <a:t>Pasupula</a:t>
            </a:r>
            <a:r>
              <a:rPr lang="en-US" spc="-75" smtClean="0"/>
              <a:t> </a:t>
            </a:r>
            <a:r>
              <a:rPr lang="en-US" smtClean="0"/>
              <a:t>(V),</a:t>
            </a:r>
            <a:r>
              <a:rPr lang="en-US" spc="-70" smtClean="0"/>
              <a:t> </a:t>
            </a:r>
            <a:r>
              <a:rPr lang="en-US" smtClean="0"/>
              <a:t>Nandikotkur</a:t>
            </a:r>
            <a:r>
              <a:rPr lang="en-US" spc="-85" smtClean="0"/>
              <a:t> </a:t>
            </a:r>
            <a:r>
              <a:rPr lang="en-US" spc="-10" smtClean="0"/>
              <a:t>Road,</a:t>
            </a:r>
          </a:p>
          <a:p>
            <a:pPr marL="1990725">
              <a:lnSpc>
                <a:spcPct val="100000"/>
              </a:lnSpc>
            </a:pPr>
            <a:r>
              <a:rPr lang="en-US" smtClean="0"/>
              <a:t>Near</a:t>
            </a:r>
            <a:r>
              <a:rPr lang="en-US" spc="-65" smtClean="0"/>
              <a:t> </a:t>
            </a:r>
            <a:r>
              <a:rPr lang="en-US" spc="-10" smtClean="0"/>
              <a:t>Venkayapalli,</a:t>
            </a:r>
            <a:r>
              <a:rPr lang="en-US" spc="-65" smtClean="0"/>
              <a:t> </a:t>
            </a:r>
            <a:r>
              <a:rPr lang="en-US" smtClean="0"/>
              <a:t>KURNOOL</a:t>
            </a:r>
            <a:r>
              <a:rPr lang="en-US" spc="-55" smtClean="0"/>
              <a:t> </a:t>
            </a:r>
            <a:r>
              <a:rPr lang="en-US" spc="-10" smtClean="0"/>
              <a:t>-</a:t>
            </a:r>
            <a:r>
              <a:rPr lang="en-US" spc="-50" smtClean="0"/>
              <a:t>2</a:t>
            </a:r>
            <a:endParaRPr lang="en-US" spc="-5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Title Content and 2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mtClean="0"/>
              <a:t>RCEW,</a:t>
            </a:r>
            <a:r>
              <a:rPr lang="en-US" spc="-75" smtClean="0"/>
              <a:t> </a:t>
            </a:r>
            <a:r>
              <a:rPr lang="en-US" smtClean="0"/>
              <a:t>Pasupula</a:t>
            </a:r>
            <a:r>
              <a:rPr lang="en-US" spc="-75" smtClean="0"/>
              <a:t> </a:t>
            </a:r>
            <a:r>
              <a:rPr lang="en-US" smtClean="0"/>
              <a:t>(V),</a:t>
            </a:r>
            <a:r>
              <a:rPr lang="en-US" spc="-70" smtClean="0"/>
              <a:t> </a:t>
            </a:r>
            <a:r>
              <a:rPr lang="en-US" smtClean="0"/>
              <a:t>Nandikotkur</a:t>
            </a:r>
            <a:r>
              <a:rPr lang="en-US" spc="-85" smtClean="0"/>
              <a:t> </a:t>
            </a:r>
            <a:r>
              <a:rPr lang="en-US" spc="-10" smtClean="0"/>
              <a:t>Road,</a:t>
            </a:r>
          </a:p>
          <a:p>
            <a:pPr marL="1990725">
              <a:lnSpc>
                <a:spcPct val="100000"/>
              </a:lnSpc>
            </a:pPr>
            <a:r>
              <a:rPr lang="en-US" smtClean="0"/>
              <a:t>Near</a:t>
            </a:r>
            <a:r>
              <a:rPr lang="en-US" spc="-65" smtClean="0"/>
              <a:t> </a:t>
            </a:r>
            <a:r>
              <a:rPr lang="en-US" spc="-10" smtClean="0"/>
              <a:t>Venkayapalli,</a:t>
            </a:r>
            <a:r>
              <a:rPr lang="en-US" spc="-65" smtClean="0"/>
              <a:t> </a:t>
            </a:r>
            <a:r>
              <a:rPr lang="en-US" smtClean="0"/>
              <a:t>KURNOOL</a:t>
            </a:r>
            <a:r>
              <a:rPr lang="en-US" spc="-55" smtClean="0"/>
              <a:t> </a:t>
            </a:r>
            <a:r>
              <a:rPr lang="en-US" spc="-10" smtClean="0"/>
              <a:t>-</a:t>
            </a:r>
            <a:r>
              <a:rPr lang="en-US" spc="-50" smtClean="0"/>
              <a:t>2</a:t>
            </a:r>
            <a:endParaRPr lang="en-US" spc="-5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itle, 2 Content over Conte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6" name="Google Shape;66;p3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7" name="Google Shape;67;p3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8" name="Google Shape;68;p3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9" name="Google Shape;69;p3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mtClean="0"/>
              <a:t>RCEW,</a:t>
            </a:r>
            <a:r>
              <a:rPr lang="en-US" spc="-75" smtClean="0"/>
              <a:t> </a:t>
            </a:r>
            <a:r>
              <a:rPr lang="en-US" smtClean="0"/>
              <a:t>Pasupula</a:t>
            </a:r>
            <a:r>
              <a:rPr lang="en-US" spc="-75" smtClean="0"/>
              <a:t> </a:t>
            </a:r>
            <a:r>
              <a:rPr lang="en-US" smtClean="0"/>
              <a:t>(V),</a:t>
            </a:r>
            <a:r>
              <a:rPr lang="en-US" spc="-70" smtClean="0"/>
              <a:t> </a:t>
            </a:r>
            <a:r>
              <a:rPr lang="en-US" smtClean="0"/>
              <a:t>Nandikotkur</a:t>
            </a:r>
            <a:r>
              <a:rPr lang="en-US" spc="-85" smtClean="0"/>
              <a:t> </a:t>
            </a:r>
            <a:r>
              <a:rPr lang="en-US" spc="-10" smtClean="0"/>
              <a:t>Road,</a:t>
            </a:r>
          </a:p>
          <a:p>
            <a:pPr marL="1990725">
              <a:lnSpc>
                <a:spcPct val="100000"/>
              </a:lnSpc>
            </a:pPr>
            <a:r>
              <a:rPr lang="en-US" smtClean="0"/>
              <a:t>Near</a:t>
            </a:r>
            <a:r>
              <a:rPr lang="en-US" spc="-65" smtClean="0"/>
              <a:t> </a:t>
            </a:r>
            <a:r>
              <a:rPr lang="en-US" spc="-10" smtClean="0"/>
              <a:t>Venkayapalli,</a:t>
            </a:r>
            <a:r>
              <a:rPr lang="en-US" spc="-65" smtClean="0"/>
              <a:t> </a:t>
            </a:r>
            <a:r>
              <a:rPr lang="en-US" smtClean="0"/>
              <a:t>KURNOOL</a:t>
            </a:r>
            <a:r>
              <a:rPr lang="en-US" spc="-55" smtClean="0"/>
              <a:t> </a:t>
            </a:r>
            <a:r>
              <a:rPr lang="en-US" spc="-10" smtClean="0"/>
              <a:t>-</a:t>
            </a:r>
            <a:r>
              <a:rPr lang="en-US" spc="-50" smtClean="0"/>
              <a:t>2</a:t>
            </a:r>
            <a:endParaRPr lang="en-US"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8"/>
          <p:cNvSpPr/>
          <p:nvPr/>
        </p:nvSpPr>
        <p:spPr>
          <a:xfrm rot="10800000" flipH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8" descr="LOGO.gif"/>
          <p:cNvPicPr preferRelativeResize="0"/>
          <p:nvPr/>
        </p:nvPicPr>
        <p:blipFill rotWithShape="1">
          <a:blip r:embed="rId15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8" descr="LOGO.gif"/>
          <p:cNvPicPr preferRelativeResize="0"/>
          <p:nvPr/>
        </p:nvPicPr>
        <p:blipFill rotWithShape="1">
          <a:blip r:embed="rId15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14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5" name="Google Shape;15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6" name="Google Shape;16;p28" descr="LOGO.gif"/>
            <p:cNvPicPr preferRelativeResize="0"/>
            <p:nvPr/>
          </p:nvPicPr>
          <p:blipFill rotWithShape="1">
            <a:blip r:embed="rId15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" name="Google Shape;18;p28" descr="logo.jpg"/>
          <p:cNvPicPr preferRelativeResize="0"/>
          <p:nvPr/>
        </p:nvPicPr>
        <p:blipFill rotWithShape="1">
          <a:blip r:embed="rId16" cstate="print"/>
          <a:srcRect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8" descr="LOGO.gif"/>
          <p:cNvPicPr preferRelativeResize="0"/>
          <p:nvPr/>
        </p:nvPicPr>
        <p:blipFill rotWithShape="1">
          <a:blip r:embed="rId15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oogle Shape;20;p28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21" name="Google Shape;21;p28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2" name="Google Shape;22;p28" descr="LOGO.gif"/>
            <p:cNvPicPr preferRelativeResize="0"/>
            <p:nvPr/>
          </p:nvPicPr>
          <p:blipFill rotWithShape="1">
            <a:blip r:embed="rId15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2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Google Shape;24;p28" descr="logo.jpg"/>
          <p:cNvPicPr preferRelativeResize="0"/>
          <p:nvPr/>
        </p:nvPicPr>
        <p:blipFill rotWithShape="1">
          <a:blip r:embed="rId16" cstate="print"/>
          <a:srcRect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 panose="02020603050405020304"/>
              <a:buNone/>
              <a:defRPr sz="28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Char char="•"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 panose="020B0604020202020204"/>
              <a:buChar char="•"/>
              <a:defRPr sz="1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ftr" idx="11"/>
          </p:nvPr>
        </p:nvSpPr>
        <p:spPr>
          <a:xfrm>
            <a:off x="374573" y="6356350"/>
            <a:ext cx="848298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n-US" smtClean="0"/>
              <a:t>RCEW,</a:t>
            </a:r>
            <a:r>
              <a:rPr lang="en-US" spc="-75" smtClean="0"/>
              <a:t> </a:t>
            </a:r>
            <a:r>
              <a:rPr lang="en-US" smtClean="0"/>
              <a:t>Pasupula</a:t>
            </a:r>
            <a:r>
              <a:rPr lang="en-US" spc="-75" smtClean="0"/>
              <a:t> </a:t>
            </a:r>
            <a:r>
              <a:rPr lang="en-US" smtClean="0"/>
              <a:t>(V),</a:t>
            </a:r>
            <a:r>
              <a:rPr lang="en-US" spc="-70" smtClean="0"/>
              <a:t> </a:t>
            </a:r>
            <a:r>
              <a:rPr lang="en-US" smtClean="0"/>
              <a:t>Nandikotkur</a:t>
            </a:r>
            <a:r>
              <a:rPr lang="en-US" spc="-85" smtClean="0"/>
              <a:t> </a:t>
            </a:r>
            <a:r>
              <a:rPr lang="en-US" spc="-10" smtClean="0"/>
              <a:t>Road,</a:t>
            </a:r>
          </a:p>
          <a:p>
            <a:pPr marL="1990725">
              <a:lnSpc>
                <a:spcPct val="100000"/>
              </a:lnSpc>
            </a:pPr>
            <a:r>
              <a:rPr lang="en-US" smtClean="0"/>
              <a:t>Near</a:t>
            </a:r>
            <a:r>
              <a:rPr lang="en-US" spc="-65" smtClean="0"/>
              <a:t> </a:t>
            </a:r>
            <a:r>
              <a:rPr lang="en-US" spc="-10" smtClean="0"/>
              <a:t>Venkayapalli,</a:t>
            </a:r>
            <a:r>
              <a:rPr lang="en-US" spc="-65" smtClean="0"/>
              <a:t> </a:t>
            </a:r>
            <a:r>
              <a:rPr lang="en-US" smtClean="0"/>
              <a:t>KURNOOL</a:t>
            </a:r>
            <a:r>
              <a:rPr lang="en-US" spc="-55" smtClean="0"/>
              <a:t> </a:t>
            </a:r>
            <a:r>
              <a:rPr lang="en-US" spc="-10" smtClean="0"/>
              <a:t>-</a:t>
            </a:r>
            <a:r>
              <a:rPr lang="en-US" spc="-50" smtClean="0"/>
              <a:t>2</a:t>
            </a:r>
            <a:endParaRPr lang="en-US" spc="-50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10" r:id="rId1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295400"/>
            <a:ext cx="6552840" cy="63277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en-US" sz="3200" b="1" i="1" dirty="0" smtClean="0">
                <a:latin typeface="Calibri"/>
                <a:cs typeface="Calibri"/>
              </a:rPr>
              <a:t>        Operating</a:t>
            </a:r>
            <a:r>
              <a:rPr lang="en-US" sz="3200" b="1" i="1" spc="-15" dirty="0" smtClean="0">
                <a:latin typeface="Calibri"/>
                <a:cs typeface="Calibri"/>
              </a:rPr>
              <a:t> </a:t>
            </a:r>
            <a:r>
              <a:rPr lang="en-US" sz="3200" b="1" i="1" spc="-25" dirty="0" smtClean="0">
                <a:latin typeface="Calibri"/>
                <a:cs typeface="Calibri"/>
              </a:rPr>
              <a:t>Systems </a:t>
            </a:r>
            <a:br>
              <a:rPr lang="en-US" sz="3200" b="1" i="1" spc="-25" dirty="0" smtClean="0">
                <a:latin typeface="Calibri"/>
                <a:cs typeface="Calibri"/>
              </a:rPr>
            </a:br>
            <a:r>
              <a:rPr lang="en-US" sz="3200" b="1" i="1" spc="-25" dirty="0" smtClean="0">
                <a:latin typeface="Calibri"/>
                <a:cs typeface="Calibri"/>
              </a:rPr>
              <a:t>         UNIT-</a:t>
            </a:r>
            <a:r>
              <a:rPr lang="en-US" sz="3200" b="1" i="1" spc="-50" dirty="0" smtClean="0">
                <a:latin typeface="Calibri"/>
                <a:cs typeface="Calibri"/>
              </a:rPr>
              <a:t>2</a:t>
            </a:r>
            <a:br>
              <a:rPr lang="en-US" sz="3200" b="1" i="1" spc="-50" dirty="0" smtClean="0">
                <a:latin typeface="Calibri"/>
                <a:cs typeface="Calibri"/>
              </a:rPr>
            </a:br>
            <a:r>
              <a:rPr lang="en-US" sz="3200" b="1" i="1" spc="-50" dirty="0" smtClean="0">
                <a:latin typeface="Calibri"/>
                <a:cs typeface="Calibri"/>
              </a:rPr>
              <a:t/>
            </a:r>
            <a:br>
              <a:rPr lang="en-US" sz="3200" b="1" i="1" spc="-50" dirty="0" smtClean="0">
                <a:latin typeface="Calibri"/>
                <a:cs typeface="Calibri"/>
              </a:rPr>
            </a:br>
            <a:r>
              <a:rPr lang="en-US" sz="3200" b="1" i="1" spc="-50" dirty="0" smtClean="0">
                <a:latin typeface="Calibri"/>
                <a:cs typeface="Calibri"/>
              </a:rPr>
              <a:t>        </a:t>
            </a:r>
            <a:r>
              <a:rPr lang="en-US" sz="3200" b="1" i="1" dirty="0" smtClean="0">
                <a:latin typeface="Calibri"/>
                <a:cs typeface="Calibri"/>
              </a:rPr>
              <a:t>Process</a:t>
            </a:r>
            <a:r>
              <a:rPr lang="en-US" sz="3200" b="1" i="1" spc="-55" dirty="0" smtClean="0">
                <a:latin typeface="Calibri"/>
                <a:cs typeface="Calibri"/>
              </a:rPr>
              <a:t> </a:t>
            </a:r>
            <a:r>
              <a:rPr lang="en-US" sz="3200" b="1" i="1" dirty="0" smtClean="0">
                <a:latin typeface="Calibri"/>
                <a:cs typeface="Calibri"/>
              </a:rPr>
              <a:t>&amp;</a:t>
            </a:r>
            <a:r>
              <a:rPr lang="en-US" sz="3200" b="1" i="1" spc="-20" dirty="0" smtClean="0">
                <a:latin typeface="Calibri"/>
                <a:cs typeface="Calibri"/>
              </a:rPr>
              <a:t> </a:t>
            </a:r>
            <a:r>
              <a:rPr lang="en-US" sz="3200" b="1" i="1" spc="-25" dirty="0" smtClean="0">
                <a:latin typeface="Calibri"/>
                <a:cs typeface="Calibri"/>
              </a:rPr>
              <a:t>IPC</a:t>
            </a:r>
            <a:br>
              <a:rPr lang="en-US" sz="3200" b="1" i="1" spc="-25" dirty="0" smtClean="0">
                <a:latin typeface="Calibri"/>
                <a:cs typeface="Calibri"/>
              </a:rPr>
            </a:br>
            <a:r>
              <a:rPr lang="en-US" sz="3200" b="1" i="1" spc="-25" dirty="0" smtClean="0">
                <a:latin typeface="Calibri"/>
                <a:cs typeface="Calibri"/>
              </a:rPr>
              <a:t/>
            </a:r>
            <a:br>
              <a:rPr lang="en-US" sz="3200" b="1" i="1" spc="-25" dirty="0" smtClean="0">
                <a:latin typeface="Calibri"/>
                <a:cs typeface="Calibri"/>
              </a:rPr>
            </a:br>
            <a:r>
              <a:rPr lang="en-US" sz="3200" b="1" i="1" spc="-25" dirty="0" smtClean="0">
                <a:latin typeface="Calibri"/>
                <a:cs typeface="Calibri"/>
              </a:rPr>
              <a:t>     </a:t>
            </a:r>
            <a:r>
              <a:rPr lang="en-US" sz="2000" b="1" spc="-25" dirty="0" smtClean="0">
                <a:latin typeface="Arial"/>
                <a:cs typeface="Arial"/>
              </a:rPr>
              <a:t>By</a:t>
            </a:r>
            <a:br>
              <a:rPr lang="en-US" sz="2000" b="1" spc="-25" dirty="0" smtClean="0">
                <a:latin typeface="Arial"/>
                <a:cs typeface="Arial"/>
              </a:rPr>
            </a:br>
            <a:r>
              <a:rPr lang="en-US" sz="2000" b="1" spc="-25" dirty="0" smtClean="0">
                <a:latin typeface="Arial"/>
                <a:cs typeface="Arial"/>
              </a:rPr>
              <a:t>     Dr. </a:t>
            </a:r>
            <a:r>
              <a:rPr lang="en-US" sz="2000" b="1" spc="-25" dirty="0" err="1" smtClean="0">
                <a:latin typeface="Arial"/>
                <a:cs typeface="Arial"/>
              </a:rPr>
              <a:t>Vikas</a:t>
            </a:r>
            <a:r>
              <a:rPr lang="en-US" sz="2000" b="1" spc="-25" dirty="0" smtClean="0">
                <a:latin typeface="Arial"/>
                <a:cs typeface="Arial"/>
              </a:rPr>
              <a:t> </a:t>
            </a:r>
            <a:r>
              <a:rPr lang="en-US" sz="2000" b="1" spc="-25" dirty="0" err="1" smtClean="0">
                <a:latin typeface="Arial"/>
                <a:cs typeface="Arial"/>
              </a:rPr>
              <a:t>Lamba</a:t>
            </a:r>
            <a:r>
              <a:rPr lang="en-US" sz="2000" b="1" spc="-25" dirty="0" smtClean="0">
                <a:latin typeface="Arial"/>
                <a:cs typeface="Arial"/>
              </a:rPr>
              <a:t/>
            </a:r>
            <a:br>
              <a:rPr lang="en-US" sz="2000" b="1" spc="-25" dirty="0" smtClean="0">
                <a:latin typeface="Arial"/>
                <a:cs typeface="Arial"/>
              </a:rPr>
            </a:br>
            <a:r>
              <a:rPr lang="en-US" sz="2000" b="1" spc="-25" dirty="0" smtClean="0">
                <a:latin typeface="Arial"/>
                <a:cs typeface="Arial"/>
              </a:rPr>
              <a:t/>
            </a:r>
            <a:br>
              <a:rPr lang="en-US" sz="2000" b="1" spc="-25" dirty="0" smtClean="0">
                <a:latin typeface="Arial"/>
                <a:cs typeface="Arial"/>
              </a:rPr>
            </a:br>
            <a:r>
              <a:rPr lang="en-US" sz="2000" b="1" spc="-25" dirty="0" smtClean="0">
                <a:latin typeface="Arial"/>
                <a:cs typeface="Arial"/>
              </a:rPr>
              <a:t/>
            </a:r>
            <a:br>
              <a:rPr lang="en-US" sz="2000" b="1" spc="-25" dirty="0" smtClean="0">
                <a:latin typeface="Arial"/>
                <a:cs typeface="Arial"/>
              </a:rPr>
            </a:br>
            <a:r>
              <a:rPr lang="en-US" sz="2000" b="1" spc="-25" dirty="0" smtClean="0">
                <a:latin typeface="Arial"/>
                <a:cs typeface="Arial"/>
              </a:rPr>
              <a:t/>
            </a:r>
            <a:br>
              <a:rPr lang="en-US" sz="2000" b="1" spc="-25" dirty="0" smtClean="0">
                <a:latin typeface="Arial"/>
                <a:cs typeface="Arial"/>
              </a:rPr>
            </a:br>
            <a:r>
              <a:rPr lang="en-US" sz="2000" dirty="0" err="1" smtClean="0"/>
              <a:t>Chitkara</a:t>
            </a:r>
            <a:r>
              <a:rPr lang="en-US" sz="2000" dirty="0" smtClean="0"/>
              <a:t> University Institute of Engineering and Technology</a:t>
            </a:r>
            <a:br>
              <a:rPr lang="en-US" sz="2000" dirty="0" smtClean="0"/>
            </a:br>
            <a:r>
              <a:rPr lang="en-US" sz="2000" dirty="0" smtClean="0"/>
              <a:t> </a:t>
            </a:r>
            <a:r>
              <a:rPr lang="en-US" sz="2000" dirty="0" err="1" smtClean="0"/>
              <a:t>Chitkara</a:t>
            </a:r>
            <a:r>
              <a:rPr lang="en-US" sz="2000" dirty="0" smtClean="0"/>
              <a:t> University, Punjab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1" spc="-25" dirty="0" smtClean="0">
                <a:latin typeface="Arial"/>
                <a:cs typeface="Arial"/>
              </a:rPr>
              <a:t/>
            </a:r>
            <a:br>
              <a:rPr lang="en-US" sz="2000" b="1" spc="-25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b="1" i="1" spc="-50" dirty="0" smtClean="0">
                <a:latin typeface="Calibri"/>
                <a:cs typeface="Calibri"/>
              </a:rPr>
              <a:t/>
            </a:r>
            <a:br>
              <a:rPr lang="en-US" sz="2000" b="1" i="1" spc="-50" dirty="0" smtClean="0">
                <a:latin typeface="Calibri"/>
                <a:cs typeface="Calibri"/>
              </a:rPr>
            </a:br>
            <a:r>
              <a:rPr lang="en-US" sz="3200" b="1" i="1" spc="-50" dirty="0" smtClean="0">
                <a:latin typeface="Calibri"/>
                <a:cs typeface="Calibri"/>
              </a:rPr>
              <a:t/>
            </a:r>
            <a:br>
              <a:rPr lang="en-US" sz="3200" b="1" i="1" spc="-50" dirty="0" smtClean="0">
                <a:latin typeface="Calibri"/>
                <a:cs typeface="Calibri"/>
              </a:rPr>
            </a:br>
            <a:endParaRPr sz="3200" b="1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1600200"/>
            <a:ext cx="1892300" cy="3332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3400" y="1447800"/>
            <a:ext cx="571754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985" indent="-10160" algn="just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	Process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block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CPU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scheduling,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I/O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 management,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management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-20" dirty="0">
                <a:latin typeface="Calibri"/>
                <a:cs typeface="Calibri"/>
              </a:rPr>
              <a:t> etc.</a:t>
            </a:r>
            <a:endParaRPr sz="1800">
              <a:latin typeface="Calibri"/>
              <a:cs typeface="Calibri"/>
            </a:endParaRPr>
          </a:p>
          <a:p>
            <a:pPr marL="12700" marR="5080" indent="-10160" algn="just">
              <a:lnSpc>
                <a:spcPct val="100000"/>
              </a:lnSpc>
              <a:spcBef>
                <a:spcPts val="216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	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 process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suspended,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registers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saved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stack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pointer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particular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 </a:t>
            </a:r>
            <a:r>
              <a:rPr sz="1800" dirty="0">
                <a:latin typeface="Calibri"/>
                <a:cs typeface="Calibri"/>
              </a:rPr>
              <a:t>frame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PCB.</a:t>
            </a:r>
            <a:endParaRPr sz="1800">
              <a:latin typeface="Calibri"/>
              <a:cs typeface="Calibri"/>
            </a:endParaRPr>
          </a:p>
          <a:p>
            <a:pPr marL="12700" marR="5080" indent="-10160" algn="just">
              <a:lnSpc>
                <a:spcPct val="100000"/>
              </a:lnSpc>
              <a:spcBef>
                <a:spcPts val="216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	By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technique,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hardware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restored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so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scheduled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Process</a:t>
            </a:r>
            <a:r>
              <a:rPr lang="en-US" b="1" spc="-5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Control</a:t>
            </a:r>
            <a:r>
              <a:rPr lang="en-US" b="1" spc="-4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Block</a:t>
            </a:r>
            <a:r>
              <a:rPr lang="en-US" b="1" spc="-4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-10" dirty="0" smtClean="0">
                <a:solidFill>
                  <a:schemeClr val="tx1"/>
                </a:solidFill>
                <a:latin typeface="Arial"/>
                <a:cs typeface="Arial"/>
              </a:rPr>
              <a:t>(PCB)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33400" y="1371600"/>
            <a:ext cx="8023225" cy="2523127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 indent="-6350" algn="just">
              <a:lnSpc>
                <a:spcPct val="100000"/>
              </a:lnSpc>
              <a:spcBef>
                <a:spcPts val="1525"/>
              </a:spcBef>
              <a:buSzPct val="96000"/>
              <a:buFont typeface="Wingdings"/>
              <a:buChar char=""/>
              <a:tabLst>
                <a:tab pos="158750" algn="l"/>
              </a:tabLst>
            </a:pPr>
            <a:r>
              <a:rPr sz="2500" dirty="0">
                <a:latin typeface="Times New Roman"/>
                <a:cs typeface="Times New Roman"/>
              </a:rPr>
              <a:t>	A</a:t>
            </a:r>
            <a:r>
              <a:rPr sz="2500" spc="-15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Process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Control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Block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data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structure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maintained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by</a:t>
            </a:r>
            <a:r>
              <a:rPr sz="2500" spc="-25" dirty="0">
                <a:latin typeface="Times New Roman"/>
                <a:cs typeface="Times New Roman"/>
              </a:rPr>
              <a:t> the </a:t>
            </a:r>
            <a:r>
              <a:rPr sz="2500" dirty="0">
                <a:latin typeface="Times New Roman"/>
                <a:cs typeface="Times New Roman"/>
              </a:rPr>
              <a:t>Operating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System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for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every</a:t>
            </a:r>
            <a:r>
              <a:rPr sz="2500" spc="-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process.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Wingdings"/>
              <a:buChar char=""/>
            </a:pPr>
            <a:endParaRPr sz="2500">
              <a:latin typeface="Times New Roman"/>
              <a:cs typeface="Times New Roman"/>
            </a:endParaRPr>
          </a:p>
          <a:p>
            <a:pPr marL="12700" marR="5080" indent="-6350" algn="just">
              <a:lnSpc>
                <a:spcPct val="100000"/>
              </a:lnSpc>
              <a:buSzPct val="96000"/>
              <a:buFont typeface="Wingdings"/>
              <a:buChar char=""/>
              <a:tabLst>
                <a:tab pos="158750" algn="l"/>
              </a:tabLst>
            </a:pPr>
            <a:r>
              <a:rPr sz="2500" dirty="0">
                <a:latin typeface="Times New Roman"/>
                <a:cs typeface="Times New Roman"/>
              </a:rPr>
              <a:t>	The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PCB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is identified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by an integer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process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(PID). A</a:t>
            </a:r>
            <a:r>
              <a:rPr sz="2500" spc="-12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PCB </a:t>
            </a:r>
            <a:r>
              <a:rPr sz="2500" dirty="0">
                <a:latin typeface="Times New Roman"/>
                <a:cs typeface="Times New Roman"/>
              </a:rPr>
              <a:t>keeps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all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information</a:t>
            </a:r>
            <a:r>
              <a:rPr sz="2500" spc="1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needed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to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keep</a:t>
            </a:r>
            <a:r>
              <a:rPr sz="2500" spc="9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track</a:t>
            </a:r>
            <a:r>
              <a:rPr sz="2500" spc="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of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8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process</a:t>
            </a:r>
            <a:r>
              <a:rPr sz="2500" spc="10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as </a:t>
            </a:r>
            <a:r>
              <a:rPr sz="2500" dirty="0">
                <a:latin typeface="Times New Roman"/>
                <a:cs typeface="Times New Roman"/>
              </a:rPr>
              <a:t>listed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below</a:t>
            </a:r>
            <a:r>
              <a:rPr sz="2500" spc="-3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in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table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50" dirty="0">
                <a:latin typeface="Times New Roman"/>
                <a:cs typeface="Times New Roman"/>
              </a:rPr>
              <a:t>−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Process</a:t>
            </a:r>
            <a:r>
              <a:rPr lang="en-US" b="1" spc="-5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Control</a:t>
            </a:r>
            <a:r>
              <a:rPr lang="en-US" b="1" spc="-4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Block</a:t>
            </a:r>
            <a:r>
              <a:rPr lang="en-US" b="1" spc="-4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-10" dirty="0" smtClean="0">
                <a:solidFill>
                  <a:schemeClr val="tx1"/>
                </a:solidFill>
                <a:latin typeface="Arial"/>
                <a:cs typeface="Arial"/>
              </a:rPr>
              <a:t>(PCB)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71462" y="963675"/>
          <a:ext cx="8867140" cy="4936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165"/>
                <a:gridCol w="8435975"/>
              </a:tblGrid>
              <a:tr h="257810"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spc="-20" dirty="0">
                          <a:latin typeface="Calibri"/>
                          <a:cs typeface="Calibri"/>
                        </a:rPr>
                        <a:t>S.N.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2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2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i.e.,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whether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ready,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running,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waiting,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whatever.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2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privileges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allow/disallow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resources.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2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ID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Unique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identification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system.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Pointer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pointer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parent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process.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Counter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Counter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pointer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next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instruction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executed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process.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CPU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registers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Various</a:t>
                      </a:r>
                      <a:r>
                        <a:rPr sz="12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CPU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registers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stored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execution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running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state.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6725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CPU</a:t>
                      </a:r>
                      <a:r>
                        <a:rPr sz="12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Scheduling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priority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scheduling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which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schedule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process.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3709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table,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limits,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Segment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table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depending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system.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10" dirty="0">
                          <a:latin typeface="Calibri"/>
                          <a:cs typeface="Calibri"/>
                        </a:rPr>
                        <a:t>Accounting</a:t>
                      </a:r>
                      <a:r>
                        <a:rPr sz="12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amount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CPU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used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execution,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limits,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execution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ID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etc.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67359"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25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IO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status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information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28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includes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I/O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devices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allocated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process.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4992" y="1068704"/>
            <a:ext cx="8637905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architecture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PCB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completely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dependent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Operating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different </a:t>
            </a:r>
            <a:r>
              <a:rPr sz="2000" dirty="0">
                <a:latin typeface="Times New Roman"/>
                <a:cs typeface="Times New Roman"/>
              </a:rPr>
              <a:t>information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systems.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simplified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diagram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PCB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−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4992" y="5702604"/>
            <a:ext cx="845375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PCB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maintained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throughout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lifetime, 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deleted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terminates.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5026" y="2068959"/>
            <a:ext cx="2295525" cy="3287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56307" y="932179"/>
            <a:ext cx="5490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699"/>
                </a:solidFill>
                <a:latin typeface="Arial"/>
                <a:cs typeface="Arial"/>
              </a:rPr>
              <a:t>CPU</a:t>
            </a:r>
            <a:r>
              <a:rPr sz="2400" b="1" spc="-3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99"/>
                </a:solidFill>
                <a:latin typeface="Arial"/>
                <a:cs typeface="Arial"/>
              </a:rPr>
              <a:t>Switch</a:t>
            </a:r>
            <a:r>
              <a:rPr sz="2400" b="1" spc="-7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99"/>
                </a:solidFill>
                <a:latin typeface="Arial"/>
                <a:cs typeface="Arial"/>
              </a:rPr>
              <a:t>From</a:t>
            </a:r>
            <a:r>
              <a:rPr sz="2400" b="1" spc="-3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99"/>
                </a:solidFill>
                <a:latin typeface="Arial"/>
                <a:cs typeface="Arial"/>
              </a:rPr>
              <a:t>Process</a:t>
            </a:r>
            <a:r>
              <a:rPr sz="2400" b="1" spc="-10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99"/>
                </a:solidFill>
                <a:latin typeface="Arial"/>
                <a:cs typeface="Arial"/>
              </a:rPr>
              <a:t>to</a:t>
            </a:r>
            <a:r>
              <a:rPr sz="2400" b="1" spc="-4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699"/>
                </a:solidFill>
                <a:latin typeface="Arial"/>
                <a:cs typeface="Arial"/>
              </a:rPr>
              <a:t>Process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283" y="1535881"/>
            <a:ext cx="4992608" cy="408720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6761480" cy="45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none" dirty="0"/>
              <a:t>Operating</a:t>
            </a:r>
            <a:r>
              <a:rPr b="1" u="none" spc="-75" dirty="0"/>
              <a:t> </a:t>
            </a:r>
            <a:r>
              <a:rPr b="1" u="none" dirty="0"/>
              <a:t>System</a:t>
            </a:r>
            <a:r>
              <a:rPr b="1" u="none" spc="-40" dirty="0"/>
              <a:t> </a:t>
            </a:r>
            <a:r>
              <a:rPr b="1" u="none" dirty="0"/>
              <a:t>-</a:t>
            </a:r>
            <a:r>
              <a:rPr b="1" u="none" spc="-45" dirty="0"/>
              <a:t> </a:t>
            </a:r>
            <a:r>
              <a:rPr b="1" u="none" dirty="0"/>
              <a:t>Process</a:t>
            </a:r>
            <a:r>
              <a:rPr b="1" u="none" spc="-50" dirty="0"/>
              <a:t> </a:t>
            </a:r>
            <a:r>
              <a:rPr b="1" u="none" spc="-10" dirty="0"/>
              <a:t>Scheduling</a:t>
            </a:r>
            <a:endParaRPr b="1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Definition</a:t>
            </a: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b="0" dirty="0">
                <a:latin typeface="Calibri"/>
                <a:cs typeface="Calibri"/>
              </a:rPr>
              <a:t>The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process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scheduling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is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activity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process</a:t>
            </a:r>
            <a:r>
              <a:rPr b="0" spc="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manager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that </a:t>
            </a:r>
            <a:r>
              <a:rPr b="0" dirty="0">
                <a:latin typeface="Calibri"/>
                <a:cs typeface="Calibri"/>
              </a:rPr>
              <a:t>handles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removal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running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process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CPU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the </a:t>
            </a:r>
            <a:r>
              <a:rPr b="0" dirty="0">
                <a:latin typeface="Calibri"/>
                <a:cs typeface="Calibri"/>
              </a:rPr>
              <a:t>selection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another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process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on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basis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particular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strategy.</a:t>
            </a:r>
          </a:p>
          <a:p>
            <a:pPr marL="12700" marR="5080" algn="just">
              <a:lnSpc>
                <a:spcPct val="100000"/>
              </a:lnSpc>
              <a:spcBef>
                <a:spcPts val="2640"/>
              </a:spcBef>
            </a:pPr>
            <a:r>
              <a:rPr b="0" dirty="0">
                <a:latin typeface="Calibri"/>
                <a:cs typeface="Calibri"/>
              </a:rPr>
              <a:t>Process</a:t>
            </a:r>
            <a:r>
              <a:rPr b="0" spc="4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scheduling</a:t>
            </a:r>
            <a:r>
              <a:rPr b="0" spc="4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is</a:t>
            </a:r>
            <a:r>
              <a:rPr b="0" spc="4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</a:t>
            </a:r>
            <a:r>
              <a:rPr b="0" spc="4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essential</a:t>
            </a:r>
            <a:r>
              <a:rPr b="0" spc="434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part</a:t>
            </a:r>
            <a:r>
              <a:rPr b="0" spc="4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4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4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Multiprogramming </a:t>
            </a:r>
            <a:r>
              <a:rPr b="0" dirty="0">
                <a:latin typeface="Calibri"/>
                <a:cs typeface="Calibri"/>
              </a:rPr>
              <a:t>operating</a:t>
            </a:r>
            <a:r>
              <a:rPr b="0" spc="1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systems.</a:t>
            </a:r>
            <a:r>
              <a:rPr b="0" spc="1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Such</a:t>
            </a:r>
            <a:r>
              <a:rPr b="0" spc="1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operating</a:t>
            </a:r>
            <a:r>
              <a:rPr b="0" spc="1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systems</a:t>
            </a:r>
            <a:r>
              <a:rPr b="0" spc="1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allow</a:t>
            </a:r>
            <a:r>
              <a:rPr b="0" spc="1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more</a:t>
            </a:r>
            <a:r>
              <a:rPr b="0" spc="1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than</a:t>
            </a:r>
            <a:r>
              <a:rPr b="0" spc="13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one </a:t>
            </a:r>
            <a:r>
              <a:rPr b="0" dirty="0">
                <a:latin typeface="Calibri"/>
                <a:cs typeface="Calibri"/>
              </a:rPr>
              <a:t>process</a:t>
            </a:r>
            <a:r>
              <a:rPr b="0" spc="1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1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be</a:t>
            </a:r>
            <a:r>
              <a:rPr b="0" spc="17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loaded</a:t>
            </a:r>
            <a:r>
              <a:rPr b="0" spc="1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into</a:t>
            </a:r>
            <a:r>
              <a:rPr b="0" spc="1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18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executable</a:t>
            </a:r>
            <a:r>
              <a:rPr b="0" spc="16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memory</a:t>
            </a:r>
            <a:r>
              <a:rPr b="0" spc="19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at</a:t>
            </a:r>
            <a:r>
              <a:rPr b="0" spc="1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17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time</a:t>
            </a:r>
            <a:r>
              <a:rPr b="0" spc="17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and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loaded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process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shares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CPU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using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time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multiplexing.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77341" y="908050"/>
            <a:ext cx="7507605" cy="5085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1185" algn="ctr">
              <a:lnSpc>
                <a:spcPts val="2880"/>
              </a:lnSpc>
              <a:spcBef>
                <a:spcPts val="100"/>
              </a:spcBef>
            </a:pPr>
            <a:r>
              <a:rPr sz="2400" b="1" dirty="0">
                <a:latin typeface="Verdana"/>
                <a:cs typeface="Verdana"/>
              </a:rPr>
              <a:t>Process</a:t>
            </a:r>
            <a:r>
              <a:rPr sz="2400" b="1" spc="-13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Scheduling</a:t>
            </a:r>
            <a:r>
              <a:rPr sz="2400" b="1" spc="-10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Queues</a:t>
            </a:r>
            <a:endParaRPr sz="2400">
              <a:latin typeface="Verdana"/>
              <a:cs typeface="Verdana"/>
            </a:endParaRPr>
          </a:p>
          <a:p>
            <a:pPr marL="12700" marR="5080" algn="just">
              <a:lnSpc>
                <a:spcPts val="2640"/>
              </a:lnSpc>
              <a:spcBef>
                <a:spcPts val="85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maintains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PCBs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Scheduling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Queues.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OS </a:t>
            </a:r>
            <a:r>
              <a:rPr sz="2200" dirty="0">
                <a:latin typeface="Calibri"/>
                <a:cs typeface="Calibri"/>
              </a:rPr>
              <a:t>maintains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separate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queue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3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states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12700" marR="6985" algn="just">
              <a:lnSpc>
                <a:spcPts val="2640"/>
              </a:lnSpc>
            </a:pPr>
            <a:r>
              <a:rPr sz="2200" dirty="0">
                <a:latin typeface="Calibri"/>
                <a:cs typeface="Calibri"/>
              </a:rPr>
              <a:t>PCBs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processes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same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execution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placed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the </a:t>
            </a:r>
            <a:r>
              <a:rPr sz="2200" dirty="0">
                <a:latin typeface="Calibri"/>
                <a:cs typeface="Calibri"/>
              </a:rPr>
              <a:t>same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queue.</a:t>
            </a:r>
            <a:r>
              <a:rPr sz="2200" spc="22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When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state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changed,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2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PCB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unlinked</a:t>
            </a:r>
            <a:r>
              <a:rPr sz="2200" spc="5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5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5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current</a:t>
            </a:r>
            <a:r>
              <a:rPr sz="2200" spc="5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queue</a:t>
            </a:r>
            <a:r>
              <a:rPr sz="2200" spc="5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2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moved</a:t>
            </a:r>
            <a:r>
              <a:rPr sz="2200" spc="3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2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2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new</a:t>
            </a:r>
            <a:r>
              <a:rPr sz="2200" spc="5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 queue.</a:t>
            </a:r>
            <a:endParaRPr sz="2200">
              <a:latin typeface="Calibri"/>
              <a:cs typeface="Calibri"/>
            </a:endParaRPr>
          </a:p>
          <a:p>
            <a:pPr marL="12700" algn="just">
              <a:lnSpc>
                <a:spcPts val="2555"/>
              </a:lnSpc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Operating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System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maintains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following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important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process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scheduling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queues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−</a:t>
            </a:r>
            <a:endParaRPr sz="2200">
              <a:latin typeface="Calibri"/>
              <a:cs typeface="Calibri"/>
            </a:endParaRPr>
          </a:p>
          <a:p>
            <a:pPr marL="12700" marR="6350">
              <a:lnSpc>
                <a:spcPct val="100000"/>
              </a:lnSpc>
            </a:pPr>
            <a:r>
              <a:rPr sz="2200" b="1" dirty="0">
                <a:latin typeface="Calibri"/>
                <a:cs typeface="Calibri"/>
              </a:rPr>
              <a:t>Job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queue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−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keeps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system. </a:t>
            </a:r>
            <a:r>
              <a:rPr sz="2200" b="1" dirty="0">
                <a:latin typeface="Calibri"/>
                <a:cs typeface="Calibri"/>
              </a:rPr>
              <a:t>Ready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queue</a:t>
            </a:r>
            <a:r>
              <a:rPr sz="2200" b="1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−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queue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keeps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processes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residing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main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memory,</a:t>
            </a:r>
            <a:r>
              <a:rPr sz="2200" spc="3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ready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waiting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3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execute.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new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always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put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queue.</a:t>
            </a:r>
            <a:endParaRPr sz="2200">
              <a:latin typeface="Calibri"/>
              <a:cs typeface="Calibri"/>
            </a:endParaRPr>
          </a:p>
          <a:p>
            <a:pPr marL="12700" marR="10160">
              <a:lnSpc>
                <a:spcPct val="100000"/>
              </a:lnSpc>
              <a:tabLst>
                <a:tab pos="963294" algn="l"/>
                <a:tab pos="1984375" algn="l"/>
                <a:tab pos="2303145" algn="l"/>
                <a:tab pos="2902585" algn="l"/>
                <a:tab pos="4193540" algn="l"/>
                <a:tab pos="5043805" algn="l"/>
                <a:tab pos="5588000" algn="l"/>
                <a:tab pos="6644640" algn="l"/>
                <a:tab pos="7255509" algn="l"/>
              </a:tabLst>
            </a:pPr>
            <a:r>
              <a:rPr sz="2200" b="1" spc="-10" dirty="0">
                <a:latin typeface="Calibri"/>
                <a:cs typeface="Calibri"/>
              </a:rPr>
              <a:t>Device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10" dirty="0">
                <a:latin typeface="Calibri"/>
                <a:cs typeface="Calibri"/>
              </a:rPr>
              <a:t>queues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spc="-50" dirty="0">
                <a:latin typeface="Calibri"/>
                <a:cs typeface="Calibri"/>
              </a:rPr>
              <a:t>−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processes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which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are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blocked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due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5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unavailability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I/O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device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constitute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queue.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latin typeface="Calibri"/>
                <a:cs typeface="Calibri"/>
              </a:rPr>
              <a:t>CONTD..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3200" y="1444625"/>
            <a:ext cx="6359144" cy="4095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04800" y="1045210"/>
            <a:ext cx="8093811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</a:pPr>
            <a:r>
              <a:rPr lang="en-US" sz="2200" dirty="0" smtClean="0">
                <a:latin typeface="Calibri"/>
                <a:cs typeface="Calibri"/>
              </a:rPr>
              <a:t>    </a:t>
            </a:r>
            <a:r>
              <a:rPr sz="2200" smtClean="0">
                <a:latin typeface="Calibri"/>
                <a:cs typeface="Calibri"/>
              </a:rPr>
              <a:t>The</a:t>
            </a:r>
            <a:r>
              <a:rPr sz="2200" spc="295" smtClean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3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different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policies</a:t>
            </a:r>
            <a:r>
              <a:rPr sz="2200" spc="2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3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manage</a:t>
            </a:r>
            <a:r>
              <a:rPr sz="2200" spc="3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queue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(FIFO, </a:t>
            </a:r>
            <a:r>
              <a:rPr sz="2200" dirty="0">
                <a:latin typeface="Calibri"/>
                <a:cs typeface="Calibri"/>
              </a:rPr>
              <a:t>Round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Robin, Priority,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etc.).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scheduler determines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how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move</a:t>
            </a:r>
            <a:r>
              <a:rPr sz="2200" spc="1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processes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ready</a:t>
            </a:r>
            <a:r>
              <a:rPr sz="2200" spc="1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run</a:t>
            </a:r>
            <a:r>
              <a:rPr sz="2200" spc="1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queues</a:t>
            </a:r>
            <a:r>
              <a:rPr sz="2200" spc="1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which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have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1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entry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processor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core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system;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above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diagram,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merged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CPU.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07744" y="1123950"/>
            <a:ext cx="7506334" cy="1536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 algn="ctr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Verdana"/>
                <a:cs typeface="Verdana"/>
              </a:rPr>
              <a:t>Two-</a:t>
            </a:r>
            <a:r>
              <a:rPr sz="2400" b="1" dirty="0">
                <a:latin typeface="Verdana"/>
                <a:cs typeface="Verdana"/>
              </a:rPr>
              <a:t>State</a:t>
            </a:r>
            <a:r>
              <a:rPr sz="2400" b="1" spc="-7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Process</a:t>
            </a:r>
            <a:r>
              <a:rPr sz="2400" b="1" spc="-55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Model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2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tabLst>
                <a:tab pos="1452245" algn="l"/>
                <a:tab pos="2628900" algn="l"/>
                <a:tab pos="3615054" algn="l"/>
                <a:tab pos="4563110" algn="l"/>
                <a:tab pos="5024755" algn="l"/>
                <a:tab pos="6210935" algn="l"/>
                <a:tab pos="6889115" algn="l"/>
              </a:tabLst>
            </a:pPr>
            <a:r>
              <a:rPr sz="2000" spc="-65" dirty="0">
                <a:latin typeface="Verdana"/>
                <a:cs typeface="Verdana"/>
              </a:rPr>
              <a:t>Two-</a:t>
            </a:r>
            <a:r>
              <a:rPr sz="2000" spc="-10" dirty="0">
                <a:latin typeface="Verdana"/>
                <a:cs typeface="Verdana"/>
              </a:rPr>
              <a:t>state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process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model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refers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to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running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5" dirty="0">
                <a:latin typeface="Verdana"/>
                <a:cs typeface="Verdana"/>
              </a:rPr>
              <a:t>and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20" dirty="0">
                <a:latin typeface="Verdana"/>
                <a:cs typeface="Verdana"/>
              </a:rPr>
              <a:t>non-</a:t>
            </a:r>
            <a:endParaRPr sz="2000">
              <a:latin typeface="Verdana"/>
              <a:cs typeface="Verdana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Verdana"/>
                <a:cs typeface="Verdana"/>
              </a:rPr>
              <a:t>running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states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which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described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below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−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35037" y="2847975"/>
          <a:ext cx="7581264" cy="2850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7230"/>
                <a:gridCol w="6884034"/>
              </a:tblGrid>
              <a:tr h="330835">
                <a:tc>
                  <a:txBody>
                    <a:bodyPr/>
                    <a:lstStyle/>
                    <a:p>
                      <a:pPr marL="18859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b="1" spc="-20" dirty="0">
                          <a:latin typeface="Times New Roman"/>
                          <a:cs typeface="Times New Roman"/>
                        </a:rPr>
                        <a:t>S.No.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State</a:t>
                      </a:r>
                      <a:r>
                        <a:rPr sz="11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69913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 marR="60960">
                        <a:lnSpc>
                          <a:spcPct val="114999"/>
                        </a:lnSpc>
                        <a:spcBef>
                          <a:spcPts val="31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Running:</a:t>
                      </a:r>
                      <a:r>
                        <a:rPr sz="1600" b="1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When</a:t>
                      </a:r>
                      <a:r>
                        <a:rPr sz="16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new</a:t>
                      </a:r>
                      <a:r>
                        <a:rPr sz="16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6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created,</a:t>
                      </a:r>
                      <a:r>
                        <a:rPr sz="16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enters</a:t>
                      </a:r>
                      <a:r>
                        <a:rPr sz="16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16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6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6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running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state.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20545"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1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 marR="59690" algn="just">
                        <a:lnSpc>
                          <a:spcPct val="114999"/>
                        </a:lnSpc>
                        <a:spcBef>
                          <a:spcPts val="32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b="1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Running:</a:t>
                      </a:r>
                      <a:r>
                        <a:rPr sz="1600" b="1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Processes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running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6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kept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queue,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waiting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6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their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turn</a:t>
                      </a:r>
                      <a:r>
                        <a:rPr sz="16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execute.</a:t>
                      </a:r>
                      <a:r>
                        <a:rPr sz="16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6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entry</a:t>
                      </a:r>
                      <a:r>
                        <a:rPr sz="16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2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queue</a:t>
                      </a:r>
                      <a:r>
                        <a:rPr sz="16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2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pointer</a:t>
                      </a:r>
                      <a:r>
                        <a:rPr sz="16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2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particular</a:t>
                      </a:r>
                      <a:r>
                        <a:rPr sz="1600" spc="2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process.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Queue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implemented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linked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list.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6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dispatcher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6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follows.</a:t>
                      </a:r>
                      <a:r>
                        <a:rPr sz="16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When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interrupted,</a:t>
                      </a:r>
                      <a:r>
                        <a:rPr sz="1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6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transferred</a:t>
                      </a:r>
                      <a:r>
                        <a:rPr sz="1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waiting</a:t>
                      </a:r>
                      <a:r>
                        <a:rPr sz="16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queue.</a:t>
                      </a:r>
                      <a:r>
                        <a:rPr sz="16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6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6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6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completed</a:t>
                      </a:r>
                      <a:r>
                        <a:rPr sz="16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600" spc="1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aborted,</a:t>
                      </a:r>
                      <a:r>
                        <a:rPr sz="1600" spc="1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6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6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discarded.</a:t>
                      </a:r>
                      <a:r>
                        <a:rPr sz="16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6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either</a:t>
                      </a:r>
                      <a:r>
                        <a:rPr sz="1600" spc="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case,</a:t>
                      </a:r>
                      <a:r>
                        <a:rPr sz="16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5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dispatcher</a:t>
                      </a:r>
                      <a:r>
                        <a:rPr sz="16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then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selects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6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queue</a:t>
                      </a:r>
                      <a:r>
                        <a:rPr sz="16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6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10" dirty="0">
                          <a:latin typeface="Calibri"/>
                          <a:cs typeface="Calibri"/>
                        </a:rPr>
                        <a:t>execute.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548604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4385">
              <a:lnSpc>
                <a:spcPct val="100000"/>
              </a:lnSpc>
              <a:spcBef>
                <a:spcPts val="95"/>
              </a:spcBef>
            </a:pPr>
            <a:r>
              <a:rPr sz="3200" b="1" u="none" dirty="0">
                <a:solidFill>
                  <a:schemeClr val="tx1"/>
                </a:solidFill>
                <a:latin typeface="Calibri"/>
                <a:cs typeface="Calibri"/>
              </a:rPr>
              <a:t>UNIT</a:t>
            </a:r>
            <a:r>
              <a:rPr sz="3200" b="1" u="none" spc="-5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200" b="1" u="none" dirty="0">
                <a:solidFill>
                  <a:schemeClr val="tx1"/>
                </a:solidFill>
                <a:latin typeface="Calibri"/>
                <a:cs typeface="Calibri"/>
              </a:rPr>
              <a:t>II</a:t>
            </a:r>
            <a:r>
              <a:rPr sz="3200" b="1" u="none" spc="-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sz="3200" b="1" u="none" spc="-10" dirty="0">
                <a:solidFill>
                  <a:schemeClr val="tx1"/>
                </a:solidFill>
                <a:latin typeface="Calibri"/>
                <a:cs typeface="Calibri"/>
              </a:rPr>
              <a:t>SYLLABUS</a:t>
            </a:r>
            <a:endParaRPr sz="3200" b="1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516" y="1121410"/>
            <a:ext cx="20974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56640" algn="l"/>
              </a:tabLst>
            </a:pPr>
            <a:r>
              <a:rPr sz="2200" b="1" spc="-10" dirty="0">
                <a:latin typeface="Calibri"/>
                <a:cs typeface="Calibri"/>
              </a:rPr>
              <a:t>Process</a:t>
            </a:r>
            <a:r>
              <a:rPr sz="2200" b="1" dirty="0">
                <a:latin typeface="Calibri"/>
                <a:cs typeface="Calibri"/>
              </a:rPr>
              <a:t>	</a:t>
            </a:r>
            <a:r>
              <a:rPr sz="2200" b="1" spc="-10" dirty="0">
                <a:latin typeface="Calibri"/>
                <a:cs typeface="Calibri"/>
              </a:rPr>
              <a:t>Concept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5079" y="1121410"/>
            <a:ext cx="886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Process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4033" y="1121410"/>
            <a:ext cx="13074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scheduling,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25261" y="1121410"/>
            <a:ext cx="3088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32560" algn="l"/>
                <a:tab pos="1892935" algn="l"/>
              </a:tabLst>
            </a:pPr>
            <a:r>
              <a:rPr sz="2200" spc="-10" dirty="0">
                <a:latin typeface="Calibri"/>
                <a:cs typeface="Calibri"/>
              </a:rPr>
              <a:t>Operations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on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processes,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516" y="1456690"/>
            <a:ext cx="35718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25930" algn="l"/>
              </a:tabLst>
            </a:pPr>
            <a:r>
              <a:rPr sz="2200" spc="-25" dirty="0">
                <a:latin typeface="Calibri"/>
                <a:cs typeface="Calibri"/>
              </a:rPr>
              <a:t>Inter-</a:t>
            </a:r>
            <a:r>
              <a:rPr sz="2200" spc="-10" dirty="0">
                <a:latin typeface="Calibri"/>
                <a:cs typeface="Calibri"/>
              </a:rPr>
              <a:t>process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communication,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8477" y="1456690"/>
            <a:ext cx="3101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35175" algn="l"/>
                <a:tab pos="2467610" algn="l"/>
              </a:tabLst>
            </a:pPr>
            <a:r>
              <a:rPr sz="2200" spc="-10" dirty="0">
                <a:latin typeface="Calibri"/>
                <a:cs typeface="Calibri"/>
              </a:rPr>
              <a:t>Communication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client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89595" y="1456690"/>
            <a:ext cx="92583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server</a:t>
            </a:r>
            <a:endParaRPr sz="2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models,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516" y="1792046"/>
            <a:ext cx="666750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3010" algn="l"/>
                <a:tab pos="3108325" algn="l"/>
                <a:tab pos="4954270" algn="l"/>
              </a:tabLst>
            </a:pPr>
            <a:r>
              <a:rPr sz="2200" spc="-10" dirty="0">
                <a:latin typeface="Calibri"/>
                <a:cs typeface="Calibri"/>
              </a:rPr>
              <a:t>systems.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Multithreaded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Programming: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Multithreading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Thread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libraries,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Threading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issues,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Examples.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7516" y="2798191"/>
            <a:ext cx="7809230" cy="2037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Process</a:t>
            </a:r>
            <a:r>
              <a:rPr sz="2200" b="1" spc="19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Scheduling:</a:t>
            </a:r>
            <a:r>
              <a:rPr sz="2200" b="1" spc="1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Basic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concepts,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Scheduling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criteria,</a:t>
            </a:r>
            <a:r>
              <a:rPr sz="2200" spc="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Scheduling </a:t>
            </a:r>
            <a:r>
              <a:rPr sz="2200" dirty="0">
                <a:latin typeface="Calibri"/>
                <a:cs typeface="Calibri"/>
              </a:rPr>
              <a:t>algorithms,</a:t>
            </a:r>
            <a:r>
              <a:rPr sz="2200" spc="33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Multiple</a:t>
            </a:r>
            <a:r>
              <a:rPr sz="2200" spc="32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processor</a:t>
            </a:r>
            <a:r>
              <a:rPr sz="2200" spc="32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scheduling,</a:t>
            </a:r>
            <a:r>
              <a:rPr sz="2200" spc="32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Thread</a:t>
            </a:r>
            <a:r>
              <a:rPr sz="2200" spc="325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scheduling, Examples.</a:t>
            </a:r>
            <a:endParaRPr sz="2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640"/>
              </a:spcBef>
            </a:pPr>
            <a:r>
              <a:rPr sz="2200" b="1" spc="-25" dirty="0">
                <a:latin typeface="Calibri"/>
                <a:cs typeface="Calibri"/>
              </a:rPr>
              <a:t>Inter-</a:t>
            </a:r>
            <a:r>
              <a:rPr sz="2200" b="1" dirty="0">
                <a:latin typeface="Calibri"/>
                <a:cs typeface="Calibri"/>
              </a:rPr>
              <a:t>process</a:t>
            </a:r>
            <a:r>
              <a:rPr sz="2200" b="1" spc="114" dirty="0">
                <a:latin typeface="Calibri"/>
                <a:cs typeface="Calibri"/>
              </a:rPr>
              <a:t>  </a:t>
            </a:r>
            <a:r>
              <a:rPr sz="2200" b="1" dirty="0">
                <a:latin typeface="Calibri"/>
                <a:cs typeface="Calibri"/>
              </a:rPr>
              <a:t>Communication:</a:t>
            </a:r>
            <a:r>
              <a:rPr sz="2200" b="1" spc="114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Race</a:t>
            </a:r>
            <a:r>
              <a:rPr sz="2200" spc="114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conditions,</a:t>
            </a:r>
            <a:r>
              <a:rPr sz="2200" spc="11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Critical</a:t>
            </a:r>
            <a:r>
              <a:rPr sz="2200" spc="110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Regions,</a:t>
            </a:r>
            <a:endParaRPr sz="2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Mutual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exclusion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busy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waiting,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Sleep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wakeup,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Semaphores,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579" y="4810505"/>
            <a:ext cx="23736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62710" algn="l"/>
              </a:tabLst>
            </a:pPr>
            <a:r>
              <a:rPr sz="2200" spc="-10" dirty="0">
                <a:latin typeface="Calibri"/>
                <a:cs typeface="Calibri"/>
              </a:rPr>
              <a:t>Monitors,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Message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85157" y="4810505"/>
            <a:ext cx="93789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passing,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40729" y="4810505"/>
            <a:ext cx="9817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Barriers,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8593" y="4810505"/>
            <a:ext cx="15748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98245" algn="l"/>
              </a:tabLst>
            </a:pPr>
            <a:r>
              <a:rPr sz="2200" spc="-10" dirty="0">
                <a:latin typeface="Calibri"/>
                <a:cs typeface="Calibri"/>
              </a:rPr>
              <a:t>Classical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IPC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59051" y="5145785"/>
            <a:ext cx="65563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3845" algn="l"/>
                <a:tab pos="1190625" algn="l"/>
                <a:tab pos="2833370" algn="l"/>
                <a:tab pos="4046854" algn="l"/>
                <a:tab pos="5140960" algn="l"/>
                <a:tab pos="5752465" algn="l"/>
              </a:tabLst>
            </a:pPr>
            <a:r>
              <a:rPr sz="2200" spc="-50" dirty="0">
                <a:latin typeface="Calibri"/>
                <a:cs typeface="Calibri"/>
              </a:rPr>
              <a:t>-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Dining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philosophers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problem,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Readers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and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writers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7516" y="4810505"/>
            <a:ext cx="109156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Mutexes, </a:t>
            </a:r>
            <a:r>
              <a:rPr sz="2200" spc="-20" dirty="0">
                <a:latin typeface="Calibri"/>
                <a:cs typeface="Calibri"/>
              </a:rPr>
              <a:t>Problems </a:t>
            </a:r>
            <a:r>
              <a:rPr sz="2200" spc="-10" dirty="0">
                <a:latin typeface="Calibri"/>
                <a:cs typeface="Calibri"/>
              </a:rPr>
              <a:t>problem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07744" y="1123950"/>
            <a:ext cx="7505700" cy="4680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180"/>
              </a:spcBef>
            </a:pPr>
            <a:endParaRPr sz="20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scheduler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an Operating System (OS) is responsible for selecting which processes will run on the CPU and for how long. The main goal of a scheduler is to optimize system performance, maximize CPU utilization, and ensure fairness among processes.</a:t>
            </a:r>
          </a:p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Types of Schedulers in an OS</a:t>
            </a: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Schedulers are categorized based on their roles and the type of decisions they make. The three primary types are:</a:t>
            </a:r>
          </a:p>
          <a:p>
            <a:pPr marL="12700" algn="just">
              <a:lnSpc>
                <a:spcPct val="100000"/>
              </a:lnSpc>
              <a:spcBef>
                <a:spcPts val="2640"/>
              </a:spcBef>
            </a:pPr>
            <a:r>
              <a:rPr sz="2000" b="1" spc="-10" smtClean="0">
                <a:latin typeface="Times New Roman" pitchFamily="18" charset="0"/>
                <a:cs typeface="Times New Roman" pitchFamily="18" charset="0"/>
              </a:rPr>
              <a:t>Schedulers</a:t>
            </a:r>
            <a:r>
              <a:rPr sz="2000" b="1" spc="-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sz="20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sz="2000" b="1" spc="-50" dirty="0">
                <a:latin typeface="Times New Roman" pitchFamily="18" charset="0"/>
                <a:cs typeface="Times New Roman" pitchFamily="18" charset="0"/>
              </a:rPr>
              <a:t> −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567690" indent="-106045" algn="just">
              <a:lnSpc>
                <a:spcPct val="100000"/>
              </a:lnSpc>
              <a:spcBef>
                <a:spcPts val="2645"/>
              </a:spcBef>
              <a:buSzPct val="95454"/>
              <a:buFont typeface="Arial MT"/>
              <a:buChar char="•"/>
              <a:tabLst>
                <a:tab pos="567690" algn="l"/>
              </a:tabLst>
            </a:pPr>
            <a:r>
              <a:rPr sz="2000" spc="-20" dirty="0">
                <a:latin typeface="Times New Roman" pitchFamily="18" charset="0"/>
                <a:cs typeface="Times New Roman" pitchFamily="18" charset="0"/>
              </a:rPr>
              <a:t>Long-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Term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Scheduler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567690" indent="-106045" algn="just">
              <a:lnSpc>
                <a:spcPct val="100000"/>
              </a:lnSpc>
              <a:buSzPct val="95454"/>
              <a:buFont typeface="Arial MT"/>
              <a:buChar char="•"/>
              <a:tabLst>
                <a:tab pos="567690" algn="l"/>
              </a:tabLst>
            </a:pP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Medium-</a:t>
            </a:r>
            <a:r>
              <a:rPr sz="2000" spc="-40" smtClean="0">
                <a:latin typeface="Times New Roman" pitchFamily="18" charset="0"/>
                <a:cs typeface="Times New Roman" pitchFamily="18" charset="0"/>
              </a:rPr>
              <a:t>Term</a:t>
            </a:r>
            <a:r>
              <a:rPr sz="2000" spc="-55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Scheduler</a:t>
            </a:r>
            <a:endParaRPr lang="en-IN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567690" indent="-106045" algn="just">
              <a:buSzPct val="95454"/>
              <a:buFont typeface="Arial MT"/>
              <a:buChar char="•"/>
              <a:tabLst>
                <a:tab pos="567690" algn="l"/>
              </a:tabLst>
            </a:pPr>
            <a:r>
              <a:rPr lang="en-US" sz="2000" spc="-20" dirty="0" smtClean="0">
                <a:latin typeface="Times New Roman" pitchFamily="18" charset="0"/>
                <a:cs typeface="Times New Roman" pitchFamily="18" charset="0"/>
              </a:rPr>
              <a:t>Short-</a:t>
            </a:r>
            <a:r>
              <a:rPr lang="en-US" sz="2000" spc="-45" dirty="0" smtClean="0"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 sz="2000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Scheduler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567690" indent="-106045" algn="just">
              <a:lnSpc>
                <a:spcPct val="100000"/>
              </a:lnSpc>
              <a:buSzPct val="95454"/>
              <a:tabLst>
                <a:tab pos="567690" algn="l"/>
              </a:tabLst>
            </a:pP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2633980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0"/>
              </a:spcBef>
            </a:pPr>
            <a:r>
              <a:rPr lang="en-US" sz="3200" b="1" spc="-10" dirty="0" smtClean="0">
                <a:latin typeface="Times New Roman" pitchFamily="18" charset="0"/>
                <a:cs typeface="Times New Roman" pitchFamily="18" charset="0"/>
              </a:rPr>
              <a:t>Schedulers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85800" y="1600200"/>
            <a:ext cx="80772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000" b="1" dirty="0" smtClean="0"/>
              <a:t>Long-Term Scheduler (Job Scheduler)</a:t>
            </a:r>
          </a:p>
          <a:p>
            <a:pPr marL="342900" indent="-342900"/>
            <a:endParaRPr lang="en-US" sz="2000" b="1" dirty="0" smtClean="0"/>
          </a:p>
          <a:p>
            <a:r>
              <a:rPr lang="en-US" sz="2000" b="1" dirty="0" smtClean="0"/>
              <a:t>Purpose</a:t>
            </a:r>
            <a:r>
              <a:rPr lang="en-US" sz="2000" dirty="0" smtClean="0"/>
              <a:t>: Controls the degree of multiprogramming by deciding which jobs or processes are admitted into the system for processing.</a:t>
            </a:r>
          </a:p>
          <a:p>
            <a:r>
              <a:rPr lang="en-US" sz="2000" b="1" dirty="0" smtClean="0"/>
              <a:t>Role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Selects processes from the job queue (stored in secondary storage).</a:t>
            </a:r>
          </a:p>
          <a:p>
            <a:pPr lvl="1"/>
            <a:r>
              <a:rPr lang="en-US" sz="2000" dirty="0" smtClean="0"/>
              <a:t>Loads selected processes into the ready queue (main memory) for execution.</a:t>
            </a:r>
          </a:p>
          <a:p>
            <a:pPr lvl="1"/>
            <a:r>
              <a:rPr lang="en-US" sz="2000" dirty="0" smtClean="0"/>
              <a:t>Balances the mix of CPU-bound and I/O-bound processes to optimize performance.</a:t>
            </a:r>
          </a:p>
          <a:p>
            <a:r>
              <a:rPr lang="en-US" sz="2000" b="1" dirty="0" smtClean="0"/>
              <a:t>Frequency</a:t>
            </a:r>
            <a:r>
              <a:rPr lang="en-US" sz="2000" dirty="0" smtClean="0"/>
              <a:t>: Infrequently invoked (seconds to minutes).</a:t>
            </a:r>
          </a:p>
          <a:p>
            <a:r>
              <a:rPr lang="en-US" sz="2000" b="1" dirty="0" smtClean="0"/>
              <a:t>Example</a:t>
            </a:r>
            <a:r>
              <a:rPr lang="en-US" sz="2000" dirty="0" smtClean="0"/>
              <a:t>: Batch processing systems where new jobs are added periodically.</a:t>
            </a:r>
          </a:p>
          <a:p>
            <a:r>
              <a:rPr lang="en-US" sz="2000" b="1" dirty="0" smtClean="0"/>
              <a:t>Key Consideration</a:t>
            </a:r>
            <a:r>
              <a:rPr lang="en-US" sz="2000" dirty="0" smtClean="0"/>
              <a:t>: Ensures the system doesn't get overwhelmed by too many processes, which could lead to thrashing.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09600" y="1123950"/>
            <a:ext cx="8004478" cy="4013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n-US" sz="2000" b="1" dirty="0" smtClean="0"/>
              <a:t>2. Medium-Term Scheduler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Purpose</a:t>
            </a:r>
            <a:r>
              <a:rPr lang="en-US" sz="2000" dirty="0" smtClean="0"/>
              <a:t>: Manages processes in memory and optimizes resource allocation by swapping processes in and out of memory.</a:t>
            </a:r>
          </a:p>
          <a:p>
            <a:pPr algn="just"/>
            <a:r>
              <a:rPr lang="en-US" sz="2000" b="1" dirty="0" smtClean="0"/>
              <a:t>Role</a:t>
            </a:r>
            <a:r>
              <a:rPr lang="en-US" sz="2000" dirty="0" smtClean="0"/>
              <a:t>:</a:t>
            </a:r>
          </a:p>
          <a:p>
            <a:pPr lvl="1" algn="just"/>
            <a:r>
              <a:rPr lang="en-US" sz="2000" dirty="0" smtClean="0"/>
              <a:t>Suspends processes (moves them to secondary storage) to free up memory during heavy loads.</a:t>
            </a:r>
          </a:p>
          <a:p>
            <a:pPr lvl="1" algn="just"/>
            <a:r>
              <a:rPr lang="en-US" sz="2000" dirty="0" smtClean="0"/>
              <a:t>Resumes suspended processes when resources are available.</a:t>
            </a:r>
          </a:p>
          <a:p>
            <a:pPr lvl="1" algn="just"/>
            <a:r>
              <a:rPr lang="en-US" sz="2000" dirty="0" smtClean="0"/>
              <a:t>Facilitates better memory utilization and system responsiveness.</a:t>
            </a:r>
          </a:p>
          <a:p>
            <a:pPr algn="just"/>
            <a:r>
              <a:rPr lang="en-US" sz="2000" b="1" dirty="0" smtClean="0"/>
              <a:t>Frequency</a:t>
            </a:r>
            <a:r>
              <a:rPr lang="en-US" sz="2000" dirty="0" smtClean="0"/>
              <a:t>: Invoked occasionally, depending on system load.</a:t>
            </a:r>
          </a:p>
          <a:p>
            <a:pPr algn="just"/>
            <a:r>
              <a:rPr lang="en-US" sz="2000" b="1" dirty="0" smtClean="0"/>
              <a:t>Example</a:t>
            </a:r>
            <a:r>
              <a:rPr lang="en-US" sz="2000" dirty="0" smtClean="0"/>
              <a:t>: In a time-sharing system, a process that hasn’t been active for a while may be swapped out to accommodate a more active process.</a:t>
            </a:r>
            <a:endParaRPr lang="en-US" sz="20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85800" y="971132"/>
            <a:ext cx="7942681" cy="3860031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algn="just"/>
            <a:r>
              <a:rPr lang="en-US" sz="2000" b="1" dirty="0" smtClean="0"/>
              <a:t>3. Short-Term Scheduler (CPU Scheduler)</a:t>
            </a:r>
          </a:p>
          <a:p>
            <a:pPr algn="just"/>
            <a:endParaRPr lang="en-US" sz="2000" b="1" dirty="0" smtClean="0"/>
          </a:p>
          <a:p>
            <a:pPr algn="just"/>
            <a:r>
              <a:rPr lang="en-US" sz="2000" b="1" dirty="0" smtClean="0"/>
              <a:t>Purpose</a:t>
            </a:r>
            <a:r>
              <a:rPr lang="en-US" sz="2000" dirty="0" smtClean="0"/>
              <a:t>: Decides which process in the ready queue will get the CPU next.</a:t>
            </a:r>
          </a:p>
          <a:p>
            <a:pPr algn="just"/>
            <a:r>
              <a:rPr lang="en-US" sz="2000" b="1" dirty="0" smtClean="0"/>
              <a:t>Role</a:t>
            </a:r>
            <a:r>
              <a:rPr lang="en-US" sz="2000" dirty="0" smtClean="0"/>
              <a:t>:</a:t>
            </a:r>
          </a:p>
          <a:p>
            <a:pPr lvl="1" algn="just"/>
            <a:r>
              <a:rPr lang="en-US" sz="2000" dirty="0" smtClean="0"/>
              <a:t>Executes most frequently (milliseconds to microseconds).</a:t>
            </a:r>
          </a:p>
          <a:p>
            <a:pPr lvl="1" algn="just"/>
            <a:r>
              <a:rPr lang="en-US" sz="2000" dirty="0" smtClean="0"/>
              <a:t>Responsible for context switching between processes.</a:t>
            </a:r>
          </a:p>
          <a:p>
            <a:pPr lvl="1" algn="just"/>
            <a:r>
              <a:rPr lang="en-US" sz="2000" dirty="0" smtClean="0"/>
              <a:t>Implements scheduling algorithms to ensure efficient CPU usage.</a:t>
            </a:r>
          </a:p>
          <a:p>
            <a:pPr algn="just"/>
            <a:r>
              <a:rPr lang="en-US" sz="2000" b="1" dirty="0" smtClean="0"/>
              <a:t>Frequency</a:t>
            </a:r>
            <a:r>
              <a:rPr lang="en-US" sz="2000" dirty="0" smtClean="0"/>
              <a:t>: Invoked frequently (whenever the CPU is idle or a process needs to be preempted).</a:t>
            </a:r>
          </a:p>
          <a:p>
            <a:pPr algn="just"/>
            <a:r>
              <a:rPr lang="en-US" sz="2000" b="1" dirty="0" smtClean="0"/>
              <a:t>Example</a:t>
            </a:r>
            <a:r>
              <a:rPr lang="en-US" sz="2000" dirty="0" smtClean="0"/>
              <a:t>: In a multitasking OS, this scheduler selects the next process for execution after a time slice expires.</a:t>
            </a:r>
            <a:endParaRPr lang="en-US" sz="20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86460" y="775927"/>
            <a:ext cx="6528434" cy="1031240"/>
          </a:xfrm>
          <a:prstGeom prst="rect">
            <a:avLst/>
          </a:prstGeom>
        </p:spPr>
        <p:txBody>
          <a:bodyPr vert="horz" wrap="square" lIns="0" tIns="221615" rIns="0" bIns="0" rtlCol="0">
            <a:spAutoFit/>
          </a:bodyPr>
          <a:lstStyle/>
          <a:p>
            <a:pPr marL="1765935">
              <a:lnSpc>
                <a:spcPct val="100000"/>
              </a:lnSpc>
              <a:spcBef>
                <a:spcPts val="1745"/>
              </a:spcBef>
            </a:pPr>
            <a:r>
              <a:rPr sz="2400" b="1" spc="-10" smtClean="0">
                <a:solidFill>
                  <a:srgbClr val="006699"/>
                </a:solidFill>
                <a:latin typeface="Calibri"/>
                <a:cs typeface="Calibri"/>
              </a:rPr>
              <a:t>Representation</a:t>
            </a:r>
            <a:r>
              <a:rPr sz="2400" b="1" spc="-45" smtClean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mtClean="0">
                <a:solidFill>
                  <a:srgbClr val="006699"/>
                </a:solidFill>
                <a:latin typeface="Calibri"/>
                <a:cs typeface="Calibri"/>
              </a:rPr>
              <a:t>of</a:t>
            </a:r>
            <a:r>
              <a:rPr sz="2400" b="1" spc="-40" smtClean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mtClean="0">
                <a:solidFill>
                  <a:srgbClr val="006699"/>
                </a:solidFill>
                <a:latin typeface="Calibri"/>
                <a:cs typeface="Calibri"/>
              </a:rPr>
              <a:t>Process</a:t>
            </a:r>
            <a:r>
              <a:rPr sz="2400" b="1" spc="-45" smtClean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10" smtClean="0">
                <a:solidFill>
                  <a:srgbClr val="006699"/>
                </a:solidFill>
                <a:latin typeface="Calibri"/>
                <a:cs typeface="Calibri"/>
              </a:rPr>
              <a:t>Scheduling</a:t>
            </a:r>
            <a:endParaRPr sz="2400" smtClean="0">
              <a:latin typeface="Calibri"/>
              <a:cs typeface="Calibri"/>
            </a:endParaRPr>
          </a:p>
          <a:p>
            <a:pPr marL="501650" indent="-488950">
              <a:lnSpc>
                <a:spcPct val="100000"/>
              </a:lnSpc>
              <a:spcBef>
                <a:spcPts val="1235"/>
              </a:spcBef>
              <a:buClr>
                <a:srgbClr val="993300"/>
              </a:buClr>
              <a:buSzPct val="88888"/>
              <a:buFont typeface="Wingdings"/>
              <a:buChar char=""/>
              <a:tabLst>
                <a:tab pos="501650" algn="l"/>
              </a:tabLst>
            </a:pPr>
            <a:r>
              <a:rPr sz="1800" b="1" smtClean="0">
                <a:solidFill>
                  <a:srgbClr val="3366FF"/>
                </a:solidFill>
                <a:latin typeface="Arial"/>
                <a:cs typeface="Arial"/>
              </a:rPr>
              <a:t>Queueing</a:t>
            </a:r>
            <a:r>
              <a:rPr sz="1800" b="1" spc="-70" smtClean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66FF"/>
                </a:solidFill>
                <a:latin typeface="Arial"/>
                <a:cs typeface="Arial"/>
              </a:rPr>
              <a:t>diagram</a:t>
            </a:r>
            <a:r>
              <a:rPr sz="1800" b="1" spc="-35" dirty="0">
                <a:solidFill>
                  <a:srgbClr val="3366FF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represents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queues,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resources,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flows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550" y="1966912"/>
            <a:ext cx="6546850" cy="37814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smtClean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33094" y="874903"/>
            <a:ext cx="7795259" cy="4777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927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699"/>
                </a:solidFill>
                <a:latin typeface="Arial"/>
                <a:cs typeface="Arial"/>
              </a:rPr>
              <a:t>Context</a:t>
            </a:r>
            <a:r>
              <a:rPr sz="2400" b="1" spc="-55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699"/>
                </a:solidFill>
                <a:latin typeface="Arial"/>
                <a:cs typeface="Arial"/>
              </a:rPr>
              <a:t>Switch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CPU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switches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FF"/>
                </a:solidFill>
                <a:latin typeface="Calibri"/>
                <a:cs typeface="Calibri"/>
              </a:rPr>
              <a:t>save</a:t>
            </a:r>
            <a:r>
              <a:rPr sz="2000" b="1" spc="-2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FF"/>
                </a:solidFill>
                <a:latin typeface="Calibri"/>
                <a:cs typeface="Calibri"/>
              </a:rPr>
              <a:t>the</a:t>
            </a:r>
            <a:r>
              <a:rPr sz="2000" b="1" spc="-4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366FF"/>
                </a:solidFill>
                <a:latin typeface="Calibri"/>
                <a:cs typeface="Calibri"/>
              </a:rPr>
              <a:t>state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FF"/>
                </a:solidFill>
                <a:latin typeface="Calibri"/>
                <a:cs typeface="Calibri"/>
              </a:rPr>
              <a:t>saved</a:t>
            </a:r>
            <a:r>
              <a:rPr sz="2000" b="1" spc="-3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FF"/>
                </a:solidFill>
                <a:latin typeface="Calibri"/>
                <a:cs typeface="Calibri"/>
              </a:rPr>
              <a:t>state</a:t>
            </a:r>
            <a:r>
              <a:rPr sz="2000" b="1" spc="-5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b="1" dirty="0">
                <a:solidFill>
                  <a:srgbClr val="3366FF"/>
                </a:solidFill>
                <a:latin typeface="Calibri"/>
                <a:cs typeface="Calibri"/>
              </a:rPr>
              <a:t>context</a:t>
            </a:r>
            <a:r>
              <a:rPr sz="2000" b="1" spc="-4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366FF"/>
                </a:solidFill>
                <a:latin typeface="Calibri"/>
                <a:cs typeface="Calibri"/>
              </a:rPr>
              <a:t>switch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b="1" dirty="0">
                <a:solidFill>
                  <a:srgbClr val="3366FF"/>
                </a:solidFill>
                <a:latin typeface="Calibri"/>
                <a:cs typeface="Calibri"/>
              </a:rPr>
              <a:t>Context</a:t>
            </a:r>
            <a:r>
              <a:rPr sz="2000" b="1" spc="-5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represented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PCB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spc="-10" dirty="0">
                <a:latin typeface="Calibri"/>
                <a:cs typeface="Calibri"/>
              </a:rPr>
              <a:t>Context-</a:t>
            </a:r>
            <a:r>
              <a:rPr sz="2000" dirty="0">
                <a:latin typeface="Calibri"/>
                <a:cs typeface="Calibri"/>
              </a:rPr>
              <a:t>switch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overhead;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useful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while</a:t>
            </a:r>
            <a:endParaRPr sz="20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switching</a:t>
            </a:r>
            <a:endParaRPr sz="2000">
              <a:latin typeface="Calibri"/>
              <a:cs typeface="Calibri"/>
            </a:endParaRPr>
          </a:p>
          <a:p>
            <a:pPr marL="756285" marR="355600" lvl="1" indent="-287020">
              <a:lnSpc>
                <a:spcPts val="2390"/>
              </a:lnSpc>
              <a:spcBef>
                <a:spcPts val="9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PCB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context switch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Time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dependent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hardware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support</a:t>
            </a:r>
            <a:endParaRPr sz="2000">
              <a:latin typeface="Calibri"/>
              <a:cs typeface="Calibri"/>
            </a:endParaRPr>
          </a:p>
          <a:p>
            <a:pPr marL="756285" lvl="1" indent="-287020">
              <a:lnSpc>
                <a:spcPts val="2395"/>
              </a:lnSpc>
              <a:spcBef>
                <a:spcPts val="85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Some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hardware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registers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CPU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0" dirty="0">
                <a:latin typeface="Wingdings"/>
                <a:cs typeface="Wingdings"/>
              </a:rPr>
              <a:t></a:t>
            </a:r>
            <a:endParaRPr sz="2000">
              <a:latin typeface="Wingdings"/>
              <a:cs typeface="Wingdings"/>
            </a:endParaRPr>
          </a:p>
          <a:p>
            <a:pPr marL="756285">
              <a:lnSpc>
                <a:spcPts val="2395"/>
              </a:lnSpc>
            </a:pP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contexts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once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76367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701675">
              <a:lnSpc>
                <a:spcPct val="100000"/>
              </a:lnSpc>
              <a:spcBef>
                <a:spcPts val="100"/>
              </a:spcBef>
            </a:pPr>
            <a:r>
              <a:rPr sz="3200" b="1" u="none" smtClean="0">
                <a:solidFill>
                  <a:schemeClr val="tx1"/>
                </a:solidFill>
                <a:latin typeface="Arial"/>
                <a:cs typeface="Arial"/>
              </a:rPr>
              <a:t>O</a:t>
            </a:r>
            <a:r>
              <a:rPr lang="en-US" sz="3200" b="1" u="none" dirty="0" err="1" smtClean="0">
                <a:solidFill>
                  <a:schemeClr val="tx1"/>
                </a:solidFill>
                <a:latin typeface="Arial"/>
                <a:cs typeface="Arial"/>
              </a:rPr>
              <a:t>perations</a:t>
            </a:r>
            <a:r>
              <a:rPr sz="3200" b="1" u="none" spc="-35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3200" b="1" u="none" dirty="0" smtClean="0">
                <a:solidFill>
                  <a:schemeClr val="tx1"/>
                </a:solidFill>
                <a:latin typeface="Arial"/>
                <a:cs typeface="Arial"/>
              </a:rPr>
              <a:t>on</a:t>
            </a:r>
            <a:r>
              <a:rPr sz="3200" b="1" u="none" spc="-2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b="1" u="none" spc="-10" smtClean="0">
                <a:solidFill>
                  <a:schemeClr val="tx1"/>
                </a:solidFill>
                <a:latin typeface="Arial"/>
                <a:cs typeface="Arial"/>
              </a:rPr>
              <a:t>P</a:t>
            </a:r>
            <a:r>
              <a:rPr lang="en-US" sz="3200" b="1" u="none" spc="-10" dirty="0" err="1" smtClean="0">
                <a:solidFill>
                  <a:schemeClr val="tx1"/>
                </a:solidFill>
                <a:latin typeface="Arial"/>
                <a:cs typeface="Arial"/>
              </a:rPr>
              <a:t>rocesses</a:t>
            </a:r>
            <a:endParaRPr sz="3200" b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5240" y="1143990"/>
            <a:ext cx="4313555" cy="126047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provide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mechanisms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for:</a:t>
            </a:r>
            <a:endParaRPr sz="2000">
              <a:latin typeface="Calibri"/>
              <a:cs typeface="Calibri"/>
            </a:endParaRPr>
          </a:p>
          <a:p>
            <a:pPr marL="811530" lvl="1" indent="-34163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811530" algn="l"/>
              </a:tabLst>
            </a:pP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creation,</a:t>
            </a:r>
            <a:endParaRPr sz="2000">
              <a:latin typeface="Calibri"/>
              <a:cs typeface="Calibri"/>
            </a:endParaRPr>
          </a:p>
          <a:p>
            <a:pPr marL="811530" lvl="1" indent="-341630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811530" algn="l"/>
              </a:tabLst>
            </a:pP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termination,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50493" y="1055878"/>
            <a:ext cx="7915909" cy="4084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99085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699"/>
                </a:solidFill>
                <a:latin typeface="Arial"/>
                <a:cs typeface="Arial"/>
              </a:rPr>
              <a:t>Process</a:t>
            </a:r>
            <a:r>
              <a:rPr sz="2400" b="1" spc="-114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699"/>
                </a:solidFill>
                <a:latin typeface="Arial"/>
                <a:cs typeface="Arial"/>
              </a:rPr>
              <a:t>Creation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59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b="1" dirty="0">
                <a:solidFill>
                  <a:srgbClr val="3366FF"/>
                </a:solidFill>
                <a:latin typeface="Calibri"/>
                <a:cs typeface="Calibri"/>
              </a:rPr>
              <a:t>Parent</a:t>
            </a:r>
            <a:r>
              <a:rPr sz="2000" b="1" spc="31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FF"/>
                </a:solidFill>
                <a:latin typeface="Calibri"/>
                <a:cs typeface="Calibri"/>
              </a:rPr>
              <a:t>children</a:t>
            </a:r>
            <a:r>
              <a:rPr sz="2000" b="1" spc="31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processes,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which,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turn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other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processes,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FF"/>
                </a:solidFill>
                <a:latin typeface="Calibri"/>
                <a:cs typeface="Calibri"/>
              </a:rPr>
              <a:t>tree</a:t>
            </a:r>
            <a:r>
              <a:rPr sz="2000" b="1" spc="-3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Generally,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identified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managed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FF"/>
                </a:solidFill>
                <a:latin typeface="Calibri"/>
                <a:cs typeface="Calibri"/>
              </a:rPr>
              <a:t>process</a:t>
            </a:r>
            <a:r>
              <a:rPr sz="2000" b="1" spc="-40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366FF"/>
                </a:solidFill>
                <a:latin typeface="Calibri"/>
                <a:cs typeface="Calibri"/>
              </a:rPr>
              <a:t>identifier</a:t>
            </a:r>
            <a:r>
              <a:rPr sz="2000" b="1" spc="-55" dirty="0">
                <a:solidFill>
                  <a:srgbClr val="3366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</a:t>
            </a:r>
            <a:r>
              <a:rPr sz="2000" b="1" spc="-10" dirty="0">
                <a:solidFill>
                  <a:srgbClr val="3366FF"/>
                </a:solidFill>
                <a:latin typeface="Calibri"/>
                <a:cs typeface="Calibri"/>
              </a:rPr>
              <a:t>pid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Resource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options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children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8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Children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subset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parent</a:t>
            </a:r>
            <a:r>
              <a:rPr sz="2000" dirty="0">
                <a:latin typeface="MS PGothic"/>
                <a:cs typeface="MS PGothic"/>
              </a:rPr>
              <a:t>’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Execution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options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children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execute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concurrently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waits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children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terminate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48944" y="970889"/>
            <a:ext cx="7860030" cy="27997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Address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space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duplicate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parent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25" dirty="0">
                <a:latin typeface="Calibri"/>
                <a:cs typeface="Calibri"/>
              </a:rPr>
              <a:t> it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UNIX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b="1" dirty="0">
                <a:latin typeface="Calibri"/>
                <a:cs typeface="Calibri"/>
              </a:rPr>
              <a:t>fork()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ts val="2380"/>
              </a:lnSpc>
              <a:spcBef>
                <a:spcPts val="88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  <a:tab pos="1536065" algn="l"/>
                <a:tab pos="2408555" algn="l"/>
                <a:tab pos="2896235" algn="l"/>
                <a:tab pos="3530600" algn="l"/>
                <a:tab pos="4171950" algn="l"/>
                <a:tab pos="4435475" algn="l"/>
                <a:tab pos="5165725" algn="l"/>
                <a:tab pos="5525770" algn="l"/>
                <a:tab pos="6430645" algn="l"/>
                <a:tab pos="6917055" algn="l"/>
              </a:tabLst>
            </a:pPr>
            <a:r>
              <a:rPr sz="2000" b="1" spc="-10" dirty="0">
                <a:latin typeface="Calibri"/>
                <a:cs typeface="Calibri"/>
              </a:rPr>
              <a:t>exec()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call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used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after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fork()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replace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10" dirty="0">
                <a:latin typeface="MS PGothic"/>
                <a:cs typeface="MS PGothic"/>
              </a:rPr>
              <a:t>’</a:t>
            </a:r>
            <a:endParaRPr sz="2000">
              <a:latin typeface="MS PGothic"/>
              <a:cs typeface="MS PGothic"/>
            </a:endParaRPr>
          </a:p>
          <a:p>
            <a:pPr marL="756285">
              <a:lnSpc>
                <a:spcPts val="2380"/>
              </a:lnSpc>
            </a:pP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new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7075" y="3989387"/>
            <a:ext cx="6419850" cy="16160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85240" y="1070228"/>
            <a:ext cx="7811770" cy="2067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699"/>
                </a:solidFill>
                <a:latin typeface="Arial"/>
                <a:cs typeface="Arial"/>
              </a:rPr>
              <a:t>Process</a:t>
            </a:r>
            <a:r>
              <a:rPr sz="2400" b="1" spc="-114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06699"/>
                </a:solidFill>
                <a:latin typeface="Arial"/>
                <a:cs typeface="Arial"/>
              </a:rPr>
              <a:t>Termination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187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executes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statement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asks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operating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delete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exit()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call.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4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Returns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status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(via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wait()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7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spc="-20" dirty="0">
                <a:latin typeface="Calibri"/>
                <a:cs typeface="Calibri"/>
              </a:rPr>
              <a:t>Process</a:t>
            </a:r>
            <a:r>
              <a:rPr sz="2000" spc="-20" dirty="0">
                <a:latin typeface="MS PGothic"/>
                <a:cs typeface="MS PGothic"/>
              </a:rPr>
              <a:t>’</a:t>
            </a:r>
            <a:r>
              <a:rPr sz="2000" spc="-150" dirty="0">
                <a:latin typeface="MS PGothic"/>
                <a:cs typeface="MS PGothic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deallocated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operating</a:t>
            </a:r>
            <a:r>
              <a:rPr sz="2000" spc="-10" dirty="0">
                <a:latin typeface="Calibri"/>
                <a:cs typeface="Calibri"/>
              </a:rPr>
              <a:t> system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938020" y="31521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427038" y="6643688"/>
            <a:ext cx="8716962" cy="1746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  <a:tabLst>
                <a:tab pos="6421120" algn="l"/>
              </a:tabLst>
            </a:pPr>
            <a:r>
              <a:rPr sz="1500" spc="-37" baseline="2777" dirty="0"/>
              <a:t>1.1</a:t>
            </a:r>
            <a:r>
              <a:rPr sz="1500" baseline="2777" dirty="0"/>
              <a:t>	</a:t>
            </a:r>
            <a:r>
              <a:rPr sz="1500" baseline="13888" dirty="0"/>
              <a:t>Silberschatz,</a:t>
            </a:r>
            <a:r>
              <a:rPr sz="1500" spc="-75" baseline="13888" dirty="0"/>
              <a:t> </a:t>
            </a:r>
            <a:r>
              <a:rPr sz="1500" baseline="13888" dirty="0"/>
              <a:t>Galvin</a:t>
            </a:r>
            <a:r>
              <a:rPr sz="1500" spc="-67" baseline="13888" dirty="0"/>
              <a:t> </a:t>
            </a:r>
            <a:r>
              <a:rPr sz="1500" baseline="13888" dirty="0"/>
              <a:t>and</a:t>
            </a:r>
            <a:r>
              <a:rPr sz="1500" spc="-30" baseline="13888" dirty="0"/>
              <a:t> </a:t>
            </a:r>
            <a:r>
              <a:rPr sz="1500" spc="-15" baseline="13888" dirty="0"/>
              <a:t>Gagne</a:t>
            </a:r>
            <a:r>
              <a:rPr sz="1500" spc="750" baseline="13888" dirty="0"/>
              <a:t> </a:t>
            </a:r>
            <a:r>
              <a:rPr sz="1500" spc="-472" baseline="13888" dirty="0"/>
              <a:t>©</a:t>
            </a:r>
            <a:r>
              <a:rPr sz="1500" spc="-457" baseline="13888" dirty="0"/>
              <a:t>2</a:t>
            </a:r>
            <a:r>
              <a:rPr sz="1500" spc="-465" baseline="13888" dirty="0"/>
              <a:t>0</a:t>
            </a:r>
            <a:r>
              <a:rPr sz="1500" spc="-457" baseline="13888" dirty="0"/>
              <a:t>1</a:t>
            </a:r>
            <a:r>
              <a:rPr sz="1500" spc="-103425" baseline="13888" dirty="0"/>
              <a:t>1</a:t>
            </a:r>
            <a:r>
              <a:rPr sz="1000" spc="-310" dirty="0"/>
              <a:t>Op</a:t>
            </a:r>
            <a:r>
              <a:rPr sz="1000" spc="-305" dirty="0"/>
              <a:t>e</a:t>
            </a:r>
            <a:r>
              <a:rPr sz="1000" spc="-310" dirty="0"/>
              <a:t>rating</a:t>
            </a:r>
            <a:r>
              <a:rPr sz="1000" spc="-15" dirty="0"/>
              <a:t> </a:t>
            </a:r>
            <a:r>
              <a:rPr sz="1000" dirty="0"/>
              <a:t>System</a:t>
            </a:r>
            <a:r>
              <a:rPr sz="1000" spc="-10" dirty="0"/>
              <a:t> </a:t>
            </a:r>
            <a:r>
              <a:rPr sz="1000" dirty="0"/>
              <a:t>Concepts</a:t>
            </a:r>
            <a:r>
              <a:rPr sz="1000" spc="-10" dirty="0"/>
              <a:t> </a:t>
            </a:r>
            <a:r>
              <a:rPr sz="1000" dirty="0"/>
              <a:t>Essentials</a:t>
            </a:r>
            <a:r>
              <a:rPr sz="1000" spc="10" dirty="0"/>
              <a:t> </a:t>
            </a:r>
            <a:r>
              <a:rPr sz="1000" dirty="0"/>
              <a:t>–</a:t>
            </a:r>
            <a:r>
              <a:rPr sz="1000" spc="-25" dirty="0"/>
              <a:t> </a:t>
            </a:r>
            <a:r>
              <a:rPr sz="1000" dirty="0"/>
              <a:t>8</a:t>
            </a:r>
            <a:r>
              <a:rPr sz="975" baseline="25641" dirty="0"/>
              <a:t>th</a:t>
            </a:r>
            <a:r>
              <a:rPr sz="975" spc="120" baseline="25641" dirty="0"/>
              <a:t> </a:t>
            </a:r>
            <a:r>
              <a:rPr sz="1000" spc="-10" dirty="0"/>
              <a:t>Edition</a:t>
            </a: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885240" y="3213607"/>
            <a:ext cx="6631940" cy="1459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terminate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execution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children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processes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abort()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call.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reasons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so: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exceeded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allocated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resources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dirty="0">
                <a:latin typeface="Calibri"/>
                <a:cs typeface="Calibri"/>
              </a:rPr>
              <a:t>Task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83500" y="3213607"/>
            <a:ext cx="10134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using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42771" y="4753102"/>
            <a:ext cx="735520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299085" algn="l"/>
                <a:tab pos="721995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exiting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operating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allow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child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continue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-10" dirty="0">
                <a:latin typeface="Calibri"/>
                <a:cs typeface="Calibri"/>
              </a:rPr>
              <a:t> terminates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5333640" cy="5174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8419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spc="-10" dirty="0" smtClean="0">
                <a:solidFill>
                  <a:schemeClr val="tx1"/>
                </a:solidFill>
                <a:latin typeface="Arial"/>
                <a:cs typeface="Arial"/>
              </a:rPr>
              <a:t>Processes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9600" y="1219200"/>
            <a:ext cx="7391400" cy="2821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0"/>
              </a:spcBef>
              <a:buClr>
                <a:srgbClr val="FF0000"/>
              </a:buClr>
              <a:buSzPct val="89583"/>
              <a:buFont typeface="Wingdings"/>
              <a:buChar char=""/>
              <a:tabLst>
                <a:tab pos="354965" algn="l"/>
              </a:tabLst>
            </a:pPr>
            <a:r>
              <a:rPr lang="en-US" sz="2400" b="1" dirty="0" smtClean="0">
                <a:latin typeface="Calibri"/>
                <a:cs typeface="Calibri"/>
              </a:rPr>
              <a:t>Process</a:t>
            </a:r>
            <a:r>
              <a:rPr lang="en-US" sz="2400" b="1" spc="-80" dirty="0" smtClean="0">
                <a:latin typeface="Calibri"/>
                <a:cs typeface="Calibri"/>
              </a:rPr>
              <a:t> </a:t>
            </a:r>
            <a:r>
              <a:rPr lang="en-US" sz="2400" b="1" dirty="0" smtClean="0">
                <a:latin typeface="Calibri"/>
                <a:cs typeface="Calibri"/>
              </a:rPr>
              <a:t>Concept</a:t>
            </a:r>
            <a:r>
              <a:rPr lang="en-US" sz="2400" dirty="0" smtClean="0">
                <a:latin typeface="Calibri"/>
                <a:cs typeface="Calibri"/>
              </a:rPr>
              <a:t>:</a:t>
            </a:r>
            <a:r>
              <a:rPr lang="en-US" sz="2400" spc="-6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Process</a:t>
            </a:r>
            <a:r>
              <a:rPr lang="en-US" sz="2400" spc="-65" dirty="0" smtClean="0">
                <a:latin typeface="Calibri"/>
                <a:cs typeface="Calibri"/>
              </a:rPr>
              <a:t> </a:t>
            </a:r>
            <a:r>
              <a:rPr lang="en-US" sz="2400" spc="-10" dirty="0" smtClean="0">
                <a:latin typeface="Calibri"/>
                <a:cs typeface="Calibri"/>
              </a:rPr>
              <a:t>scheduling,</a:t>
            </a:r>
            <a:endParaRPr lang="en-US" sz="2400" dirty="0" smtClean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SzPct val="89583"/>
              <a:buFont typeface="Wingdings"/>
              <a:buChar char=""/>
              <a:tabLst>
                <a:tab pos="354965" algn="l"/>
              </a:tabLst>
            </a:pPr>
            <a:r>
              <a:rPr lang="en-US" sz="2400" dirty="0" smtClean="0">
                <a:latin typeface="Calibri"/>
                <a:cs typeface="Calibri"/>
              </a:rPr>
              <a:t>Operations</a:t>
            </a:r>
            <a:r>
              <a:rPr lang="en-US" sz="2400" spc="-4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on</a:t>
            </a:r>
            <a:r>
              <a:rPr lang="en-US" sz="2400" spc="-30" dirty="0" smtClean="0">
                <a:latin typeface="Calibri"/>
                <a:cs typeface="Calibri"/>
              </a:rPr>
              <a:t> </a:t>
            </a:r>
            <a:r>
              <a:rPr lang="en-US" sz="2400" spc="-10" dirty="0" smtClean="0">
                <a:latin typeface="Calibri"/>
                <a:cs typeface="Calibri"/>
              </a:rPr>
              <a:t>processes,</a:t>
            </a:r>
            <a:endParaRPr lang="en-US" sz="2400" dirty="0" smtClean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SzPct val="89583"/>
              <a:buFont typeface="Wingdings"/>
              <a:buChar char=""/>
              <a:tabLst>
                <a:tab pos="354965" algn="l"/>
              </a:tabLst>
            </a:pPr>
            <a:r>
              <a:rPr lang="en-US" sz="2400" spc="-10" dirty="0" smtClean="0">
                <a:latin typeface="Calibri"/>
                <a:cs typeface="Calibri"/>
              </a:rPr>
              <a:t>Inter-</a:t>
            </a:r>
            <a:r>
              <a:rPr lang="en-US" sz="2400" dirty="0" smtClean="0">
                <a:latin typeface="Calibri"/>
                <a:cs typeface="Calibri"/>
              </a:rPr>
              <a:t>process</a:t>
            </a:r>
            <a:r>
              <a:rPr lang="en-US" sz="2400" spc="-80" dirty="0" smtClean="0">
                <a:latin typeface="Calibri"/>
                <a:cs typeface="Calibri"/>
              </a:rPr>
              <a:t> </a:t>
            </a:r>
            <a:r>
              <a:rPr lang="en-US" sz="2400" spc="-10" dirty="0" smtClean="0">
                <a:latin typeface="Calibri"/>
                <a:cs typeface="Calibri"/>
              </a:rPr>
              <a:t>communication,</a:t>
            </a:r>
            <a:endParaRPr lang="en-US" sz="2400" dirty="0" smtClean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5"/>
              </a:spcBef>
              <a:buClr>
                <a:srgbClr val="FF0000"/>
              </a:buClr>
              <a:buSzPct val="89583"/>
              <a:buFont typeface="Wingdings"/>
              <a:buChar char=""/>
              <a:tabLst>
                <a:tab pos="354965" algn="l"/>
              </a:tabLst>
            </a:pPr>
            <a:r>
              <a:rPr lang="en-US" sz="2400" dirty="0" smtClean="0">
                <a:latin typeface="Calibri"/>
                <a:cs typeface="Calibri"/>
              </a:rPr>
              <a:t>Communication</a:t>
            </a:r>
            <a:r>
              <a:rPr lang="en-US" sz="2400" spc="-8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in</a:t>
            </a:r>
            <a:r>
              <a:rPr lang="en-US" sz="2400" spc="-4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client</a:t>
            </a:r>
            <a:r>
              <a:rPr lang="en-US" sz="2400" spc="-4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server</a:t>
            </a:r>
            <a:r>
              <a:rPr lang="en-US" sz="2400" spc="-30" dirty="0" smtClean="0">
                <a:latin typeface="Calibri"/>
                <a:cs typeface="Calibri"/>
              </a:rPr>
              <a:t> </a:t>
            </a:r>
            <a:r>
              <a:rPr lang="en-US" sz="2400" spc="-10" dirty="0" smtClean="0">
                <a:latin typeface="Calibri"/>
                <a:cs typeface="Calibri"/>
              </a:rPr>
              <a:t>systems.</a:t>
            </a:r>
            <a:endParaRPr lang="en-US" sz="2400" dirty="0" smtClean="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1010"/>
              </a:spcBef>
              <a:buClr>
                <a:srgbClr val="FF0000"/>
              </a:buClr>
              <a:buSzPct val="89583"/>
              <a:buFont typeface="Wingdings"/>
              <a:buChar char=""/>
              <a:tabLst>
                <a:tab pos="354965" algn="l"/>
              </a:tabLst>
            </a:pPr>
            <a:r>
              <a:rPr lang="en-US" sz="2400" dirty="0" smtClean="0">
                <a:latin typeface="Calibri"/>
                <a:cs typeface="Calibri"/>
              </a:rPr>
              <a:t>Multithreaded</a:t>
            </a:r>
            <a:r>
              <a:rPr lang="en-US" sz="2400" spc="-5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Programming:</a:t>
            </a:r>
            <a:r>
              <a:rPr lang="en-US" sz="2400" spc="-60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Multithreading</a:t>
            </a:r>
            <a:r>
              <a:rPr lang="en-US" sz="2400" spc="-3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models,</a:t>
            </a:r>
            <a:r>
              <a:rPr lang="en-US" sz="2400" spc="-35" dirty="0" smtClean="0">
                <a:latin typeface="Calibri"/>
                <a:cs typeface="Calibri"/>
              </a:rPr>
              <a:t> </a:t>
            </a:r>
            <a:r>
              <a:rPr lang="en-US" sz="2400" spc="-10" dirty="0" smtClean="0">
                <a:latin typeface="Calibri"/>
                <a:cs typeface="Calibri"/>
              </a:rPr>
              <a:t>Thread </a:t>
            </a:r>
            <a:r>
              <a:rPr lang="en-US" sz="2400" dirty="0" smtClean="0">
                <a:latin typeface="Calibri"/>
                <a:cs typeface="Calibri"/>
              </a:rPr>
              <a:t>libraries,</a:t>
            </a:r>
            <a:r>
              <a:rPr lang="en-US" sz="2400" spc="-10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Threading</a:t>
            </a:r>
            <a:r>
              <a:rPr lang="en-US" sz="2400" spc="-75" dirty="0" smtClean="0">
                <a:latin typeface="Calibri"/>
                <a:cs typeface="Calibri"/>
              </a:rPr>
              <a:t> </a:t>
            </a:r>
            <a:r>
              <a:rPr lang="en-US" sz="2400" dirty="0" smtClean="0">
                <a:latin typeface="Calibri"/>
                <a:cs typeface="Calibri"/>
              </a:rPr>
              <a:t>issues,</a:t>
            </a:r>
            <a:r>
              <a:rPr lang="en-US" sz="2400" spc="-80" dirty="0" smtClean="0">
                <a:latin typeface="Calibri"/>
                <a:cs typeface="Calibri"/>
              </a:rPr>
              <a:t> </a:t>
            </a:r>
            <a:r>
              <a:rPr lang="en-US" sz="2400" spc="-10" dirty="0" smtClean="0">
                <a:latin typeface="Calibri"/>
                <a:cs typeface="Calibri"/>
              </a:rPr>
              <a:t>Examples.</a:t>
            </a:r>
            <a:endParaRPr lang="en-US"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10844" y="1471040"/>
            <a:ext cx="7801609" cy="4324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Some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operating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systems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allow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exists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has </a:t>
            </a:r>
            <a:r>
              <a:rPr sz="2000" dirty="0">
                <a:latin typeface="Calibri"/>
                <a:cs typeface="Calibri"/>
              </a:rPr>
              <a:t>terminated.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terminates,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children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terminated.</a:t>
            </a:r>
            <a:endParaRPr sz="2000">
              <a:latin typeface="Calibri"/>
              <a:cs typeface="Calibri"/>
            </a:endParaRPr>
          </a:p>
          <a:p>
            <a:pPr marL="755015" marR="6350" lvl="1" indent="-285750" algn="just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b="1" dirty="0">
                <a:latin typeface="Calibri"/>
                <a:cs typeface="Calibri"/>
              </a:rPr>
              <a:t>cascading</a:t>
            </a:r>
            <a:r>
              <a:rPr sz="2000" b="1" spc="16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termination.</a:t>
            </a:r>
            <a:r>
              <a:rPr sz="2000" b="1" spc="375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1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children,</a:t>
            </a:r>
            <a:r>
              <a:rPr sz="2000" spc="1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grandchildren,</a:t>
            </a:r>
            <a:r>
              <a:rPr sz="2000" spc="1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etc.</a:t>
            </a:r>
            <a:r>
              <a:rPr sz="2000" spc="375" dirty="0">
                <a:latin typeface="Calibri"/>
                <a:cs typeface="Calibri"/>
              </a:rPr>
              <a:t>   </a:t>
            </a:r>
            <a:r>
              <a:rPr sz="2000" spc="-25" dirty="0">
                <a:latin typeface="Calibri"/>
                <a:cs typeface="Calibri"/>
              </a:rPr>
              <a:t>are 	</a:t>
            </a:r>
            <a:r>
              <a:rPr sz="2000" spc="-10" dirty="0">
                <a:latin typeface="Calibri"/>
                <a:cs typeface="Calibri"/>
              </a:rPr>
              <a:t>terminated.</a:t>
            </a:r>
            <a:endParaRPr sz="2000">
              <a:latin typeface="Calibri"/>
              <a:cs typeface="Calibri"/>
            </a:endParaRPr>
          </a:p>
          <a:p>
            <a:pPr marL="755650" lvl="1" indent="-285750" algn="just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565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termination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initiated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system.</a:t>
            </a:r>
            <a:endParaRPr sz="200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84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parent process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wait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termination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 by </a:t>
            </a:r>
            <a:r>
              <a:rPr sz="2000" spc="-10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wait()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</a:t>
            </a:r>
            <a:r>
              <a:rPr sz="2000" b="1" dirty="0">
                <a:latin typeface="Calibri"/>
                <a:cs typeface="Calibri"/>
              </a:rPr>
              <a:t>.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status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information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terminated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  <a:p>
            <a:pPr marL="353695" algn="just">
              <a:lnSpc>
                <a:spcPct val="100000"/>
              </a:lnSpc>
              <a:spcBef>
                <a:spcPts val="840"/>
              </a:spcBef>
            </a:pPr>
            <a:r>
              <a:rPr sz="2000" b="1" dirty="0">
                <a:latin typeface="Calibri"/>
                <a:cs typeface="Calibri"/>
              </a:rPr>
              <a:t>pid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wait(&amp;status);</a:t>
            </a:r>
            <a:endParaRPr sz="20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waiting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(did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invoke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wait()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366FF"/>
                </a:solidFill>
                <a:latin typeface="Calibri"/>
                <a:cs typeface="Calibri"/>
              </a:rPr>
              <a:t>zombie</a:t>
            </a:r>
            <a:endParaRPr sz="20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terminated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invoking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wait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366FF"/>
                </a:solidFill>
                <a:latin typeface="Calibri"/>
                <a:cs typeface="Calibri"/>
              </a:rPr>
              <a:t>orphan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38020" y="288163"/>
            <a:ext cx="1446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chemeClr val="tx1"/>
                </a:solidFill>
                <a:latin typeface="Calibri"/>
                <a:cs typeface="Calibri"/>
              </a:rPr>
              <a:t>CONTD..</a:t>
            </a:r>
            <a:endParaRPr sz="320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533400" y="0"/>
            <a:ext cx="7010400" cy="723993"/>
          </a:xfrm>
          <a:prstGeom prst="rect">
            <a:avLst/>
          </a:prstGeom>
        </p:spPr>
        <p:txBody>
          <a:bodyPr vert="horz" wrap="square" lIns="0" tIns="216611" rIns="0" bIns="0" rtlCol="0">
            <a:spAutoFit/>
          </a:bodyPr>
          <a:lstStyle/>
          <a:p>
            <a:pPr marL="725805">
              <a:lnSpc>
                <a:spcPct val="100000"/>
              </a:lnSpc>
              <a:spcBef>
                <a:spcPts val="105"/>
              </a:spcBef>
            </a:pPr>
            <a:r>
              <a:rPr sz="3200" b="1" u="none" dirty="0">
                <a:solidFill>
                  <a:schemeClr val="tx1"/>
                </a:solidFill>
                <a:latin typeface="Arial"/>
                <a:cs typeface="Arial"/>
              </a:rPr>
              <a:t>Interprocess</a:t>
            </a:r>
            <a:r>
              <a:rPr sz="3200" b="1" u="none" spc="-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b="1" u="none" spc="-10" dirty="0">
                <a:solidFill>
                  <a:schemeClr val="tx1"/>
                </a:solidFill>
                <a:latin typeface="Arial"/>
                <a:cs typeface="Arial"/>
              </a:rPr>
              <a:t>Communication</a:t>
            </a:r>
            <a:endParaRPr sz="3200" b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6816" y="1002283"/>
            <a:ext cx="810260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Inter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process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communication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(IPC)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mechanism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allows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communicate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synchronize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actions.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Processes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69265" algn="l"/>
                <a:tab pos="4585335" algn="l"/>
              </a:tabLst>
            </a:pPr>
            <a:r>
              <a:rPr sz="2000" b="1" spc="-25" dirty="0">
                <a:latin typeface="Calibri"/>
                <a:cs typeface="Calibri"/>
              </a:rPr>
              <a:t>1.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Independent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Process</a:t>
            </a:r>
            <a:r>
              <a:rPr sz="2000" b="1" dirty="0">
                <a:latin typeface="Calibri"/>
                <a:cs typeface="Calibri"/>
              </a:rPr>
              <a:t>	2.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Co-operating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Process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816" y="4355972"/>
            <a:ext cx="3654425" cy="155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Reasons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cooperating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processes:</a:t>
            </a:r>
            <a:endParaRPr sz="2000">
              <a:latin typeface="Calibri"/>
              <a:cs typeface="Calibri"/>
            </a:endParaRPr>
          </a:p>
          <a:p>
            <a:pPr marL="668655" indent="-201295">
              <a:lnSpc>
                <a:spcPct val="100000"/>
              </a:lnSpc>
              <a:buSzPct val="95000"/>
              <a:buFont typeface="Wingdings"/>
              <a:buChar char=""/>
              <a:tabLst>
                <a:tab pos="668655" algn="l"/>
              </a:tabLst>
            </a:pP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sharing</a:t>
            </a:r>
            <a:endParaRPr sz="2000">
              <a:latin typeface="Calibri"/>
              <a:cs typeface="Calibri"/>
            </a:endParaRPr>
          </a:p>
          <a:p>
            <a:pPr marL="668655" indent="-201295">
              <a:lnSpc>
                <a:spcPct val="100000"/>
              </a:lnSpc>
              <a:buSzPct val="95000"/>
              <a:buFont typeface="Wingdings"/>
              <a:buChar char=""/>
              <a:tabLst>
                <a:tab pos="668655" algn="l"/>
              </a:tabLst>
            </a:pPr>
            <a:r>
              <a:rPr sz="2000" dirty="0">
                <a:latin typeface="Calibri"/>
                <a:cs typeface="Calibri"/>
              </a:rPr>
              <a:t>Computation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speedup</a:t>
            </a:r>
            <a:endParaRPr sz="2000">
              <a:latin typeface="Calibri"/>
              <a:cs typeface="Calibri"/>
            </a:endParaRPr>
          </a:p>
          <a:p>
            <a:pPr marL="669290" indent="-201930">
              <a:lnSpc>
                <a:spcPct val="100000"/>
              </a:lnSpc>
              <a:buSzPct val="95000"/>
              <a:buFont typeface="Wingdings"/>
              <a:buChar char=""/>
              <a:tabLst>
                <a:tab pos="669290" algn="l"/>
              </a:tabLst>
            </a:pPr>
            <a:r>
              <a:rPr sz="2000" spc="-10" dirty="0">
                <a:latin typeface="Calibri"/>
                <a:cs typeface="Calibri"/>
              </a:rPr>
              <a:t>Modularity</a:t>
            </a:r>
            <a:endParaRPr sz="2000">
              <a:latin typeface="Calibri"/>
              <a:cs typeface="Calibri"/>
            </a:endParaRPr>
          </a:p>
          <a:p>
            <a:pPr marL="668655" indent="-201295">
              <a:lnSpc>
                <a:spcPct val="100000"/>
              </a:lnSpc>
              <a:spcBef>
                <a:spcPts val="5"/>
              </a:spcBef>
              <a:buSzPct val="95000"/>
              <a:buFont typeface="Wingdings"/>
              <a:buChar char=""/>
              <a:tabLst>
                <a:tab pos="668655" algn="l"/>
              </a:tabLst>
            </a:pPr>
            <a:r>
              <a:rPr sz="2000" spc="-10" dirty="0">
                <a:latin typeface="Calibri"/>
                <a:cs typeface="Calibri"/>
              </a:rPr>
              <a:t>Convenience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703262" y="2362200"/>
          <a:ext cx="7834630" cy="1924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7315"/>
                <a:gridCol w="3917315"/>
              </a:tblGrid>
              <a:tr h="370205">
                <a:tc>
                  <a:txBody>
                    <a:bodyPr/>
                    <a:lstStyle/>
                    <a:p>
                      <a:pPr marL="96646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Independent</a:t>
                      </a:r>
                      <a:r>
                        <a:rPr sz="18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96266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Co-operating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C00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 marR="84455" algn="just">
                        <a:lnSpc>
                          <a:spcPct val="1006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</a:t>
                      </a:r>
                      <a:r>
                        <a:rPr sz="18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independent</a:t>
                      </a:r>
                      <a:r>
                        <a:rPr sz="1800" b="1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cannot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affect</a:t>
                      </a:r>
                      <a:r>
                        <a:rPr sz="1800" spc="19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2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204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affected</a:t>
                      </a:r>
                      <a:r>
                        <a:rPr sz="1800" spc="204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19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81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other processes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executing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820" algn="just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1.</a:t>
                      </a:r>
                      <a:r>
                        <a:rPr sz="1800" spc="45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4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4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4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co-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1800" b="1" spc="4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4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4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can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affect</a:t>
                      </a:r>
                      <a:r>
                        <a:rPr sz="1800" spc="19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2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204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affected</a:t>
                      </a:r>
                      <a:r>
                        <a:rPr sz="1800" spc="204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19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81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other processes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executing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system.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838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18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share</a:t>
                      </a:r>
                      <a:r>
                        <a:rPr sz="18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7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25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2.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3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share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any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other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CP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6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0" y="0"/>
            <a:ext cx="7066915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Verdana"/>
                <a:cs typeface="Verdana"/>
              </a:rPr>
              <a:t>Operating</a:t>
            </a:r>
            <a:r>
              <a:rPr sz="2000" b="1" spc="-45" dirty="0">
                <a:latin typeface="Verdana"/>
                <a:cs typeface="Verdana"/>
              </a:rPr>
              <a:t> </a:t>
            </a:r>
            <a:r>
              <a:rPr sz="2000" b="1" dirty="0">
                <a:latin typeface="Verdana"/>
                <a:cs typeface="Verdana"/>
              </a:rPr>
              <a:t>Systems</a:t>
            </a:r>
            <a:r>
              <a:rPr sz="2000" b="1" spc="-45" dirty="0">
                <a:latin typeface="Verdana"/>
                <a:cs typeface="Verdana"/>
              </a:rPr>
              <a:t> </a:t>
            </a:r>
            <a:r>
              <a:rPr sz="2000" b="1">
                <a:latin typeface="Verdana"/>
                <a:cs typeface="Verdana"/>
              </a:rPr>
              <a:t>Client/Server</a:t>
            </a:r>
            <a:r>
              <a:rPr sz="2000" b="1" spc="-30">
                <a:latin typeface="Verdana"/>
                <a:cs typeface="Verdana"/>
              </a:rPr>
              <a:t> </a:t>
            </a:r>
            <a:endParaRPr lang="en-US" sz="2000" b="1" spc="-30" dirty="0" smtClean="0">
              <a:latin typeface="Verdana"/>
              <a:cs typeface="Verdana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2000" b="1" spc="-10" smtClean="0">
                <a:latin typeface="Verdana"/>
                <a:cs typeface="Verdana"/>
              </a:rPr>
              <a:t>Communication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6816" y="1002284"/>
            <a:ext cx="810450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b="0" u="none" dirty="0">
                <a:latin typeface="Calibri"/>
                <a:cs typeface="Calibri"/>
              </a:rPr>
              <a:t>Client/Server</a:t>
            </a:r>
            <a:r>
              <a:rPr sz="2200" b="0" u="none" spc="130" dirty="0">
                <a:latin typeface="Calibri"/>
                <a:cs typeface="Calibri"/>
              </a:rPr>
              <a:t>  </a:t>
            </a:r>
            <a:r>
              <a:rPr sz="2200" b="0" u="none" dirty="0">
                <a:latin typeface="Calibri"/>
                <a:cs typeface="Calibri"/>
              </a:rPr>
              <a:t>communication</a:t>
            </a:r>
            <a:r>
              <a:rPr sz="2200" b="0" u="none" spc="130" dirty="0">
                <a:latin typeface="Calibri"/>
                <a:cs typeface="Calibri"/>
              </a:rPr>
              <a:t>  </a:t>
            </a:r>
            <a:r>
              <a:rPr sz="2200" b="0" u="none" dirty="0">
                <a:latin typeface="Calibri"/>
                <a:cs typeface="Calibri"/>
              </a:rPr>
              <a:t>involves</a:t>
            </a:r>
            <a:r>
              <a:rPr sz="2200" b="0" u="none" spc="125" dirty="0">
                <a:latin typeface="Calibri"/>
                <a:cs typeface="Calibri"/>
              </a:rPr>
              <a:t>  </a:t>
            </a:r>
            <a:r>
              <a:rPr sz="2200" b="0" u="none" dirty="0">
                <a:latin typeface="Calibri"/>
                <a:cs typeface="Calibri"/>
              </a:rPr>
              <a:t>two</a:t>
            </a:r>
            <a:r>
              <a:rPr sz="2200" b="0" u="none" spc="135" dirty="0">
                <a:latin typeface="Calibri"/>
                <a:cs typeface="Calibri"/>
              </a:rPr>
              <a:t>  </a:t>
            </a:r>
            <a:r>
              <a:rPr sz="2200" b="0" u="none" dirty="0">
                <a:latin typeface="Calibri"/>
                <a:cs typeface="Calibri"/>
              </a:rPr>
              <a:t>components,</a:t>
            </a:r>
            <a:r>
              <a:rPr sz="2200" b="0" u="none" spc="130" dirty="0">
                <a:latin typeface="Calibri"/>
                <a:cs typeface="Calibri"/>
              </a:rPr>
              <a:t>  </a:t>
            </a:r>
            <a:r>
              <a:rPr sz="2200" b="0" u="none" dirty="0">
                <a:latin typeface="Calibri"/>
                <a:cs typeface="Calibri"/>
              </a:rPr>
              <a:t>namely</a:t>
            </a:r>
            <a:r>
              <a:rPr sz="2200" b="0" u="none" spc="130" dirty="0">
                <a:latin typeface="Calibri"/>
                <a:cs typeface="Calibri"/>
              </a:rPr>
              <a:t>  </a:t>
            </a:r>
            <a:r>
              <a:rPr sz="2200" b="0" u="none" spc="-50" dirty="0">
                <a:latin typeface="Calibri"/>
                <a:cs typeface="Calibri"/>
              </a:rPr>
              <a:t>a </a:t>
            </a:r>
            <a:r>
              <a:rPr sz="2200" b="0" u="none" dirty="0">
                <a:latin typeface="Calibri"/>
                <a:cs typeface="Calibri"/>
              </a:rPr>
              <a:t>client</a:t>
            </a:r>
            <a:r>
              <a:rPr sz="2200" b="0" u="none" spc="80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and</a:t>
            </a:r>
            <a:r>
              <a:rPr sz="2200" b="0" u="none" spc="85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a</a:t>
            </a:r>
            <a:r>
              <a:rPr sz="2200" b="0" u="none" spc="85" dirty="0">
                <a:latin typeface="Calibri"/>
                <a:cs typeface="Calibri"/>
              </a:rPr>
              <a:t> </a:t>
            </a:r>
            <a:r>
              <a:rPr sz="2200" b="0" u="none" spc="-10" dirty="0">
                <a:latin typeface="Calibri"/>
                <a:cs typeface="Calibri"/>
              </a:rPr>
              <a:t>server.</a:t>
            </a:r>
            <a:r>
              <a:rPr sz="2200" b="0" u="none" spc="75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They</a:t>
            </a:r>
            <a:r>
              <a:rPr sz="2200" b="0" u="none" spc="95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are</a:t>
            </a:r>
            <a:r>
              <a:rPr sz="2200" b="0" u="none" spc="80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usually</a:t>
            </a:r>
            <a:r>
              <a:rPr sz="2200" b="0" u="none" spc="75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multiple</a:t>
            </a:r>
            <a:r>
              <a:rPr sz="2200" b="0" u="none" spc="75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clients</a:t>
            </a:r>
            <a:r>
              <a:rPr sz="2200" b="0" u="none" spc="100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in</a:t>
            </a:r>
            <a:r>
              <a:rPr sz="2200" b="0" u="none" spc="80" dirty="0">
                <a:latin typeface="Calibri"/>
                <a:cs typeface="Calibri"/>
              </a:rPr>
              <a:t> </a:t>
            </a:r>
            <a:r>
              <a:rPr sz="2200" b="0" u="none" spc="-10" dirty="0">
                <a:latin typeface="Calibri"/>
                <a:cs typeface="Calibri"/>
              </a:rPr>
              <a:t>communication </a:t>
            </a:r>
            <a:r>
              <a:rPr sz="2200" b="0" u="none" dirty="0">
                <a:latin typeface="Calibri"/>
                <a:cs typeface="Calibri"/>
              </a:rPr>
              <a:t>with</a:t>
            </a:r>
            <a:r>
              <a:rPr sz="2200" b="0" u="none" spc="250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a</a:t>
            </a:r>
            <a:r>
              <a:rPr sz="2200" b="0" u="none" spc="250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single</a:t>
            </a:r>
            <a:r>
              <a:rPr sz="2200" b="0" u="none" spc="254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server.</a:t>
            </a:r>
            <a:r>
              <a:rPr sz="2200" b="0" u="none" spc="245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The</a:t>
            </a:r>
            <a:r>
              <a:rPr sz="2200" b="0" u="none" spc="270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clients</a:t>
            </a:r>
            <a:r>
              <a:rPr sz="2200" b="0" u="none" spc="254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send</a:t>
            </a:r>
            <a:r>
              <a:rPr sz="2200" b="0" u="none" spc="260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requests</a:t>
            </a:r>
            <a:r>
              <a:rPr sz="2200" b="0" u="none" spc="260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to</a:t>
            </a:r>
            <a:r>
              <a:rPr sz="2200" b="0" u="none" spc="265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the</a:t>
            </a:r>
            <a:r>
              <a:rPr sz="2200" b="0" u="none" spc="250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server</a:t>
            </a:r>
            <a:r>
              <a:rPr sz="2200" b="0" u="none" spc="250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and</a:t>
            </a:r>
            <a:r>
              <a:rPr sz="2200" b="0" u="none" spc="254" dirty="0">
                <a:latin typeface="Calibri"/>
                <a:cs typeface="Calibri"/>
              </a:rPr>
              <a:t> </a:t>
            </a:r>
            <a:r>
              <a:rPr sz="2200" b="0" u="none" spc="-25" dirty="0">
                <a:latin typeface="Calibri"/>
                <a:cs typeface="Calibri"/>
              </a:rPr>
              <a:t>the </a:t>
            </a:r>
            <a:r>
              <a:rPr sz="2200" b="0" u="none" dirty="0">
                <a:latin typeface="Calibri"/>
                <a:cs typeface="Calibri"/>
              </a:rPr>
              <a:t>server</a:t>
            </a:r>
            <a:r>
              <a:rPr sz="2200" b="0" u="none" spc="-70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responds</a:t>
            </a:r>
            <a:r>
              <a:rPr sz="2200" b="0" u="none" spc="-60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to</a:t>
            </a:r>
            <a:r>
              <a:rPr sz="2200" b="0" u="none" spc="-45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the</a:t>
            </a:r>
            <a:r>
              <a:rPr sz="2200" b="0" u="none" spc="-50" dirty="0">
                <a:latin typeface="Calibri"/>
                <a:cs typeface="Calibri"/>
              </a:rPr>
              <a:t> </a:t>
            </a:r>
            <a:r>
              <a:rPr sz="2200" b="0" u="none" dirty="0">
                <a:latin typeface="Calibri"/>
                <a:cs typeface="Calibri"/>
              </a:rPr>
              <a:t>client</a:t>
            </a:r>
            <a:r>
              <a:rPr sz="2200" b="0" u="none" spc="-55" dirty="0">
                <a:latin typeface="Calibri"/>
                <a:cs typeface="Calibri"/>
              </a:rPr>
              <a:t> </a:t>
            </a:r>
            <a:r>
              <a:rPr sz="2200" b="0" u="none" spc="-10" dirty="0">
                <a:latin typeface="Calibri"/>
                <a:cs typeface="Calibri"/>
              </a:rPr>
              <a:t>requests.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6816" y="2679014"/>
            <a:ext cx="8106409" cy="1702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There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three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main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methods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client/server</a:t>
            </a:r>
            <a:r>
              <a:rPr sz="2200" spc="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communication.</a:t>
            </a:r>
            <a:r>
              <a:rPr sz="2200" spc="1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These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are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given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follows</a:t>
            </a:r>
            <a:r>
              <a:rPr sz="2200" spc="-50" dirty="0">
                <a:latin typeface="Calibri"/>
                <a:cs typeface="Calibri"/>
              </a:rPr>
              <a:t> −</a:t>
            </a:r>
            <a:endParaRPr sz="2200">
              <a:latin typeface="Calibri"/>
              <a:cs typeface="Calibri"/>
            </a:endParaRPr>
          </a:p>
          <a:p>
            <a:pPr marL="1025525" indent="-106045">
              <a:lnSpc>
                <a:spcPct val="100000"/>
              </a:lnSpc>
              <a:buSzPct val="95454"/>
              <a:buFont typeface="Arial MT"/>
              <a:buChar char="•"/>
              <a:tabLst>
                <a:tab pos="1025525" algn="l"/>
              </a:tabLst>
            </a:pPr>
            <a:r>
              <a:rPr sz="2200" b="1" spc="-10" dirty="0">
                <a:latin typeface="Calibri"/>
                <a:cs typeface="Calibri"/>
              </a:rPr>
              <a:t>Sockets</a:t>
            </a:r>
            <a:endParaRPr sz="2200">
              <a:latin typeface="Calibri"/>
              <a:cs typeface="Calibri"/>
            </a:endParaRPr>
          </a:p>
          <a:p>
            <a:pPr marL="1025525" indent="-106045">
              <a:lnSpc>
                <a:spcPct val="100000"/>
              </a:lnSpc>
              <a:buSzPct val="95454"/>
              <a:buFont typeface="Arial MT"/>
              <a:buChar char="•"/>
              <a:tabLst>
                <a:tab pos="1025525" algn="l"/>
              </a:tabLst>
            </a:pPr>
            <a:r>
              <a:rPr sz="2200" b="1" dirty="0">
                <a:latin typeface="Calibri"/>
                <a:cs typeface="Calibri"/>
              </a:rPr>
              <a:t>Remote</a:t>
            </a:r>
            <a:r>
              <a:rPr sz="2200" b="1" spc="-9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Procedure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Calls</a:t>
            </a:r>
            <a:endParaRPr sz="2200">
              <a:latin typeface="Calibri"/>
              <a:cs typeface="Calibri"/>
            </a:endParaRPr>
          </a:p>
          <a:p>
            <a:pPr marL="1025525" indent="-106045">
              <a:lnSpc>
                <a:spcPct val="100000"/>
              </a:lnSpc>
              <a:spcBef>
                <a:spcPts val="5"/>
              </a:spcBef>
              <a:buSzPct val="95454"/>
              <a:buFont typeface="Arial MT"/>
              <a:buChar char="•"/>
              <a:tabLst>
                <a:tab pos="1025525" algn="l"/>
              </a:tabLst>
            </a:pPr>
            <a:r>
              <a:rPr sz="2200" b="1" spc="-10" dirty="0">
                <a:latin typeface="Calibri"/>
                <a:cs typeface="Calibri"/>
              </a:rPr>
              <a:t>Pipes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1"/>
            <a:ext cx="6553200" cy="609525"/>
          </a:xfrm>
          <a:prstGeom prst="rect">
            <a:avLst/>
          </a:prstGeom>
        </p:spPr>
        <p:txBody>
          <a:bodyPr vert="horz" wrap="square" lIns="0" tIns="225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u="none" dirty="0" smtClean="0"/>
              <a:t>O</a:t>
            </a:r>
            <a:r>
              <a:rPr sz="2400" b="1" u="none" smtClean="0"/>
              <a:t>perating</a:t>
            </a:r>
            <a:r>
              <a:rPr sz="2400" b="1" u="none" spc="-45" smtClean="0"/>
              <a:t> </a:t>
            </a:r>
            <a:r>
              <a:rPr sz="2400" b="1" u="none" dirty="0"/>
              <a:t>Systems</a:t>
            </a:r>
            <a:r>
              <a:rPr sz="2400" b="1" u="none" spc="-45" dirty="0"/>
              <a:t> </a:t>
            </a:r>
            <a:r>
              <a:rPr sz="2400" b="1" u="none" dirty="0"/>
              <a:t>Client/Server</a:t>
            </a:r>
            <a:r>
              <a:rPr sz="2400" b="1" u="none" spc="-30" dirty="0"/>
              <a:t> </a:t>
            </a:r>
            <a:r>
              <a:rPr sz="2400" b="1" u="none" spc="-10" dirty="0"/>
              <a:t>Communication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81000" y="990600"/>
            <a:ext cx="8106409" cy="23948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lang="en-US" sz="2200" b="1" spc="-10" dirty="0" smtClean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smtClean="0">
                <a:latin typeface="Calibri"/>
                <a:cs typeface="Calibri"/>
              </a:rPr>
              <a:t>SOCKET</a:t>
            </a:r>
            <a:r>
              <a:rPr sz="2200" b="1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Sockets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facilitate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communication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two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processes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same </a:t>
            </a:r>
            <a:r>
              <a:rPr sz="2200" dirty="0">
                <a:latin typeface="Calibri"/>
                <a:cs typeface="Calibri"/>
              </a:rPr>
              <a:t>machine</a:t>
            </a:r>
            <a:r>
              <a:rPr sz="2200" spc="12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1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different</a:t>
            </a:r>
            <a:r>
              <a:rPr sz="2200" spc="1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machines.</a:t>
            </a:r>
            <a:r>
              <a:rPr sz="2200" spc="13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They</a:t>
            </a:r>
            <a:r>
              <a:rPr sz="2200" spc="1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13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1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1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135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client/server </a:t>
            </a:r>
            <a:r>
              <a:rPr sz="2200" dirty="0">
                <a:latin typeface="Calibri"/>
                <a:cs typeface="Calibri"/>
              </a:rPr>
              <a:t>framework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consist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IP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address</a:t>
            </a:r>
            <a:r>
              <a:rPr sz="2200" spc="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port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number.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spc="-20" dirty="0">
                <a:latin typeface="Calibri"/>
                <a:cs typeface="Calibri"/>
              </a:rPr>
              <a:t>Many </a:t>
            </a:r>
            <a:r>
              <a:rPr sz="2200" dirty="0">
                <a:latin typeface="Calibri"/>
                <a:cs typeface="Calibri"/>
              </a:rPr>
              <a:t>application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protocols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 sockets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 data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connection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transfer between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client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server.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5402" y="3498850"/>
            <a:ext cx="5155655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-304800"/>
            <a:ext cx="6477000" cy="1101967"/>
          </a:xfrm>
          <a:prstGeom prst="rect">
            <a:avLst/>
          </a:prstGeom>
        </p:spPr>
        <p:txBody>
          <a:bodyPr vert="horz" wrap="square" lIns="0" tIns="225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u="none" smtClean="0"/>
              <a:t>Operating</a:t>
            </a:r>
            <a:r>
              <a:rPr b="1" u="none" spc="-45" smtClean="0"/>
              <a:t> </a:t>
            </a:r>
            <a:r>
              <a:rPr b="1" u="none" dirty="0"/>
              <a:t>Systems</a:t>
            </a:r>
            <a:r>
              <a:rPr b="1" u="none" spc="-45" dirty="0"/>
              <a:t> </a:t>
            </a:r>
            <a:r>
              <a:rPr b="1" u="none" dirty="0"/>
              <a:t>Client/Server</a:t>
            </a:r>
            <a:r>
              <a:rPr b="1" u="none" spc="-30" dirty="0"/>
              <a:t> </a:t>
            </a:r>
            <a:r>
              <a:rPr b="1" u="none" spc="-10" dirty="0"/>
              <a:t>Communication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6816" y="1002283"/>
            <a:ext cx="8107045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Remote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Procedure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Calls</a:t>
            </a:r>
            <a:endParaRPr sz="2000">
              <a:latin typeface="Calibri"/>
              <a:cs typeface="Calibri"/>
            </a:endParaRPr>
          </a:p>
          <a:p>
            <a:pPr marL="12700" marR="6350" indent="-9525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sz="2000" dirty="0">
                <a:latin typeface="Calibri"/>
                <a:cs typeface="Calibri"/>
              </a:rPr>
              <a:t>	These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interprocess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communication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20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client- </a:t>
            </a: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applications.</a:t>
            </a:r>
            <a:r>
              <a:rPr sz="2000" spc="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remote</a:t>
            </a:r>
            <a:r>
              <a:rPr sz="2000" spc="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procedure</a:t>
            </a:r>
            <a:r>
              <a:rPr sz="2000" spc="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call</a:t>
            </a:r>
            <a:r>
              <a:rPr sz="2000" spc="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8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known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85" dirty="0">
                <a:latin typeface="Calibri"/>
                <a:cs typeface="Calibri"/>
              </a:rPr>
              <a:t> 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subroutine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call.</a:t>
            </a:r>
            <a:endParaRPr sz="2000">
              <a:latin typeface="Calibri"/>
              <a:cs typeface="Calibri"/>
            </a:endParaRPr>
          </a:p>
          <a:p>
            <a:pPr marL="12700" marR="5080" indent="-9525" algn="just">
              <a:lnSpc>
                <a:spcPct val="1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sz="2000" dirty="0">
                <a:latin typeface="Calibri"/>
                <a:cs typeface="Calibri"/>
              </a:rPr>
              <a:t>	A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client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request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RPC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translates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sends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server.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This </a:t>
            </a:r>
            <a:r>
              <a:rPr sz="2000" dirty="0">
                <a:latin typeface="Calibri"/>
                <a:cs typeface="Calibri"/>
              </a:rPr>
              <a:t>request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procedure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remote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server.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receives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request,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sends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response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back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client.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1650" y="3136900"/>
            <a:ext cx="609282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-228600"/>
            <a:ext cx="5486040" cy="914040"/>
          </a:xfrm>
          <a:prstGeom prst="rect">
            <a:avLst/>
          </a:prstGeom>
        </p:spPr>
        <p:txBody>
          <a:bodyPr vert="horz" wrap="square" lIns="0" tIns="225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/>
              <a:t>Operating</a:t>
            </a:r>
            <a:r>
              <a:rPr u="none" spc="-45" dirty="0"/>
              <a:t> </a:t>
            </a:r>
            <a:r>
              <a:rPr u="none" dirty="0"/>
              <a:t>Systems</a:t>
            </a:r>
            <a:r>
              <a:rPr u="none" spc="-45" dirty="0"/>
              <a:t> </a:t>
            </a:r>
            <a:r>
              <a:rPr u="none" dirty="0"/>
              <a:t>Client/Server</a:t>
            </a:r>
            <a:r>
              <a:rPr u="none" spc="-30" dirty="0"/>
              <a:t> </a:t>
            </a:r>
            <a:r>
              <a:rPr u="none" spc="-10" dirty="0"/>
              <a:t>Communication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6816" y="1002283"/>
            <a:ext cx="8107680" cy="307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Pipes</a:t>
            </a:r>
            <a:endParaRPr sz="2000">
              <a:latin typeface="Calibri"/>
              <a:cs typeface="Calibri"/>
            </a:endParaRPr>
          </a:p>
          <a:p>
            <a:pPr marL="12700" marR="6350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These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interprocess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communication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contain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points.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entered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pipe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consumed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2400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pipes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ordinary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pipes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named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pipes.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Ordinary </a:t>
            </a:r>
            <a:r>
              <a:rPr sz="2000" dirty="0">
                <a:latin typeface="Calibri"/>
                <a:cs typeface="Calibri"/>
              </a:rPr>
              <a:t>pipes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allow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way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communication.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way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communication,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two </a:t>
            </a:r>
            <a:r>
              <a:rPr sz="2000" dirty="0">
                <a:latin typeface="Calibri"/>
                <a:cs typeface="Calibri"/>
              </a:rPr>
              <a:t>pipes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required.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Ordinary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pipes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parent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relationship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processes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pipes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processes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created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inherited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them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1680" y="4706069"/>
            <a:ext cx="3712799" cy="5892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914400" y="0"/>
            <a:ext cx="7391400" cy="671080"/>
          </a:xfrm>
          <a:prstGeom prst="rect">
            <a:avLst/>
          </a:prstGeom>
        </p:spPr>
        <p:txBody>
          <a:bodyPr vert="horz" wrap="square" lIns="0" tIns="225170" rIns="0" bIns="0" rtlCol="0">
            <a:spAutoFit/>
          </a:bodyPr>
          <a:lstStyle/>
          <a:p>
            <a:pPr marL="1325245">
              <a:lnSpc>
                <a:spcPct val="100000"/>
              </a:lnSpc>
              <a:spcBef>
                <a:spcPts val="100"/>
              </a:spcBef>
            </a:pPr>
            <a:r>
              <a:rPr b="1" u="none" dirty="0"/>
              <a:t>Process</a:t>
            </a:r>
            <a:r>
              <a:rPr b="1" u="none" spc="-65" dirty="0"/>
              <a:t> </a:t>
            </a:r>
            <a:r>
              <a:rPr b="1" u="none" dirty="0"/>
              <a:t>Scheduling</a:t>
            </a:r>
            <a:r>
              <a:rPr b="1" u="none" spc="-40" dirty="0"/>
              <a:t> </a:t>
            </a:r>
            <a:r>
              <a:rPr b="1" u="none" spc="-10" dirty="0"/>
              <a:t>Algorithms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4800" y="1002284"/>
            <a:ext cx="8534400" cy="44262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2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Scheduler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schedules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different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processes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2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assigned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7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CPU</a:t>
            </a:r>
            <a:r>
              <a:rPr sz="2200" spc="7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based</a:t>
            </a:r>
            <a:r>
              <a:rPr sz="2200" spc="8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8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particular</a:t>
            </a:r>
            <a:r>
              <a:rPr sz="2200" spc="8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scheduling</a:t>
            </a:r>
            <a:r>
              <a:rPr sz="2200" spc="7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algorithms.</a:t>
            </a:r>
            <a:r>
              <a:rPr sz="2200" spc="8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There</a:t>
            </a:r>
            <a:r>
              <a:rPr sz="2200" spc="8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80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six </a:t>
            </a:r>
            <a:r>
              <a:rPr sz="2200" dirty="0">
                <a:latin typeface="Calibri"/>
                <a:cs typeface="Calibri"/>
              </a:rPr>
              <a:t>popular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process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>
                <a:latin typeface="Calibri"/>
                <a:cs typeface="Calibri"/>
              </a:rPr>
              <a:t>scheduling</a:t>
            </a:r>
            <a:r>
              <a:rPr sz="2200" spc="-5">
                <a:latin typeface="Calibri"/>
                <a:cs typeface="Calibri"/>
              </a:rPr>
              <a:t> </a:t>
            </a:r>
            <a:r>
              <a:rPr sz="2200" smtClean="0">
                <a:latin typeface="Calibri"/>
                <a:cs typeface="Calibri"/>
              </a:rPr>
              <a:t>algorithms</a:t>
            </a:r>
            <a:endParaRPr lang="en-US" sz="2200" dirty="0" smtClean="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endParaRPr sz="2200" smtClean="0">
              <a:latin typeface="Calibri"/>
              <a:cs typeface="Calibri"/>
            </a:endParaRPr>
          </a:p>
          <a:p>
            <a:pPr marL="1108075" indent="-184150">
              <a:lnSpc>
                <a:spcPct val="100000"/>
              </a:lnSpc>
              <a:spcBef>
                <a:spcPts val="15"/>
              </a:spcBef>
              <a:buSzPct val="94444"/>
              <a:buFont typeface="Wingdings"/>
              <a:buChar char=""/>
              <a:tabLst>
                <a:tab pos="1108075" algn="l"/>
                <a:tab pos="5901690" algn="l"/>
              </a:tabLst>
            </a:pPr>
            <a:r>
              <a:rPr sz="1800" b="1" spc="-20" dirty="0">
                <a:latin typeface="Calibri"/>
                <a:cs typeface="Calibri"/>
              </a:rPr>
              <a:t>First-</a:t>
            </a:r>
            <a:r>
              <a:rPr sz="1800" b="1" dirty="0">
                <a:latin typeface="Calibri"/>
                <a:cs typeface="Calibri"/>
              </a:rPr>
              <a:t>Come,</a:t>
            </a:r>
            <a:r>
              <a:rPr sz="1800" b="1" spc="114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First-</a:t>
            </a:r>
            <a:r>
              <a:rPr sz="1800" b="1" dirty="0">
                <a:latin typeface="Calibri"/>
                <a:cs typeface="Calibri"/>
              </a:rPr>
              <a:t>Served</a:t>
            </a:r>
            <a:r>
              <a:rPr sz="1800" b="1" spc="1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(FCFS)</a:t>
            </a:r>
            <a:r>
              <a:rPr sz="1800" b="1" spc="1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Scheduling-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	Process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requests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mtClean="0">
                <a:latin typeface="Calibri"/>
                <a:cs typeface="Calibri"/>
              </a:rPr>
              <a:t>the</a:t>
            </a:r>
            <a:r>
              <a:rPr sz="1800" spc="-45" smtClean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cpu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cpu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allocation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first</a:t>
            </a:r>
            <a:endParaRPr sz="1800">
              <a:latin typeface="Calibri"/>
              <a:cs typeface="Calibri"/>
            </a:endParaRPr>
          </a:p>
          <a:p>
            <a:pPr marL="927100" marR="7620" indent="-3175">
              <a:lnSpc>
                <a:spcPct val="100000"/>
              </a:lnSpc>
              <a:buSzPct val="94444"/>
              <a:buFont typeface="Wingdings"/>
              <a:buChar char=""/>
              <a:tabLst>
                <a:tab pos="1108075" algn="l"/>
              </a:tabLst>
            </a:pPr>
            <a:r>
              <a:rPr sz="1800" b="1" spc="-10" dirty="0">
                <a:latin typeface="Calibri"/>
                <a:cs typeface="Calibri"/>
              </a:rPr>
              <a:t>	Shortest-Job-</a:t>
            </a:r>
            <a:r>
              <a:rPr sz="1800" b="1" dirty="0">
                <a:latin typeface="Calibri"/>
                <a:cs typeface="Calibri"/>
              </a:rPr>
              <a:t>Next</a:t>
            </a:r>
            <a:r>
              <a:rPr sz="1800" b="1" spc="3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(SJN)</a:t>
            </a:r>
            <a:r>
              <a:rPr sz="1800" b="1" spc="3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Scheduling—</a:t>
            </a:r>
            <a:r>
              <a:rPr sz="1800" dirty="0">
                <a:latin typeface="Calibri"/>
                <a:cs typeface="Calibri"/>
              </a:rPr>
              <a:t>Execution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should</a:t>
            </a:r>
            <a:r>
              <a:rPr sz="1800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3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selected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execution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next</a:t>
            </a:r>
            <a:endParaRPr sz="1800">
              <a:latin typeface="Calibri"/>
              <a:cs typeface="Calibri"/>
            </a:endParaRPr>
          </a:p>
          <a:p>
            <a:pPr marL="1108075" indent="-184150">
              <a:lnSpc>
                <a:spcPct val="100000"/>
              </a:lnSpc>
              <a:buSzPct val="94444"/>
              <a:buFont typeface="Wingdings"/>
              <a:buChar char=""/>
              <a:tabLst>
                <a:tab pos="1108075" algn="l"/>
              </a:tabLst>
            </a:pPr>
            <a:r>
              <a:rPr sz="1800" b="1" dirty="0">
                <a:latin typeface="Calibri"/>
                <a:cs typeface="Calibri"/>
              </a:rPr>
              <a:t>Priority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Scheduling-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tasks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priority</a:t>
            </a:r>
            <a:endParaRPr sz="1800">
              <a:latin typeface="Calibri"/>
              <a:cs typeface="Calibri"/>
            </a:endParaRPr>
          </a:p>
          <a:p>
            <a:pPr marL="1108075" indent="-184150">
              <a:lnSpc>
                <a:spcPct val="100000"/>
              </a:lnSpc>
              <a:buSzPct val="94444"/>
              <a:buFont typeface="Wingdings"/>
              <a:buChar char=""/>
              <a:tabLst>
                <a:tab pos="1108075" algn="l"/>
              </a:tabLst>
            </a:pPr>
            <a:r>
              <a:rPr sz="1800" b="1" dirty="0">
                <a:latin typeface="Calibri"/>
                <a:cs typeface="Calibri"/>
              </a:rPr>
              <a:t>Shortest</a:t>
            </a:r>
            <a:r>
              <a:rPr sz="1800" b="1" spc="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Remaining</a:t>
            </a:r>
            <a:r>
              <a:rPr sz="1800" b="1" spc="1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Time-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allocated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task,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which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closest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completion.</a:t>
            </a:r>
            <a:endParaRPr sz="1800">
              <a:latin typeface="Calibri"/>
              <a:cs typeface="Calibri"/>
            </a:endParaRPr>
          </a:p>
          <a:p>
            <a:pPr marL="927100" marR="5080" indent="-3175">
              <a:lnSpc>
                <a:spcPct val="100000"/>
              </a:lnSpc>
              <a:buSzPct val="94444"/>
              <a:buFont typeface="Wingdings"/>
              <a:buChar char=""/>
              <a:tabLst>
                <a:tab pos="1108075" algn="l"/>
              </a:tabLst>
            </a:pPr>
            <a:r>
              <a:rPr sz="1800" b="1" dirty="0">
                <a:latin typeface="Calibri"/>
                <a:cs typeface="Calibri"/>
              </a:rPr>
              <a:t>	Round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Robin(RR)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Scheduling-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principle,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person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gets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equal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something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turn(change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position)</a:t>
            </a:r>
            <a:endParaRPr sz="1800">
              <a:latin typeface="Calibri"/>
              <a:cs typeface="Calibri"/>
            </a:endParaRPr>
          </a:p>
          <a:p>
            <a:pPr marL="927100" marR="6350" indent="-3175">
              <a:lnSpc>
                <a:spcPct val="100000"/>
              </a:lnSpc>
              <a:buSzPct val="94444"/>
              <a:buFont typeface="Wingdings"/>
              <a:buChar char=""/>
              <a:tabLst>
                <a:tab pos="1108075" algn="l"/>
              </a:tabLst>
            </a:pPr>
            <a:r>
              <a:rPr sz="1800" b="1" spc="-10" dirty="0">
                <a:latin typeface="Calibri"/>
                <a:cs typeface="Calibri"/>
              </a:rPr>
              <a:t>	Multiple-</a:t>
            </a:r>
            <a:r>
              <a:rPr sz="1800" b="1" dirty="0">
                <a:latin typeface="Calibri"/>
                <a:cs typeface="Calibri"/>
              </a:rPr>
              <a:t>Level</a:t>
            </a:r>
            <a:r>
              <a:rPr sz="1800" b="1" spc="11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Queues</a:t>
            </a:r>
            <a:r>
              <a:rPr sz="1800" b="1" spc="1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Scheduling-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t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separate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queues.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method processes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assigned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queue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properity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6040" cy="754513"/>
          </a:xfrm>
          <a:prstGeom prst="rect">
            <a:avLst/>
          </a:prstGeom>
        </p:spPr>
        <p:txBody>
          <a:bodyPr vert="horz" wrap="square" lIns="0" tIns="246836" rIns="0" bIns="0" rtlCol="0">
            <a:spAutoFit/>
          </a:bodyPr>
          <a:lstStyle/>
          <a:p>
            <a:pPr marL="2244725">
              <a:lnSpc>
                <a:spcPct val="100000"/>
              </a:lnSpc>
              <a:spcBef>
                <a:spcPts val="105"/>
              </a:spcBef>
            </a:pPr>
            <a:r>
              <a:rPr sz="3200" u="none" spc="-10" dirty="0">
                <a:solidFill>
                  <a:schemeClr val="tx1"/>
                </a:solidFill>
                <a:latin typeface="Arial"/>
                <a:cs typeface="Arial"/>
              </a:rPr>
              <a:t>Objectives</a:t>
            </a:r>
            <a:endParaRPr sz="32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7244" y="1154683"/>
            <a:ext cx="7686040" cy="248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To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introduce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notion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execution,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which </a:t>
            </a:r>
            <a:r>
              <a:rPr sz="2000" dirty="0">
                <a:latin typeface="Calibri"/>
                <a:cs typeface="Calibri"/>
              </a:rPr>
              <a:t>forms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computation</a:t>
            </a:r>
            <a:endParaRPr sz="20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To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describe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features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processes,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including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scheduling, </a:t>
            </a:r>
            <a:r>
              <a:rPr sz="2000" dirty="0">
                <a:latin typeface="Calibri"/>
                <a:cs typeface="Calibri"/>
              </a:rPr>
              <a:t>creation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termination,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communication</a:t>
            </a:r>
            <a:endParaRPr sz="20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84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To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explore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inter-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communication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shared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message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passing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describe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communication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client-</a:t>
            </a:r>
            <a:r>
              <a:rPr sz="2000" dirty="0">
                <a:latin typeface="Calibri"/>
                <a:cs typeface="Calibri"/>
              </a:rPr>
              <a:t>server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29767" y="1086357"/>
            <a:ext cx="8045450" cy="4904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9525">
              <a:lnSpc>
                <a:spcPct val="100000"/>
              </a:lnSpc>
              <a:spcBef>
                <a:spcPts val="105"/>
              </a:spcBef>
              <a:buSzPct val="82500"/>
              <a:buFont typeface="Arial MT"/>
              <a:buChar char="•"/>
              <a:tabLst>
                <a:tab pos="100330" algn="l"/>
                <a:tab pos="1035050" algn="l"/>
                <a:tab pos="1297305" algn="l"/>
                <a:tab pos="1553210" algn="l"/>
                <a:tab pos="2569845" algn="l"/>
                <a:tab pos="2897505" algn="l"/>
                <a:tab pos="4104640" algn="l"/>
                <a:tab pos="5025390" algn="l"/>
                <a:tab pos="6167120" algn="l"/>
                <a:tab pos="6821170" algn="l"/>
                <a:tab pos="7837805" algn="l"/>
              </a:tabLst>
            </a:pPr>
            <a:r>
              <a:rPr sz="2000" b="1" spc="-10" dirty="0">
                <a:latin typeface="Calibri"/>
                <a:cs typeface="Calibri"/>
              </a:rPr>
              <a:t>	Process</a:t>
            </a:r>
            <a:r>
              <a:rPr sz="2000" b="1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–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program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in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execution;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execution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must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progress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sequential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fashion</a:t>
            </a:r>
            <a:endParaRPr sz="2000">
              <a:latin typeface="Calibri"/>
              <a:cs typeface="Calibri"/>
            </a:endParaRPr>
          </a:p>
          <a:p>
            <a:pPr marL="100330" indent="-97155">
              <a:lnSpc>
                <a:spcPct val="100000"/>
              </a:lnSpc>
              <a:buSzPct val="82500"/>
              <a:buFont typeface="Arial MT"/>
              <a:buChar char="•"/>
              <a:tabLst>
                <a:tab pos="100330" algn="l"/>
              </a:tabLst>
            </a:pP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parts</a:t>
            </a:r>
            <a:endParaRPr sz="2000">
              <a:latin typeface="Calibri"/>
              <a:cs typeface="Calibri"/>
            </a:endParaRPr>
          </a:p>
          <a:p>
            <a:pPr marL="668655" lvl="1" indent="-201295">
              <a:lnSpc>
                <a:spcPct val="100000"/>
              </a:lnSpc>
              <a:buSzPct val="92500"/>
              <a:buFont typeface="Wingdings"/>
              <a:buChar char=""/>
              <a:tabLst>
                <a:tab pos="66865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also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text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section</a:t>
            </a:r>
            <a:endParaRPr sz="2000">
              <a:latin typeface="Calibri"/>
              <a:cs typeface="Calibri"/>
            </a:endParaRPr>
          </a:p>
          <a:p>
            <a:pPr marL="668655" lvl="1" indent="-201295">
              <a:lnSpc>
                <a:spcPct val="100000"/>
              </a:lnSpc>
              <a:buSzPct val="92500"/>
              <a:buFont typeface="Wingdings"/>
              <a:buChar char=""/>
              <a:tabLst>
                <a:tab pos="668655" algn="l"/>
              </a:tabLst>
            </a:pPr>
            <a:r>
              <a:rPr sz="2000" dirty="0">
                <a:latin typeface="Calibri"/>
                <a:cs typeface="Calibri"/>
              </a:rPr>
              <a:t>Current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activity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including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program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counter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registers</a:t>
            </a:r>
            <a:endParaRPr sz="2000">
              <a:latin typeface="Calibri"/>
              <a:cs typeface="Calibri"/>
            </a:endParaRPr>
          </a:p>
          <a:p>
            <a:pPr marL="154305" indent="-141605">
              <a:lnSpc>
                <a:spcPct val="100000"/>
              </a:lnSpc>
              <a:spcBef>
                <a:spcPts val="5"/>
              </a:spcBef>
              <a:buSzPct val="82500"/>
              <a:buFont typeface="Arial MT"/>
              <a:buChar char="•"/>
              <a:tabLst>
                <a:tab pos="154305" algn="l"/>
              </a:tabLst>
            </a:pP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668655" lvl="1" indent="-201295">
              <a:lnSpc>
                <a:spcPct val="100000"/>
              </a:lnSpc>
              <a:buSzPct val="92500"/>
              <a:buFont typeface="Wingdings"/>
              <a:buChar char=""/>
              <a:tabLst>
                <a:tab pos="668655" algn="l"/>
              </a:tabLst>
            </a:pPr>
            <a:r>
              <a:rPr sz="2000" b="1" dirty="0">
                <a:latin typeface="Calibri"/>
                <a:cs typeface="Calibri"/>
              </a:rPr>
              <a:t>Stack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temporary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1125855" lvl="2" indent="-201295">
              <a:lnSpc>
                <a:spcPct val="100000"/>
              </a:lnSpc>
              <a:buSzPct val="95000"/>
              <a:buFont typeface="Wingdings"/>
              <a:buChar char=""/>
              <a:tabLst>
                <a:tab pos="1125855" algn="l"/>
              </a:tabLst>
            </a:pP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addresses,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local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  <a:p>
            <a:pPr marL="668655" lvl="1" indent="-201295">
              <a:lnSpc>
                <a:spcPct val="100000"/>
              </a:lnSpc>
              <a:buSzPct val="92500"/>
              <a:buFont typeface="Wingdings"/>
              <a:buChar char=""/>
              <a:tabLst>
                <a:tab pos="668655" algn="l"/>
              </a:tabLst>
            </a:pP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section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global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variables</a:t>
            </a:r>
            <a:endParaRPr sz="2000">
              <a:latin typeface="Calibri"/>
              <a:cs typeface="Calibri"/>
            </a:endParaRPr>
          </a:p>
          <a:p>
            <a:pPr marL="669290" lvl="1" indent="-201930">
              <a:lnSpc>
                <a:spcPct val="100000"/>
              </a:lnSpc>
              <a:buSzPct val="92500"/>
              <a:buFont typeface="Wingdings"/>
              <a:buChar char=""/>
              <a:tabLst>
                <a:tab pos="669290" algn="l"/>
              </a:tabLst>
            </a:pPr>
            <a:r>
              <a:rPr sz="2000" b="1" dirty="0">
                <a:latin typeface="Calibri"/>
                <a:cs typeface="Calibri"/>
              </a:rPr>
              <a:t>Heap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dynamically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allocated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87630" marR="365125" indent="-87630" algn="r">
              <a:lnSpc>
                <a:spcPct val="100000"/>
              </a:lnSpc>
              <a:buSzPct val="82500"/>
              <a:buFont typeface="Arial MT"/>
              <a:buChar char="•"/>
              <a:tabLst>
                <a:tab pos="87630" algn="l"/>
              </a:tabLst>
            </a:pPr>
            <a:r>
              <a:rPr sz="2000" spc="-10" dirty="0">
                <a:latin typeface="Calibri"/>
                <a:cs typeface="Calibri"/>
              </a:rPr>
              <a:t>Program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passive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disk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(executable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file),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active</a:t>
            </a:r>
            <a:endParaRPr sz="2000">
              <a:latin typeface="Calibri"/>
              <a:cs typeface="Calibri"/>
            </a:endParaRPr>
          </a:p>
          <a:p>
            <a:pPr marL="198755" marR="315595" lvl="1" indent="-198755" algn="r">
              <a:lnSpc>
                <a:spcPct val="100000"/>
              </a:lnSpc>
              <a:buSzPct val="92500"/>
              <a:buFont typeface="Wingdings"/>
              <a:buChar char=""/>
              <a:tabLst>
                <a:tab pos="198755" algn="l"/>
              </a:tabLst>
            </a:pPr>
            <a:r>
              <a:rPr sz="2000" spc="-10" dirty="0">
                <a:latin typeface="Calibri"/>
                <a:cs typeface="Calibri"/>
              </a:rPr>
              <a:t>Program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becomes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executable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</a:t>
            </a:r>
            <a:endParaRPr sz="2000">
              <a:latin typeface="Calibri"/>
              <a:cs typeface="Calibri"/>
            </a:endParaRPr>
          </a:p>
          <a:p>
            <a:pPr marL="12700" marR="5080" indent="87630">
              <a:lnSpc>
                <a:spcPct val="100000"/>
              </a:lnSpc>
              <a:buSzPct val="82500"/>
              <a:buFont typeface="Arial MT"/>
              <a:buChar char="•"/>
              <a:tabLst>
                <a:tab pos="100330" algn="l"/>
              </a:tabLst>
            </a:pPr>
            <a:r>
              <a:rPr sz="2000" dirty="0">
                <a:latin typeface="Calibri"/>
                <a:cs typeface="Calibri"/>
              </a:rPr>
              <a:t>Execution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GUI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mouse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clicks,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entry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its </a:t>
            </a:r>
            <a:r>
              <a:rPr sz="2000" dirty="0">
                <a:latin typeface="Calibri"/>
                <a:cs typeface="Calibri"/>
              </a:rPr>
              <a:t>name,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etc</a:t>
            </a:r>
            <a:endParaRPr sz="2000">
              <a:latin typeface="Calibri"/>
              <a:cs typeface="Calibri"/>
            </a:endParaRPr>
          </a:p>
          <a:p>
            <a:pPr marL="100330" indent="-87630">
              <a:lnSpc>
                <a:spcPct val="100000"/>
              </a:lnSpc>
              <a:spcBef>
                <a:spcPts val="5"/>
              </a:spcBef>
              <a:buSzPct val="82500"/>
              <a:buFont typeface="Arial MT"/>
              <a:buChar char="•"/>
              <a:tabLst>
                <a:tab pos="100330" algn="l"/>
              </a:tabLst>
            </a:pPr>
            <a:r>
              <a:rPr sz="2000" dirty="0">
                <a:latin typeface="Calibri"/>
                <a:cs typeface="Calibri"/>
              </a:rPr>
              <a:t>One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program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several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processes</a:t>
            </a:r>
            <a:endParaRPr sz="2000">
              <a:latin typeface="Calibri"/>
              <a:cs typeface="Calibri"/>
            </a:endParaRPr>
          </a:p>
          <a:p>
            <a:pPr marL="668655" lvl="1" indent="-198755">
              <a:lnSpc>
                <a:spcPct val="100000"/>
              </a:lnSpc>
              <a:buSzPct val="92500"/>
              <a:buFont typeface="Wingdings"/>
              <a:buChar char=""/>
              <a:tabLst>
                <a:tab pos="668655" algn="l"/>
              </a:tabLst>
            </a:pPr>
            <a:r>
              <a:rPr sz="2000" dirty="0">
                <a:latin typeface="Calibri"/>
                <a:cs typeface="Calibri"/>
              </a:rPr>
              <a:t>Consider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multiple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763670"/>
          </a:xfrm>
          <a:prstGeom prst="rect">
            <a:avLst/>
          </a:prstGeom>
        </p:spPr>
        <p:txBody>
          <a:bodyPr vert="horz" wrap="square" lIns="0" tIns="255904" rIns="0" bIns="0" rtlCol="0">
            <a:spAutoFit/>
          </a:bodyPr>
          <a:lstStyle/>
          <a:p>
            <a:pPr marL="1684020">
              <a:lnSpc>
                <a:spcPct val="100000"/>
              </a:lnSpc>
              <a:spcBef>
                <a:spcPts val="100"/>
              </a:spcBef>
            </a:pPr>
            <a:r>
              <a:rPr sz="3200" b="1" u="none" dirty="0">
                <a:solidFill>
                  <a:schemeClr val="tx1"/>
                </a:solidFill>
                <a:latin typeface="Arial"/>
                <a:cs typeface="Arial"/>
              </a:rPr>
              <a:t>PROCESS</a:t>
            </a:r>
            <a:r>
              <a:rPr sz="3200" b="1" u="none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3200" b="1" u="none" spc="-10" dirty="0">
                <a:solidFill>
                  <a:schemeClr val="tx1"/>
                </a:solidFill>
                <a:latin typeface="Arial"/>
                <a:cs typeface="Arial"/>
              </a:rPr>
              <a:t>CONCEPT</a:t>
            </a:r>
            <a:endParaRPr sz="3200" b="1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5329" y="1283514"/>
            <a:ext cx="2881096" cy="45422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83867" y="2733294"/>
            <a:ext cx="244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699"/>
                </a:solidFill>
                <a:latin typeface="Calibri"/>
                <a:cs typeface="Calibri"/>
              </a:rPr>
              <a:t>Process</a:t>
            </a:r>
            <a:r>
              <a:rPr sz="2400" b="1" spc="-4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6699"/>
                </a:solidFill>
                <a:latin typeface="Calibri"/>
                <a:cs typeface="Calibri"/>
              </a:rPr>
              <a:t>in</a:t>
            </a:r>
            <a:r>
              <a:rPr sz="2400" b="1" spc="-25" dirty="0">
                <a:solidFill>
                  <a:srgbClr val="00669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6699"/>
                </a:solidFill>
                <a:latin typeface="Calibri"/>
                <a:cs typeface="Calibri"/>
              </a:rPr>
              <a:t>Memory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none" spc="-10" dirty="0">
                <a:solidFill>
                  <a:srgbClr val="000099"/>
                </a:solidFill>
                <a:latin typeface="Calibri"/>
                <a:cs typeface="Calibri"/>
              </a:rPr>
              <a:t>CONTD..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/>
              <a:t>RCEW,</a:t>
            </a:r>
            <a:r>
              <a:rPr spc="-75" dirty="0"/>
              <a:t> </a:t>
            </a:r>
            <a:r>
              <a:rPr dirty="0"/>
              <a:t>Pasupula</a:t>
            </a:r>
            <a:r>
              <a:rPr spc="-75" dirty="0"/>
              <a:t> </a:t>
            </a:r>
            <a:r>
              <a:rPr dirty="0"/>
              <a:t>(V),</a:t>
            </a:r>
            <a:r>
              <a:rPr spc="-70" dirty="0"/>
              <a:t> </a:t>
            </a:r>
            <a:r>
              <a:rPr dirty="0"/>
              <a:t>Nandikotkur</a:t>
            </a:r>
            <a:r>
              <a:rPr spc="-85" dirty="0"/>
              <a:t> </a:t>
            </a:r>
            <a:r>
              <a:rPr spc="-10" dirty="0"/>
              <a:t>Road,</a:t>
            </a:r>
          </a:p>
          <a:p>
            <a:pPr marL="1990725">
              <a:lnSpc>
                <a:spcPct val="100000"/>
              </a:lnSpc>
            </a:pPr>
            <a:r>
              <a:rPr dirty="0"/>
              <a:t>Near</a:t>
            </a:r>
            <a:r>
              <a:rPr spc="-65" dirty="0"/>
              <a:t> </a:t>
            </a:r>
            <a:r>
              <a:rPr spc="-10" dirty="0"/>
              <a:t>Venkayapalli,</a:t>
            </a:r>
            <a:r>
              <a:rPr spc="-65" dirty="0"/>
              <a:t> </a:t>
            </a:r>
            <a:r>
              <a:rPr dirty="0"/>
              <a:t>KURNOOL</a:t>
            </a:r>
            <a:r>
              <a:rPr spc="-55" dirty="0"/>
              <a:t> </a:t>
            </a:r>
            <a:r>
              <a:rPr spc="-10" dirty="0"/>
              <a:t>-</a:t>
            </a:r>
            <a:r>
              <a:rPr spc="-50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427038" y="6643688"/>
            <a:ext cx="8716962" cy="1746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  <a:tabLst>
                <a:tab pos="6421120" algn="l"/>
              </a:tabLst>
            </a:pPr>
            <a:r>
              <a:rPr sz="1500" spc="-37" baseline="2777" dirty="0"/>
              <a:t>1.1</a:t>
            </a:r>
            <a:r>
              <a:rPr sz="1500" baseline="2777" dirty="0"/>
              <a:t>	</a:t>
            </a:r>
            <a:r>
              <a:rPr sz="1500" baseline="13888" dirty="0"/>
              <a:t>Silberschatz,</a:t>
            </a:r>
            <a:r>
              <a:rPr sz="1500" spc="-75" baseline="13888" dirty="0"/>
              <a:t> </a:t>
            </a:r>
            <a:r>
              <a:rPr sz="1500" baseline="13888" dirty="0"/>
              <a:t>Galvin</a:t>
            </a:r>
            <a:r>
              <a:rPr sz="1500" spc="-67" baseline="13888" dirty="0"/>
              <a:t> </a:t>
            </a:r>
            <a:r>
              <a:rPr sz="1500" baseline="13888" dirty="0"/>
              <a:t>and</a:t>
            </a:r>
            <a:r>
              <a:rPr sz="1500" spc="-30" baseline="13888" dirty="0"/>
              <a:t> </a:t>
            </a:r>
            <a:r>
              <a:rPr sz="1500" spc="-15" baseline="13888" dirty="0"/>
              <a:t>Gagne</a:t>
            </a:r>
            <a:r>
              <a:rPr sz="1500" spc="750" baseline="13888" dirty="0"/>
              <a:t> </a:t>
            </a:r>
            <a:r>
              <a:rPr sz="1500" spc="-472" baseline="13888" dirty="0"/>
              <a:t>©</a:t>
            </a:r>
            <a:r>
              <a:rPr sz="1500" spc="-457" baseline="13888" dirty="0"/>
              <a:t>2</a:t>
            </a:r>
            <a:r>
              <a:rPr sz="1500" spc="-465" baseline="13888" dirty="0"/>
              <a:t>0</a:t>
            </a:r>
            <a:r>
              <a:rPr sz="1500" spc="-457" baseline="13888" dirty="0"/>
              <a:t>1</a:t>
            </a:r>
            <a:r>
              <a:rPr sz="1500" spc="-103425" baseline="13888" dirty="0"/>
              <a:t>1</a:t>
            </a:r>
            <a:r>
              <a:rPr sz="1000" spc="-310" dirty="0"/>
              <a:t>Op</a:t>
            </a:r>
            <a:r>
              <a:rPr sz="1000" spc="-305" dirty="0"/>
              <a:t>e</a:t>
            </a:r>
            <a:r>
              <a:rPr sz="1000" spc="-310" dirty="0"/>
              <a:t>rating</a:t>
            </a:r>
            <a:r>
              <a:rPr sz="1000" spc="-15" dirty="0"/>
              <a:t> </a:t>
            </a:r>
            <a:r>
              <a:rPr sz="1000" dirty="0"/>
              <a:t>System</a:t>
            </a:r>
            <a:r>
              <a:rPr sz="1000" spc="-10" dirty="0"/>
              <a:t> </a:t>
            </a:r>
            <a:r>
              <a:rPr sz="1000" dirty="0"/>
              <a:t>Concepts</a:t>
            </a:r>
            <a:r>
              <a:rPr sz="1000" spc="-10" dirty="0"/>
              <a:t> </a:t>
            </a:r>
            <a:r>
              <a:rPr sz="1000" dirty="0"/>
              <a:t>Essentials</a:t>
            </a:r>
            <a:r>
              <a:rPr sz="1000" spc="10" dirty="0"/>
              <a:t> </a:t>
            </a:r>
            <a:r>
              <a:rPr sz="1000" dirty="0"/>
              <a:t>–</a:t>
            </a:r>
            <a:r>
              <a:rPr sz="1000" spc="-25" dirty="0"/>
              <a:t> </a:t>
            </a:r>
            <a:r>
              <a:rPr sz="1000" dirty="0"/>
              <a:t>8</a:t>
            </a:r>
            <a:r>
              <a:rPr sz="975" baseline="25641" dirty="0"/>
              <a:t>th</a:t>
            </a:r>
            <a:r>
              <a:rPr sz="975" spc="120" baseline="25641" dirty="0"/>
              <a:t> </a:t>
            </a:r>
            <a:r>
              <a:rPr sz="1000" spc="-10" dirty="0"/>
              <a:t>Edition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53516" y="882070"/>
            <a:ext cx="6885305" cy="2887329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42265" marR="2519045" indent="-342265" algn="r">
              <a:lnSpc>
                <a:spcPct val="100000"/>
              </a:lnSpc>
              <a:spcBef>
                <a:spcPts val="66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42265" algn="l"/>
              </a:tabLst>
            </a:pPr>
            <a:endParaRPr lang="en-US" sz="2000" dirty="0" smtClean="0">
              <a:latin typeface="Calibri"/>
              <a:cs typeface="Calibri"/>
            </a:endParaRPr>
          </a:p>
          <a:p>
            <a:pPr marL="342265" marR="2519045" indent="-342265" algn="r">
              <a:lnSpc>
                <a:spcPct val="100000"/>
              </a:lnSpc>
              <a:spcBef>
                <a:spcPts val="665"/>
              </a:spcBef>
              <a:buClr>
                <a:srgbClr val="993300"/>
              </a:buClr>
              <a:buSzPct val="90000"/>
              <a:buFont typeface="Wingdings"/>
              <a:buChar char=""/>
              <a:tabLst>
                <a:tab pos="342265" algn="l"/>
              </a:tabLst>
            </a:pPr>
            <a:r>
              <a:rPr sz="2000" smtClean="0">
                <a:latin typeface="Calibri"/>
                <a:cs typeface="Calibri"/>
              </a:rPr>
              <a:t>As</a:t>
            </a:r>
            <a:r>
              <a:rPr sz="2000" spc="-45" smtClean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executes,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3366FF"/>
                </a:solidFill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286385" marR="2561590" lvl="1" indent="-286385" algn="r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286385" algn="l"/>
              </a:tabLst>
            </a:pPr>
            <a:r>
              <a:rPr sz="2000" b="1" dirty="0">
                <a:latin typeface="Calibri"/>
                <a:cs typeface="Calibri"/>
              </a:rPr>
              <a:t>new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created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b="1" dirty="0">
                <a:latin typeface="Calibri"/>
                <a:cs typeface="Calibri"/>
              </a:rPr>
              <a:t>running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Instructions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-10" dirty="0">
                <a:latin typeface="Calibri"/>
                <a:cs typeface="Calibri"/>
              </a:rPr>
              <a:t> executed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b="1" dirty="0">
                <a:latin typeface="Calibri"/>
                <a:cs typeface="Calibri"/>
              </a:rPr>
              <a:t>waiting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3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waiting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some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occur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0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b="1" dirty="0">
                <a:latin typeface="Calibri"/>
                <a:cs typeface="Calibri"/>
              </a:rPr>
              <a:t>ready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waiting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processor</a:t>
            </a:r>
            <a:endParaRPr sz="20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845"/>
              </a:spcBef>
              <a:buClr>
                <a:srgbClr val="CC6600"/>
              </a:buClr>
              <a:buSzPct val="80000"/>
              <a:buFont typeface="Wingdings"/>
              <a:buChar char=""/>
              <a:tabLst>
                <a:tab pos="756285" algn="l"/>
              </a:tabLst>
            </a:pPr>
            <a:r>
              <a:rPr sz="2000" b="1" dirty="0">
                <a:latin typeface="Calibri"/>
                <a:cs typeface="Calibri"/>
              </a:rPr>
              <a:t>terminated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finished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Process</a:t>
            </a:r>
            <a:r>
              <a:rPr lang="en-US" b="1" spc="-11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-20" dirty="0" smtClean="0">
                <a:solidFill>
                  <a:schemeClr val="tx1"/>
                </a:solidFill>
                <a:latin typeface="Arial"/>
                <a:cs typeface="Arial"/>
              </a:rPr>
              <a:t>State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6275" y="2044573"/>
            <a:ext cx="6635750" cy="262886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"/>
            <a:ext cx="65532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Diagram</a:t>
            </a:r>
            <a:r>
              <a:rPr lang="en-US" b="1" spc="-6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lang="en-US" b="1" spc="-5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Process</a:t>
            </a:r>
            <a:r>
              <a:rPr lang="en-US" b="1" spc="-3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State</a:t>
            </a:r>
            <a:r>
              <a:rPr lang="en-US" b="1" spc="-5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Or</a:t>
            </a:r>
            <a:r>
              <a:rPr lang="en-US" b="1" spc="-4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Lifecycle</a:t>
            </a:r>
            <a:r>
              <a:rPr lang="en-US" b="1" spc="-4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lang="en-US" b="1" spc="-50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lang="en-US" b="1" spc="-5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-10" dirty="0" smtClean="0">
                <a:solidFill>
                  <a:schemeClr val="tx1"/>
                </a:solidFill>
                <a:latin typeface="Arial"/>
                <a:cs typeface="Arial"/>
              </a:rPr>
              <a:t>Process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4401" y="2621026"/>
            <a:ext cx="1892300" cy="33320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50265" y="925829"/>
            <a:ext cx="8024495" cy="42473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49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smtClean="0">
                <a:latin typeface="Calibri"/>
                <a:cs typeface="Calibri"/>
              </a:rPr>
              <a:t>A</a:t>
            </a:r>
            <a:r>
              <a:rPr sz="1800" spc="455" smtClean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process</a:t>
            </a:r>
            <a:r>
              <a:rPr sz="1800" b="1" spc="4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control</a:t>
            </a:r>
            <a:r>
              <a:rPr sz="1800" b="1" spc="4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block</a:t>
            </a:r>
            <a:r>
              <a:rPr sz="1800" b="1" spc="4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(PCB)</a:t>
            </a:r>
            <a:r>
              <a:rPr sz="1800" b="1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4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4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4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computer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operating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systems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process.</a:t>
            </a:r>
            <a:endParaRPr sz="1800">
              <a:latin typeface="Calibri"/>
              <a:cs typeface="Calibri"/>
            </a:endParaRPr>
          </a:p>
          <a:p>
            <a:pPr marL="12700" marR="5080" indent="-10160">
              <a:lnSpc>
                <a:spcPct val="100000"/>
              </a:lnSpc>
              <a:spcBef>
                <a:spcPts val="216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	When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created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(initialized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installed),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operating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system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creates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corresponding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block.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5400" marR="2301240" indent="-10160">
              <a:lnSpc>
                <a:spcPct val="100000"/>
              </a:lnSpc>
              <a:buSzPct val="94444"/>
              <a:buFont typeface="Arial MT"/>
              <a:buChar char="•"/>
              <a:tabLst>
                <a:tab pos="104139" algn="l"/>
              </a:tabLst>
            </a:pPr>
            <a:r>
              <a:rPr sz="1800" dirty="0">
                <a:latin typeface="Calibri"/>
                <a:cs typeface="Calibri"/>
              </a:rPr>
              <a:t>	Process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block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CPU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scheduling,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I/O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 management,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management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-20" dirty="0">
                <a:latin typeface="Calibri"/>
                <a:cs typeface="Calibri"/>
              </a:rPr>
              <a:t> etc.</a:t>
            </a:r>
            <a:endParaRPr sz="1800">
              <a:latin typeface="Calibri"/>
              <a:cs typeface="Calibri"/>
            </a:endParaRPr>
          </a:p>
          <a:p>
            <a:pPr marL="25400" marR="2299335" indent="-10160" algn="just">
              <a:lnSpc>
                <a:spcPct val="100000"/>
              </a:lnSpc>
              <a:spcBef>
                <a:spcPts val="2160"/>
              </a:spcBef>
              <a:buSzPct val="94444"/>
              <a:buFont typeface="Arial MT"/>
              <a:buChar char="•"/>
              <a:tabLst>
                <a:tab pos="104139" algn="l"/>
              </a:tabLst>
            </a:pPr>
            <a:r>
              <a:rPr sz="1800" dirty="0">
                <a:latin typeface="Calibri"/>
                <a:cs typeface="Calibri"/>
              </a:rPr>
              <a:t>	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 process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suspended, 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registers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saved</a:t>
            </a:r>
            <a:r>
              <a:rPr sz="1800" spc="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stack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pointer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particular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stack </a:t>
            </a:r>
            <a:r>
              <a:rPr sz="1800" dirty="0">
                <a:latin typeface="Calibri"/>
                <a:cs typeface="Calibri"/>
              </a:rPr>
              <a:t>frame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stored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PCB.</a:t>
            </a:r>
            <a:endParaRPr sz="1800">
              <a:latin typeface="Calibri"/>
              <a:cs typeface="Calibri"/>
            </a:endParaRPr>
          </a:p>
          <a:p>
            <a:pPr marL="25400" marR="2298700" indent="-10160" algn="just">
              <a:lnSpc>
                <a:spcPct val="100000"/>
              </a:lnSpc>
              <a:spcBef>
                <a:spcPts val="2165"/>
              </a:spcBef>
              <a:buSzPct val="94444"/>
              <a:buFont typeface="Arial MT"/>
              <a:buChar char="•"/>
              <a:tabLst>
                <a:tab pos="104139" algn="l"/>
              </a:tabLst>
            </a:pPr>
            <a:r>
              <a:rPr sz="1800" dirty="0">
                <a:latin typeface="Calibri"/>
                <a:cs typeface="Calibri"/>
              </a:rPr>
              <a:t>	By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technique,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hardware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state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restored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so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scheduled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Process</a:t>
            </a:r>
            <a:r>
              <a:rPr lang="en-US" b="1" spc="-5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Control</a:t>
            </a:r>
            <a:r>
              <a:rPr lang="en-US" b="1" spc="-4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tx1"/>
                </a:solidFill>
                <a:latin typeface="Arial"/>
                <a:cs typeface="Arial"/>
              </a:rPr>
              <a:t>Block</a:t>
            </a:r>
            <a:r>
              <a:rPr lang="en-US" b="1" spc="-45" dirty="0" smtClean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b="1" spc="-10" dirty="0" smtClean="0">
                <a:solidFill>
                  <a:schemeClr val="tx1"/>
                </a:solidFill>
                <a:latin typeface="Arial"/>
                <a:cs typeface="Arial"/>
              </a:rPr>
              <a:t>(PCB)</a:t>
            </a:r>
            <a: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/>
                <a:cs typeface="Arial"/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itkar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chitkara</Template>
  <TotalTime>325</TotalTime>
  <Words>2023</Words>
  <Application>Microsoft Office PowerPoint</Application>
  <PresentationFormat>On-screen Show (4:3)</PresentationFormat>
  <Paragraphs>285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chitkara</vt:lpstr>
      <vt:lpstr>        Operating Systems           UNIT-2          Process &amp; IPC       By      Dr. Vikas Lamba    Chitkara University Institute of Engineering and Technology  Chitkara University, Punjab      </vt:lpstr>
      <vt:lpstr>UNIT II SYLLABUS</vt:lpstr>
      <vt:lpstr>Processes</vt:lpstr>
      <vt:lpstr>Objectives</vt:lpstr>
      <vt:lpstr>PROCESS CONCEPT</vt:lpstr>
      <vt:lpstr>CONTD..</vt:lpstr>
      <vt:lpstr> Process State </vt:lpstr>
      <vt:lpstr>Diagram of Process State Or Lifecycle of a Process</vt:lpstr>
      <vt:lpstr>Process Control Block (PCB) </vt:lpstr>
      <vt:lpstr> Process Control Block (PCB) </vt:lpstr>
      <vt:lpstr>Process Control Block (PCB) </vt:lpstr>
      <vt:lpstr>CONTD..</vt:lpstr>
      <vt:lpstr>CONTD..</vt:lpstr>
      <vt:lpstr>CONTD..</vt:lpstr>
      <vt:lpstr>Operating System - Process Scheduling</vt:lpstr>
      <vt:lpstr>CONTD..</vt:lpstr>
      <vt:lpstr>CONTD..</vt:lpstr>
      <vt:lpstr>CONTD..</vt:lpstr>
      <vt:lpstr>CONTD..</vt:lpstr>
      <vt:lpstr>Schedulers</vt:lpstr>
      <vt:lpstr>Slide 21</vt:lpstr>
      <vt:lpstr>CONTD..</vt:lpstr>
      <vt:lpstr>CONTD..</vt:lpstr>
      <vt:lpstr>CONTD..</vt:lpstr>
      <vt:lpstr>CONTD..</vt:lpstr>
      <vt:lpstr>Operations on Processes</vt:lpstr>
      <vt:lpstr>CONTD..</vt:lpstr>
      <vt:lpstr>CONTD..</vt:lpstr>
      <vt:lpstr>CONTD..</vt:lpstr>
      <vt:lpstr>CONTD..</vt:lpstr>
      <vt:lpstr>Interprocess Communication</vt:lpstr>
      <vt:lpstr>Client/Server  communication  involves  two  components,  namely  a client and a server. They are usually multiple clients in communication with a single server. The clients send requests to the server and the server responds to the client requests.</vt:lpstr>
      <vt:lpstr>Operating Systems Client/Server Communication</vt:lpstr>
      <vt:lpstr>Operating Systems Client/Server Communication</vt:lpstr>
      <vt:lpstr>Operating Systems Client/Server Communication</vt:lpstr>
      <vt:lpstr>Process Scheduling Algorithms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vl</cp:lastModifiedBy>
  <cp:revision>18</cp:revision>
  <dcterms:created xsi:type="dcterms:W3CDTF">2024-12-27T09:43:41Z</dcterms:created>
  <dcterms:modified xsi:type="dcterms:W3CDTF">2025-01-23T10:16:34Z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2024-12-27T00:00:00Z</vt:filetime>
  </property>
  <property fmtid="{D5CDD505-2E9C-101B-9397-08002B2CF9AE}" pid="5" name="Producer">
    <vt:lpwstr>Microsoft® Office PowerPoint® 2007</vt:lpwstr>
  </property>
</Properties>
</file>