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6858000" cy="9144000"/>
  <p:embeddedFontLst>
    <p:embeddedFont>
      <p:font typeface="Calibri" pitchFamily="34" charset="0"/>
      <p:regular r:id="rId33"/>
      <p:bold r:id="rId34"/>
      <p:italic r:id="rId35"/>
      <p:boldItalic r:id="rId36"/>
    </p:embeddedFont>
    <p:embeddedFont>
      <p:font typeface="Noto Sans Symbols" charset="0"/>
      <p:regular r:id="rId37"/>
      <p:bold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2880">
          <p15:clr>
            <a:srgbClr val="A4A3A4"/>
          </p15:clr>
        </p15:guide>
      </p15:sldGuideLst>
    </p:ext>
    <p:ext uri="{2D200454-40CA-4A62-9FC3-DE9A4176ACB9}">
      <p15:notes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000000"/>
          </p15:clr>
        </p15:guide>
        <p15:guide id="2" pos="2160">
          <p15:clr>
            <a:srgbClr val="000000"/>
          </p15:clr>
        </p15:guide>
      </p15:notes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hdIxaxsfELYUXJoLwODqouslE3lA=="/>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961E73CF-EB26-4CEB-BED7-B2D2660A82C6}">
  <a:tblStyle styleId="{961E73CF-EB26-4CEB-BED7-B2D2660A82C6}"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notesViewPr>
    <p:cSldViewPr snapToGrid="0">
      <p:cViewPr varScale="1">
        <p:scale>
          <a:sx n="100" d="100"/>
          <a:sy n="100" d="100"/>
        </p:scale>
        <p:origin x="0" y="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8" name="Google Shape;3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4" name="Google Shape;104;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6" name="Google Shape;116;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8" name="Google Shape;12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0" name="Google Shape;14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7" name="Google Shape;147;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4" name="Google Shape;154;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7" name="Google Shape;167;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2" name="Google Shape;182;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1" name="Google Shape;191;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8" name="Google Shape;198;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6" name="Google Shape;4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5" name="Google Shape;205;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9" name="Google Shape;219;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0" name="Google Shape;230;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7" name="Google Shape;237;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4" name="Google Shape;244;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63" name="Google Shape;263;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70" name="Google Shape;270;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83" name="Google Shape;283;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91" name="Google Shape;291;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98" name="Google Shape;298;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4" name="Google Shape;5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9" name="Google Shape;319;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360"/>
              </a:spcBef>
              <a:spcAft>
                <a:spcPts val="0"/>
              </a:spcAft>
              <a:buSzPts val="1400"/>
              <a:buNone/>
            </a:pPr>
            <a:endParaRPr/>
          </a:p>
        </p:txBody>
      </p:sp>
      <p:sp>
        <p:nvSpPr>
          <p:cNvPr id="320" name="Google Shape;320;p3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SzPts val="1200"/>
                <a:buNone/>
              </a:pPr>
              <a:t>30</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1" name="Google Shape;6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9" name="Google Shape;6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6" name="Google Shape;7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3" name="Google Shape;8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0" name="Google Shape;9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7" name="Google Shape;9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14"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14"/>
          <p:cNvGrpSpPr/>
          <p:nvPr/>
        </p:nvGrpSpPr>
        <p:grpSpPr>
          <a:xfrm>
            <a:off x="6146800" y="0"/>
            <a:ext cx="2997200" cy="876300"/>
            <a:chOff x="6096000" y="3924300"/>
            <a:chExt cx="2997200" cy="876300"/>
          </a:xfrm>
        </p:grpSpPr>
        <p:sp>
          <p:nvSpPr>
            <p:cNvPr id="27" name="Google Shape;27;p14"/>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8" name="Google Shape;28;p14"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14"/>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30" name="Google Shape;30;p14"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14"/>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2" name="Google Shape;32;p14"/>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3" name="Google Shape;33;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13"/>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5" name="Google Shape;15;p13"/>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13"/>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7" name="Google Shape;17;p13"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pic>
        <p:nvPicPr>
          <p:cNvPr id="18" name="Google Shape;18;p13"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grpSp>
        <p:nvGrpSpPr>
          <p:cNvPr id="19" name="Google Shape;19;p13"/>
          <p:cNvGrpSpPr/>
          <p:nvPr/>
        </p:nvGrpSpPr>
        <p:grpSpPr>
          <a:xfrm>
            <a:off x="6146800" y="0"/>
            <a:ext cx="2997200" cy="876300"/>
            <a:chOff x="6096000" y="3924300"/>
            <a:chExt cx="2997200" cy="876300"/>
          </a:xfrm>
        </p:grpSpPr>
        <p:sp>
          <p:nvSpPr>
            <p:cNvPr id="20" name="Google Shape;20;p13"/>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1" name="Google Shape;21;p13" descr="LOGO.gif"/>
            <p:cNvPicPr preferRelativeResize="0"/>
            <p:nvPr/>
          </p:nvPicPr>
          <p:blipFill rotWithShape="1">
            <a:blip r:embed="rId3">
              <a:alphaModFix/>
            </a:blip>
            <a:srcRect b="10713"/>
            <a:stretch/>
          </p:blipFill>
          <p:spPr>
            <a:xfrm>
              <a:off x="6502400" y="4152900"/>
              <a:ext cx="2057400" cy="635000"/>
            </a:xfrm>
            <a:prstGeom prst="rect">
              <a:avLst/>
            </a:prstGeom>
            <a:noFill/>
            <a:ln>
              <a:noFill/>
            </a:ln>
          </p:spPr>
        </p:pic>
        <p:sp>
          <p:nvSpPr>
            <p:cNvPr id="22" name="Google Shape;22;p13"/>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23" name="Google Shape;23;p13"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1"/>
          <p:cNvSpPr txBox="1"/>
          <p:nvPr/>
        </p:nvSpPr>
        <p:spPr>
          <a:xfrm>
            <a:off x="1219200" y="914400"/>
            <a:ext cx="6553200" cy="1981200"/>
          </a:xfrm>
          <a:prstGeom prst="rect">
            <a:avLst/>
          </a:prstGeom>
          <a:noFill/>
          <a:ln>
            <a:noFill/>
          </a:ln>
        </p:spPr>
        <p:txBody>
          <a:bodyPr spcFirstLastPara="1" wrap="square" lIns="91425" tIns="33100" rIns="91425" bIns="45700" anchor="ctr" anchorCtr="0">
            <a:noAutofit/>
          </a:bodyPr>
          <a:lstStyle/>
          <a:p>
            <a:pPr marL="0" marR="0" lvl="0" indent="0" algn="ctr" rtl="0">
              <a:lnSpc>
                <a:spcPct val="100000"/>
              </a:lnSpc>
              <a:spcBef>
                <a:spcPts val="0"/>
              </a:spcBef>
              <a:spcAft>
                <a:spcPts val="0"/>
              </a:spcAft>
              <a:buNone/>
            </a:pPr>
            <a:r>
              <a:rPr lang="en-US" sz="3600" b="0" i="0" u="none" strike="noStrike" cap="none">
                <a:solidFill>
                  <a:srgbClr val="000000"/>
                </a:solidFill>
                <a:latin typeface="Arial"/>
                <a:ea typeface="Arial"/>
                <a:cs typeface="Arial"/>
                <a:sym typeface="Arial"/>
              </a:rPr>
              <a:t>CPU Scheduling</a:t>
            </a:r>
            <a:endParaRPr/>
          </a:p>
        </p:txBody>
      </p:sp>
      <p:sp>
        <p:nvSpPr>
          <p:cNvPr id="41" name="Google Shape;41;p1"/>
          <p:cNvSpPr txBox="1"/>
          <p:nvPr/>
        </p:nvSpPr>
        <p:spPr>
          <a:xfrm>
            <a:off x="2590800" y="2819400"/>
            <a:ext cx="4038600" cy="1133644"/>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Clr>
                <a:srgbClr val="000000"/>
              </a:buClr>
              <a:buSzPts val="2000"/>
              <a:buFont typeface="Arial"/>
              <a:buNone/>
            </a:pPr>
            <a:r>
              <a:rPr lang="en-US" sz="2000" b="1" i="0" u="none" strike="noStrike" cap="none" dirty="0">
                <a:solidFill>
                  <a:schemeClr val="dk1"/>
                </a:solidFill>
                <a:latin typeface="Arial"/>
                <a:ea typeface="Arial"/>
                <a:cs typeface="Arial"/>
                <a:sym typeface="Arial"/>
              </a:rPr>
              <a:t>Prepared By</a:t>
            </a:r>
            <a:endParaRPr sz="1400" b="0" i="0" u="none" strike="noStrike" cap="none">
              <a:solidFill>
                <a:srgbClr val="000000"/>
              </a:solidFill>
              <a:latin typeface="Arial"/>
              <a:ea typeface="Arial"/>
              <a:cs typeface="Arial"/>
              <a:sym typeface="Arial"/>
            </a:endParaRPr>
          </a:p>
          <a:p>
            <a:pPr marL="12065" marR="5080" lvl="0" indent="-12065" algn="ctr" rtl="0">
              <a:lnSpc>
                <a:spcPct val="100000"/>
              </a:lnSpc>
              <a:spcBef>
                <a:spcPts val="100"/>
              </a:spcBef>
              <a:spcAft>
                <a:spcPts val="0"/>
              </a:spcAft>
              <a:buClr>
                <a:srgbClr val="000000"/>
              </a:buClr>
              <a:buSzPts val="1800"/>
              <a:buFont typeface="Arial"/>
              <a:buNone/>
            </a:pPr>
            <a:endParaRPr sz="1800" b="1" i="0" u="none" strike="noStrike" cap="none">
              <a:solidFill>
                <a:srgbClr val="000000"/>
              </a:solidFill>
              <a:latin typeface="Times New Roman"/>
              <a:ea typeface="Times New Roman"/>
              <a:cs typeface="Times New Roman"/>
              <a:sym typeface="Times New Roman"/>
            </a:endParaRPr>
          </a:p>
          <a:p>
            <a:pPr marL="12065" marR="5080" lvl="0" indent="-12065" algn="ctr" rtl="0">
              <a:lnSpc>
                <a:spcPct val="100000"/>
              </a:lnSpc>
              <a:spcBef>
                <a:spcPts val="100"/>
              </a:spcBef>
              <a:spcAft>
                <a:spcPts val="0"/>
              </a:spcAft>
              <a:buClr>
                <a:srgbClr val="000000"/>
              </a:buClr>
              <a:buSzPts val="1800"/>
              <a:buFont typeface="Arial"/>
              <a:buNone/>
            </a:pPr>
            <a:r>
              <a:rPr lang="en-US" sz="1800" b="1" i="0" u="none" strike="noStrike" cap="none" dirty="0">
                <a:solidFill>
                  <a:srgbClr val="000000"/>
                </a:solidFill>
                <a:latin typeface="Times New Roman"/>
                <a:ea typeface="Times New Roman"/>
                <a:cs typeface="Times New Roman"/>
                <a:sym typeface="Times New Roman"/>
              </a:rPr>
              <a:t>Dr. </a:t>
            </a:r>
            <a:r>
              <a:rPr lang="en-US" sz="1800" b="1" dirty="0" err="1" smtClean="0">
                <a:latin typeface="Times New Roman"/>
                <a:ea typeface="Times New Roman"/>
                <a:cs typeface="Times New Roman"/>
                <a:sym typeface="Times New Roman"/>
              </a:rPr>
              <a:t>Vikas</a:t>
            </a:r>
            <a:r>
              <a:rPr lang="en-US" sz="1800" b="1" dirty="0" smtClean="0">
                <a:latin typeface="Times New Roman"/>
                <a:ea typeface="Times New Roman"/>
                <a:cs typeface="Times New Roman"/>
                <a:sym typeface="Times New Roman"/>
              </a:rPr>
              <a:t> </a:t>
            </a:r>
            <a:r>
              <a:rPr lang="en-US" sz="1800" b="1" dirty="0" err="1" smtClean="0">
                <a:latin typeface="Times New Roman"/>
                <a:ea typeface="Times New Roman"/>
                <a:cs typeface="Times New Roman"/>
                <a:sym typeface="Times New Roman"/>
              </a:rPr>
              <a:t>Lamba</a:t>
            </a:r>
            <a:endParaRPr sz="1800" b="0" i="0" u="none" strike="noStrike" cap="none">
              <a:solidFill>
                <a:schemeClr val="dk1"/>
              </a:solidFill>
              <a:latin typeface="Arial"/>
              <a:ea typeface="Arial"/>
              <a:cs typeface="Arial"/>
              <a:sym typeface="Arial"/>
            </a:endParaRPr>
          </a:p>
        </p:txBody>
      </p:sp>
      <p:sp>
        <p:nvSpPr>
          <p:cNvPr id="42" name="Google Shape;42;p1"/>
          <p:cNvSpPr txBox="1"/>
          <p:nvPr/>
        </p:nvSpPr>
        <p:spPr>
          <a:xfrm>
            <a:off x="350729" y="5253590"/>
            <a:ext cx="8617907" cy="64516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FF0000"/>
                </a:solidFill>
                <a:latin typeface="Arial"/>
                <a:ea typeface="Arial"/>
                <a:cs typeface="Arial"/>
                <a:sym typeface="Arial"/>
              </a:rPr>
              <a:t>Chitkara University Institute of Engineering and Technology</a:t>
            </a:r>
            <a:endParaRPr sz="1800" b="0" i="0" u="none" strike="noStrike" cap="none">
              <a:solidFill>
                <a:srgbClr val="FF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a:t>
            </a:r>
            <a:r>
              <a:rPr lang="en-US" sz="1800" b="0" i="0" u="none" strike="noStrike" cap="none">
                <a:solidFill>
                  <a:srgbClr val="FF0000"/>
                </a:solidFill>
                <a:latin typeface="Arial"/>
                <a:ea typeface="Arial"/>
                <a:cs typeface="Arial"/>
                <a:sym typeface="Arial"/>
              </a:rPr>
              <a:t>Chitkara University, Punjab</a:t>
            </a:r>
            <a:endParaRPr sz="1400" b="0" i="0" u="none" strike="noStrike" cap="none">
              <a:solidFill>
                <a:srgbClr val="000000"/>
              </a:solidFill>
              <a:latin typeface="Arial"/>
              <a:ea typeface="Arial"/>
              <a:cs typeface="Arial"/>
              <a:sym typeface="Arial"/>
            </a:endParaRPr>
          </a:p>
        </p:txBody>
      </p:sp>
      <p:sp>
        <p:nvSpPr>
          <p:cNvPr id="43" name="Google Shape;43;p1"/>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Example of FCFS Scheduling</a:t>
            </a:r>
            <a:endParaRPr/>
          </a:p>
        </p:txBody>
      </p:sp>
      <p:pic>
        <p:nvPicPr>
          <p:cNvPr id="107" name="Google Shape;107;p12"/>
          <p:cNvPicPr preferRelativeResize="0"/>
          <p:nvPr/>
        </p:nvPicPr>
        <p:blipFill rotWithShape="1">
          <a:blip r:embed="rId3">
            <a:alphaModFix/>
          </a:blip>
          <a:srcRect/>
          <a:stretch/>
        </p:blipFill>
        <p:spPr>
          <a:xfrm>
            <a:off x="701458" y="1014413"/>
            <a:ext cx="7653402" cy="1870097"/>
          </a:xfrm>
          <a:prstGeom prst="rect">
            <a:avLst/>
          </a:prstGeom>
          <a:noFill/>
          <a:ln>
            <a:noFill/>
          </a:ln>
        </p:spPr>
      </p:pic>
      <p:sp>
        <p:nvSpPr>
          <p:cNvPr id="108" name="Google Shape;108;p12"/>
          <p:cNvSpPr txBox="1"/>
          <p:nvPr/>
        </p:nvSpPr>
        <p:spPr>
          <a:xfrm>
            <a:off x="535940" y="3004917"/>
            <a:ext cx="7494270" cy="756920"/>
          </a:xfrm>
          <a:prstGeom prst="rect">
            <a:avLst/>
          </a:prstGeom>
          <a:noFill/>
          <a:ln>
            <a:noFill/>
          </a:ln>
        </p:spPr>
        <p:txBody>
          <a:bodyPr spcFirstLastPara="1" wrap="square" lIns="0" tIns="73025" rIns="0" bIns="0" anchor="t" anchorCtr="0">
            <a:spAutoFit/>
          </a:bodyPr>
          <a:lstStyle/>
          <a:p>
            <a:pPr marL="354965" marR="0" lvl="0" indent="-342265"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Suppose that the processes arrive at time = 0 in the order P2 , P3 , P1</a:t>
            </a:r>
            <a:endParaRPr sz="2000" b="0" i="0" u="none" strike="noStrike" cap="none">
              <a:solidFill>
                <a:srgbClr val="000000"/>
              </a:solidFill>
              <a:latin typeface="Calibri"/>
              <a:ea typeface="Calibri"/>
              <a:cs typeface="Calibri"/>
              <a:sym typeface="Calibri"/>
            </a:endParaRPr>
          </a:p>
          <a:p>
            <a:pPr marL="355600" marR="0" lvl="0" indent="0" algn="l" rtl="0">
              <a:lnSpc>
                <a:spcPct val="100000"/>
              </a:lnSpc>
              <a:spcBef>
                <a:spcPts val="480"/>
              </a:spcBef>
              <a:spcAft>
                <a:spcPts val="0"/>
              </a:spcAft>
              <a:buNone/>
            </a:pPr>
            <a:r>
              <a:rPr lang="en-US" sz="2000" b="0" i="0" u="none" strike="noStrike" cap="none">
                <a:solidFill>
                  <a:srgbClr val="000000"/>
                </a:solidFill>
                <a:latin typeface="Calibri"/>
                <a:ea typeface="Calibri"/>
                <a:cs typeface="Calibri"/>
                <a:sym typeface="Calibri"/>
              </a:rPr>
              <a:t>The Gantt chart for the schedule:</a:t>
            </a:r>
            <a:endParaRPr sz="2000" b="0" i="0" u="none" strike="noStrike" cap="none">
              <a:solidFill>
                <a:srgbClr val="000000"/>
              </a:solidFill>
              <a:latin typeface="Calibri"/>
              <a:ea typeface="Calibri"/>
              <a:cs typeface="Calibri"/>
              <a:sym typeface="Calibri"/>
            </a:endParaRPr>
          </a:p>
        </p:txBody>
      </p:sp>
      <p:graphicFrame>
        <p:nvGraphicFramePr>
          <p:cNvPr id="109" name="Google Shape;109;p12"/>
          <p:cNvGraphicFramePr/>
          <p:nvPr/>
        </p:nvGraphicFramePr>
        <p:xfrm>
          <a:off x="1517650" y="4188826"/>
          <a:ext cx="6123300" cy="533400"/>
        </p:xfrm>
        <a:graphic>
          <a:graphicData uri="http://schemas.openxmlformats.org/drawingml/2006/table">
            <a:tbl>
              <a:tblPr firstRow="1" bandRow="1">
                <a:noFill/>
                <a:tableStyleId>{961E73CF-EB26-4CEB-BED7-B2D2660A82C6}</a:tableStyleId>
              </a:tblPr>
              <a:tblGrid>
                <a:gridCol w="1219200"/>
                <a:gridCol w="1219200"/>
                <a:gridCol w="3684900"/>
              </a:tblGrid>
              <a:tr h="533400">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P2</a:t>
                      </a:r>
                      <a:endParaRPr sz="2000" u="none" strike="noStrike" cap="none">
                        <a:latin typeface="Calibri"/>
                        <a:ea typeface="Calibri"/>
                        <a:cs typeface="Calibri"/>
                        <a:sym typeface="Calibri"/>
                      </a:endParaRPr>
                    </a:p>
                  </a:txBody>
                  <a:tcPr marL="0" marR="0" marT="984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P3</a:t>
                      </a:r>
                      <a:endParaRPr sz="2000" u="none" strike="noStrike" cap="none">
                        <a:latin typeface="Calibri"/>
                        <a:ea typeface="Calibri"/>
                        <a:cs typeface="Calibri"/>
                        <a:sym typeface="Calibri"/>
                      </a:endParaRPr>
                    </a:p>
                  </a:txBody>
                  <a:tcPr marL="0" marR="0" marT="984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P1</a:t>
                      </a:r>
                      <a:endParaRPr sz="2000" u="none" strike="noStrike" cap="none">
                        <a:latin typeface="Calibri"/>
                        <a:ea typeface="Calibri"/>
                        <a:cs typeface="Calibri"/>
                        <a:sym typeface="Calibri"/>
                      </a:endParaRPr>
                    </a:p>
                  </a:txBody>
                  <a:tcPr marL="0" marR="0" marT="984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bl>
          </a:graphicData>
        </a:graphic>
      </p:graphicFrame>
      <p:graphicFrame>
        <p:nvGraphicFramePr>
          <p:cNvPr id="110" name="Google Shape;110;p12"/>
          <p:cNvGraphicFramePr/>
          <p:nvPr/>
        </p:nvGraphicFramePr>
        <p:xfrm>
          <a:off x="1431544" y="4900686"/>
          <a:ext cx="6390625" cy="257874"/>
        </p:xfrm>
        <a:graphic>
          <a:graphicData uri="http://schemas.openxmlformats.org/drawingml/2006/table">
            <a:tbl>
              <a:tblPr firstRow="1" bandRow="1">
                <a:noFill/>
                <a:tableStyleId>{961E73CF-EB26-4CEB-BED7-B2D2660A82C6}</a:tableStyleId>
              </a:tblPr>
              <a:tblGrid>
                <a:gridCol w="699125"/>
                <a:gridCol w="1257300"/>
                <a:gridCol w="2438400"/>
                <a:gridCol w="1995800"/>
              </a:tblGrid>
              <a:tr h="228600">
                <a:tc>
                  <a:txBody>
                    <a:bodyPr/>
                    <a:lstStyle/>
                    <a:p>
                      <a:pPr marL="31750" marR="0" lvl="0" indent="0" algn="l" rtl="0">
                        <a:lnSpc>
                          <a:spcPct val="94444"/>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0" marB="0"/>
                </a:tc>
                <a:tc>
                  <a:txBody>
                    <a:bodyPr/>
                    <a:lstStyle/>
                    <a:p>
                      <a:pPr marL="0" marR="30480" lvl="0" indent="0" algn="ctr" rtl="0">
                        <a:lnSpc>
                          <a:spcPct val="94444"/>
                        </a:lnSpc>
                        <a:spcBef>
                          <a:spcPts val="0"/>
                        </a:spcBef>
                        <a:spcAft>
                          <a:spcPts val="0"/>
                        </a:spcAft>
                        <a:buNone/>
                      </a:pPr>
                      <a:r>
                        <a:rPr lang="en-US" sz="1800" u="none" strike="noStrike" cap="none">
                          <a:latin typeface="Calibri"/>
                          <a:ea typeface="Calibri"/>
                          <a:cs typeface="Calibri"/>
                          <a:sym typeface="Calibri"/>
                        </a:rPr>
                        <a:t>3</a:t>
                      </a:r>
                      <a:endParaRPr sz="1800" u="none" strike="noStrike" cap="none">
                        <a:latin typeface="Calibri"/>
                        <a:ea typeface="Calibri"/>
                        <a:cs typeface="Calibri"/>
                        <a:sym typeface="Calibri"/>
                      </a:endParaRPr>
                    </a:p>
                  </a:txBody>
                  <a:tcPr marL="0" marR="0" marT="0" marB="0"/>
                </a:tc>
                <a:tc>
                  <a:txBody>
                    <a:bodyPr/>
                    <a:lstStyle/>
                    <a:p>
                      <a:pPr marL="589280" marR="0" lvl="0" indent="0" algn="l" rtl="0">
                        <a:lnSpc>
                          <a:spcPct val="94444"/>
                        </a:lnSpc>
                        <a:spcBef>
                          <a:spcPts val="0"/>
                        </a:spcBef>
                        <a:spcAft>
                          <a:spcPts val="0"/>
                        </a:spcAft>
                        <a:buNone/>
                      </a:pPr>
                      <a:r>
                        <a:rPr lang="en-US" sz="1800" u="none" strike="noStrike" cap="none">
                          <a:latin typeface="Calibri"/>
                          <a:ea typeface="Calibri"/>
                          <a:cs typeface="Calibri"/>
                          <a:sym typeface="Calibri"/>
                        </a:rPr>
                        <a:t>6</a:t>
                      </a:r>
                      <a:endParaRPr sz="1800" u="none" strike="noStrike" cap="none">
                        <a:latin typeface="Calibri"/>
                        <a:ea typeface="Calibri"/>
                        <a:cs typeface="Calibri"/>
                        <a:sym typeface="Calibri"/>
                      </a:endParaRPr>
                    </a:p>
                  </a:txBody>
                  <a:tcPr marL="0" marR="0" marT="0" marB="0"/>
                </a:tc>
                <a:tc>
                  <a:txBody>
                    <a:bodyPr/>
                    <a:lstStyle/>
                    <a:p>
                      <a:pPr marL="0" marR="24130" lvl="0" indent="0" algn="r" rtl="0">
                        <a:lnSpc>
                          <a:spcPct val="94444"/>
                        </a:lnSpc>
                        <a:spcBef>
                          <a:spcPts val="0"/>
                        </a:spcBef>
                        <a:spcAft>
                          <a:spcPts val="0"/>
                        </a:spcAft>
                        <a:buNone/>
                      </a:pPr>
                      <a:r>
                        <a:rPr lang="en-US" sz="1800" u="none" strike="noStrike" cap="none">
                          <a:latin typeface="Calibri"/>
                          <a:ea typeface="Calibri"/>
                          <a:cs typeface="Calibri"/>
                          <a:sym typeface="Calibri"/>
                        </a:rPr>
                        <a:t>30</a:t>
                      </a:r>
                      <a:endParaRPr sz="1800" u="none" strike="noStrike" cap="none">
                        <a:latin typeface="Calibri"/>
                        <a:ea typeface="Calibri"/>
                        <a:cs typeface="Calibri"/>
                        <a:sym typeface="Calibri"/>
                      </a:endParaRPr>
                    </a:p>
                  </a:txBody>
                  <a:tcPr marL="0" marR="0" marT="0" marB="0"/>
                </a:tc>
              </a:tr>
            </a:tbl>
          </a:graphicData>
        </a:graphic>
      </p:graphicFrame>
      <p:graphicFrame>
        <p:nvGraphicFramePr>
          <p:cNvPr id="111" name="Google Shape;111;p12"/>
          <p:cNvGraphicFramePr/>
          <p:nvPr/>
        </p:nvGraphicFramePr>
        <p:xfrm>
          <a:off x="2043302" y="3834115"/>
          <a:ext cx="3909700" cy="257874"/>
        </p:xfrm>
        <a:graphic>
          <a:graphicData uri="http://schemas.openxmlformats.org/drawingml/2006/table">
            <a:tbl>
              <a:tblPr firstRow="1" bandRow="1">
                <a:noFill/>
                <a:tableStyleId>{961E73CF-EB26-4CEB-BED7-B2D2660A82C6}</a:tableStyleId>
              </a:tblPr>
              <a:tblGrid>
                <a:gridCol w="699775"/>
                <a:gridCol w="1807200"/>
                <a:gridCol w="1402725"/>
              </a:tblGrid>
              <a:tr h="228600">
                <a:tc>
                  <a:txBody>
                    <a:bodyPr/>
                    <a:lstStyle/>
                    <a:p>
                      <a:pPr marL="31750" marR="0" lvl="0" indent="0" algn="l" rtl="0">
                        <a:lnSpc>
                          <a:spcPct val="94444"/>
                        </a:lnSpc>
                        <a:spcBef>
                          <a:spcPts val="0"/>
                        </a:spcBef>
                        <a:spcAft>
                          <a:spcPts val="0"/>
                        </a:spcAft>
                        <a:buNone/>
                      </a:pPr>
                      <a:r>
                        <a:rPr lang="en-US" sz="1800" u="none" strike="noStrike" cap="none">
                          <a:latin typeface="Calibri"/>
                          <a:ea typeface="Calibri"/>
                          <a:cs typeface="Calibri"/>
                          <a:sym typeface="Calibri"/>
                        </a:rPr>
                        <a:t>3</a:t>
                      </a:r>
                      <a:endParaRPr sz="1800" u="none" strike="noStrike" cap="none">
                        <a:latin typeface="Calibri"/>
                        <a:ea typeface="Calibri"/>
                        <a:cs typeface="Calibri"/>
                        <a:sym typeface="Calibri"/>
                      </a:endParaRPr>
                    </a:p>
                  </a:txBody>
                  <a:tcPr marL="0" marR="0" marT="0" marB="0"/>
                </a:tc>
                <a:tc>
                  <a:txBody>
                    <a:bodyPr/>
                    <a:lstStyle/>
                    <a:p>
                      <a:pPr marL="551815" marR="0" lvl="0" indent="0" algn="l" rtl="0">
                        <a:lnSpc>
                          <a:spcPct val="94444"/>
                        </a:lnSpc>
                        <a:spcBef>
                          <a:spcPts val="0"/>
                        </a:spcBef>
                        <a:spcAft>
                          <a:spcPts val="0"/>
                        </a:spcAft>
                        <a:buNone/>
                      </a:pPr>
                      <a:r>
                        <a:rPr lang="en-US" sz="1800" u="none" strike="noStrike" cap="none">
                          <a:latin typeface="Calibri"/>
                          <a:ea typeface="Calibri"/>
                          <a:cs typeface="Calibri"/>
                          <a:sym typeface="Calibri"/>
                        </a:rPr>
                        <a:t>3</a:t>
                      </a:r>
                      <a:endParaRPr sz="1800" u="none" strike="noStrike" cap="none">
                        <a:latin typeface="Calibri"/>
                        <a:ea typeface="Calibri"/>
                        <a:cs typeface="Calibri"/>
                        <a:sym typeface="Calibri"/>
                      </a:endParaRPr>
                    </a:p>
                  </a:txBody>
                  <a:tcPr marL="0" marR="0" marT="0" marB="0"/>
                </a:tc>
                <a:tc>
                  <a:txBody>
                    <a:bodyPr/>
                    <a:lstStyle/>
                    <a:p>
                      <a:pPr marL="0" marR="24130" lvl="0" indent="0" algn="r" rtl="0">
                        <a:lnSpc>
                          <a:spcPct val="94444"/>
                        </a:lnSpc>
                        <a:spcBef>
                          <a:spcPts val="0"/>
                        </a:spcBef>
                        <a:spcAft>
                          <a:spcPts val="0"/>
                        </a:spcAft>
                        <a:buNone/>
                      </a:pPr>
                      <a:r>
                        <a:rPr lang="en-US" sz="1800" u="none" strike="noStrike" cap="none">
                          <a:latin typeface="Calibri"/>
                          <a:ea typeface="Calibri"/>
                          <a:cs typeface="Calibri"/>
                          <a:sym typeface="Calibri"/>
                        </a:rPr>
                        <a:t>24</a:t>
                      </a:r>
                      <a:endParaRPr sz="1800" u="none" strike="noStrike" cap="none">
                        <a:latin typeface="Calibri"/>
                        <a:ea typeface="Calibri"/>
                        <a:cs typeface="Calibri"/>
                        <a:sym typeface="Calibri"/>
                      </a:endParaRPr>
                    </a:p>
                  </a:txBody>
                  <a:tcPr marL="0" marR="0" marT="0" marB="0"/>
                </a:tc>
              </a:tr>
            </a:tbl>
          </a:graphicData>
        </a:graphic>
      </p:graphicFrame>
      <p:sp>
        <p:nvSpPr>
          <p:cNvPr id="112" name="Google Shape;112;p12"/>
          <p:cNvSpPr txBox="1"/>
          <p:nvPr/>
        </p:nvSpPr>
        <p:spPr>
          <a:xfrm>
            <a:off x="701458" y="5168995"/>
            <a:ext cx="4748530" cy="1122680"/>
          </a:xfrm>
          <a:prstGeom prst="rect">
            <a:avLst/>
          </a:prstGeom>
          <a:noFill/>
          <a:ln>
            <a:noFill/>
          </a:ln>
        </p:spPr>
        <p:txBody>
          <a:bodyPr spcFirstLastPara="1" wrap="square" lIns="0" tIns="73650" rIns="0" bIns="0" anchor="t" anchorCtr="0">
            <a:spAutoFit/>
          </a:bodyPr>
          <a:lstStyle/>
          <a:p>
            <a:pPr marL="354965" marR="0" lvl="0" indent="-342265"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Average response time: (6+0+3)/3 = 3</a:t>
            </a:r>
            <a:endParaRPr sz="2000" b="0" i="0" u="none" strike="noStrike" cap="none">
              <a:solidFill>
                <a:srgbClr val="000000"/>
              </a:solidFill>
              <a:latin typeface="Calibri"/>
              <a:ea typeface="Calibri"/>
              <a:cs typeface="Calibri"/>
              <a:sym typeface="Calibri"/>
            </a:endParaRPr>
          </a:p>
          <a:p>
            <a:pPr marL="354965" marR="0" lvl="0" indent="-342265" algn="l" rtl="0">
              <a:lnSpc>
                <a:spcPct val="100000"/>
              </a:lnSpc>
              <a:spcBef>
                <a:spcPts val="480"/>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Average waiting time: (6+0+3)/3 = 3</a:t>
            </a:r>
            <a:endParaRPr sz="2000" b="0" i="0" u="none" strike="noStrike" cap="none">
              <a:solidFill>
                <a:srgbClr val="000000"/>
              </a:solidFill>
              <a:latin typeface="Calibri"/>
              <a:ea typeface="Calibri"/>
              <a:cs typeface="Calibri"/>
              <a:sym typeface="Calibri"/>
            </a:endParaRPr>
          </a:p>
          <a:p>
            <a:pPr marL="354965" marR="0" lvl="0" indent="-342265" algn="l" rtl="0">
              <a:lnSpc>
                <a:spcPct val="100000"/>
              </a:lnSpc>
              <a:spcBef>
                <a:spcPts val="480"/>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Average turnaround time: (30+3+6)/3 = 13</a:t>
            </a:r>
            <a:endParaRPr sz="2000" b="0" i="0" u="none" strike="noStrike" cap="none">
              <a:solidFill>
                <a:srgbClr val="000000"/>
              </a:solidFill>
              <a:latin typeface="Calibri"/>
              <a:ea typeface="Calibri"/>
              <a:cs typeface="Calibri"/>
              <a:sym typeface="Calibri"/>
            </a:endParaRPr>
          </a:p>
        </p:txBody>
      </p:sp>
      <p:sp>
        <p:nvSpPr>
          <p:cNvPr id="113" name="Google Shape;113;p12"/>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Example of FCFS Scheduling (cont.)</a:t>
            </a:r>
            <a:endParaRPr/>
          </a:p>
        </p:txBody>
      </p:sp>
      <p:sp>
        <p:nvSpPr>
          <p:cNvPr id="119" name="Google Shape;119;p16"/>
          <p:cNvSpPr txBox="1"/>
          <p:nvPr/>
        </p:nvSpPr>
        <p:spPr>
          <a:xfrm>
            <a:off x="535940" y="3004917"/>
            <a:ext cx="7494270" cy="756920"/>
          </a:xfrm>
          <a:prstGeom prst="rect">
            <a:avLst/>
          </a:prstGeom>
          <a:noFill/>
          <a:ln>
            <a:noFill/>
          </a:ln>
        </p:spPr>
        <p:txBody>
          <a:bodyPr spcFirstLastPara="1" wrap="square" lIns="0" tIns="73025" rIns="0" bIns="0" anchor="t" anchorCtr="0">
            <a:spAutoFit/>
          </a:bodyPr>
          <a:lstStyle/>
          <a:p>
            <a:pPr marL="354965" marR="0" lvl="0" indent="-342265"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Suppose that the processes arrive at time = 0 in the order P2 , P3 , P1</a:t>
            </a:r>
            <a:endParaRPr sz="2000" b="0" i="0" u="none" strike="noStrike" cap="none">
              <a:solidFill>
                <a:srgbClr val="000000"/>
              </a:solidFill>
              <a:latin typeface="Calibri"/>
              <a:ea typeface="Calibri"/>
              <a:cs typeface="Calibri"/>
              <a:sym typeface="Calibri"/>
            </a:endParaRPr>
          </a:p>
          <a:p>
            <a:pPr marL="355600" marR="0" lvl="0" indent="0" algn="l" rtl="0">
              <a:lnSpc>
                <a:spcPct val="100000"/>
              </a:lnSpc>
              <a:spcBef>
                <a:spcPts val="480"/>
              </a:spcBef>
              <a:spcAft>
                <a:spcPts val="0"/>
              </a:spcAft>
              <a:buNone/>
            </a:pPr>
            <a:r>
              <a:rPr lang="en-US" sz="2000" b="0" i="0" u="none" strike="noStrike" cap="none">
                <a:solidFill>
                  <a:srgbClr val="000000"/>
                </a:solidFill>
                <a:latin typeface="Calibri"/>
                <a:ea typeface="Calibri"/>
                <a:cs typeface="Calibri"/>
                <a:sym typeface="Calibri"/>
              </a:rPr>
              <a:t>The Gantt chart for the schedule:</a:t>
            </a:r>
            <a:endParaRPr sz="2000" b="0" i="0" u="none" strike="noStrike" cap="none">
              <a:solidFill>
                <a:srgbClr val="000000"/>
              </a:solidFill>
              <a:latin typeface="Calibri"/>
              <a:ea typeface="Calibri"/>
              <a:cs typeface="Calibri"/>
              <a:sym typeface="Calibri"/>
            </a:endParaRPr>
          </a:p>
        </p:txBody>
      </p:sp>
      <p:graphicFrame>
        <p:nvGraphicFramePr>
          <p:cNvPr id="120" name="Google Shape;120;p16"/>
          <p:cNvGraphicFramePr/>
          <p:nvPr/>
        </p:nvGraphicFramePr>
        <p:xfrm>
          <a:off x="1517650" y="4489450"/>
          <a:ext cx="6123300" cy="533400"/>
        </p:xfrm>
        <a:graphic>
          <a:graphicData uri="http://schemas.openxmlformats.org/drawingml/2006/table">
            <a:tbl>
              <a:tblPr firstRow="1" bandRow="1">
                <a:noFill/>
                <a:tableStyleId>{961E73CF-EB26-4CEB-BED7-B2D2660A82C6}</a:tableStyleId>
              </a:tblPr>
              <a:tblGrid>
                <a:gridCol w="1219200"/>
                <a:gridCol w="1219200"/>
                <a:gridCol w="3684900"/>
              </a:tblGrid>
              <a:tr h="533400">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P2</a:t>
                      </a:r>
                      <a:endParaRPr sz="2000" u="none" strike="noStrike" cap="none">
                        <a:latin typeface="Calibri"/>
                        <a:ea typeface="Calibri"/>
                        <a:cs typeface="Calibri"/>
                        <a:sym typeface="Calibri"/>
                      </a:endParaRPr>
                    </a:p>
                  </a:txBody>
                  <a:tcPr marL="0" marR="0" marT="984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P3</a:t>
                      </a:r>
                      <a:endParaRPr sz="2000" u="none" strike="noStrike" cap="none">
                        <a:latin typeface="Calibri"/>
                        <a:ea typeface="Calibri"/>
                        <a:cs typeface="Calibri"/>
                        <a:sym typeface="Calibri"/>
                      </a:endParaRPr>
                    </a:p>
                  </a:txBody>
                  <a:tcPr marL="0" marR="0" marT="984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P1</a:t>
                      </a:r>
                      <a:endParaRPr sz="2000" u="none" strike="noStrike" cap="none">
                        <a:latin typeface="Calibri"/>
                        <a:ea typeface="Calibri"/>
                        <a:cs typeface="Calibri"/>
                        <a:sym typeface="Calibri"/>
                      </a:endParaRPr>
                    </a:p>
                  </a:txBody>
                  <a:tcPr marL="0" marR="0" marT="984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bl>
          </a:graphicData>
        </a:graphic>
      </p:graphicFrame>
      <p:graphicFrame>
        <p:nvGraphicFramePr>
          <p:cNvPr id="121" name="Google Shape;121;p16"/>
          <p:cNvGraphicFramePr/>
          <p:nvPr/>
        </p:nvGraphicFramePr>
        <p:xfrm>
          <a:off x="1431544" y="5201310"/>
          <a:ext cx="6390625" cy="257874"/>
        </p:xfrm>
        <a:graphic>
          <a:graphicData uri="http://schemas.openxmlformats.org/drawingml/2006/table">
            <a:tbl>
              <a:tblPr firstRow="1" bandRow="1">
                <a:noFill/>
                <a:tableStyleId>{961E73CF-EB26-4CEB-BED7-B2D2660A82C6}</a:tableStyleId>
              </a:tblPr>
              <a:tblGrid>
                <a:gridCol w="699125"/>
                <a:gridCol w="1257300"/>
                <a:gridCol w="2438400"/>
                <a:gridCol w="1995800"/>
              </a:tblGrid>
              <a:tr h="228600">
                <a:tc>
                  <a:txBody>
                    <a:bodyPr/>
                    <a:lstStyle/>
                    <a:p>
                      <a:pPr marL="31750" marR="0" lvl="0" indent="0" algn="l" rtl="0">
                        <a:lnSpc>
                          <a:spcPct val="94444"/>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0" marB="0"/>
                </a:tc>
                <a:tc>
                  <a:txBody>
                    <a:bodyPr/>
                    <a:lstStyle/>
                    <a:p>
                      <a:pPr marL="0" marR="30480" lvl="0" indent="0" algn="ctr" rtl="0">
                        <a:lnSpc>
                          <a:spcPct val="94444"/>
                        </a:lnSpc>
                        <a:spcBef>
                          <a:spcPts val="0"/>
                        </a:spcBef>
                        <a:spcAft>
                          <a:spcPts val="0"/>
                        </a:spcAft>
                        <a:buNone/>
                      </a:pPr>
                      <a:r>
                        <a:rPr lang="en-US" sz="1800" u="none" strike="noStrike" cap="none">
                          <a:latin typeface="Calibri"/>
                          <a:ea typeface="Calibri"/>
                          <a:cs typeface="Calibri"/>
                          <a:sym typeface="Calibri"/>
                        </a:rPr>
                        <a:t>3</a:t>
                      </a:r>
                      <a:endParaRPr sz="1800" u="none" strike="noStrike" cap="none">
                        <a:latin typeface="Calibri"/>
                        <a:ea typeface="Calibri"/>
                        <a:cs typeface="Calibri"/>
                        <a:sym typeface="Calibri"/>
                      </a:endParaRPr>
                    </a:p>
                  </a:txBody>
                  <a:tcPr marL="0" marR="0" marT="0" marB="0"/>
                </a:tc>
                <a:tc>
                  <a:txBody>
                    <a:bodyPr/>
                    <a:lstStyle/>
                    <a:p>
                      <a:pPr marL="589280" marR="0" lvl="0" indent="0" algn="l" rtl="0">
                        <a:lnSpc>
                          <a:spcPct val="94444"/>
                        </a:lnSpc>
                        <a:spcBef>
                          <a:spcPts val="0"/>
                        </a:spcBef>
                        <a:spcAft>
                          <a:spcPts val="0"/>
                        </a:spcAft>
                        <a:buNone/>
                      </a:pPr>
                      <a:r>
                        <a:rPr lang="en-US" sz="1800" u="none" strike="noStrike" cap="none">
                          <a:latin typeface="Calibri"/>
                          <a:ea typeface="Calibri"/>
                          <a:cs typeface="Calibri"/>
                          <a:sym typeface="Calibri"/>
                        </a:rPr>
                        <a:t>6</a:t>
                      </a:r>
                      <a:endParaRPr sz="1800" u="none" strike="noStrike" cap="none">
                        <a:latin typeface="Calibri"/>
                        <a:ea typeface="Calibri"/>
                        <a:cs typeface="Calibri"/>
                        <a:sym typeface="Calibri"/>
                      </a:endParaRPr>
                    </a:p>
                  </a:txBody>
                  <a:tcPr marL="0" marR="0" marT="0" marB="0"/>
                </a:tc>
                <a:tc>
                  <a:txBody>
                    <a:bodyPr/>
                    <a:lstStyle/>
                    <a:p>
                      <a:pPr marL="0" marR="24130" lvl="0" indent="0" algn="r" rtl="0">
                        <a:lnSpc>
                          <a:spcPct val="94444"/>
                        </a:lnSpc>
                        <a:spcBef>
                          <a:spcPts val="0"/>
                        </a:spcBef>
                        <a:spcAft>
                          <a:spcPts val="0"/>
                        </a:spcAft>
                        <a:buNone/>
                      </a:pPr>
                      <a:r>
                        <a:rPr lang="en-US" sz="1800" u="none" strike="noStrike" cap="none">
                          <a:latin typeface="Calibri"/>
                          <a:ea typeface="Calibri"/>
                          <a:cs typeface="Calibri"/>
                          <a:sym typeface="Calibri"/>
                        </a:rPr>
                        <a:t>30</a:t>
                      </a:r>
                      <a:endParaRPr sz="1800" u="none" strike="noStrike" cap="none">
                        <a:latin typeface="Calibri"/>
                        <a:ea typeface="Calibri"/>
                        <a:cs typeface="Calibri"/>
                        <a:sym typeface="Calibri"/>
                      </a:endParaRPr>
                    </a:p>
                  </a:txBody>
                  <a:tcPr marL="0" marR="0" marT="0" marB="0"/>
                </a:tc>
              </a:tr>
            </a:tbl>
          </a:graphicData>
        </a:graphic>
      </p:graphicFrame>
      <p:graphicFrame>
        <p:nvGraphicFramePr>
          <p:cNvPr id="122" name="Google Shape;122;p16"/>
          <p:cNvGraphicFramePr/>
          <p:nvPr/>
        </p:nvGraphicFramePr>
        <p:xfrm>
          <a:off x="2043302" y="4134739"/>
          <a:ext cx="3909700" cy="257874"/>
        </p:xfrm>
        <a:graphic>
          <a:graphicData uri="http://schemas.openxmlformats.org/drawingml/2006/table">
            <a:tbl>
              <a:tblPr firstRow="1" bandRow="1">
                <a:noFill/>
                <a:tableStyleId>{961E73CF-EB26-4CEB-BED7-B2D2660A82C6}</a:tableStyleId>
              </a:tblPr>
              <a:tblGrid>
                <a:gridCol w="699775"/>
                <a:gridCol w="1807200"/>
                <a:gridCol w="1402725"/>
              </a:tblGrid>
              <a:tr h="228600">
                <a:tc>
                  <a:txBody>
                    <a:bodyPr/>
                    <a:lstStyle/>
                    <a:p>
                      <a:pPr marL="31750" marR="0" lvl="0" indent="0" algn="l" rtl="0">
                        <a:lnSpc>
                          <a:spcPct val="94444"/>
                        </a:lnSpc>
                        <a:spcBef>
                          <a:spcPts val="0"/>
                        </a:spcBef>
                        <a:spcAft>
                          <a:spcPts val="0"/>
                        </a:spcAft>
                        <a:buNone/>
                      </a:pPr>
                      <a:r>
                        <a:rPr lang="en-US" sz="1800" u="none" strike="noStrike" cap="none">
                          <a:latin typeface="Calibri"/>
                          <a:ea typeface="Calibri"/>
                          <a:cs typeface="Calibri"/>
                          <a:sym typeface="Calibri"/>
                        </a:rPr>
                        <a:t>3</a:t>
                      </a:r>
                      <a:endParaRPr sz="1800" u="none" strike="noStrike" cap="none">
                        <a:latin typeface="Calibri"/>
                        <a:ea typeface="Calibri"/>
                        <a:cs typeface="Calibri"/>
                        <a:sym typeface="Calibri"/>
                      </a:endParaRPr>
                    </a:p>
                  </a:txBody>
                  <a:tcPr marL="0" marR="0" marT="0" marB="0"/>
                </a:tc>
                <a:tc>
                  <a:txBody>
                    <a:bodyPr/>
                    <a:lstStyle/>
                    <a:p>
                      <a:pPr marL="551815" marR="0" lvl="0" indent="0" algn="l" rtl="0">
                        <a:lnSpc>
                          <a:spcPct val="94444"/>
                        </a:lnSpc>
                        <a:spcBef>
                          <a:spcPts val="0"/>
                        </a:spcBef>
                        <a:spcAft>
                          <a:spcPts val="0"/>
                        </a:spcAft>
                        <a:buNone/>
                      </a:pPr>
                      <a:r>
                        <a:rPr lang="en-US" sz="1800" u="none" strike="noStrike" cap="none">
                          <a:latin typeface="Calibri"/>
                          <a:ea typeface="Calibri"/>
                          <a:cs typeface="Calibri"/>
                          <a:sym typeface="Calibri"/>
                        </a:rPr>
                        <a:t>3</a:t>
                      </a:r>
                      <a:endParaRPr sz="1800" u="none" strike="noStrike" cap="none">
                        <a:latin typeface="Calibri"/>
                        <a:ea typeface="Calibri"/>
                        <a:cs typeface="Calibri"/>
                        <a:sym typeface="Calibri"/>
                      </a:endParaRPr>
                    </a:p>
                  </a:txBody>
                  <a:tcPr marL="0" marR="0" marT="0" marB="0"/>
                </a:tc>
                <a:tc>
                  <a:txBody>
                    <a:bodyPr/>
                    <a:lstStyle/>
                    <a:p>
                      <a:pPr marL="0" marR="24130" lvl="0" indent="0" algn="r" rtl="0">
                        <a:lnSpc>
                          <a:spcPct val="94444"/>
                        </a:lnSpc>
                        <a:spcBef>
                          <a:spcPts val="0"/>
                        </a:spcBef>
                        <a:spcAft>
                          <a:spcPts val="0"/>
                        </a:spcAft>
                        <a:buNone/>
                      </a:pPr>
                      <a:r>
                        <a:rPr lang="en-US" sz="1800" u="none" strike="noStrike" cap="none">
                          <a:latin typeface="Calibri"/>
                          <a:ea typeface="Calibri"/>
                          <a:cs typeface="Calibri"/>
                          <a:sym typeface="Calibri"/>
                        </a:rPr>
                        <a:t>24</a:t>
                      </a:r>
                      <a:endParaRPr sz="1800" u="none" strike="noStrike" cap="none">
                        <a:latin typeface="Calibri"/>
                        <a:ea typeface="Calibri"/>
                        <a:cs typeface="Calibri"/>
                        <a:sym typeface="Calibri"/>
                      </a:endParaRPr>
                    </a:p>
                  </a:txBody>
                  <a:tcPr marL="0" marR="0" marT="0" marB="0"/>
                </a:tc>
              </a:tr>
            </a:tbl>
          </a:graphicData>
        </a:graphic>
      </p:graphicFrame>
      <p:sp>
        <p:nvSpPr>
          <p:cNvPr id="123" name="Google Shape;123;p16"/>
          <p:cNvSpPr txBox="1"/>
          <p:nvPr/>
        </p:nvSpPr>
        <p:spPr>
          <a:xfrm>
            <a:off x="535940" y="5519724"/>
            <a:ext cx="4748530" cy="1122680"/>
          </a:xfrm>
          <a:prstGeom prst="rect">
            <a:avLst/>
          </a:prstGeom>
          <a:noFill/>
          <a:ln>
            <a:noFill/>
          </a:ln>
        </p:spPr>
        <p:txBody>
          <a:bodyPr spcFirstLastPara="1" wrap="square" lIns="0" tIns="73650" rIns="0" bIns="0" anchor="t" anchorCtr="0">
            <a:spAutoFit/>
          </a:bodyPr>
          <a:lstStyle/>
          <a:p>
            <a:pPr marL="354965" marR="0" lvl="0" indent="-342265"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Average response time: (6+0+3)/3 = 3</a:t>
            </a:r>
            <a:endParaRPr sz="2000" b="0" i="0" u="none" strike="noStrike" cap="none">
              <a:solidFill>
                <a:srgbClr val="000000"/>
              </a:solidFill>
              <a:latin typeface="Calibri"/>
              <a:ea typeface="Calibri"/>
              <a:cs typeface="Calibri"/>
              <a:sym typeface="Calibri"/>
            </a:endParaRPr>
          </a:p>
          <a:p>
            <a:pPr marL="354965" marR="0" lvl="0" indent="-342265" algn="l" rtl="0">
              <a:lnSpc>
                <a:spcPct val="100000"/>
              </a:lnSpc>
              <a:spcBef>
                <a:spcPts val="480"/>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Average waiting time: (6+0+3)/3 = 3</a:t>
            </a:r>
            <a:endParaRPr sz="2000" b="0" i="0" u="none" strike="noStrike" cap="none">
              <a:solidFill>
                <a:srgbClr val="000000"/>
              </a:solidFill>
              <a:latin typeface="Calibri"/>
              <a:ea typeface="Calibri"/>
              <a:cs typeface="Calibri"/>
              <a:sym typeface="Calibri"/>
            </a:endParaRPr>
          </a:p>
          <a:p>
            <a:pPr marL="354965" marR="0" lvl="0" indent="-342265" algn="l" rtl="0">
              <a:lnSpc>
                <a:spcPct val="100000"/>
              </a:lnSpc>
              <a:spcBef>
                <a:spcPts val="480"/>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Average turnaround time: (30+3+6)/3 = 13</a:t>
            </a:r>
            <a:endParaRPr sz="2000" b="0" i="0" u="none" strike="noStrike" cap="none">
              <a:solidFill>
                <a:srgbClr val="000000"/>
              </a:solidFill>
              <a:latin typeface="Calibri"/>
              <a:ea typeface="Calibri"/>
              <a:cs typeface="Calibri"/>
              <a:sym typeface="Calibri"/>
            </a:endParaRPr>
          </a:p>
        </p:txBody>
      </p:sp>
      <p:graphicFrame>
        <p:nvGraphicFramePr>
          <p:cNvPr id="124" name="Google Shape;124;p16"/>
          <p:cNvGraphicFramePr/>
          <p:nvPr/>
        </p:nvGraphicFramePr>
        <p:xfrm>
          <a:off x="831850" y="1060450"/>
          <a:ext cx="7696225" cy="2131050"/>
        </p:xfrm>
        <a:graphic>
          <a:graphicData uri="http://schemas.openxmlformats.org/drawingml/2006/table">
            <a:tbl>
              <a:tblPr firstRow="1" bandRow="1">
                <a:noFill/>
                <a:tableStyleId>{961E73CF-EB26-4CEB-BED7-B2D2660A82C6}</a:tableStyleId>
              </a:tblPr>
              <a:tblGrid>
                <a:gridCol w="1024900"/>
                <a:gridCol w="937900"/>
                <a:gridCol w="1440175"/>
                <a:gridCol w="1385575"/>
                <a:gridCol w="1501150"/>
                <a:gridCol w="1406525"/>
              </a:tblGrid>
              <a:tr h="700400">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Process</a:t>
                      </a:r>
                      <a:endParaRPr sz="2000" u="none" strike="noStrike" cap="none">
                        <a:latin typeface="Calibri"/>
                        <a:ea typeface="Calibri"/>
                        <a:cs typeface="Calibri"/>
                        <a:sym typeface="Calibri"/>
                      </a:endParaRPr>
                    </a:p>
                  </a:txBody>
                  <a:tcPr marL="0" marR="0" marT="1816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13995" marR="163830" lvl="0" indent="13334" algn="l" rtl="0">
                        <a:lnSpc>
                          <a:spcPct val="100000"/>
                        </a:lnSpc>
                        <a:spcBef>
                          <a:spcPts val="0"/>
                        </a:spcBef>
                        <a:spcAft>
                          <a:spcPts val="0"/>
                        </a:spcAft>
                        <a:buNone/>
                      </a:pPr>
                      <a:r>
                        <a:rPr lang="en-US" sz="2000" u="none" strike="noStrike" cap="none">
                          <a:latin typeface="Calibri"/>
                          <a:ea typeface="Calibri"/>
                          <a:cs typeface="Calibri"/>
                          <a:sym typeface="Calibri"/>
                        </a:rPr>
                        <a:t>Burst Time</a:t>
                      </a:r>
                      <a:endParaRPr sz="2000" u="none" strike="noStrike" cap="none">
                        <a:latin typeface="Calibri"/>
                        <a:ea typeface="Calibri"/>
                        <a:cs typeface="Calibri"/>
                        <a:sym typeface="Calibri"/>
                      </a:endParaRPr>
                    </a:p>
                  </a:txBody>
                  <a:tcPr marL="0" marR="0" marT="292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465455" marR="111760" lvl="0" indent="-346075" algn="l" rtl="0">
                        <a:lnSpc>
                          <a:spcPct val="100000"/>
                        </a:lnSpc>
                        <a:spcBef>
                          <a:spcPts val="0"/>
                        </a:spcBef>
                        <a:spcAft>
                          <a:spcPts val="0"/>
                        </a:spcAft>
                        <a:buNone/>
                      </a:pPr>
                      <a:r>
                        <a:rPr lang="en-US" sz="2000" u="none" strike="noStrike" cap="none">
                          <a:latin typeface="Calibri"/>
                          <a:ea typeface="Calibri"/>
                          <a:cs typeface="Calibri"/>
                          <a:sym typeface="Calibri"/>
                        </a:rPr>
                        <a:t>Completion Time</a:t>
                      </a:r>
                      <a:endParaRPr sz="2000" u="none" strike="noStrike" cap="none">
                        <a:latin typeface="Calibri"/>
                        <a:ea typeface="Calibri"/>
                        <a:cs typeface="Calibri"/>
                        <a:sym typeface="Calibri"/>
                      </a:endParaRPr>
                    </a:p>
                  </a:txBody>
                  <a:tcPr marL="0" marR="0" marT="292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438150" marR="189230" lvl="0" indent="-239395" algn="l" rtl="0">
                        <a:lnSpc>
                          <a:spcPct val="100000"/>
                        </a:lnSpc>
                        <a:spcBef>
                          <a:spcPts val="0"/>
                        </a:spcBef>
                        <a:spcAft>
                          <a:spcPts val="0"/>
                        </a:spcAft>
                        <a:buNone/>
                      </a:pPr>
                      <a:r>
                        <a:rPr lang="en-US" sz="2000" u="none" strike="noStrike" cap="none">
                          <a:latin typeface="Calibri"/>
                          <a:ea typeface="Calibri"/>
                          <a:cs typeface="Calibri"/>
                          <a:sym typeface="Calibri"/>
                        </a:rPr>
                        <a:t>Response Time</a:t>
                      </a:r>
                      <a:endParaRPr sz="2000" u="none" strike="noStrike" cap="none">
                        <a:latin typeface="Calibri"/>
                        <a:ea typeface="Calibri"/>
                        <a:cs typeface="Calibri"/>
                        <a:sym typeface="Calibri"/>
                      </a:endParaRPr>
                    </a:p>
                  </a:txBody>
                  <a:tcPr marL="0" marR="0" marT="292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496569" marR="139065" lvl="0" indent="-349249" algn="l" rtl="0">
                        <a:lnSpc>
                          <a:spcPct val="100000"/>
                        </a:lnSpc>
                        <a:spcBef>
                          <a:spcPts val="0"/>
                        </a:spcBef>
                        <a:spcAft>
                          <a:spcPts val="0"/>
                        </a:spcAft>
                        <a:buNone/>
                      </a:pPr>
                      <a:r>
                        <a:rPr lang="en-US" sz="2000" u="none" strike="noStrike" cap="none">
                          <a:latin typeface="Calibri"/>
                          <a:ea typeface="Calibri"/>
                          <a:cs typeface="Calibri"/>
                          <a:sym typeface="Calibri"/>
                        </a:rPr>
                        <a:t>Turnaround Time</a:t>
                      </a:r>
                      <a:endParaRPr sz="2000" u="none" strike="noStrike" cap="none">
                        <a:latin typeface="Calibri"/>
                        <a:ea typeface="Calibri"/>
                        <a:cs typeface="Calibri"/>
                        <a:sym typeface="Calibri"/>
                      </a:endParaRPr>
                    </a:p>
                  </a:txBody>
                  <a:tcPr marL="0" marR="0" marT="292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448309" marR="295910" lvl="0" indent="-142240" algn="l" rtl="0">
                        <a:lnSpc>
                          <a:spcPct val="100000"/>
                        </a:lnSpc>
                        <a:spcBef>
                          <a:spcPts val="0"/>
                        </a:spcBef>
                        <a:spcAft>
                          <a:spcPts val="0"/>
                        </a:spcAft>
                        <a:buNone/>
                      </a:pPr>
                      <a:r>
                        <a:rPr lang="en-US" sz="2000" u="none" strike="noStrike" cap="none">
                          <a:latin typeface="Calibri"/>
                          <a:ea typeface="Calibri"/>
                          <a:cs typeface="Calibri"/>
                          <a:sym typeface="Calibri"/>
                        </a:rPr>
                        <a:t>Waiting Time</a:t>
                      </a:r>
                      <a:endParaRPr sz="2000" u="none" strike="noStrike" cap="none">
                        <a:latin typeface="Calibri"/>
                        <a:ea typeface="Calibri"/>
                        <a:cs typeface="Calibri"/>
                        <a:sym typeface="Calibri"/>
                      </a:endParaRPr>
                    </a:p>
                  </a:txBody>
                  <a:tcPr marL="0" marR="0" marT="292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95600">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P1</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24</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30</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905"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6</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30</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6</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96250">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P2</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3</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3</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7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0</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7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3</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0</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95600">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P3</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3</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6</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7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3</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7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6</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3</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bl>
          </a:graphicData>
        </a:graphic>
      </p:graphicFrame>
      <p:sp>
        <p:nvSpPr>
          <p:cNvPr id="125" name="Google Shape;125;p16"/>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Question</a:t>
            </a:r>
            <a:endParaRPr/>
          </a:p>
        </p:txBody>
      </p:sp>
      <p:sp>
        <p:nvSpPr>
          <p:cNvPr id="131" name="Google Shape;131;p17"/>
          <p:cNvSpPr txBox="1"/>
          <p:nvPr/>
        </p:nvSpPr>
        <p:spPr>
          <a:xfrm>
            <a:off x="535940" y="930909"/>
            <a:ext cx="8072120" cy="635635"/>
          </a:xfrm>
          <a:prstGeom prst="rect">
            <a:avLst/>
          </a:prstGeom>
          <a:noFill/>
          <a:ln>
            <a:noFill/>
          </a:ln>
        </p:spPr>
        <p:txBody>
          <a:bodyPr spcFirstLastPara="1" wrap="square" lIns="0" tIns="13325" rIns="0" bIns="0" anchor="t" anchorCtr="0">
            <a:spAutoFit/>
          </a:bodyPr>
          <a:lstStyle/>
          <a:p>
            <a:pPr marL="355600" marR="508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Consider the set of 5 processes whose arrival time and burst time are given below:</a:t>
            </a:r>
            <a:endParaRPr sz="2000" b="0" i="0" u="none" strike="noStrike" cap="none">
              <a:solidFill>
                <a:srgbClr val="000000"/>
              </a:solidFill>
              <a:latin typeface="Calibri"/>
              <a:ea typeface="Calibri"/>
              <a:cs typeface="Calibri"/>
              <a:sym typeface="Calibri"/>
            </a:endParaRPr>
          </a:p>
        </p:txBody>
      </p:sp>
      <p:graphicFrame>
        <p:nvGraphicFramePr>
          <p:cNvPr id="132" name="Google Shape;132;p17"/>
          <p:cNvGraphicFramePr/>
          <p:nvPr/>
        </p:nvGraphicFramePr>
        <p:xfrm>
          <a:off x="831850" y="1670050"/>
          <a:ext cx="7696225" cy="2710175"/>
        </p:xfrm>
        <a:graphic>
          <a:graphicData uri="http://schemas.openxmlformats.org/drawingml/2006/table">
            <a:tbl>
              <a:tblPr firstRow="1" bandRow="1">
                <a:noFill/>
                <a:tableStyleId>{961E73CF-EB26-4CEB-BED7-B2D2660A82C6}</a:tableStyleId>
              </a:tblPr>
              <a:tblGrid>
                <a:gridCol w="1024900"/>
                <a:gridCol w="937900"/>
                <a:gridCol w="1440175"/>
                <a:gridCol w="1385575"/>
                <a:gridCol w="1501150"/>
                <a:gridCol w="1406525"/>
              </a:tblGrid>
              <a:tr h="731525">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Process</a:t>
                      </a:r>
                      <a:endParaRPr sz="2000" u="none" strike="noStrike" cap="none">
                        <a:latin typeface="Calibri"/>
                        <a:ea typeface="Calibri"/>
                        <a:cs typeface="Calibri"/>
                        <a:sym typeface="Calibri"/>
                      </a:endParaRPr>
                    </a:p>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Id</a:t>
                      </a:r>
                      <a:endParaRPr sz="2000" u="none" strike="noStrike" cap="none">
                        <a:latin typeface="Calibri"/>
                        <a:ea typeface="Calibri"/>
                        <a:cs typeface="Calibri"/>
                        <a:sym typeface="Calibri"/>
                      </a:endParaRPr>
                    </a:p>
                  </a:txBody>
                  <a:tcPr marL="0" marR="0" marT="450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32080" marR="0" lvl="0" indent="0" algn="l" rtl="0">
                        <a:lnSpc>
                          <a:spcPct val="100000"/>
                        </a:lnSpc>
                        <a:spcBef>
                          <a:spcPts val="0"/>
                        </a:spcBef>
                        <a:spcAft>
                          <a:spcPts val="0"/>
                        </a:spcAft>
                        <a:buNone/>
                      </a:pPr>
                      <a:r>
                        <a:rPr lang="en-US" sz="2000" u="none" strike="noStrike" cap="none">
                          <a:latin typeface="Calibri"/>
                          <a:ea typeface="Calibri"/>
                          <a:cs typeface="Calibri"/>
                          <a:sym typeface="Calibri"/>
                        </a:rPr>
                        <a:t>Arrival</a:t>
                      </a:r>
                      <a:endParaRPr sz="2000" u="none" strike="noStrike" cap="none">
                        <a:latin typeface="Calibri"/>
                        <a:ea typeface="Calibri"/>
                        <a:cs typeface="Calibri"/>
                        <a:sym typeface="Calibri"/>
                      </a:endParaRPr>
                    </a:p>
                    <a:p>
                      <a:pPr marL="232409" marR="0" lvl="0" indent="0" algn="l" rtl="0">
                        <a:lnSpc>
                          <a:spcPct val="100000"/>
                        </a:lnSpc>
                        <a:spcBef>
                          <a:spcPts val="0"/>
                        </a:spcBef>
                        <a:spcAft>
                          <a:spcPts val="0"/>
                        </a:spcAft>
                        <a:buNone/>
                      </a:pPr>
                      <a:r>
                        <a:rPr lang="en-US" sz="2000" u="none" strike="noStrike" cap="none">
                          <a:latin typeface="Calibri"/>
                          <a:ea typeface="Calibri"/>
                          <a:cs typeface="Calibri"/>
                          <a:sym typeface="Calibri"/>
                        </a:rPr>
                        <a:t>time</a:t>
                      </a:r>
                      <a:endParaRPr sz="2000" u="none" strike="noStrike" cap="none">
                        <a:latin typeface="Calibri"/>
                        <a:ea typeface="Calibri"/>
                        <a:cs typeface="Calibri"/>
                        <a:sym typeface="Calibri"/>
                      </a:endParaRPr>
                    </a:p>
                  </a:txBody>
                  <a:tcPr marL="0" marR="0" marT="450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905"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Burst time</a:t>
                      </a:r>
                      <a:endParaRPr sz="2000" u="none" strike="noStrike" cap="none">
                        <a:latin typeface="Calibri"/>
                        <a:ea typeface="Calibri"/>
                        <a:cs typeface="Calibri"/>
                        <a:sym typeface="Calibri"/>
                      </a:endParaRPr>
                    </a:p>
                  </a:txBody>
                  <a:tcPr marL="0" marR="0" marT="1974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7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Completion</a:t>
                      </a:r>
                      <a:endParaRPr sz="2000" u="none" strike="noStrike" cap="none">
                        <a:latin typeface="Calibri"/>
                        <a:ea typeface="Calibri"/>
                        <a:cs typeface="Calibri"/>
                        <a:sym typeface="Calibri"/>
                      </a:endParaRPr>
                    </a:p>
                    <a:p>
                      <a:pPr marL="254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Time</a:t>
                      </a:r>
                      <a:endParaRPr sz="2000" u="none" strike="noStrike" cap="none">
                        <a:latin typeface="Calibri"/>
                        <a:ea typeface="Calibri"/>
                        <a:cs typeface="Calibri"/>
                        <a:sym typeface="Calibri"/>
                      </a:endParaRPr>
                    </a:p>
                  </a:txBody>
                  <a:tcPr marL="0" marR="0" marT="450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Turnaround</a:t>
                      </a:r>
                      <a:endParaRPr sz="2000" u="none" strike="noStrike" cap="none">
                        <a:latin typeface="Calibri"/>
                        <a:ea typeface="Calibri"/>
                        <a:cs typeface="Calibri"/>
                        <a:sym typeface="Calibri"/>
                      </a:endParaRPr>
                    </a:p>
                    <a:p>
                      <a:pPr marL="254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Time</a:t>
                      </a:r>
                      <a:endParaRPr sz="2000" u="none" strike="noStrike" cap="none">
                        <a:latin typeface="Calibri"/>
                        <a:ea typeface="Calibri"/>
                        <a:cs typeface="Calibri"/>
                        <a:sym typeface="Calibri"/>
                      </a:endParaRPr>
                    </a:p>
                  </a:txBody>
                  <a:tcPr marL="0" marR="0" marT="450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905"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Waiting</a:t>
                      </a:r>
                      <a:endParaRPr sz="2000" u="none" strike="noStrike" cap="none">
                        <a:latin typeface="Calibri"/>
                        <a:ea typeface="Calibri"/>
                        <a:cs typeface="Calibri"/>
                        <a:sym typeface="Calibri"/>
                      </a:endParaRPr>
                    </a:p>
                    <a:p>
                      <a:pPr marL="127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Time</a:t>
                      </a:r>
                      <a:endParaRPr sz="2000" u="none" strike="noStrike" cap="none">
                        <a:latin typeface="Calibri"/>
                        <a:ea typeface="Calibri"/>
                        <a:cs typeface="Calibri"/>
                        <a:sym typeface="Calibri"/>
                      </a:endParaRPr>
                    </a:p>
                  </a:txBody>
                  <a:tcPr marL="0" marR="0" marT="450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95600">
                <a:tc>
                  <a:txBody>
                    <a:bodyPr/>
                    <a:lstStyle/>
                    <a:p>
                      <a:pPr marL="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P1</a:t>
                      </a:r>
                      <a:endParaRPr sz="1800" u="none" strike="noStrike" cap="none">
                        <a:latin typeface="Calibri"/>
                        <a:ea typeface="Calibri"/>
                        <a:cs typeface="Calibri"/>
                        <a:sym typeface="Calibri"/>
                      </a:endParaRPr>
                    </a:p>
                  </a:txBody>
                  <a:tcPr marL="0" marR="0" marT="463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3</a:t>
                      </a:r>
                      <a:endParaRPr sz="1800" u="none" strike="noStrike" cap="none">
                        <a:latin typeface="Calibri"/>
                        <a:ea typeface="Calibri"/>
                        <a:cs typeface="Calibri"/>
                        <a:sym typeface="Calibri"/>
                      </a:endParaRPr>
                    </a:p>
                  </a:txBody>
                  <a:tcPr marL="0" marR="0" marT="463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4</a:t>
                      </a:r>
                      <a:endParaRPr sz="1800" u="none" strike="noStrike" cap="none">
                        <a:latin typeface="Calibri"/>
                        <a:ea typeface="Calibri"/>
                        <a:cs typeface="Calibri"/>
                        <a:sym typeface="Calibri"/>
                      </a:endParaRPr>
                    </a:p>
                  </a:txBody>
                  <a:tcPr marL="0" marR="0" marT="463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7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7</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7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4</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0</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95600">
                <a:tc>
                  <a:txBody>
                    <a:bodyPr/>
                    <a:lstStyle/>
                    <a:p>
                      <a:pPr marL="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P2</a:t>
                      </a:r>
                      <a:endParaRPr sz="1800" u="none" strike="noStrike" cap="none">
                        <a:latin typeface="Calibri"/>
                        <a:ea typeface="Calibri"/>
                        <a:cs typeface="Calibri"/>
                        <a:sym typeface="Calibri"/>
                      </a:endParaRPr>
                    </a:p>
                  </a:txBody>
                  <a:tcPr marL="0" marR="0" marT="463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5</a:t>
                      </a:r>
                      <a:endParaRPr sz="1800" u="none" strike="noStrike" cap="none">
                        <a:latin typeface="Calibri"/>
                        <a:ea typeface="Calibri"/>
                        <a:cs typeface="Calibri"/>
                        <a:sym typeface="Calibri"/>
                      </a:endParaRPr>
                    </a:p>
                  </a:txBody>
                  <a:tcPr marL="0" marR="0" marT="463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3</a:t>
                      </a:r>
                      <a:endParaRPr sz="1800" u="none" strike="noStrike" cap="none">
                        <a:latin typeface="Calibri"/>
                        <a:ea typeface="Calibri"/>
                        <a:cs typeface="Calibri"/>
                        <a:sym typeface="Calibri"/>
                      </a:endParaRPr>
                    </a:p>
                  </a:txBody>
                  <a:tcPr marL="0" marR="0" marT="463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13</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7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8</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5</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95600">
                <a:tc>
                  <a:txBody>
                    <a:bodyPr/>
                    <a:lstStyle/>
                    <a:p>
                      <a:pPr marL="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P3</a:t>
                      </a:r>
                      <a:endParaRPr sz="1800" u="none" strike="noStrike" cap="none">
                        <a:latin typeface="Calibri"/>
                        <a:ea typeface="Calibri"/>
                        <a:cs typeface="Calibri"/>
                        <a:sym typeface="Calibri"/>
                      </a:endParaRPr>
                    </a:p>
                  </a:txBody>
                  <a:tcPr marL="0" marR="0" marT="463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463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2</a:t>
                      </a:r>
                      <a:endParaRPr sz="1800" u="none" strike="noStrike" cap="none">
                        <a:latin typeface="Calibri"/>
                        <a:ea typeface="Calibri"/>
                        <a:cs typeface="Calibri"/>
                        <a:sym typeface="Calibri"/>
                      </a:endParaRPr>
                    </a:p>
                  </a:txBody>
                  <a:tcPr marL="0" marR="0" marT="463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7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2</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7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2</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0</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96250">
                <a:tc>
                  <a:txBody>
                    <a:bodyPr/>
                    <a:lstStyle/>
                    <a:p>
                      <a:pPr marL="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P4</a:t>
                      </a:r>
                      <a:endParaRPr sz="1800" u="none" strike="noStrike" cap="none">
                        <a:latin typeface="Calibri"/>
                        <a:ea typeface="Calibri"/>
                        <a:cs typeface="Calibri"/>
                        <a:sym typeface="Calibri"/>
                      </a:endParaRPr>
                    </a:p>
                  </a:txBody>
                  <a:tcPr marL="0" marR="0" marT="463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5</a:t>
                      </a:r>
                      <a:endParaRPr sz="1800" u="none" strike="noStrike" cap="none">
                        <a:latin typeface="Calibri"/>
                        <a:ea typeface="Calibri"/>
                        <a:cs typeface="Calibri"/>
                        <a:sym typeface="Calibri"/>
                      </a:endParaRPr>
                    </a:p>
                  </a:txBody>
                  <a:tcPr marL="0" marR="0" marT="463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463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14</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7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9</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8</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95600">
                <a:tc>
                  <a:txBody>
                    <a:bodyPr/>
                    <a:lstStyle/>
                    <a:p>
                      <a:pPr marL="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P5</a:t>
                      </a:r>
                      <a:endParaRPr sz="1800" u="none" strike="noStrike" cap="none">
                        <a:latin typeface="Calibri"/>
                        <a:ea typeface="Calibri"/>
                        <a:cs typeface="Calibri"/>
                        <a:sym typeface="Calibri"/>
                      </a:endParaRPr>
                    </a:p>
                  </a:txBody>
                  <a:tcPr marL="0" marR="0" marT="463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4</a:t>
                      </a:r>
                      <a:endParaRPr sz="1800" u="none" strike="noStrike" cap="none">
                        <a:latin typeface="Calibri"/>
                        <a:ea typeface="Calibri"/>
                        <a:cs typeface="Calibri"/>
                        <a:sym typeface="Calibri"/>
                      </a:endParaRPr>
                    </a:p>
                  </a:txBody>
                  <a:tcPr marL="0" marR="0" marT="463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3</a:t>
                      </a:r>
                      <a:endParaRPr sz="1800" u="none" strike="noStrike" cap="none">
                        <a:latin typeface="Calibri"/>
                        <a:ea typeface="Calibri"/>
                        <a:cs typeface="Calibri"/>
                        <a:sym typeface="Calibri"/>
                      </a:endParaRPr>
                    </a:p>
                  </a:txBody>
                  <a:tcPr marL="0" marR="0" marT="463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10</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7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6</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3</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bl>
          </a:graphicData>
        </a:graphic>
      </p:graphicFrame>
      <p:pic>
        <p:nvPicPr>
          <p:cNvPr id="133" name="Google Shape;133;p17"/>
          <p:cNvPicPr preferRelativeResize="0"/>
          <p:nvPr/>
        </p:nvPicPr>
        <p:blipFill rotWithShape="1">
          <a:blip r:embed="rId3">
            <a:alphaModFix/>
          </a:blip>
          <a:srcRect/>
          <a:stretch/>
        </p:blipFill>
        <p:spPr>
          <a:xfrm>
            <a:off x="2416175" y="5098503"/>
            <a:ext cx="504444" cy="533400"/>
          </a:xfrm>
          <a:prstGeom prst="rect">
            <a:avLst/>
          </a:prstGeom>
          <a:noFill/>
          <a:ln>
            <a:noFill/>
          </a:ln>
        </p:spPr>
      </p:pic>
      <p:graphicFrame>
        <p:nvGraphicFramePr>
          <p:cNvPr id="134" name="Google Shape;134;p17"/>
          <p:cNvGraphicFramePr/>
          <p:nvPr/>
        </p:nvGraphicFramePr>
        <p:xfrm>
          <a:off x="1509141" y="5092191"/>
          <a:ext cx="5914375" cy="532775"/>
        </p:xfrm>
        <a:graphic>
          <a:graphicData uri="http://schemas.openxmlformats.org/drawingml/2006/table">
            <a:tbl>
              <a:tblPr firstRow="1" bandRow="1">
                <a:noFill/>
                <a:tableStyleId>{961E73CF-EB26-4CEB-BED7-B2D2660A82C6}</a:tableStyleId>
              </a:tblPr>
              <a:tblGrid>
                <a:gridCol w="900425"/>
                <a:gridCol w="503550"/>
                <a:gridCol w="1871975"/>
                <a:gridCol w="1151900"/>
                <a:gridCol w="863600"/>
                <a:gridCol w="622925"/>
              </a:tblGrid>
              <a:tr h="532775">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P3</a:t>
                      </a:r>
                      <a:endParaRPr sz="2000" u="none" strike="noStrike" cap="none">
                        <a:latin typeface="Calibri"/>
                        <a:ea typeface="Calibri"/>
                        <a:cs typeface="Calibri"/>
                        <a:sym typeface="Calibri"/>
                      </a:endParaRPr>
                    </a:p>
                  </a:txBody>
                  <a:tcPr marL="0" marR="0" marT="990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0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P1</a:t>
                      </a:r>
                      <a:endParaRPr sz="2000" u="none" strike="noStrike" cap="none">
                        <a:latin typeface="Calibri"/>
                        <a:ea typeface="Calibri"/>
                        <a:cs typeface="Calibri"/>
                        <a:sym typeface="Calibri"/>
                      </a:endParaRPr>
                    </a:p>
                  </a:txBody>
                  <a:tcPr marL="0" marR="0" marT="990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P5</a:t>
                      </a:r>
                      <a:endParaRPr sz="2000" u="none" strike="noStrike" cap="none">
                        <a:latin typeface="Calibri"/>
                        <a:ea typeface="Calibri"/>
                        <a:cs typeface="Calibri"/>
                        <a:sym typeface="Calibri"/>
                      </a:endParaRPr>
                    </a:p>
                  </a:txBody>
                  <a:tcPr marL="0" marR="0" marT="990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P2</a:t>
                      </a:r>
                      <a:endParaRPr sz="2000" u="none" strike="noStrike" cap="none">
                        <a:latin typeface="Calibri"/>
                        <a:ea typeface="Calibri"/>
                        <a:cs typeface="Calibri"/>
                        <a:sym typeface="Calibri"/>
                      </a:endParaRPr>
                    </a:p>
                  </a:txBody>
                  <a:tcPr marL="0" marR="0" marT="990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82245" marR="0" lvl="0" indent="0" algn="l" rtl="0">
                        <a:lnSpc>
                          <a:spcPct val="100000"/>
                        </a:lnSpc>
                        <a:spcBef>
                          <a:spcPts val="0"/>
                        </a:spcBef>
                        <a:spcAft>
                          <a:spcPts val="0"/>
                        </a:spcAft>
                        <a:buNone/>
                      </a:pPr>
                      <a:r>
                        <a:rPr lang="en-US" sz="2000" u="none" strike="noStrike" cap="none">
                          <a:latin typeface="Calibri"/>
                          <a:ea typeface="Calibri"/>
                          <a:cs typeface="Calibri"/>
                          <a:sym typeface="Calibri"/>
                        </a:rPr>
                        <a:t>P4</a:t>
                      </a:r>
                      <a:endParaRPr sz="2000" u="none" strike="noStrike" cap="none">
                        <a:latin typeface="Calibri"/>
                        <a:ea typeface="Calibri"/>
                        <a:cs typeface="Calibri"/>
                        <a:sym typeface="Calibri"/>
                      </a:endParaRPr>
                    </a:p>
                  </a:txBody>
                  <a:tcPr marL="0" marR="0" marT="990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bl>
          </a:graphicData>
        </a:graphic>
      </p:graphicFrame>
      <p:graphicFrame>
        <p:nvGraphicFramePr>
          <p:cNvPr id="135" name="Google Shape;135;p17"/>
          <p:cNvGraphicFramePr/>
          <p:nvPr/>
        </p:nvGraphicFramePr>
        <p:xfrm>
          <a:off x="1395983" y="5722239"/>
          <a:ext cx="6301750" cy="289560"/>
        </p:xfrm>
        <a:graphic>
          <a:graphicData uri="http://schemas.openxmlformats.org/drawingml/2006/table">
            <a:tbl>
              <a:tblPr firstRow="1" bandRow="1">
                <a:noFill/>
                <a:tableStyleId>{961E73CF-EB26-4CEB-BED7-B2D2660A82C6}</a:tableStyleId>
              </a:tblPr>
              <a:tblGrid>
                <a:gridCol w="564525"/>
                <a:gridCol w="720100"/>
                <a:gridCol w="1152525"/>
                <a:gridCol w="1476375"/>
                <a:gridCol w="1073775"/>
                <a:gridCol w="792475"/>
                <a:gridCol w="521975"/>
              </a:tblGrid>
              <a:tr h="254000">
                <a:tc>
                  <a:txBody>
                    <a:bodyPr/>
                    <a:lstStyle/>
                    <a:p>
                      <a:pPr marL="31750" marR="0" lvl="0" indent="0" algn="l" rtl="0">
                        <a:lnSpc>
                          <a:spcPct val="95250"/>
                        </a:lnSpc>
                        <a:spcBef>
                          <a:spcPts val="0"/>
                        </a:spcBef>
                        <a:spcAft>
                          <a:spcPts val="0"/>
                        </a:spcAft>
                        <a:buNone/>
                      </a:pPr>
                      <a:r>
                        <a:rPr lang="en-US" sz="2000" u="none" strike="noStrike" cap="none">
                          <a:latin typeface="Calibri"/>
                          <a:ea typeface="Calibri"/>
                          <a:cs typeface="Calibri"/>
                          <a:sym typeface="Calibri"/>
                        </a:rPr>
                        <a:t>0</a:t>
                      </a:r>
                      <a:endParaRPr sz="2000" u="none" strike="noStrike" cap="none">
                        <a:latin typeface="Calibri"/>
                        <a:ea typeface="Calibri"/>
                        <a:cs typeface="Calibri"/>
                        <a:sym typeface="Calibri"/>
                      </a:endParaRPr>
                    </a:p>
                  </a:txBody>
                  <a:tcPr marL="0" marR="0" marT="0" marB="0"/>
                </a:tc>
                <a:tc>
                  <a:txBody>
                    <a:bodyPr/>
                    <a:lstStyle/>
                    <a:p>
                      <a:pPr marL="403225" marR="0" lvl="0" indent="0" algn="l" rtl="0">
                        <a:lnSpc>
                          <a:spcPct val="95250"/>
                        </a:lnSpc>
                        <a:spcBef>
                          <a:spcPts val="0"/>
                        </a:spcBef>
                        <a:spcAft>
                          <a:spcPts val="0"/>
                        </a:spcAft>
                        <a:buNone/>
                      </a:pPr>
                      <a:r>
                        <a:rPr lang="en-US" sz="2000" u="none" strike="noStrike" cap="none">
                          <a:latin typeface="Calibri"/>
                          <a:ea typeface="Calibri"/>
                          <a:cs typeface="Calibri"/>
                          <a:sym typeface="Calibri"/>
                        </a:rPr>
                        <a:t>2</a:t>
                      </a:r>
                      <a:endParaRPr sz="2000" u="none" strike="noStrike" cap="none">
                        <a:latin typeface="Calibri"/>
                        <a:ea typeface="Calibri"/>
                        <a:cs typeface="Calibri"/>
                        <a:sym typeface="Calibri"/>
                      </a:endParaRPr>
                    </a:p>
                  </a:txBody>
                  <a:tcPr marL="0" marR="0" marT="0" marB="0"/>
                </a:tc>
                <a:tc>
                  <a:txBody>
                    <a:bodyPr/>
                    <a:lstStyle/>
                    <a:p>
                      <a:pPr marL="187325" marR="0" lvl="0" indent="0" algn="l" rtl="0">
                        <a:lnSpc>
                          <a:spcPct val="95250"/>
                        </a:lnSpc>
                        <a:spcBef>
                          <a:spcPts val="0"/>
                        </a:spcBef>
                        <a:spcAft>
                          <a:spcPts val="0"/>
                        </a:spcAft>
                        <a:buNone/>
                      </a:pPr>
                      <a:r>
                        <a:rPr lang="en-US" sz="2000" u="none" strike="noStrike" cap="none">
                          <a:latin typeface="Calibri"/>
                          <a:ea typeface="Calibri"/>
                          <a:cs typeface="Calibri"/>
                          <a:sym typeface="Calibri"/>
                        </a:rPr>
                        <a:t>3</a:t>
                      </a:r>
                      <a:endParaRPr sz="2000" u="none" strike="noStrike" cap="none">
                        <a:latin typeface="Calibri"/>
                        <a:ea typeface="Calibri"/>
                        <a:cs typeface="Calibri"/>
                        <a:sym typeface="Calibri"/>
                      </a:endParaRPr>
                    </a:p>
                  </a:txBody>
                  <a:tcPr marL="0" marR="0" marT="0" marB="0"/>
                </a:tc>
                <a:tc>
                  <a:txBody>
                    <a:bodyPr/>
                    <a:lstStyle/>
                    <a:p>
                      <a:pPr marL="323850" marR="0" lvl="0" indent="0" algn="ctr" rtl="0">
                        <a:lnSpc>
                          <a:spcPct val="95250"/>
                        </a:lnSpc>
                        <a:spcBef>
                          <a:spcPts val="0"/>
                        </a:spcBef>
                        <a:spcAft>
                          <a:spcPts val="0"/>
                        </a:spcAft>
                        <a:buNone/>
                      </a:pPr>
                      <a:r>
                        <a:rPr lang="en-US" sz="2000" u="none" strike="noStrike" cap="none">
                          <a:latin typeface="Calibri"/>
                          <a:ea typeface="Calibri"/>
                          <a:cs typeface="Calibri"/>
                          <a:sym typeface="Calibri"/>
                        </a:rPr>
                        <a:t>7</a:t>
                      </a:r>
                      <a:endParaRPr sz="2000" u="none" strike="noStrike" cap="none">
                        <a:latin typeface="Calibri"/>
                        <a:ea typeface="Calibri"/>
                        <a:cs typeface="Calibri"/>
                        <a:sym typeface="Calibri"/>
                      </a:endParaRPr>
                    </a:p>
                  </a:txBody>
                  <a:tcPr marL="0" marR="0" marT="0" marB="0"/>
                </a:tc>
                <a:tc>
                  <a:txBody>
                    <a:bodyPr/>
                    <a:lstStyle/>
                    <a:p>
                      <a:pPr marL="511175" marR="0" lvl="0" indent="0" algn="l" rtl="0">
                        <a:lnSpc>
                          <a:spcPct val="95250"/>
                        </a:lnSpc>
                        <a:spcBef>
                          <a:spcPts val="0"/>
                        </a:spcBef>
                        <a:spcAft>
                          <a:spcPts val="0"/>
                        </a:spcAft>
                        <a:buNone/>
                      </a:pPr>
                      <a:r>
                        <a:rPr lang="en-US" sz="2000" u="none" strike="noStrike" cap="none">
                          <a:latin typeface="Calibri"/>
                          <a:ea typeface="Calibri"/>
                          <a:cs typeface="Calibri"/>
                          <a:sym typeface="Calibri"/>
                        </a:rPr>
                        <a:t>10</a:t>
                      </a:r>
                      <a:endParaRPr sz="2000" u="none" strike="noStrike" cap="none">
                        <a:latin typeface="Calibri"/>
                        <a:ea typeface="Calibri"/>
                        <a:cs typeface="Calibri"/>
                        <a:sym typeface="Calibri"/>
                      </a:endParaRPr>
                    </a:p>
                  </a:txBody>
                  <a:tcPr marL="0" marR="0" marT="0" marB="0"/>
                </a:tc>
                <a:tc>
                  <a:txBody>
                    <a:bodyPr/>
                    <a:lstStyle/>
                    <a:p>
                      <a:pPr marL="302260" marR="0" lvl="0" indent="0" algn="l" rtl="0">
                        <a:lnSpc>
                          <a:spcPct val="95250"/>
                        </a:lnSpc>
                        <a:spcBef>
                          <a:spcPts val="0"/>
                        </a:spcBef>
                        <a:spcAft>
                          <a:spcPts val="0"/>
                        </a:spcAft>
                        <a:buNone/>
                      </a:pPr>
                      <a:r>
                        <a:rPr lang="en-US" sz="2000" u="none" strike="noStrike" cap="none">
                          <a:latin typeface="Calibri"/>
                          <a:ea typeface="Calibri"/>
                          <a:cs typeface="Calibri"/>
                          <a:sym typeface="Calibri"/>
                        </a:rPr>
                        <a:t>13</a:t>
                      </a:r>
                      <a:endParaRPr sz="2000" u="none" strike="noStrike" cap="none">
                        <a:latin typeface="Calibri"/>
                        <a:ea typeface="Calibri"/>
                        <a:cs typeface="Calibri"/>
                        <a:sym typeface="Calibri"/>
                      </a:endParaRPr>
                    </a:p>
                  </a:txBody>
                  <a:tcPr marL="0" marR="0" marT="0" marB="0"/>
                </a:tc>
                <a:tc>
                  <a:txBody>
                    <a:bodyPr/>
                    <a:lstStyle/>
                    <a:p>
                      <a:pPr marL="230504" marR="0" lvl="0" indent="0" algn="l" rtl="0">
                        <a:lnSpc>
                          <a:spcPct val="95250"/>
                        </a:lnSpc>
                        <a:spcBef>
                          <a:spcPts val="0"/>
                        </a:spcBef>
                        <a:spcAft>
                          <a:spcPts val="0"/>
                        </a:spcAft>
                        <a:buNone/>
                      </a:pPr>
                      <a:r>
                        <a:rPr lang="en-US" sz="2000" u="none" strike="noStrike" cap="none">
                          <a:latin typeface="Calibri"/>
                          <a:ea typeface="Calibri"/>
                          <a:cs typeface="Calibri"/>
                          <a:sym typeface="Calibri"/>
                        </a:rPr>
                        <a:t>14</a:t>
                      </a:r>
                      <a:endParaRPr sz="2000" u="none" strike="noStrike" cap="none">
                        <a:latin typeface="Calibri"/>
                        <a:ea typeface="Calibri"/>
                        <a:cs typeface="Calibri"/>
                        <a:sym typeface="Calibri"/>
                      </a:endParaRPr>
                    </a:p>
                  </a:txBody>
                  <a:tcPr marL="0" marR="0" marT="0" marB="0"/>
                </a:tc>
              </a:tr>
            </a:tbl>
          </a:graphicData>
        </a:graphic>
      </p:graphicFrame>
      <p:graphicFrame>
        <p:nvGraphicFramePr>
          <p:cNvPr id="136" name="Google Shape;136;p17"/>
          <p:cNvGraphicFramePr/>
          <p:nvPr/>
        </p:nvGraphicFramePr>
        <p:xfrm>
          <a:off x="1873250" y="4785867"/>
          <a:ext cx="5347350" cy="289560"/>
        </p:xfrm>
        <a:graphic>
          <a:graphicData uri="http://schemas.openxmlformats.org/drawingml/2006/table">
            <a:tbl>
              <a:tblPr firstRow="1" bandRow="1">
                <a:noFill/>
                <a:tableStyleId>{961E73CF-EB26-4CEB-BED7-B2D2660A82C6}</a:tableStyleId>
              </a:tblPr>
              <a:tblGrid>
                <a:gridCol w="447050"/>
                <a:gridCol w="944875"/>
                <a:gridCol w="1350650"/>
                <a:gridCol w="1260475"/>
                <a:gridCol w="876300"/>
                <a:gridCol w="468000"/>
              </a:tblGrid>
              <a:tr h="254000">
                <a:tc>
                  <a:txBody>
                    <a:bodyPr/>
                    <a:lstStyle/>
                    <a:p>
                      <a:pPr marL="31750" marR="0" lvl="0" indent="0" algn="l" rtl="0">
                        <a:lnSpc>
                          <a:spcPct val="95250"/>
                        </a:lnSpc>
                        <a:spcBef>
                          <a:spcPts val="0"/>
                        </a:spcBef>
                        <a:spcAft>
                          <a:spcPts val="0"/>
                        </a:spcAft>
                        <a:buNone/>
                      </a:pPr>
                      <a:r>
                        <a:rPr lang="en-US" sz="2000" u="none" strike="noStrike" cap="none">
                          <a:latin typeface="Calibri"/>
                          <a:ea typeface="Calibri"/>
                          <a:cs typeface="Calibri"/>
                          <a:sym typeface="Calibri"/>
                        </a:rPr>
                        <a:t>2</a:t>
                      </a:r>
                      <a:endParaRPr sz="2000" u="none" strike="noStrike" cap="none">
                        <a:latin typeface="Calibri"/>
                        <a:ea typeface="Calibri"/>
                        <a:cs typeface="Calibri"/>
                        <a:sym typeface="Calibri"/>
                      </a:endParaRPr>
                    </a:p>
                  </a:txBody>
                  <a:tcPr marL="0" marR="0" marT="0" marB="0"/>
                </a:tc>
                <a:tc>
                  <a:txBody>
                    <a:bodyPr/>
                    <a:lstStyle/>
                    <a:p>
                      <a:pPr marL="285750" marR="0" lvl="0" indent="0" algn="l" rtl="0">
                        <a:lnSpc>
                          <a:spcPct val="95250"/>
                        </a:lnSpc>
                        <a:spcBef>
                          <a:spcPts val="0"/>
                        </a:spcBef>
                        <a:spcAft>
                          <a:spcPts val="0"/>
                        </a:spcAft>
                        <a:buNone/>
                      </a:pPr>
                      <a:r>
                        <a:rPr lang="en-US" sz="2000" u="none" strike="noStrike" cap="none">
                          <a:latin typeface="Calibri"/>
                          <a:ea typeface="Calibri"/>
                          <a:cs typeface="Calibri"/>
                          <a:sym typeface="Calibri"/>
                        </a:rPr>
                        <a:t>1</a:t>
                      </a:r>
                      <a:endParaRPr sz="2000" u="none" strike="noStrike" cap="none">
                        <a:latin typeface="Calibri"/>
                        <a:ea typeface="Calibri"/>
                        <a:cs typeface="Calibri"/>
                        <a:sym typeface="Calibri"/>
                      </a:endParaRPr>
                    </a:p>
                  </a:txBody>
                  <a:tcPr marL="0" marR="0" marT="0" marB="0"/>
                </a:tc>
                <a:tc>
                  <a:txBody>
                    <a:bodyPr/>
                    <a:lstStyle/>
                    <a:p>
                      <a:pPr marL="0" marR="154305" lvl="0" indent="0" algn="ctr" rtl="0">
                        <a:lnSpc>
                          <a:spcPct val="95250"/>
                        </a:lnSpc>
                        <a:spcBef>
                          <a:spcPts val="0"/>
                        </a:spcBef>
                        <a:spcAft>
                          <a:spcPts val="0"/>
                        </a:spcAft>
                        <a:buNone/>
                      </a:pPr>
                      <a:r>
                        <a:rPr lang="en-US" sz="2000" u="none" strike="noStrike" cap="none">
                          <a:latin typeface="Calibri"/>
                          <a:ea typeface="Calibri"/>
                          <a:cs typeface="Calibri"/>
                          <a:sym typeface="Calibri"/>
                        </a:rPr>
                        <a:t>4</a:t>
                      </a:r>
                      <a:endParaRPr sz="2000" u="none" strike="noStrike" cap="none">
                        <a:latin typeface="Calibri"/>
                        <a:ea typeface="Calibri"/>
                        <a:cs typeface="Calibri"/>
                        <a:sym typeface="Calibri"/>
                      </a:endParaRPr>
                    </a:p>
                  </a:txBody>
                  <a:tcPr marL="0" marR="0" marT="0" marB="0"/>
                </a:tc>
                <a:tc>
                  <a:txBody>
                    <a:bodyPr/>
                    <a:lstStyle/>
                    <a:p>
                      <a:pPr marL="252095" marR="0" lvl="0" indent="0" algn="ctr" rtl="0">
                        <a:lnSpc>
                          <a:spcPct val="95250"/>
                        </a:lnSpc>
                        <a:spcBef>
                          <a:spcPts val="0"/>
                        </a:spcBef>
                        <a:spcAft>
                          <a:spcPts val="0"/>
                        </a:spcAft>
                        <a:buNone/>
                      </a:pPr>
                      <a:r>
                        <a:rPr lang="en-US" sz="2000" u="none" strike="noStrike" cap="none">
                          <a:latin typeface="Calibri"/>
                          <a:ea typeface="Calibri"/>
                          <a:cs typeface="Calibri"/>
                          <a:sym typeface="Calibri"/>
                        </a:rPr>
                        <a:t>3</a:t>
                      </a:r>
                      <a:endParaRPr sz="2000" u="none" strike="noStrike" cap="none">
                        <a:latin typeface="Calibri"/>
                        <a:ea typeface="Calibri"/>
                        <a:cs typeface="Calibri"/>
                        <a:sym typeface="Calibri"/>
                      </a:endParaRPr>
                    </a:p>
                  </a:txBody>
                  <a:tcPr marL="0" marR="0" marT="0" marB="0"/>
                </a:tc>
                <a:tc>
                  <a:txBody>
                    <a:bodyPr/>
                    <a:lstStyle/>
                    <a:p>
                      <a:pPr marL="132080" marR="0" lvl="0" indent="0" algn="ctr" rtl="0">
                        <a:lnSpc>
                          <a:spcPct val="95250"/>
                        </a:lnSpc>
                        <a:spcBef>
                          <a:spcPts val="0"/>
                        </a:spcBef>
                        <a:spcAft>
                          <a:spcPts val="0"/>
                        </a:spcAft>
                        <a:buNone/>
                      </a:pPr>
                      <a:r>
                        <a:rPr lang="en-US" sz="2000" u="none" strike="noStrike" cap="none">
                          <a:latin typeface="Calibri"/>
                          <a:ea typeface="Calibri"/>
                          <a:cs typeface="Calibri"/>
                          <a:sym typeface="Calibri"/>
                        </a:rPr>
                        <a:t>3</a:t>
                      </a:r>
                      <a:endParaRPr sz="2000" u="none" strike="noStrike" cap="none">
                        <a:latin typeface="Calibri"/>
                        <a:ea typeface="Calibri"/>
                        <a:cs typeface="Calibri"/>
                        <a:sym typeface="Calibri"/>
                      </a:endParaRPr>
                    </a:p>
                  </a:txBody>
                  <a:tcPr marL="0" marR="0" marT="0" marB="0"/>
                </a:tc>
                <a:tc>
                  <a:txBody>
                    <a:bodyPr/>
                    <a:lstStyle/>
                    <a:p>
                      <a:pPr marL="307340" marR="0" lvl="0" indent="0" algn="l" rtl="0">
                        <a:lnSpc>
                          <a:spcPct val="95250"/>
                        </a:lnSpc>
                        <a:spcBef>
                          <a:spcPts val="0"/>
                        </a:spcBef>
                        <a:spcAft>
                          <a:spcPts val="0"/>
                        </a:spcAft>
                        <a:buNone/>
                      </a:pPr>
                      <a:r>
                        <a:rPr lang="en-US" sz="2000" u="none" strike="noStrike" cap="none">
                          <a:latin typeface="Calibri"/>
                          <a:ea typeface="Calibri"/>
                          <a:cs typeface="Calibri"/>
                          <a:sym typeface="Calibri"/>
                        </a:rPr>
                        <a:t>1</a:t>
                      </a:r>
                      <a:endParaRPr sz="2000" u="none" strike="noStrike" cap="none">
                        <a:latin typeface="Calibri"/>
                        <a:ea typeface="Calibri"/>
                        <a:cs typeface="Calibri"/>
                        <a:sym typeface="Calibri"/>
                      </a:endParaRPr>
                    </a:p>
                  </a:txBody>
                  <a:tcPr marL="0" marR="0" marT="0" marB="0"/>
                </a:tc>
              </a:tr>
            </a:tbl>
          </a:graphicData>
        </a:graphic>
      </p:graphicFrame>
      <p:sp>
        <p:nvSpPr>
          <p:cNvPr id="137" name="Google Shape;137;p17"/>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8"/>
          <p:cNvSpPr txBox="1"/>
          <p:nvPr/>
        </p:nvSpPr>
        <p:spPr>
          <a:xfrm>
            <a:off x="0" y="305385"/>
            <a:ext cx="6488483" cy="456535"/>
          </a:xfrm>
          <a:prstGeom prst="rect">
            <a:avLst/>
          </a:prstGeom>
          <a:noFill/>
          <a:ln>
            <a:noFill/>
          </a:ln>
        </p:spPr>
        <p:txBody>
          <a:bodyPr spcFirstLastPara="1" wrap="square" lIns="0" tIns="12700" rIns="0" bIns="0" anchor="ctr" anchorCtr="0">
            <a:spAutoFit/>
          </a:bodyPr>
          <a:lstStyle/>
          <a:p>
            <a:pPr marL="741045" marR="0" lvl="0" indent="0" algn="l" rtl="0">
              <a:lnSpc>
                <a:spcPct val="100000"/>
              </a:lnSpc>
              <a:spcBef>
                <a:spcPts val="100"/>
              </a:spcBef>
              <a:spcAft>
                <a:spcPts val="0"/>
              </a:spcAft>
              <a:buClr>
                <a:srgbClr val="000000"/>
              </a:buClr>
              <a:buSzPts val="1400"/>
              <a:buFont typeface="Arial"/>
              <a:buNone/>
            </a:pPr>
            <a:r>
              <a:rPr lang="en-US" sz="2800" b="0" i="0" u="none" strike="noStrike" cap="none">
                <a:solidFill>
                  <a:schemeClr val="dk1"/>
                </a:solidFill>
                <a:latin typeface="Calibri"/>
                <a:ea typeface="Calibri"/>
                <a:cs typeface="Calibri"/>
                <a:sym typeface="Calibri"/>
              </a:rPr>
              <a:t>Advantages and Disadvantages of FCFS</a:t>
            </a:r>
            <a:endParaRPr sz="2800" b="0" i="0" u="none" strike="noStrike" cap="none">
              <a:solidFill>
                <a:schemeClr val="dk1"/>
              </a:solidFill>
              <a:latin typeface="Calibri"/>
              <a:ea typeface="Calibri"/>
              <a:cs typeface="Calibri"/>
              <a:sym typeface="Calibri"/>
            </a:endParaRPr>
          </a:p>
        </p:txBody>
      </p:sp>
      <p:sp>
        <p:nvSpPr>
          <p:cNvPr id="143" name="Google Shape;143;p18"/>
          <p:cNvSpPr txBox="1"/>
          <p:nvPr/>
        </p:nvSpPr>
        <p:spPr>
          <a:xfrm>
            <a:off x="535940" y="1083310"/>
            <a:ext cx="8083550" cy="4100481"/>
          </a:xfrm>
          <a:prstGeom prst="rect">
            <a:avLst/>
          </a:prstGeom>
          <a:noFill/>
          <a:ln>
            <a:noFill/>
          </a:ln>
        </p:spPr>
        <p:txBody>
          <a:bodyPr spcFirstLastPara="1" wrap="square" lIns="0" tIns="12050" rIns="0" bIns="0" anchor="t" anchorCtr="0">
            <a:spAutoFit/>
          </a:bodyPr>
          <a:lstStyle/>
          <a:p>
            <a:pPr marL="354965" marR="0" lvl="0" indent="-342265" algn="just" rtl="0">
              <a:lnSpc>
                <a:spcPct val="100000"/>
              </a:lnSpc>
              <a:spcBef>
                <a:spcPts val="0"/>
              </a:spcBef>
              <a:spcAft>
                <a:spcPts val="0"/>
              </a:spcAft>
              <a:buClr>
                <a:srgbClr val="000000"/>
              </a:buClr>
              <a:buSzPts val="2200"/>
              <a:buFont typeface="Arial"/>
              <a:buChar char="•"/>
            </a:pPr>
            <a:r>
              <a:rPr lang="en-US" sz="2200" b="1" i="0" u="none" strike="noStrike" cap="none">
                <a:solidFill>
                  <a:srgbClr val="0000FF"/>
                </a:solidFill>
                <a:latin typeface="Calibri"/>
                <a:ea typeface="Calibri"/>
                <a:cs typeface="Calibri"/>
                <a:sym typeface="Calibri"/>
              </a:rPr>
              <a:t>Advantages</a:t>
            </a:r>
            <a:r>
              <a:rPr lang="en-US" sz="2200" b="0" i="0" u="none" strike="noStrike" cap="none">
                <a:solidFill>
                  <a:srgbClr val="000000"/>
                </a:solidFill>
                <a:latin typeface="Calibri"/>
                <a:ea typeface="Calibri"/>
                <a:cs typeface="Calibri"/>
                <a:sym typeface="Calibri"/>
              </a:rPr>
              <a:t>:</a:t>
            </a:r>
            <a:endParaRPr sz="2200" b="0" i="0" u="none" strike="noStrike" cap="none">
              <a:solidFill>
                <a:srgbClr val="000000"/>
              </a:solidFill>
              <a:latin typeface="Calibri"/>
              <a:ea typeface="Calibri"/>
              <a:cs typeface="Calibri"/>
              <a:sym typeface="Calibri"/>
            </a:endParaRPr>
          </a:p>
          <a:p>
            <a:pPr marL="821055" marR="0" lvl="1" indent="-341630" algn="just" rtl="0">
              <a:lnSpc>
                <a:spcPct val="100000"/>
              </a:lnSpc>
              <a:spcBef>
                <a:spcPts val="1565"/>
              </a:spcBef>
              <a:spcAft>
                <a:spcPts val="0"/>
              </a:spcAft>
              <a:buClr>
                <a:srgbClr val="000000"/>
              </a:buClr>
              <a:buSzPts val="2000"/>
              <a:buFont typeface="Arial"/>
              <a:buAutoNum type="arabicPeriod"/>
            </a:pPr>
            <a:r>
              <a:rPr lang="en-US" sz="2000" b="0" i="0" u="none" strike="noStrike" cap="none">
                <a:solidFill>
                  <a:srgbClr val="000000"/>
                </a:solidFill>
                <a:latin typeface="Calibri"/>
                <a:ea typeface="Calibri"/>
                <a:cs typeface="Calibri"/>
                <a:sym typeface="Calibri"/>
              </a:rPr>
              <a:t>It is simple and easy to understand.</a:t>
            </a:r>
            <a:endParaRPr sz="2000" b="0" i="0" u="none" strike="noStrike" cap="none">
              <a:solidFill>
                <a:srgbClr val="000000"/>
              </a:solidFill>
              <a:latin typeface="Calibri"/>
              <a:ea typeface="Calibri"/>
              <a:cs typeface="Calibri"/>
              <a:sym typeface="Calibri"/>
            </a:endParaRPr>
          </a:p>
          <a:p>
            <a:pPr marL="354965" marR="0" lvl="0" indent="-342265" algn="just" rtl="0">
              <a:lnSpc>
                <a:spcPct val="100000"/>
              </a:lnSpc>
              <a:spcBef>
                <a:spcPts val="0"/>
              </a:spcBef>
              <a:spcAft>
                <a:spcPts val="0"/>
              </a:spcAft>
              <a:buClr>
                <a:srgbClr val="000000"/>
              </a:buClr>
              <a:buSzPts val="2200"/>
              <a:buFont typeface="Arial"/>
              <a:buChar char="•"/>
            </a:pPr>
            <a:r>
              <a:rPr lang="en-US" sz="2200" b="1" i="0" u="none" strike="noStrike" cap="none">
                <a:solidFill>
                  <a:srgbClr val="0000FF"/>
                </a:solidFill>
                <a:latin typeface="Calibri"/>
                <a:ea typeface="Calibri"/>
                <a:cs typeface="Calibri"/>
                <a:sym typeface="Calibri"/>
              </a:rPr>
              <a:t>Disadvantages</a:t>
            </a:r>
            <a:r>
              <a:rPr lang="en-US" sz="2200" b="0" i="0" u="none" strike="noStrike" cap="none">
                <a:solidFill>
                  <a:srgbClr val="000000"/>
                </a:solidFill>
                <a:latin typeface="Calibri"/>
                <a:ea typeface="Calibri"/>
                <a:cs typeface="Calibri"/>
                <a:sym typeface="Calibri"/>
              </a:rPr>
              <a:t>:</a:t>
            </a:r>
            <a:endParaRPr sz="2200" b="0" i="0" u="none" strike="noStrike" cap="none">
              <a:solidFill>
                <a:srgbClr val="000000"/>
              </a:solidFill>
              <a:latin typeface="Calibri"/>
              <a:ea typeface="Calibri"/>
              <a:cs typeface="Calibri"/>
              <a:sym typeface="Calibri"/>
            </a:endParaRPr>
          </a:p>
          <a:p>
            <a:pPr marL="830580" marR="5715" lvl="1" indent="-341630" algn="just" rtl="0">
              <a:lnSpc>
                <a:spcPct val="100000"/>
              </a:lnSpc>
              <a:spcBef>
                <a:spcPts val="1570"/>
              </a:spcBef>
              <a:spcAft>
                <a:spcPts val="0"/>
              </a:spcAft>
              <a:buClr>
                <a:srgbClr val="000000"/>
              </a:buClr>
              <a:buSzPts val="2000"/>
              <a:buFont typeface="Arial"/>
              <a:buAutoNum type="arabicPeriod"/>
            </a:pPr>
            <a:r>
              <a:rPr lang="en-US" sz="2000" b="0" i="0" u="none" strike="noStrike" cap="none">
                <a:solidFill>
                  <a:srgbClr val="000000"/>
                </a:solidFill>
                <a:latin typeface="Calibri"/>
                <a:ea typeface="Calibri"/>
                <a:cs typeface="Calibri"/>
                <a:sym typeface="Calibri"/>
              </a:rPr>
              <a:t>The process with less execution time suffer i.e. waiting time is often 	quite long.</a:t>
            </a:r>
            <a:endParaRPr sz="2000" b="0" i="0" u="none" strike="noStrike" cap="none">
              <a:solidFill>
                <a:srgbClr val="000000"/>
              </a:solidFill>
              <a:latin typeface="Calibri"/>
              <a:ea typeface="Calibri"/>
              <a:cs typeface="Calibri"/>
              <a:sym typeface="Calibri"/>
            </a:endParaRPr>
          </a:p>
          <a:p>
            <a:pPr marL="830580" marR="0" lvl="1" indent="-341630" algn="just" rtl="0">
              <a:lnSpc>
                <a:spcPct val="100000"/>
              </a:lnSpc>
              <a:spcBef>
                <a:spcPts val="600"/>
              </a:spcBef>
              <a:spcAft>
                <a:spcPts val="0"/>
              </a:spcAft>
              <a:buClr>
                <a:srgbClr val="000000"/>
              </a:buClr>
              <a:buSzPts val="2000"/>
              <a:buFont typeface="Arial"/>
              <a:buAutoNum type="arabicPeriod"/>
            </a:pPr>
            <a:r>
              <a:rPr lang="en-US" sz="2000" b="0" i="0" u="none" strike="noStrike" cap="none">
                <a:solidFill>
                  <a:srgbClr val="000000"/>
                </a:solidFill>
                <a:latin typeface="Calibri"/>
                <a:ea typeface="Calibri"/>
                <a:cs typeface="Calibri"/>
                <a:sym typeface="Calibri"/>
              </a:rPr>
              <a:t>Favors CPU Bound process then I/O bound process.</a:t>
            </a:r>
            <a:endParaRPr sz="2000" b="0" i="0" u="none" strike="noStrike" cap="none">
              <a:solidFill>
                <a:srgbClr val="000000"/>
              </a:solidFill>
              <a:latin typeface="Calibri"/>
              <a:ea typeface="Calibri"/>
              <a:cs typeface="Calibri"/>
              <a:sym typeface="Calibri"/>
            </a:endParaRPr>
          </a:p>
          <a:p>
            <a:pPr marL="830580" marR="5080" lvl="1" indent="-341630" algn="just" rtl="0">
              <a:lnSpc>
                <a:spcPct val="100000"/>
              </a:lnSpc>
              <a:spcBef>
                <a:spcPts val="600"/>
              </a:spcBef>
              <a:spcAft>
                <a:spcPts val="0"/>
              </a:spcAft>
              <a:buClr>
                <a:srgbClr val="000000"/>
              </a:buClr>
              <a:buSzPts val="2000"/>
              <a:buFont typeface="Arial"/>
              <a:buAutoNum type="arabicPeriod"/>
            </a:pPr>
            <a:r>
              <a:rPr lang="en-US" sz="2000" b="0" i="0" u="sng" strike="noStrike" cap="none">
                <a:solidFill>
                  <a:srgbClr val="000000"/>
                </a:solidFill>
                <a:latin typeface="Calibri"/>
                <a:ea typeface="Calibri"/>
                <a:cs typeface="Calibri"/>
                <a:sym typeface="Calibri"/>
              </a:rPr>
              <a:t>Convoy effect</a:t>
            </a:r>
            <a:r>
              <a:rPr lang="en-US" sz="2000" b="0" i="0" u="none" strike="noStrike" cap="none">
                <a:solidFill>
                  <a:srgbClr val="000000"/>
                </a:solidFill>
                <a:latin typeface="Calibri"/>
                <a:ea typeface="Calibri"/>
                <a:cs typeface="Calibri"/>
                <a:sym typeface="Calibri"/>
              </a:rPr>
              <a:t>: If the first process has large burst time, and other 	processes have less burst time, then the processes will have to wait 	more unnecessarily, this will result in more average waiting time.</a:t>
            </a:r>
            <a:endParaRPr sz="2000" b="0" i="0" u="none" strike="noStrike" cap="none">
              <a:solidFill>
                <a:srgbClr val="000000"/>
              </a:solidFill>
              <a:latin typeface="Calibri"/>
              <a:ea typeface="Calibri"/>
              <a:cs typeface="Calibri"/>
              <a:sym typeface="Calibri"/>
            </a:endParaRPr>
          </a:p>
          <a:p>
            <a:pPr marL="830580" marR="0" lvl="1" indent="-341630" algn="just" rtl="0">
              <a:lnSpc>
                <a:spcPct val="100000"/>
              </a:lnSpc>
              <a:spcBef>
                <a:spcPts val="600"/>
              </a:spcBef>
              <a:spcAft>
                <a:spcPts val="0"/>
              </a:spcAft>
              <a:buClr>
                <a:srgbClr val="000000"/>
              </a:buClr>
              <a:buSzPts val="2000"/>
              <a:buFont typeface="Arial"/>
              <a:buAutoNum type="arabicPeriod"/>
            </a:pPr>
            <a:r>
              <a:rPr lang="en-US" sz="2000" b="0" i="0" u="none" strike="noStrike" cap="none">
                <a:solidFill>
                  <a:srgbClr val="000000"/>
                </a:solidFill>
                <a:latin typeface="Calibri"/>
                <a:ea typeface="Calibri"/>
                <a:cs typeface="Calibri"/>
                <a:sym typeface="Calibri"/>
              </a:rPr>
              <a:t>Not suitable for time-sharing systems, where it is important that each</a:t>
            </a:r>
            <a:endParaRPr sz="2000" b="0" i="0" u="none" strike="noStrike" cap="none">
              <a:solidFill>
                <a:srgbClr val="000000"/>
              </a:solidFill>
              <a:latin typeface="Calibri"/>
              <a:ea typeface="Calibri"/>
              <a:cs typeface="Calibri"/>
              <a:sym typeface="Calibri"/>
            </a:endParaRPr>
          </a:p>
          <a:p>
            <a:pPr marL="832485" marR="0" lvl="0" indent="0" algn="just" rtl="0">
              <a:lnSpc>
                <a:spcPct val="100000"/>
              </a:lnSpc>
              <a:spcBef>
                <a:spcPts val="5"/>
              </a:spcBef>
              <a:spcAft>
                <a:spcPts val="0"/>
              </a:spcAft>
              <a:buNone/>
            </a:pPr>
            <a:r>
              <a:rPr lang="en-US" sz="2000" b="0" i="0" u="none" strike="noStrike" cap="none">
                <a:solidFill>
                  <a:srgbClr val="000000"/>
                </a:solidFill>
                <a:latin typeface="Calibri"/>
                <a:ea typeface="Calibri"/>
                <a:cs typeface="Calibri"/>
                <a:sym typeface="Calibri"/>
              </a:rPr>
              <a:t>user get a share of the CPU at regular intervals.</a:t>
            </a:r>
            <a:endParaRPr sz="2000" b="0" i="0" u="none" strike="noStrike" cap="none">
              <a:solidFill>
                <a:srgbClr val="000000"/>
              </a:solidFill>
              <a:latin typeface="Calibri"/>
              <a:ea typeface="Calibri"/>
              <a:cs typeface="Calibri"/>
              <a:sym typeface="Calibri"/>
            </a:endParaRPr>
          </a:p>
        </p:txBody>
      </p:sp>
      <p:sp>
        <p:nvSpPr>
          <p:cNvPr id="144" name="Google Shape;144;p18"/>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9"/>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Shortest-Job-First (SJF) Scheduling</a:t>
            </a:r>
            <a:endParaRPr/>
          </a:p>
        </p:txBody>
      </p:sp>
      <p:sp>
        <p:nvSpPr>
          <p:cNvPr id="150" name="Google Shape;150;p19"/>
          <p:cNvSpPr txBox="1"/>
          <p:nvPr/>
        </p:nvSpPr>
        <p:spPr>
          <a:xfrm>
            <a:off x="535940" y="1083309"/>
            <a:ext cx="8073390" cy="4794250"/>
          </a:xfrm>
          <a:prstGeom prst="rect">
            <a:avLst/>
          </a:prstGeom>
          <a:noFill/>
          <a:ln>
            <a:noFill/>
          </a:ln>
        </p:spPr>
        <p:txBody>
          <a:bodyPr spcFirstLastPara="1" wrap="square" lIns="0" tIns="13325" rIns="0" bIns="0" anchor="t" anchorCtr="0">
            <a:spAutoFit/>
          </a:bodyPr>
          <a:lstStyle/>
          <a:p>
            <a:pPr marL="354965" marR="0" lvl="0" indent="-342265"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Associate with each process the length of its next CPU burst.</a:t>
            </a:r>
            <a:endParaRPr sz="2000" b="0" i="0" u="none" strike="noStrike" cap="none">
              <a:solidFill>
                <a:srgbClr val="000000"/>
              </a:solidFill>
              <a:latin typeface="Calibri"/>
              <a:ea typeface="Calibri"/>
              <a:cs typeface="Calibri"/>
              <a:sym typeface="Calibri"/>
            </a:endParaRPr>
          </a:p>
          <a:p>
            <a:pPr marL="0" marR="0" lvl="0" indent="0" algn="l" rtl="0">
              <a:lnSpc>
                <a:spcPct val="100000"/>
              </a:lnSpc>
              <a:spcBef>
                <a:spcPts val="915"/>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a:p>
            <a:pPr marL="354965" marR="0" lvl="0" indent="-342265"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The CPU is assigned to the process with the smallest CPU burst (FCFS can</a:t>
            </a:r>
            <a:endParaRPr sz="2000" b="0" i="0" u="none" strike="noStrike" cap="none">
              <a:solidFill>
                <a:srgbClr val="000000"/>
              </a:solidFill>
              <a:latin typeface="Calibri"/>
              <a:ea typeface="Calibri"/>
              <a:cs typeface="Calibri"/>
              <a:sym typeface="Calibri"/>
            </a:endParaRPr>
          </a:p>
          <a:p>
            <a:pPr marL="355600" marR="0" lvl="0" indent="0" algn="l" rtl="0">
              <a:lnSpc>
                <a:spcPct val="100000"/>
              </a:lnSpc>
              <a:spcBef>
                <a:spcPts val="5"/>
              </a:spcBef>
              <a:spcAft>
                <a:spcPts val="0"/>
              </a:spcAft>
              <a:buNone/>
            </a:pPr>
            <a:r>
              <a:rPr lang="en-US" sz="2000" b="0" i="0" u="none" strike="noStrike" cap="none">
                <a:solidFill>
                  <a:srgbClr val="000000"/>
                </a:solidFill>
                <a:latin typeface="Calibri"/>
                <a:ea typeface="Calibri"/>
                <a:cs typeface="Calibri"/>
                <a:sym typeface="Calibri"/>
              </a:rPr>
              <a:t>be used to break ties).</a:t>
            </a:r>
            <a:endParaRPr sz="2000" b="0" i="0" u="none" strike="noStrike" cap="none">
              <a:solidFill>
                <a:srgbClr val="000000"/>
              </a:solidFill>
              <a:latin typeface="Calibri"/>
              <a:ea typeface="Calibri"/>
              <a:cs typeface="Calibri"/>
              <a:sym typeface="Calibri"/>
            </a:endParaRPr>
          </a:p>
          <a:p>
            <a:pPr marL="0" marR="0" lvl="0" indent="0" algn="l" rtl="0">
              <a:lnSpc>
                <a:spcPct val="100000"/>
              </a:lnSpc>
              <a:spcBef>
                <a:spcPts val="915"/>
              </a:spcBef>
              <a:spcAft>
                <a:spcPts val="0"/>
              </a:spcAft>
              <a:buNone/>
            </a:pPr>
            <a:endParaRPr sz="2000" b="0" i="0" u="none" strike="noStrike" cap="none">
              <a:solidFill>
                <a:srgbClr val="000000"/>
              </a:solidFill>
              <a:latin typeface="Calibri"/>
              <a:ea typeface="Calibri"/>
              <a:cs typeface="Calibri"/>
              <a:sym typeface="Calibri"/>
            </a:endParaRPr>
          </a:p>
          <a:p>
            <a:pPr marL="354965" marR="0" lvl="0" indent="-342265" algn="l" rtl="0">
              <a:lnSpc>
                <a:spcPct val="100000"/>
              </a:lnSpc>
              <a:spcBef>
                <a:spcPts val="5"/>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Two schemes:</a:t>
            </a:r>
            <a:endParaRPr sz="2000" b="0" i="0" u="none" strike="noStrike" cap="none">
              <a:solidFill>
                <a:srgbClr val="000000"/>
              </a:solidFill>
              <a:latin typeface="Calibri"/>
              <a:ea typeface="Calibri"/>
              <a:cs typeface="Calibri"/>
              <a:sym typeface="Calibri"/>
            </a:endParaRPr>
          </a:p>
          <a:p>
            <a:pPr marL="756285" marR="0" lvl="1" indent="-286385" algn="l" rtl="0">
              <a:lnSpc>
                <a:spcPct val="100000"/>
              </a:lnSpc>
              <a:spcBef>
                <a:spcPts val="439"/>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non-preemptive</a:t>
            </a:r>
            <a:endParaRPr sz="1800" b="0" i="0" u="none" strike="noStrike" cap="none">
              <a:solidFill>
                <a:srgbClr val="000000"/>
              </a:solidFill>
              <a:latin typeface="Calibri"/>
              <a:ea typeface="Calibri"/>
              <a:cs typeface="Calibri"/>
              <a:sym typeface="Calibri"/>
            </a:endParaRPr>
          </a:p>
          <a:p>
            <a:pPr marL="756285" marR="0" lvl="1" indent="-286385" algn="l" rtl="0">
              <a:lnSpc>
                <a:spcPct val="100000"/>
              </a:lnSpc>
              <a:spcBef>
                <a:spcPts val="43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preemptive – Also known as the Shortest-Remaining-Time-First (SRTF).</a:t>
            </a:r>
            <a:endParaRPr sz="1800" b="0" i="0" u="none" strike="noStrike" cap="none">
              <a:solidFill>
                <a:srgbClr val="000000"/>
              </a:solidFill>
              <a:latin typeface="Calibri"/>
              <a:ea typeface="Calibri"/>
              <a:cs typeface="Calibri"/>
              <a:sym typeface="Calibri"/>
            </a:endParaRPr>
          </a:p>
          <a:p>
            <a:pPr marL="0" marR="0" lvl="1" indent="0" algn="l" rtl="0">
              <a:lnSpc>
                <a:spcPct val="100000"/>
              </a:lnSpc>
              <a:spcBef>
                <a:spcPts val="865"/>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a:p>
            <a:pPr marL="352425" marR="7620" lvl="0" indent="-339725" algn="just" rtl="0">
              <a:lnSpc>
                <a:spcPct val="100000"/>
              </a:lnSpc>
              <a:spcBef>
                <a:spcPts val="5"/>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Non-preemptive  SJF  is  </a:t>
            </a:r>
            <a:r>
              <a:rPr lang="en-US" sz="2000" b="0" i="1" u="none" strike="noStrike" cap="none">
                <a:solidFill>
                  <a:srgbClr val="000000"/>
                </a:solidFill>
                <a:latin typeface="Calibri"/>
                <a:ea typeface="Calibri"/>
                <a:cs typeface="Calibri"/>
                <a:sym typeface="Calibri"/>
              </a:rPr>
              <a:t>optimal  </a:t>
            </a:r>
            <a:r>
              <a:rPr lang="en-US" sz="2000" b="0" i="0" u="none" strike="noStrike" cap="none">
                <a:solidFill>
                  <a:srgbClr val="000000"/>
                </a:solidFill>
                <a:latin typeface="Calibri"/>
                <a:ea typeface="Calibri"/>
                <a:cs typeface="Calibri"/>
                <a:sym typeface="Calibri"/>
              </a:rPr>
              <a:t>if  all  the  processes  are  ready 	simultaneously– gives minimum average waiting time for a given set of 	processes.</a:t>
            </a:r>
            <a:endParaRPr sz="2000" b="0" i="0" u="none" strike="noStrike" cap="none">
              <a:solidFill>
                <a:srgbClr val="000000"/>
              </a:solidFill>
              <a:latin typeface="Calibri"/>
              <a:ea typeface="Calibri"/>
              <a:cs typeface="Calibri"/>
              <a:sym typeface="Calibri"/>
            </a:endParaRPr>
          </a:p>
          <a:p>
            <a:pPr marL="0" marR="0" lvl="0" indent="0" algn="l" rtl="0">
              <a:lnSpc>
                <a:spcPct val="100000"/>
              </a:lnSpc>
              <a:spcBef>
                <a:spcPts val="919"/>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a:p>
            <a:pPr marL="354965" marR="0" lvl="0" indent="-342265"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SRTF is </a:t>
            </a:r>
            <a:r>
              <a:rPr lang="en-US" sz="2000" b="0" i="1" u="none" strike="noStrike" cap="none">
                <a:solidFill>
                  <a:srgbClr val="000000"/>
                </a:solidFill>
                <a:latin typeface="Calibri"/>
                <a:ea typeface="Calibri"/>
                <a:cs typeface="Calibri"/>
                <a:sym typeface="Calibri"/>
              </a:rPr>
              <a:t>optimal </a:t>
            </a:r>
            <a:r>
              <a:rPr lang="en-US" sz="2000" b="0" i="0" u="none" strike="noStrike" cap="none">
                <a:solidFill>
                  <a:srgbClr val="000000"/>
                </a:solidFill>
                <a:latin typeface="Calibri"/>
                <a:ea typeface="Calibri"/>
                <a:cs typeface="Calibri"/>
                <a:sym typeface="Calibri"/>
              </a:rPr>
              <a:t>if the processes may arrive at different times.</a:t>
            </a:r>
            <a:endParaRPr sz="2000" b="0" i="0" u="none" strike="noStrike" cap="none">
              <a:solidFill>
                <a:srgbClr val="000000"/>
              </a:solidFill>
              <a:latin typeface="Calibri"/>
              <a:ea typeface="Calibri"/>
              <a:cs typeface="Calibri"/>
              <a:sym typeface="Calibri"/>
            </a:endParaRPr>
          </a:p>
        </p:txBody>
      </p:sp>
      <p:sp>
        <p:nvSpPr>
          <p:cNvPr id="151" name="Google Shape;151;p19"/>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0"/>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Example for Non-Preemptive SJF</a:t>
            </a:r>
            <a:endParaRPr/>
          </a:p>
        </p:txBody>
      </p:sp>
      <p:graphicFrame>
        <p:nvGraphicFramePr>
          <p:cNvPr id="157" name="Google Shape;157;p20"/>
          <p:cNvGraphicFramePr/>
          <p:nvPr/>
        </p:nvGraphicFramePr>
        <p:xfrm>
          <a:off x="1392300" y="4489450"/>
          <a:ext cx="5915050" cy="533400"/>
        </p:xfrm>
        <a:graphic>
          <a:graphicData uri="http://schemas.openxmlformats.org/drawingml/2006/table">
            <a:tbl>
              <a:tblPr firstRow="1" bandRow="1">
                <a:noFill/>
                <a:tableStyleId>{961E73CF-EB26-4CEB-BED7-B2D2660A82C6}</a:tableStyleId>
              </a:tblPr>
              <a:tblGrid>
                <a:gridCol w="2030100"/>
                <a:gridCol w="493400"/>
                <a:gridCol w="1715775"/>
                <a:gridCol w="1675775"/>
              </a:tblGrid>
              <a:tr h="533400">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P1</a:t>
                      </a:r>
                      <a:endParaRPr sz="2000" u="none" strike="noStrike" cap="none">
                        <a:latin typeface="Calibri"/>
                        <a:ea typeface="Calibri"/>
                        <a:cs typeface="Calibri"/>
                        <a:sym typeface="Calibri"/>
                      </a:endParaRPr>
                    </a:p>
                  </a:txBody>
                  <a:tcPr marL="0" marR="0" marT="984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16839" marR="0" lvl="0" indent="0" algn="l" rtl="0">
                        <a:lnSpc>
                          <a:spcPct val="100000"/>
                        </a:lnSpc>
                        <a:spcBef>
                          <a:spcPts val="0"/>
                        </a:spcBef>
                        <a:spcAft>
                          <a:spcPts val="0"/>
                        </a:spcAft>
                        <a:buNone/>
                      </a:pPr>
                      <a:r>
                        <a:rPr lang="en-US" sz="2000" u="none" strike="noStrike" cap="none">
                          <a:latin typeface="Calibri"/>
                          <a:ea typeface="Calibri"/>
                          <a:cs typeface="Calibri"/>
                          <a:sym typeface="Calibri"/>
                        </a:rPr>
                        <a:t>P3</a:t>
                      </a:r>
                      <a:endParaRPr sz="2000" u="none" strike="noStrike" cap="none">
                        <a:latin typeface="Calibri"/>
                        <a:ea typeface="Calibri"/>
                        <a:cs typeface="Calibri"/>
                        <a:sym typeface="Calibri"/>
                      </a:endParaRPr>
                    </a:p>
                  </a:txBody>
                  <a:tcPr marL="0" marR="0" marT="984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P2</a:t>
                      </a:r>
                      <a:endParaRPr sz="2000" u="none" strike="noStrike" cap="none">
                        <a:latin typeface="Calibri"/>
                        <a:ea typeface="Calibri"/>
                        <a:cs typeface="Calibri"/>
                        <a:sym typeface="Calibri"/>
                      </a:endParaRPr>
                    </a:p>
                  </a:txBody>
                  <a:tcPr marL="0" marR="0" marT="984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P4</a:t>
                      </a:r>
                      <a:endParaRPr sz="2000" u="none" strike="noStrike" cap="none">
                        <a:latin typeface="Calibri"/>
                        <a:ea typeface="Calibri"/>
                        <a:cs typeface="Calibri"/>
                        <a:sym typeface="Calibri"/>
                      </a:endParaRPr>
                    </a:p>
                  </a:txBody>
                  <a:tcPr marL="0" marR="0" marT="984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bl>
          </a:graphicData>
        </a:graphic>
      </p:graphicFrame>
      <p:sp>
        <p:nvSpPr>
          <p:cNvPr id="158" name="Google Shape;158;p20"/>
          <p:cNvSpPr txBox="1"/>
          <p:nvPr/>
        </p:nvSpPr>
        <p:spPr>
          <a:xfrm>
            <a:off x="2336419" y="4124325"/>
            <a:ext cx="154940" cy="3308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b="0" i="0" u="none" strike="noStrike" cap="none">
                <a:solidFill>
                  <a:srgbClr val="000000"/>
                </a:solidFill>
                <a:latin typeface="Calibri"/>
                <a:ea typeface="Calibri"/>
                <a:cs typeface="Calibri"/>
                <a:sym typeface="Calibri"/>
              </a:rPr>
              <a:t>7</a:t>
            </a:r>
            <a:endParaRPr sz="2000" b="0" i="0" u="none" strike="noStrike" cap="none">
              <a:solidFill>
                <a:srgbClr val="000000"/>
              </a:solidFill>
              <a:latin typeface="Calibri"/>
              <a:ea typeface="Calibri"/>
              <a:cs typeface="Calibri"/>
              <a:sym typeface="Calibri"/>
            </a:endParaRPr>
          </a:p>
        </p:txBody>
      </p:sp>
      <p:sp>
        <p:nvSpPr>
          <p:cNvPr id="159" name="Google Shape;159;p20"/>
          <p:cNvSpPr txBox="1"/>
          <p:nvPr/>
        </p:nvSpPr>
        <p:spPr>
          <a:xfrm>
            <a:off x="3598926" y="4124325"/>
            <a:ext cx="154940" cy="3308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b="0" i="0" u="none" strike="noStrike" cap="none">
                <a:solidFill>
                  <a:srgbClr val="000000"/>
                </a:solidFill>
                <a:latin typeface="Calibri"/>
                <a:ea typeface="Calibri"/>
                <a:cs typeface="Calibri"/>
                <a:sym typeface="Calibri"/>
              </a:rPr>
              <a:t>1</a:t>
            </a:r>
            <a:endParaRPr sz="2000" b="0" i="0" u="none" strike="noStrike" cap="none">
              <a:solidFill>
                <a:srgbClr val="000000"/>
              </a:solidFill>
              <a:latin typeface="Calibri"/>
              <a:ea typeface="Calibri"/>
              <a:cs typeface="Calibri"/>
              <a:sym typeface="Calibri"/>
            </a:endParaRPr>
          </a:p>
        </p:txBody>
      </p:sp>
      <p:sp>
        <p:nvSpPr>
          <p:cNvPr id="160" name="Google Shape;160;p20"/>
          <p:cNvSpPr txBox="1"/>
          <p:nvPr/>
        </p:nvSpPr>
        <p:spPr>
          <a:xfrm>
            <a:off x="4703826" y="4124325"/>
            <a:ext cx="154940" cy="3308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b="0" i="0" u="none" strike="noStrike" cap="none">
                <a:solidFill>
                  <a:srgbClr val="000000"/>
                </a:solidFill>
                <a:latin typeface="Calibri"/>
                <a:ea typeface="Calibri"/>
                <a:cs typeface="Calibri"/>
                <a:sym typeface="Calibri"/>
              </a:rPr>
              <a:t>4</a:t>
            </a:r>
            <a:endParaRPr sz="2000" b="0" i="0" u="none" strike="noStrike" cap="none">
              <a:solidFill>
                <a:srgbClr val="000000"/>
              </a:solidFill>
              <a:latin typeface="Calibri"/>
              <a:ea typeface="Calibri"/>
              <a:cs typeface="Calibri"/>
              <a:sym typeface="Calibri"/>
            </a:endParaRPr>
          </a:p>
        </p:txBody>
      </p:sp>
      <p:sp>
        <p:nvSpPr>
          <p:cNvPr id="161" name="Google Shape;161;p20"/>
          <p:cNvSpPr txBox="1"/>
          <p:nvPr/>
        </p:nvSpPr>
        <p:spPr>
          <a:xfrm>
            <a:off x="6400291" y="4124325"/>
            <a:ext cx="154940" cy="3308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b="0" i="0" u="none" strike="noStrike" cap="none">
                <a:solidFill>
                  <a:srgbClr val="000000"/>
                </a:solidFill>
                <a:latin typeface="Calibri"/>
                <a:ea typeface="Calibri"/>
                <a:cs typeface="Calibri"/>
                <a:sym typeface="Calibri"/>
              </a:rPr>
              <a:t>4</a:t>
            </a:r>
            <a:endParaRPr sz="2000" b="0" i="0" u="none" strike="noStrike" cap="none">
              <a:solidFill>
                <a:srgbClr val="000000"/>
              </a:solidFill>
              <a:latin typeface="Calibri"/>
              <a:ea typeface="Calibri"/>
              <a:cs typeface="Calibri"/>
              <a:sym typeface="Calibri"/>
            </a:endParaRPr>
          </a:p>
        </p:txBody>
      </p:sp>
      <p:graphicFrame>
        <p:nvGraphicFramePr>
          <p:cNvPr id="162" name="Google Shape;162;p20"/>
          <p:cNvGraphicFramePr/>
          <p:nvPr/>
        </p:nvGraphicFramePr>
        <p:xfrm>
          <a:off x="1279144" y="5191023"/>
          <a:ext cx="6189350" cy="289560"/>
        </p:xfrm>
        <a:graphic>
          <a:graphicData uri="http://schemas.openxmlformats.org/drawingml/2006/table">
            <a:tbl>
              <a:tblPr firstRow="1" bandRow="1">
                <a:noFill/>
                <a:tableStyleId>{961E73CF-EB26-4CEB-BED7-B2D2660A82C6}</a:tableStyleId>
              </a:tblPr>
              <a:tblGrid>
                <a:gridCol w="1135375"/>
                <a:gridCol w="1291600"/>
                <a:gridCol w="1094100"/>
                <a:gridCol w="1706875"/>
                <a:gridCol w="961400"/>
              </a:tblGrid>
              <a:tr h="254625">
                <a:tc>
                  <a:txBody>
                    <a:bodyPr/>
                    <a:lstStyle/>
                    <a:p>
                      <a:pPr marL="31750" marR="0" lvl="0" indent="0" algn="l" rtl="0">
                        <a:lnSpc>
                          <a:spcPct val="95250"/>
                        </a:lnSpc>
                        <a:spcBef>
                          <a:spcPts val="0"/>
                        </a:spcBef>
                        <a:spcAft>
                          <a:spcPts val="0"/>
                        </a:spcAft>
                        <a:buNone/>
                      </a:pPr>
                      <a:r>
                        <a:rPr lang="en-US" sz="2000" u="none" strike="noStrike" cap="none">
                          <a:latin typeface="Calibri"/>
                          <a:ea typeface="Calibri"/>
                          <a:cs typeface="Calibri"/>
                          <a:sym typeface="Calibri"/>
                        </a:rPr>
                        <a:t>0</a:t>
                      </a:r>
                      <a:endParaRPr sz="2000" u="none" strike="noStrike" cap="none">
                        <a:latin typeface="Calibri"/>
                        <a:ea typeface="Calibri"/>
                        <a:cs typeface="Calibri"/>
                        <a:sym typeface="Calibri"/>
                      </a:endParaRPr>
                    </a:p>
                  </a:txBody>
                  <a:tcPr marL="0" marR="0" marT="0" marB="0"/>
                </a:tc>
                <a:tc>
                  <a:txBody>
                    <a:bodyPr/>
                    <a:lstStyle/>
                    <a:p>
                      <a:pPr marL="0" marR="180340" lvl="0" indent="0" algn="r" rtl="0">
                        <a:lnSpc>
                          <a:spcPct val="95250"/>
                        </a:lnSpc>
                        <a:spcBef>
                          <a:spcPts val="0"/>
                        </a:spcBef>
                        <a:spcAft>
                          <a:spcPts val="0"/>
                        </a:spcAft>
                        <a:buNone/>
                      </a:pPr>
                      <a:r>
                        <a:rPr lang="en-US" sz="2000" u="none" strike="noStrike" cap="none">
                          <a:latin typeface="Calibri"/>
                          <a:ea typeface="Calibri"/>
                          <a:cs typeface="Calibri"/>
                          <a:sym typeface="Calibri"/>
                        </a:rPr>
                        <a:t>7</a:t>
                      </a:r>
                      <a:endParaRPr sz="2000" u="none" strike="noStrike" cap="none">
                        <a:latin typeface="Calibri"/>
                        <a:ea typeface="Calibri"/>
                        <a:cs typeface="Calibri"/>
                        <a:sym typeface="Calibri"/>
                      </a:endParaRPr>
                    </a:p>
                  </a:txBody>
                  <a:tcPr marL="0" marR="0" marT="0" marB="0"/>
                </a:tc>
                <a:tc>
                  <a:txBody>
                    <a:bodyPr/>
                    <a:lstStyle/>
                    <a:p>
                      <a:pPr marL="187960" marR="0" lvl="0" indent="0" algn="l" rtl="0">
                        <a:lnSpc>
                          <a:spcPct val="95250"/>
                        </a:lnSpc>
                        <a:spcBef>
                          <a:spcPts val="0"/>
                        </a:spcBef>
                        <a:spcAft>
                          <a:spcPts val="0"/>
                        </a:spcAft>
                        <a:buNone/>
                      </a:pPr>
                      <a:r>
                        <a:rPr lang="en-US" sz="2000" u="none" strike="noStrike" cap="none">
                          <a:latin typeface="Calibri"/>
                          <a:ea typeface="Calibri"/>
                          <a:cs typeface="Calibri"/>
                          <a:sym typeface="Calibri"/>
                        </a:rPr>
                        <a:t>8</a:t>
                      </a:r>
                      <a:endParaRPr sz="2000" u="none" strike="noStrike" cap="none">
                        <a:latin typeface="Calibri"/>
                        <a:ea typeface="Calibri"/>
                        <a:cs typeface="Calibri"/>
                        <a:sym typeface="Calibri"/>
                      </a:endParaRPr>
                    </a:p>
                  </a:txBody>
                  <a:tcPr marL="0" marR="0" marT="0" marB="0"/>
                </a:tc>
                <a:tc>
                  <a:txBody>
                    <a:bodyPr/>
                    <a:lstStyle/>
                    <a:p>
                      <a:pPr marL="106045" marR="0" lvl="0" indent="0" algn="ctr" rtl="0">
                        <a:lnSpc>
                          <a:spcPct val="95250"/>
                        </a:lnSpc>
                        <a:spcBef>
                          <a:spcPts val="0"/>
                        </a:spcBef>
                        <a:spcAft>
                          <a:spcPts val="0"/>
                        </a:spcAft>
                        <a:buNone/>
                      </a:pPr>
                      <a:r>
                        <a:rPr lang="en-US" sz="2000" u="none" strike="noStrike" cap="none">
                          <a:latin typeface="Calibri"/>
                          <a:ea typeface="Calibri"/>
                          <a:cs typeface="Calibri"/>
                          <a:sym typeface="Calibri"/>
                        </a:rPr>
                        <a:t>12</a:t>
                      </a:r>
                      <a:endParaRPr sz="2000" u="none" strike="noStrike" cap="none">
                        <a:latin typeface="Calibri"/>
                        <a:ea typeface="Calibri"/>
                        <a:cs typeface="Calibri"/>
                        <a:sym typeface="Calibri"/>
                      </a:endParaRPr>
                    </a:p>
                  </a:txBody>
                  <a:tcPr marL="0" marR="0" marT="0" marB="0"/>
                </a:tc>
                <a:tc>
                  <a:txBody>
                    <a:bodyPr/>
                    <a:lstStyle/>
                    <a:p>
                      <a:pPr marL="0" marR="24130" lvl="0" indent="0" algn="r" rtl="0">
                        <a:lnSpc>
                          <a:spcPct val="95250"/>
                        </a:lnSpc>
                        <a:spcBef>
                          <a:spcPts val="0"/>
                        </a:spcBef>
                        <a:spcAft>
                          <a:spcPts val="0"/>
                        </a:spcAft>
                        <a:buNone/>
                      </a:pPr>
                      <a:r>
                        <a:rPr lang="en-US" sz="2000" u="none" strike="noStrike" cap="none">
                          <a:latin typeface="Calibri"/>
                          <a:ea typeface="Calibri"/>
                          <a:cs typeface="Calibri"/>
                          <a:sym typeface="Calibri"/>
                        </a:rPr>
                        <a:t>16</a:t>
                      </a:r>
                      <a:endParaRPr sz="2000" u="none" strike="noStrike" cap="none">
                        <a:latin typeface="Calibri"/>
                        <a:ea typeface="Calibri"/>
                        <a:cs typeface="Calibri"/>
                        <a:sym typeface="Calibri"/>
                      </a:endParaRPr>
                    </a:p>
                  </a:txBody>
                  <a:tcPr marL="0" marR="0" marT="0" marB="0"/>
                </a:tc>
              </a:tr>
            </a:tbl>
          </a:graphicData>
        </a:graphic>
      </p:graphicFrame>
      <p:graphicFrame>
        <p:nvGraphicFramePr>
          <p:cNvPr id="163" name="Google Shape;163;p20"/>
          <p:cNvGraphicFramePr/>
          <p:nvPr/>
        </p:nvGraphicFramePr>
        <p:xfrm>
          <a:off x="297726" y="1060450"/>
          <a:ext cx="8535675" cy="2283450"/>
        </p:xfrm>
        <a:graphic>
          <a:graphicData uri="http://schemas.openxmlformats.org/drawingml/2006/table">
            <a:tbl>
              <a:tblPr firstRow="1" bandRow="1">
                <a:noFill/>
                <a:tableStyleId>{961E73CF-EB26-4CEB-BED7-B2D2660A82C6}</a:tableStyleId>
              </a:tblPr>
              <a:tblGrid>
                <a:gridCol w="1013450"/>
                <a:gridCol w="927100"/>
                <a:gridCol w="927100"/>
                <a:gridCol w="1423675"/>
                <a:gridCol w="1369700"/>
                <a:gridCol w="1484000"/>
                <a:gridCol w="1390650"/>
              </a:tblGrid>
              <a:tr h="700400">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Process</a:t>
                      </a:r>
                      <a:endParaRPr sz="2000" u="none" strike="noStrike" cap="none">
                        <a:latin typeface="Calibri"/>
                        <a:ea typeface="Calibri"/>
                        <a:cs typeface="Calibri"/>
                        <a:sym typeface="Calibri"/>
                      </a:endParaRPr>
                    </a:p>
                  </a:txBody>
                  <a:tcPr marL="0" marR="0" marT="1816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07645" marR="117475" lvl="0" indent="-81280" algn="l" rtl="0">
                        <a:lnSpc>
                          <a:spcPct val="100000"/>
                        </a:lnSpc>
                        <a:spcBef>
                          <a:spcPts val="0"/>
                        </a:spcBef>
                        <a:spcAft>
                          <a:spcPts val="0"/>
                        </a:spcAft>
                        <a:buNone/>
                      </a:pPr>
                      <a:r>
                        <a:rPr lang="en-US" sz="2000" u="none" strike="noStrike" cap="none">
                          <a:latin typeface="Calibri"/>
                          <a:ea typeface="Calibri"/>
                          <a:cs typeface="Calibri"/>
                          <a:sym typeface="Calibri"/>
                        </a:rPr>
                        <a:t>Arrival Time</a:t>
                      </a:r>
                      <a:endParaRPr sz="2000" u="none" strike="noStrike" cap="none">
                        <a:latin typeface="Calibri"/>
                        <a:ea typeface="Calibri"/>
                        <a:cs typeface="Calibri"/>
                        <a:sym typeface="Calibri"/>
                      </a:endParaRPr>
                    </a:p>
                  </a:txBody>
                  <a:tcPr marL="0" marR="0" marT="292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07645" marR="157480" lvl="0" indent="15239" algn="l" rtl="0">
                        <a:lnSpc>
                          <a:spcPct val="100000"/>
                        </a:lnSpc>
                        <a:spcBef>
                          <a:spcPts val="0"/>
                        </a:spcBef>
                        <a:spcAft>
                          <a:spcPts val="0"/>
                        </a:spcAft>
                        <a:buNone/>
                      </a:pPr>
                      <a:r>
                        <a:rPr lang="en-US" sz="2000" u="none" strike="noStrike" cap="none">
                          <a:latin typeface="Calibri"/>
                          <a:ea typeface="Calibri"/>
                          <a:cs typeface="Calibri"/>
                          <a:sym typeface="Calibri"/>
                        </a:rPr>
                        <a:t>Burst Time</a:t>
                      </a:r>
                      <a:endParaRPr sz="2000" u="none" strike="noStrike" cap="none">
                        <a:latin typeface="Calibri"/>
                        <a:ea typeface="Calibri"/>
                        <a:cs typeface="Calibri"/>
                        <a:sym typeface="Calibri"/>
                      </a:endParaRPr>
                    </a:p>
                  </a:txBody>
                  <a:tcPr marL="0" marR="0" marT="292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456565" marR="102235" lvl="0" indent="-344805" algn="l" rtl="0">
                        <a:lnSpc>
                          <a:spcPct val="100000"/>
                        </a:lnSpc>
                        <a:spcBef>
                          <a:spcPts val="0"/>
                        </a:spcBef>
                        <a:spcAft>
                          <a:spcPts val="0"/>
                        </a:spcAft>
                        <a:buNone/>
                      </a:pPr>
                      <a:r>
                        <a:rPr lang="en-US" sz="2000" u="none" strike="noStrike" cap="none">
                          <a:latin typeface="Calibri"/>
                          <a:ea typeface="Calibri"/>
                          <a:cs typeface="Calibri"/>
                          <a:sym typeface="Calibri"/>
                        </a:rPr>
                        <a:t>Completion Time</a:t>
                      </a:r>
                      <a:endParaRPr sz="2000" u="none" strike="noStrike" cap="none">
                        <a:latin typeface="Calibri"/>
                        <a:ea typeface="Calibri"/>
                        <a:cs typeface="Calibri"/>
                        <a:sym typeface="Calibri"/>
                      </a:endParaRPr>
                    </a:p>
                  </a:txBody>
                  <a:tcPr marL="0" marR="0" marT="292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429259" marR="180975" lvl="0" indent="-238125" algn="l" rtl="0">
                        <a:lnSpc>
                          <a:spcPct val="100000"/>
                        </a:lnSpc>
                        <a:spcBef>
                          <a:spcPts val="0"/>
                        </a:spcBef>
                        <a:spcAft>
                          <a:spcPts val="0"/>
                        </a:spcAft>
                        <a:buNone/>
                      </a:pPr>
                      <a:r>
                        <a:rPr lang="en-US" sz="2000" u="none" strike="noStrike" cap="none">
                          <a:latin typeface="Calibri"/>
                          <a:ea typeface="Calibri"/>
                          <a:cs typeface="Calibri"/>
                          <a:sym typeface="Calibri"/>
                        </a:rPr>
                        <a:t>Response Time</a:t>
                      </a:r>
                      <a:endParaRPr sz="2000" u="none" strike="noStrike" cap="none">
                        <a:latin typeface="Calibri"/>
                        <a:ea typeface="Calibri"/>
                        <a:cs typeface="Calibri"/>
                        <a:sym typeface="Calibri"/>
                      </a:endParaRPr>
                    </a:p>
                  </a:txBody>
                  <a:tcPr marL="0" marR="0" marT="292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487044" marR="130810" lvl="0" indent="-349249" algn="l" rtl="0">
                        <a:lnSpc>
                          <a:spcPct val="100000"/>
                        </a:lnSpc>
                        <a:spcBef>
                          <a:spcPts val="0"/>
                        </a:spcBef>
                        <a:spcAft>
                          <a:spcPts val="0"/>
                        </a:spcAft>
                        <a:buNone/>
                      </a:pPr>
                      <a:r>
                        <a:rPr lang="en-US" sz="2000" u="none" strike="noStrike" cap="none">
                          <a:latin typeface="Calibri"/>
                          <a:ea typeface="Calibri"/>
                          <a:cs typeface="Calibri"/>
                          <a:sym typeface="Calibri"/>
                        </a:rPr>
                        <a:t>Turnaround Time</a:t>
                      </a:r>
                      <a:endParaRPr sz="2000" u="none" strike="noStrike" cap="none">
                        <a:latin typeface="Calibri"/>
                        <a:ea typeface="Calibri"/>
                        <a:cs typeface="Calibri"/>
                        <a:sym typeface="Calibri"/>
                      </a:endParaRPr>
                    </a:p>
                  </a:txBody>
                  <a:tcPr marL="0" marR="0" marT="292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440690" marR="288925" lvl="0" indent="-142240" algn="l" rtl="0">
                        <a:lnSpc>
                          <a:spcPct val="100000"/>
                        </a:lnSpc>
                        <a:spcBef>
                          <a:spcPts val="0"/>
                        </a:spcBef>
                        <a:spcAft>
                          <a:spcPts val="0"/>
                        </a:spcAft>
                        <a:buNone/>
                      </a:pPr>
                      <a:r>
                        <a:rPr lang="en-US" sz="2000" u="none" strike="noStrike" cap="none">
                          <a:latin typeface="Calibri"/>
                          <a:ea typeface="Calibri"/>
                          <a:cs typeface="Calibri"/>
                          <a:sym typeface="Calibri"/>
                        </a:rPr>
                        <a:t>Waiting Time</a:t>
                      </a:r>
                      <a:endParaRPr sz="2000" u="none" strike="noStrike" cap="none">
                        <a:latin typeface="Calibri"/>
                        <a:ea typeface="Calibri"/>
                        <a:cs typeface="Calibri"/>
                        <a:sym typeface="Calibri"/>
                      </a:endParaRPr>
                    </a:p>
                  </a:txBody>
                  <a:tcPr marL="0" marR="0" marT="292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95600">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P1</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0.0</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7</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7</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0</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7</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0</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96250">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P2</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2.0</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4</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7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12</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6</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10</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6</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95600">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P3</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4.0</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1</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8</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3</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4</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3</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95600">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P4</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5.0</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4</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7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16</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7</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11</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7</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bl>
          </a:graphicData>
        </a:graphic>
      </p:graphicFrame>
      <p:sp>
        <p:nvSpPr>
          <p:cNvPr id="164" name="Google Shape;164;p20"/>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1"/>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Example for Preemptive SJF (SRTF)</a:t>
            </a:r>
            <a:endParaRPr/>
          </a:p>
        </p:txBody>
      </p:sp>
      <p:graphicFrame>
        <p:nvGraphicFramePr>
          <p:cNvPr id="170" name="Google Shape;170;p21"/>
          <p:cNvGraphicFramePr/>
          <p:nvPr/>
        </p:nvGraphicFramePr>
        <p:xfrm>
          <a:off x="858837" y="4489450"/>
          <a:ext cx="7215450" cy="533400"/>
        </p:xfrm>
        <a:graphic>
          <a:graphicData uri="http://schemas.openxmlformats.org/drawingml/2006/table">
            <a:tbl>
              <a:tblPr firstRow="1" bandRow="1">
                <a:noFill/>
                <a:tableStyleId>{961E73CF-EB26-4CEB-BED7-B2D2660A82C6}</a:tableStyleId>
              </a:tblPr>
              <a:tblGrid>
                <a:gridCol w="1040125"/>
                <a:gridCol w="1067425"/>
                <a:gridCol w="610225"/>
                <a:gridCol w="1143625"/>
                <a:gridCol w="1524625"/>
                <a:gridCol w="1829425"/>
              </a:tblGrid>
              <a:tr h="533400">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P1</a:t>
                      </a:r>
                      <a:endParaRPr sz="2000" u="none" strike="noStrike" cap="none">
                        <a:latin typeface="Calibri"/>
                        <a:ea typeface="Calibri"/>
                        <a:cs typeface="Calibri"/>
                        <a:sym typeface="Calibri"/>
                      </a:endParaRPr>
                    </a:p>
                  </a:txBody>
                  <a:tcPr marL="0" marR="0" marT="984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P2</a:t>
                      </a:r>
                      <a:endParaRPr sz="2000" u="none" strike="noStrike" cap="none">
                        <a:latin typeface="Calibri"/>
                        <a:ea typeface="Calibri"/>
                        <a:cs typeface="Calibri"/>
                        <a:sym typeface="Calibri"/>
                      </a:endParaRPr>
                    </a:p>
                  </a:txBody>
                  <a:tcPr marL="0" marR="0" marT="984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74625" marR="0" lvl="0" indent="0" algn="l" rtl="0">
                        <a:lnSpc>
                          <a:spcPct val="100000"/>
                        </a:lnSpc>
                        <a:spcBef>
                          <a:spcPts val="0"/>
                        </a:spcBef>
                        <a:spcAft>
                          <a:spcPts val="0"/>
                        </a:spcAft>
                        <a:buNone/>
                      </a:pPr>
                      <a:r>
                        <a:rPr lang="en-US" sz="2000" u="none" strike="noStrike" cap="none">
                          <a:latin typeface="Calibri"/>
                          <a:ea typeface="Calibri"/>
                          <a:cs typeface="Calibri"/>
                          <a:sym typeface="Calibri"/>
                        </a:rPr>
                        <a:t>P3</a:t>
                      </a:r>
                      <a:endParaRPr sz="2000" u="none" strike="noStrike" cap="none">
                        <a:latin typeface="Calibri"/>
                        <a:ea typeface="Calibri"/>
                        <a:cs typeface="Calibri"/>
                        <a:sym typeface="Calibri"/>
                      </a:endParaRPr>
                    </a:p>
                  </a:txBody>
                  <a:tcPr marL="0" marR="0" marT="984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P2</a:t>
                      </a:r>
                      <a:endParaRPr sz="2000" u="none" strike="noStrike" cap="none">
                        <a:latin typeface="Calibri"/>
                        <a:ea typeface="Calibri"/>
                        <a:cs typeface="Calibri"/>
                        <a:sym typeface="Calibri"/>
                      </a:endParaRPr>
                    </a:p>
                  </a:txBody>
                  <a:tcPr marL="0" marR="0" marT="984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P4</a:t>
                      </a:r>
                      <a:endParaRPr sz="2000" u="none" strike="noStrike" cap="none">
                        <a:latin typeface="Calibri"/>
                        <a:ea typeface="Calibri"/>
                        <a:cs typeface="Calibri"/>
                        <a:sym typeface="Calibri"/>
                      </a:endParaRPr>
                    </a:p>
                  </a:txBody>
                  <a:tcPr marL="0" marR="0" marT="984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P1</a:t>
                      </a:r>
                      <a:endParaRPr sz="2000" u="none" strike="noStrike" cap="none">
                        <a:latin typeface="Calibri"/>
                        <a:ea typeface="Calibri"/>
                        <a:cs typeface="Calibri"/>
                        <a:sym typeface="Calibri"/>
                      </a:endParaRPr>
                    </a:p>
                  </a:txBody>
                  <a:tcPr marL="0" marR="0" marT="984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bl>
          </a:graphicData>
        </a:graphic>
      </p:graphicFrame>
      <p:sp>
        <p:nvSpPr>
          <p:cNvPr id="171" name="Google Shape;171;p21"/>
          <p:cNvSpPr txBox="1"/>
          <p:nvPr/>
        </p:nvSpPr>
        <p:spPr>
          <a:xfrm>
            <a:off x="1307338" y="4124325"/>
            <a:ext cx="154940" cy="3308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b="0" i="0" u="none" strike="noStrike" cap="none">
                <a:solidFill>
                  <a:srgbClr val="000000"/>
                </a:solidFill>
                <a:latin typeface="Calibri"/>
                <a:ea typeface="Calibri"/>
                <a:cs typeface="Calibri"/>
                <a:sym typeface="Calibri"/>
              </a:rPr>
              <a:t>2</a:t>
            </a:r>
            <a:endParaRPr sz="2000" b="0" i="0" u="none" strike="noStrike" cap="none">
              <a:solidFill>
                <a:srgbClr val="000000"/>
              </a:solidFill>
              <a:latin typeface="Calibri"/>
              <a:ea typeface="Calibri"/>
              <a:cs typeface="Calibri"/>
              <a:sym typeface="Calibri"/>
            </a:endParaRPr>
          </a:p>
        </p:txBody>
      </p:sp>
      <p:sp>
        <p:nvSpPr>
          <p:cNvPr id="172" name="Google Shape;172;p21"/>
          <p:cNvSpPr txBox="1"/>
          <p:nvPr/>
        </p:nvSpPr>
        <p:spPr>
          <a:xfrm>
            <a:off x="2361057" y="4124325"/>
            <a:ext cx="154940" cy="3308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b="0" i="0" u="none" strike="noStrike" cap="none">
                <a:solidFill>
                  <a:srgbClr val="000000"/>
                </a:solidFill>
                <a:latin typeface="Calibri"/>
                <a:ea typeface="Calibri"/>
                <a:cs typeface="Calibri"/>
                <a:sym typeface="Calibri"/>
              </a:rPr>
              <a:t>2</a:t>
            </a:r>
            <a:endParaRPr sz="2000" b="0" i="0" u="none" strike="noStrike" cap="none">
              <a:solidFill>
                <a:srgbClr val="000000"/>
              </a:solidFill>
              <a:latin typeface="Calibri"/>
              <a:ea typeface="Calibri"/>
              <a:cs typeface="Calibri"/>
              <a:sym typeface="Calibri"/>
            </a:endParaRPr>
          </a:p>
        </p:txBody>
      </p:sp>
      <p:sp>
        <p:nvSpPr>
          <p:cNvPr id="173" name="Google Shape;173;p21"/>
          <p:cNvSpPr txBox="1"/>
          <p:nvPr/>
        </p:nvSpPr>
        <p:spPr>
          <a:xfrm>
            <a:off x="3199638" y="4124325"/>
            <a:ext cx="154940" cy="3308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b="0" i="0" u="none" strike="noStrike" cap="none">
                <a:solidFill>
                  <a:srgbClr val="000000"/>
                </a:solidFill>
                <a:latin typeface="Calibri"/>
                <a:ea typeface="Calibri"/>
                <a:cs typeface="Calibri"/>
                <a:sym typeface="Calibri"/>
              </a:rPr>
              <a:t>1</a:t>
            </a:r>
            <a:endParaRPr sz="2000" b="0" i="0" u="none" strike="noStrike" cap="none">
              <a:solidFill>
                <a:srgbClr val="000000"/>
              </a:solidFill>
              <a:latin typeface="Calibri"/>
              <a:ea typeface="Calibri"/>
              <a:cs typeface="Calibri"/>
              <a:sym typeface="Calibri"/>
            </a:endParaRPr>
          </a:p>
        </p:txBody>
      </p:sp>
      <p:sp>
        <p:nvSpPr>
          <p:cNvPr id="174" name="Google Shape;174;p21"/>
          <p:cNvSpPr txBox="1"/>
          <p:nvPr/>
        </p:nvSpPr>
        <p:spPr>
          <a:xfrm>
            <a:off x="4075938" y="4124325"/>
            <a:ext cx="154940" cy="3308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b="0" i="0" u="none" strike="noStrike" cap="none">
                <a:solidFill>
                  <a:srgbClr val="000000"/>
                </a:solidFill>
                <a:latin typeface="Calibri"/>
                <a:ea typeface="Calibri"/>
                <a:cs typeface="Calibri"/>
                <a:sym typeface="Calibri"/>
              </a:rPr>
              <a:t>2</a:t>
            </a:r>
            <a:endParaRPr sz="2000" b="0" i="0" u="none" strike="noStrike" cap="none">
              <a:solidFill>
                <a:srgbClr val="000000"/>
              </a:solidFill>
              <a:latin typeface="Calibri"/>
              <a:ea typeface="Calibri"/>
              <a:cs typeface="Calibri"/>
              <a:sym typeface="Calibri"/>
            </a:endParaRPr>
          </a:p>
        </p:txBody>
      </p:sp>
      <p:sp>
        <p:nvSpPr>
          <p:cNvPr id="175" name="Google Shape;175;p21"/>
          <p:cNvSpPr txBox="1"/>
          <p:nvPr/>
        </p:nvSpPr>
        <p:spPr>
          <a:xfrm>
            <a:off x="5409691" y="4124325"/>
            <a:ext cx="154940" cy="3308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b="0" i="0" u="none" strike="noStrike" cap="none">
                <a:solidFill>
                  <a:srgbClr val="000000"/>
                </a:solidFill>
                <a:latin typeface="Calibri"/>
                <a:ea typeface="Calibri"/>
                <a:cs typeface="Calibri"/>
                <a:sym typeface="Calibri"/>
              </a:rPr>
              <a:t>4</a:t>
            </a:r>
            <a:endParaRPr sz="2000" b="0" i="0" u="none" strike="noStrike" cap="none">
              <a:solidFill>
                <a:srgbClr val="000000"/>
              </a:solidFill>
              <a:latin typeface="Calibri"/>
              <a:ea typeface="Calibri"/>
              <a:cs typeface="Calibri"/>
              <a:sym typeface="Calibri"/>
            </a:endParaRPr>
          </a:p>
        </p:txBody>
      </p:sp>
      <p:sp>
        <p:nvSpPr>
          <p:cNvPr id="176" name="Google Shape;176;p21"/>
          <p:cNvSpPr txBox="1"/>
          <p:nvPr/>
        </p:nvSpPr>
        <p:spPr>
          <a:xfrm>
            <a:off x="7086345" y="4124325"/>
            <a:ext cx="154940" cy="3308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b="0" i="0" u="none" strike="noStrike" cap="none">
                <a:solidFill>
                  <a:srgbClr val="000000"/>
                </a:solidFill>
                <a:latin typeface="Calibri"/>
                <a:ea typeface="Calibri"/>
                <a:cs typeface="Calibri"/>
                <a:sym typeface="Calibri"/>
              </a:rPr>
              <a:t>5</a:t>
            </a:r>
            <a:endParaRPr sz="2000" b="0" i="0" u="none" strike="noStrike" cap="none">
              <a:solidFill>
                <a:srgbClr val="000000"/>
              </a:solidFill>
              <a:latin typeface="Calibri"/>
              <a:ea typeface="Calibri"/>
              <a:cs typeface="Calibri"/>
              <a:sym typeface="Calibri"/>
            </a:endParaRPr>
          </a:p>
        </p:txBody>
      </p:sp>
      <p:graphicFrame>
        <p:nvGraphicFramePr>
          <p:cNvPr id="177" name="Google Shape;177;p21"/>
          <p:cNvGraphicFramePr/>
          <p:nvPr/>
        </p:nvGraphicFramePr>
        <p:xfrm>
          <a:off x="745490" y="5275453"/>
          <a:ext cx="7638425" cy="289560"/>
        </p:xfrm>
        <a:graphic>
          <a:graphicData uri="http://schemas.openxmlformats.org/drawingml/2006/table">
            <a:tbl>
              <a:tblPr firstRow="1" bandRow="1">
                <a:noFill/>
                <a:tableStyleId>{961E73CF-EB26-4CEB-BED7-B2D2660A82C6}</a:tableStyleId>
              </a:tblPr>
              <a:tblGrid>
                <a:gridCol w="591825"/>
                <a:gridCol w="1104900"/>
                <a:gridCol w="876300"/>
                <a:gridCol w="876300"/>
                <a:gridCol w="1295400"/>
                <a:gridCol w="1741800"/>
                <a:gridCol w="1151900"/>
              </a:tblGrid>
              <a:tr h="254000">
                <a:tc>
                  <a:txBody>
                    <a:bodyPr/>
                    <a:lstStyle/>
                    <a:p>
                      <a:pPr marL="31750" marR="0" lvl="0" indent="0" algn="l" rtl="0">
                        <a:lnSpc>
                          <a:spcPct val="95250"/>
                        </a:lnSpc>
                        <a:spcBef>
                          <a:spcPts val="0"/>
                        </a:spcBef>
                        <a:spcAft>
                          <a:spcPts val="0"/>
                        </a:spcAft>
                        <a:buNone/>
                      </a:pPr>
                      <a:r>
                        <a:rPr lang="en-US" sz="2000" u="none" strike="noStrike" cap="none">
                          <a:latin typeface="Calibri"/>
                          <a:ea typeface="Calibri"/>
                          <a:cs typeface="Calibri"/>
                          <a:sym typeface="Calibri"/>
                        </a:rPr>
                        <a:t>0</a:t>
                      </a:r>
                      <a:endParaRPr sz="2000" u="none" strike="noStrike" cap="none">
                        <a:latin typeface="Calibri"/>
                        <a:ea typeface="Calibri"/>
                        <a:cs typeface="Calibri"/>
                        <a:sym typeface="Calibri"/>
                      </a:endParaRPr>
                    </a:p>
                  </a:txBody>
                  <a:tcPr marL="0" marR="0" marT="0" marB="0"/>
                </a:tc>
                <a:tc>
                  <a:txBody>
                    <a:bodyPr/>
                    <a:lstStyle/>
                    <a:p>
                      <a:pPr marL="0" marR="106045" lvl="0" indent="0" algn="ctr" rtl="0">
                        <a:lnSpc>
                          <a:spcPct val="95250"/>
                        </a:lnSpc>
                        <a:spcBef>
                          <a:spcPts val="0"/>
                        </a:spcBef>
                        <a:spcAft>
                          <a:spcPts val="0"/>
                        </a:spcAft>
                        <a:buNone/>
                      </a:pPr>
                      <a:r>
                        <a:rPr lang="en-US" sz="2000" u="none" strike="noStrike" cap="none">
                          <a:latin typeface="Calibri"/>
                          <a:ea typeface="Calibri"/>
                          <a:cs typeface="Calibri"/>
                          <a:sym typeface="Calibri"/>
                        </a:rPr>
                        <a:t>2</a:t>
                      </a:r>
                      <a:endParaRPr sz="2000" u="none" strike="noStrike" cap="none">
                        <a:latin typeface="Calibri"/>
                        <a:ea typeface="Calibri"/>
                        <a:cs typeface="Calibri"/>
                        <a:sym typeface="Calibri"/>
                      </a:endParaRPr>
                    </a:p>
                  </a:txBody>
                  <a:tcPr marL="0" marR="0" marT="0" marB="0"/>
                </a:tc>
                <a:tc>
                  <a:txBody>
                    <a:bodyPr/>
                    <a:lstStyle/>
                    <a:p>
                      <a:pPr marL="544830" marR="0" lvl="0" indent="0" algn="l" rtl="0">
                        <a:lnSpc>
                          <a:spcPct val="95250"/>
                        </a:lnSpc>
                        <a:spcBef>
                          <a:spcPts val="0"/>
                        </a:spcBef>
                        <a:spcAft>
                          <a:spcPts val="0"/>
                        </a:spcAft>
                        <a:buNone/>
                      </a:pPr>
                      <a:r>
                        <a:rPr lang="en-US" sz="2000" u="none" strike="noStrike" cap="none">
                          <a:latin typeface="Calibri"/>
                          <a:ea typeface="Calibri"/>
                          <a:cs typeface="Calibri"/>
                          <a:sym typeface="Calibri"/>
                        </a:rPr>
                        <a:t>4</a:t>
                      </a:r>
                      <a:endParaRPr sz="2000" u="none" strike="noStrike" cap="none">
                        <a:latin typeface="Calibri"/>
                        <a:ea typeface="Calibri"/>
                        <a:cs typeface="Calibri"/>
                        <a:sym typeface="Calibri"/>
                      </a:endParaRPr>
                    </a:p>
                  </a:txBody>
                  <a:tcPr marL="0" marR="0" marT="0" marB="0"/>
                </a:tc>
                <a:tc>
                  <a:txBody>
                    <a:bodyPr/>
                    <a:lstStyle/>
                    <a:p>
                      <a:pPr marL="201930" marR="0" lvl="0" indent="0" algn="l" rtl="0">
                        <a:lnSpc>
                          <a:spcPct val="95250"/>
                        </a:lnSpc>
                        <a:spcBef>
                          <a:spcPts val="0"/>
                        </a:spcBef>
                        <a:spcAft>
                          <a:spcPts val="0"/>
                        </a:spcAft>
                        <a:buNone/>
                      </a:pPr>
                      <a:r>
                        <a:rPr lang="en-US" sz="2000" u="none" strike="noStrike" cap="none">
                          <a:latin typeface="Calibri"/>
                          <a:ea typeface="Calibri"/>
                          <a:cs typeface="Calibri"/>
                          <a:sym typeface="Calibri"/>
                        </a:rPr>
                        <a:t>5</a:t>
                      </a:r>
                      <a:endParaRPr sz="2000" u="none" strike="noStrike" cap="none">
                        <a:latin typeface="Calibri"/>
                        <a:ea typeface="Calibri"/>
                        <a:cs typeface="Calibri"/>
                        <a:sym typeface="Calibri"/>
                      </a:endParaRPr>
                    </a:p>
                  </a:txBody>
                  <a:tcPr marL="0" marR="0" marT="0" marB="0"/>
                </a:tc>
                <a:tc>
                  <a:txBody>
                    <a:bodyPr/>
                    <a:lstStyle/>
                    <a:p>
                      <a:pPr marL="0" marR="68580" lvl="0" indent="0" algn="ctr" rtl="0">
                        <a:lnSpc>
                          <a:spcPct val="95250"/>
                        </a:lnSpc>
                        <a:spcBef>
                          <a:spcPts val="0"/>
                        </a:spcBef>
                        <a:spcAft>
                          <a:spcPts val="0"/>
                        </a:spcAft>
                        <a:buNone/>
                      </a:pPr>
                      <a:r>
                        <a:rPr lang="en-US" sz="2000" u="none" strike="noStrike" cap="none">
                          <a:latin typeface="Calibri"/>
                          <a:ea typeface="Calibri"/>
                          <a:cs typeface="Calibri"/>
                          <a:sym typeface="Calibri"/>
                        </a:rPr>
                        <a:t>7</a:t>
                      </a:r>
                      <a:endParaRPr sz="2000" u="none" strike="noStrike" cap="none">
                        <a:latin typeface="Calibri"/>
                        <a:ea typeface="Calibri"/>
                        <a:cs typeface="Calibri"/>
                        <a:sym typeface="Calibri"/>
                      </a:endParaRPr>
                    </a:p>
                  </a:txBody>
                  <a:tcPr marL="0" marR="0" marT="0" marB="0"/>
                </a:tc>
                <a:tc>
                  <a:txBody>
                    <a:bodyPr/>
                    <a:lstStyle/>
                    <a:p>
                      <a:pPr marL="0" marR="231775" lvl="0" indent="0" algn="ctr" rtl="0">
                        <a:lnSpc>
                          <a:spcPct val="95250"/>
                        </a:lnSpc>
                        <a:spcBef>
                          <a:spcPts val="0"/>
                        </a:spcBef>
                        <a:spcAft>
                          <a:spcPts val="0"/>
                        </a:spcAft>
                        <a:buNone/>
                      </a:pPr>
                      <a:r>
                        <a:rPr lang="en-US" sz="2000" u="none" strike="noStrike" cap="none">
                          <a:latin typeface="Calibri"/>
                          <a:ea typeface="Calibri"/>
                          <a:cs typeface="Calibri"/>
                          <a:sym typeface="Calibri"/>
                        </a:rPr>
                        <a:t>11</a:t>
                      </a:r>
                      <a:endParaRPr sz="2000" u="none" strike="noStrike" cap="none">
                        <a:latin typeface="Calibri"/>
                        <a:ea typeface="Calibri"/>
                        <a:cs typeface="Calibri"/>
                        <a:sym typeface="Calibri"/>
                      </a:endParaRPr>
                    </a:p>
                  </a:txBody>
                  <a:tcPr marL="0" marR="0" marT="0" marB="0"/>
                </a:tc>
                <a:tc>
                  <a:txBody>
                    <a:bodyPr/>
                    <a:lstStyle/>
                    <a:p>
                      <a:pPr marL="0" marR="24130" lvl="0" indent="0" algn="r" rtl="0">
                        <a:lnSpc>
                          <a:spcPct val="95250"/>
                        </a:lnSpc>
                        <a:spcBef>
                          <a:spcPts val="0"/>
                        </a:spcBef>
                        <a:spcAft>
                          <a:spcPts val="0"/>
                        </a:spcAft>
                        <a:buNone/>
                      </a:pPr>
                      <a:r>
                        <a:rPr lang="en-US" sz="2000" u="none" strike="noStrike" cap="none">
                          <a:latin typeface="Calibri"/>
                          <a:ea typeface="Calibri"/>
                          <a:cs typeface="Calibri"/>
                          <a:sym typeface="Calibri"/>
                        </a:rPr>
                        <a:t>16</a:t>
                      </a:r>
                      <a:endParaRPr sz="2000" u="none" strike="noStrike" cap="none">
                        <a:latin typeface="Calibri"/>
                        <a:ea typeface="Calibri"/>
                        <a:cs typeface="Calibri"/>
                        <a:sym typeface="Calibri"/>
                      </a:endParaRPr>
                    </a:p>
                  </a:txBody>
                  <a:tcPr marL="0" marR="0" marT="0" marB="0"/>
                </a:tc>
              </a:tr>
            </a:tbl>
          </a:graphicData>
        </a:graphic>
      </p:graphicFrame>
      <p:graphicFrame>
        <p:nvGraphicFramePr>
          <p:cNvPr id="178" name="Google Shape;178;p21"/>
          <p:cNvGraphicFramePr/>
          <p:nvPr/>
        </p:nvGraphicFramePr>
        <p:xfrm>
          <a:off x="297726" y="1060450"/>
          <a:ext cx="8535675" cy="2283450"/>
        </p:xfrm>
        <a:graphic>
          <a:graphicData uri="http://schemas.openxmlformats.org/drawingml/2006/table">
            <a:tbl>
              <a:tblPr firstRow="1" bandRow="1">
                <a:noFill/>
                <a:tableStyleId>{961E73CF-EB26-4CEB-BED7-B2D2660A82C6}</a:tableStyleId>
              </a:tblPr>
              <a:tblGrid>
                <a:gridCol w="1013450"/>
                <a:gridCol w="927100"/>
                <a:gridCol w="927100"/>
                <a:gridCol w="1423675"/>
                <a:gridCol w="1369700"/>
                <a:gridCol w="1484000"/>
                <a:gridCol w="1390650"/>
              </a:tblGrid>
              <a:tr h="700400">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Process</a:t>
                      </a:r>
                      <a:endParaRPr sz="2000" u="none" strike="noStrike" cap="none">
                        <a:latin typeface="Calibri"/>
                        <a:ea typeface="Calibri"/>
                        <a:cs typeface="Calibri"/>
                        <a:sym typeface="Calibri"/>
                      </a:endParaRPr>
                    </a:p>
                  </a:txBody>
                  <a:tcPr marL="0" marR="0" marT="1816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07645" marR="117475" lvl="0" indent="-81280" algn="l" rtl="0">
                        <a:lnSpc>
                          <a:spcPct val="100000"/>
                        </a:lnSpc>
                        <a:spcBef>
                          <a:spcPts val="0"/>
                        </a:spcBef>
                        <a:spcAft>
                          <a:spcPts val="0"/>
                        </a:spcAft>
                        <a:buNone/>
                      </a:pPr>
                      <a:r>
                        <a:rPr lang="en-US" sz="2000" u="none" strike="noStrike" cap="none">
                          <a:latin typeface="Calibri"/>
                          <a:ea typeface="Calibri"/>
                          <a:cs typeface="Calibri"/>
                          <a:sym typeface="Calibri"/>
                        </a:rPr>
                        <a:t>Arrival Time</a:t>
                      </a:r>
                      <a:endParaRPr sz="2000" u="none" strike="noStrike" cap="none">
                        <a:latin typeface="Calibri"/>
                        <a:ea typeface="Calibri"/>
                        <a:cs typeface="Calibri"/>
                        <a:sym typeface="Calibri"/>
                      </a:endParaRPr>
                    </a:p>
                  </a:txBody>
                  <a:tcPr marL="0" marR="0" marT="292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07645" marR="157480" lvl="0" indent="15239" algn="l" rtl="0">
                        <a:lnSpc>
                          <a:spcPct val="100000"/>
                        </a:lnSpc>
                        <a:spcBef>
                          <a:spcPts val="0"/>
                        </a:spcBef>
                        <a:spcAft>
                          <a:spcPts val="0"/>
                        </a:spcAft>
                        <a:buNone/>
                      </a:pPr>
                      <a:r>
                        <a:rPr lang="en-US" sz="2000" u="none" strike="noStrike" cap="none">
                          <a:latin typeface="Calibri"/>
                          <a:ea typeface="Calibri"/>
                          <a:cs typeface="Calibri"/>
                          <a:sym typeface="Calibri"/>
                        </a:rPr>
                        <a:t>Burst Time</a:t>
                      </a:r>
                      <a:endParaRPr sz="2000" u="none" strike="noStrike" cap="none">
                        <a:latin typeface="Calibri"/>
                        <a:ea typeface="Calibri"/>
                        <a:cs typeface="Calibri"/>
                        <a:sym typeface="Calibri"/>
                      </a:endParaRPr>
                    </a:p>
                  </a:txBody>
                  <a:tcPr marL="0" marR="0" marT="292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456565" marR="102235" lvl="0" indent="-344805" algn="l" rtl="0">
                        <a:lnSpc>
                          <a:spcPct val="100000"/>
                        </a:lnSpc>
                        <a:spcBef>
                          <a:spcPts val="0"/>
                        </a:spcBef>
                        <a:spcAft>
                          <a:spcPts val="0"/>
                        </a:spcAft>
                        <a:buNone/>
                      </a:pPr>
                      <a:r>
                        <a:rPr lang="en-US" sz="2000" u="none" strike="noStrike" cap="none">
                          <a:latin typeface="Calibri"/>
                          <a:ea typeface="Calibri"/>
                          <a:cs typeface="Calibri"/>
                          <a:sym typeface="Calibri"/>
                        </a:rPr>
                        <a:t>Completion Time</a:t>
                      </a:r>
                      <a:endParaRPr sz="2000" u="none" strike="noStrike" cap="none">
                        <a:latin typeface="Calibri"/>
                        <a:ea typeface="Calibri"/>
                        <a:cs typeface="Calibri"/>
                        <a:sym typeface="Calibri"/>
                      </a:endParaRPr>
                    </a:p>
                  </a:txBody>
                  <a:tcPr marL="0" marR="0" marT="292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429259" marR="180975" lvl="0" indent="-238125" algn="l" rtl="0">
                        <a:lnSpc>
                          <a:spcPct val="100000"/>
                        </a:lnSpc>
                        <a:spcBef>
                          <a:spcPts val="0"/>
                        </a:spcBef>
                        <a:spcAft>
                          <a:spcPts val="0"/>
                        </a:spcAft>
                        <a:buNone/>
                      </a:pPr>
                      <a:r>
                        <a:rPr lang="en-US" sz="2000" u="none" strike="noStrike" cap="none">
                          <a:latin typeface="Calibri"/>
                          <a:ea typeface="Calibri"/>
                          <a:cs typeface="Calibri"/>
                          <a:sym typeface="Calibri"/>
                        </a:rPr>
                        <a:t>Response Time</a:t>
                      </a:r>
                      <a:endParaRPr sz="2000" u="none" strike="noStrike" cap="none">
                        <a:latin typeface="Calibri"/>
                        <a:ea typeface="Calibri"/>
                        <a:cs typeface="Calibri"/>
                        <a:sym typeface="Calibri"/>
                      </a:endParaRPr>
                    </a:p>
                  </a:txBody>
                  <a:tcPr marL="0" marR="0" marT="292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487044" marR="130810" lvl="0" indent="-349249" algn="l" rtl="0">
                        <a:lnSpc>
                          <a:spcPct val="100000"/>
                        </a:lnSpc>
                        <a:spcBef>
                          <a:spcPts val="0"/>
                        </a:spcBef>
                        <a:spcAft>
                          <a:spcPts val="0"/>
                        </a:spcAft>
                        <a:buNone/>
                      </a:pPr>
                      <a:r>
                        <a:rPr lang="en-US" sz="2000" u="none" strike="noStrike" cap="none">
                          <a:latin typeface="Calibri"/>
                          <a:ea typeface="Calibri"/>
                          <a:cs typeface="Calibri"/>
                          <a:sym typeface="Calibri"/>
                        </a:rPr>
                        <a:t>Turnaround Time</a:t>
                      </a:r>
                      <a:endParaRPr sz="2000" u="none" strike="noStrike" cap="none">
                        <a:latin typeface="Calibri"/>
                        <a:ea typeface="Calibri"/>
                        <a:cs typeface="Calibri"/>
                        <a:sym typeface="Calibri"/>
                      </a:endParaRPr>
                    </a:p>
                  </a:txBody>
                  <a:tcPr marL="0" marR="0" marT="292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440690" marR="288925" lvl="0" indent="-142240" algn="l" rtl="0">
                        <a:lnSpc>
                          <a:spcPct val="100000"/>
                        </a:lnSpc>
                        <a:spcBef>
                          <a:spcPts val="0"/>
                        </a:spcBef>
                        <a:spcAft>
                          <a:spcPts val="0"/>
                        </a:spcAft>
                        <a:buNone/>
                      </a:pPr>
                      <a:r>
                        <a:rPr lang="en-US" sz="2000" u="none" strike="noStrike" cap="none">
                          <a:latin typeface="Calibri"/>
                          <a:ea typeface="Calibri"/>
                          <a:cs typeface="Calibri"/>
                          <a:sym typeface="Calibri"/>
                        </a:rPr>
                        <a:t>Waiting Time</a:t>
                      </a:r>
                      <a:endParaRPr sz="2000" u="none" strike="noStrike" cap="none">
                        <a:latin typeface="Calibri"/>
                        <a:ea typeface="Calibri"/>
                        <a:cs typeface="Calibri"/>
                        <a:sym typeface="Calibri"/>
                      </a:endParaRPr>
                    </a:p>
                  </a:txBody>
                  <a:tcPr marL="0" marR="0" marT="292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95600">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P1</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0.0</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7</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7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16</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0</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16</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9</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96250">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P2</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2.0</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4</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7</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0</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5</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1</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95600">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P3</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4.0</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1</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5</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0</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1</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0</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95600">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P4</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5.0</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4</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7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11</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2</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6</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2</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bl>
          </a:graphicData>
        </a:graphic>
      </p:graphicFrame>
      <p:sp>
        <p:nvSpPr>
          <p:cNvPr id="179" name="Google Shape;179;p21"/>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Question</a:t>
            </a:r>
            <a:endParaRPr/>
          </a:p>
        </p:txBody>
      </p:sp>
      <p:pic>
        <p:nvPicPr>
          <p:cNvPr id="185" name="Google Shape;185;p22"/>
          <p:cNvPicPr preferRelativeResize="0"/>
          <p:nvPr/>
        </p:nvPicPr>
        <p:blipFill rotWithShape="1">
          <a:blip r:embed="rId3">
            <a:alphaModFix/>
          </a:blip>
          <a:srcRect/>
          <a:stretch/>
        </p:blipFill>
        <p:spPr>
          <a:xfrm>
            <a:off x="1072802" y="1185405"/>
            <a:ext cx="3816092" cy="3837531"/>
          </a:xfrm>
          <a:prstGeom prst="rect">
            <a:avLst/>
          </a:prstGeom>
          <a:noFill/>
          <a:ln>
            <a:noFill/>
          </a:ln>
        </p:spPr>
      </p:pic>
      <p:sp>
        <p:nvSpPr>
          <p:cNvPr id="186" name="Google Shape;186;p22"/>
          <p:cNvSpPr/>
          <p:nvPr/>
        </p:nvSpPr>
        <p:spPr>
          <a:xfrm>
            <a:off x="306887" y="5410986"/>
            <a:ext cx="8298494"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https://www.geeksforgeeks.org/program-for-shortest-job-first-or-sjf-cpu-scheduling-set-1-non-preemptive/</a:t>
            </a:r>
            <a:endParaRPr/>
          </a:p>
        </p:txBody>
      </p:sp>
      <p:sp>
        <p:nvSpPr>
          <p:cNvPr id="187" name="Google Shape;187;p22"/>
          <p:cNvSpPr txBox="1"/>
          <p:nvPr/>
        </p:nvSpPr>
        <p:spPr>
          <a:xfrm>
            <a:off x="5123145" y="1365337"/>
            <a:ext cx="3482236" cy="70788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000" b="0" i="0" u="none" strike="noStrike" cap="none">
                <a:solidFill>
                  <a:srgbClr val="000000"/>
                </a:solidFill>
                <a:latin typeface="Calibri"/>
                <a:ea typeface="Calibri"/>
                <a:cs typeface="Calibri"/>
                <a:sym typeface="Calibri"/>
              </a:rPr>
              <a:t>Calculate Average Turnaround Time, Average Wafting Time.</a:t>
            </a:r>
            <a:endParaRPr sz="1400" b="0" i="0" u="none" strike="noStrike" cap="none">
              <a:solidFill>
                <a:srgbClr val="000000"/>
              </a:solidFill>
              <a:latin typeface="Arial"/>
              <a:ea typeface="Arial"/>
              <a:cs typeface="Arial"/>
              <a:sym typeface="Arial"/>
            </a:endParaRPr>
          </a:p>
        </p:txBody>
      </p:sp>
      <p:sp>
        <p:nvSpPr>
          <p:cNvPr id="188" name="Google Shape;188;p22"/>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3"/>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Advantages and Disadvantages of SJF</a:t>
            </a:r>
            <a:endParaRPr/>
          </a:p>
        </p:txBody>
      </p:sp>
      <p:sp>
        <p:nvSpPr>
          <p:cNvPr id="194" name="Google Shape;194;p23"/>
          <p:cNvSpPr txBox="1"/>
          <p:nvPr/>
        </p:nvSpPr>
        <p:spPr>
          <a:xfrm>
            <a:off x="535940" y="1083310"/>
            <a:ext cx="7856855" cy="3989070"/>
          </a:xfrm>
          <a:prstGeom prst="rect">
            <a:avLst/>
          </a:prstGeom>
          <a:noFill/>
          <a:ln>
            <a:noFill/>
          </a:ln>
        </p:spPr>
        <p:txBody>
          <a:bodyPr spcFirstLastPara="1" wrap="square" lIns="0" tIns="12050" rIns="0" bIns="0" anchor="t" anchorCtr="0">
            <a:spAutoFit/>
          </a:bodyPr>
          <a:lstStyle/>
          <a:p>
            <a:pPr marL="354965" marR="0" lvl="0" indent="-342265" algn="l" rtl="0">
              <a:lnSpc>
                <a:spcPct val="100000"/>
              </a:lnSpc>
              <a:spcBef>
                <a:spcPts val="0"/>
              </a:spcBef>
              <a:spcAft>
                <a:spcPts val="0"/>
              </a:spcAft>
              <a:buClr>
                <a:srgbClr val="000000"/>
              </a:buClr>
              <a:buSzPts val="2200"/>
              <a:buFont typeface="Arial"/>
              <a:buChar char="•"/>
            </a:pPr>
            <a:r>
              <a:rPr lang="en-US" sz="2200" b="1" i="0" u="none" strike="noStrike" cap="none">
                <a:solidFill>
                  <a:srgbClr val="0000FF"/>
                </a:solidFill>
                <a:latin typeface="Calibri"/>
                <a:ea typeface="Calibri"/>
                <a:cs typeface="Calibri"/>
                <a:sym typeface="Calibri"/>
              </a:rPr>
              <a:t>Advantages</a:t>
            </a:r>
            <a:r>
              <a:rPr lang="en-US" sz="2200" b="0" i="0" u="none" strike="noStrike" cap="none">
                <a:solidFill>
                  <a:srgbClr val="000000"/>
                </a:solidFill>
                <a:latin typeface="Calibri"/>
                <a:ea typeface="Calibri"/>
                <a:cs typeface="Calibri"/>
                <a:sym typeface="Calibri"/>
              </a:rPr>
              <a:t>:</a:t>
            </a:r>
            <a:endParaRPr sz="2200" b="0" i="0" u="none" strike="noStrike" cap="none">
              <a:solidFill>
                <a:srgbClr val="000000"/>
              </a:solidFill>
              <a:latin typeface="Calibri"/>
              <a:ea typeface="Calibri"/>
              <a:cs typeface="Calibri"/>
              <a:sym typeface="Calibri"/>
            </a:endParaRPr>
          </a:p>
          <a:p>
            <a:pPr marL="822325" marR="0" lvl="1" indent="-342900" algn="l" rtl="0">
              <a:lnSpc>
                <a:spcPct val="100000"/>
              </a:lnSpc>
              <a:spcBef>
                <a:spcPts val="1565"/>
              </a:spcBef>
              <a:spcAft>
                <a:spcPts val="0"/>
              </a:spcAft>
              <a:buClr>
                <a:srgbClr val="000000"/>
              </a:buClr>
              <a:buSzPts val="2000"/>
              <a:buFont typeface="Arial"/>
              <a:buAutoNum type="arabicPeriod"/>
            </a:pPr>
            <a:r>
              <a:rPr lang="en-US" sz="2000" b="0" i="0" u="none" strike="noStrike" cap="none">
                <a:solidFill>
                  <a:srgbClr val="000000"/>
                </a:solidFill>
                <a:latin typeface="Calibri"/>
                <a:ea typeface="Calibri"/>
                <a:cs typeface="Calibri"/>
                <a:sym typeface="Calibri"/>
              </a:rPr>
              <a:t>Frequently used for long term scheduling.</a:t>
            </a:r>
            <a:endParaRPr sz="2000" b="0" i="0" u="none" strike="noStrike" cap="none">
              <a:solidFill>
                <a:srgbClr val="000000"/>
              </a:solidFill>
              <a:latin typeface="Calibri"/>
              <a:ea typeface="Calibri"/>
              <a:cs typeface="Calibri"/>
              <a:sym typeface="Calibri"/>
            </a:endParaRPr>
          </a:p>
          <a:p>
            <a:pPr marL="822325" marR="0" lvl="1" indent="-342900" algn="l" rtl="0">
              <a:lnSpc>
                <a:spcPct val="100000"/>
              </a:lnSpc>
              <a:spcBef>
                <a:spcPts val="1205"/>
              </a:spcBef>
              <a:spcAft>
                <a:spcPts val="0"/>
              </a:spcAft>
              <a:buClr>
                <a:srgbClr val="000000"/>
              </a:buClr>
              <a:buSzPts val="2000"/>
              <a:buFont typeface="Arial"/>
              <a:buAutoNum type="arabicPeriod"/>
            </a:pPr>
            <a:r>
              <a:rPr lang="en-US" sz="2000" b="0" i="0" u="none" strike="noStrike" cap="none">
                <a:solidFill>
                  <a:srgbClr val="000000"/>
                </a:solidFill>
                <a:latin typeface="Calibri"/>
                <a:ea typeface="Calibri"/>
                <a:cs typeface="Calibri"/>
                <a:sym typeface="Calibri"/>
              </a:rPr>
              <a:t>Optimal for average waiting time.</a:t>
            </a:r>
            <a:endParaRPr sz="2000" b="0" i="0" u="none" strike="noStrike" cap="none">
              <a:solidFill>
                <a:srgbClr val="000000"/>
              </a:solidFill>
              <a:latin typeface="Calibri"/>
              <a:ea typeface="Calibri"/>
              <a:cs typeface="Calibri"/>
              <a:sym typeface="Calibri"/>
            </a:endParaRPr>
          </a:p>
          <a:p>
            <a:pPr marL="822325" marR="0" lvl="1" indent="-342900" algn="l" rtl="0">
              <a:lnSpc>
                <a:spcPct val="100000"/>
              </a:lnSpc>
              <a:spcBef>
                <a:spcPts val="1200"/>
              </a:spcBef>
              <a:spcAft>
                <a:spcPts val="0"/>
              </a:spcAft>
              <a:buClr>
                <a:srgbClr val="000000"/>
              </a:buClr>
              <a:buSzPts val="2000"/>
              <a:buFont typeface="Arial"/>
              <a:buAutoNum type="arabicPeriod"/>
            </a:pPr>
            <a:r>
              <a:rPr lang="en-US" sz="2000" b="0" i="0" u="none" strike="noStrike" cap="none">
                <a:solidFill>
                  <a:srgbClr val="000000"/>
                </a:solidFill>
                <a:latin typeface="Calibri"/>
                <a:ea typeface="Calibri"/>
                <a:cs typeface="Calibri"/>
                <a:sym typeface="Calibri"/>
              </a:rPr>
              <a:t>Favors shorter jobs against long jobs.</a:t>
            </a:r>
            <a:endParaRPr sz="2000" b="0" i="0" u="none" strike="noStrike" cap="none">
              <a:solidFill>
                <a:srgbClr val="000000"/>
              </a:solidFill>
              <a:latin typeface="Calibri"/>
              <a:ea typeface="Calibri"/>
              <a:cs typeface="Calibri"/>
              <a:sym typeface="Calibri"/>
            </a:endParaRPr>
          </a:p>
          <a:p>
            <a:pPr marL="0" marR="0" lvl="1" indent="0" algn="l" rtl="0">
              <a:lnSpc>
                <a:spcPct val="100000"/>
              </a:lnSpc>
              <a:spcBef>
                <a:spcPts val="1150"/>
              </a:spcBef>
              <a:spcAft>
                <a:spcPts val="0"/>
              </a:spcAft>
              <a:buClr>
                <a:srgbClr val="000000"/>
              </a:buClr>
              <a:buSzPts val="2000"/>
              <a:buFont typeface="Calibri"/>
              <a:buNone/>
            </a:pPr>
            <a:endParaRPr sz="2000" b="0" i="0" u="none" strike="noStrike" cap="none">
              <a:solidFill>
                <a:srgbClr val="000000"/>
              </a:solidFill>
              <a:latin typeface="Calibri"/>
              <a:ea typeface="Calibri"/>
              <a:cs typeface="Calibri"/>
              <a:sym typeface="Calibri"/>
            </a:endParaRPr>
          </a:p>
          <a:p>
            <a:pPr marL="354965" marR="0" lvl="0" indent="-342265" algn="l" rtl="0">
              <a:lnSpc>
                <a:spcPct val="100000"/>
              </a:lnSpc>
              <a:spcBef>
                <a:spcPts val="0"/>
              </a:spcBef>
              <a:spcAft>
                <a:spcPts val="0"/>
              </a:spcAft>
              <a:buClr>
                <a:srgbClr val="000000"/>
              </a:buClr>
              <a:buSzPts val="2200"/>
              <a:buFont typeface="Arial"/>
              <a:buChar char="•"/>
            </a:pPr>
            <a:r>
              <a:rPr lang="en-US" sz="2200" b="1" i="0" u="none" strike="noStrike" cap="none">
                <a:solidFill>
                  <a:srgbClr val="0000FF"/>
                </a:solidFill>
                <a:latin typeface="Calibri"/>
                <a:ea typeface="Calibri"/>
                <a:cs typeface="Calibri"/>
                <a:sym typeface="Calibri"/>
              </a:rPr>
              <a:t>Disadvantages</a:t>
            </a:r>
            <a:r>
              <a:rPr lang="en-US" sz="2200" b="0" i="0" u="none" strike="noStrike" cap="none">
                <a:solidFill>
                  <a:srgbClr val="000000"/>
                </a:solidFill>
                <a:latin typeface="Calibri"/>
                <a:ea typeface="Calibri"/>
                <a:cs typeface="Calibri"/>
                <a:sym typeface="Calibri"/>
              </a:rPr>
              <a:t>:</a:t>
            </a:r>
            <a:endParaRPr sz="2200" b="0" i="0" u="none" strike="noStrike" cap="none">
              <a:solidFill>
                <a:srgbClr val="000000"/>
              </a:solidFill>
              <a:latin typeface="Calibri"/>
              <a:ea typeface="Calibri"/>
              <a:cs typeface="Calibri"/>
              <a:sym typeface="Calibri"/>
            </a:endParaRPr>
          </a:p>
          <a:p>
            <a:pPr marL="832485" marR="0" lvl="1" indent="-343535" algn="l" rtl="0">
              <a:lnSpc>
                <a:spcPct val="100000"/>
              </a:lnSpc>
              <a:spcBef>
                <a:spcPts val="1570"/>
              </a:spcBef>
              <a:spcAft>
                <a:spcPts val="0"/>
              </a:spcAft>
              <a:buClr>
                <a:srgbClr val="000000"/>
              </a:buClr>
              <a:buSzPts val="2000"/>
              <a:buFont typeface="Arial"/>
              <a:buAutoNum type="arabicPeriod"/>
            </a:pPr>
            <a:r>
              <a:rPr lang="en-US" sz="2000" b="0" i="0" u="none" strike="noStrike" cap="none">
                <a:solidFill>
                  <a:srgbClr val="000000"/>
                </a:solidFill>
                <a:latin typeface="Calibri"/>
                <a:ea typeface="Calibri"/>
                <a:cs typeface="Calibri"/>
                <a:sym typeface="Calibri"/>
              </a:rPr>
              <a:t>Job completion time must be known earlier, but it is hard to predict.</a:t>
            </a:r>
            <a:endParaRPr sz="2000" b="0" i="0" u="none" strike="noStrike" cap="none">
              <a:solidFill>
                <a:srgbClr val="000000"/>
              </a:solidFill>
              <a:latin typeface="Calibri"/>
              <a:ea typeface="Calibri"/>
              <a:cs typeface="Calibri"/>
              <a:sym typeface="Calibri"/>
            </a:endParaRPr>
          </a:p>
          <a:p>
            <a:pPr marL="832485" marR="0" lvl="1" indent="-343535" algn="l" rtl="0">
              <a:lnSpc>
                <a:spcPct val="100000"/>
              </a:lnSpc>
              <a:spcBef>
                <a:spcPts val="1200"/>
              </a:spcBef>
              <a:spcAft>
                <a:spcPts val="0"/>
              </a:spcAft>
              <a:buClr>
                <a:srgbClr val="000000"/>
              </a:buClr>
              <a:buSzPts val="2000"/>
              <a:buFont typeface="Arial"/>
              <a:buAutoNum type="arabicPeriod"/>
            </a:pPr>
            <a:r>
              <a:rPr lang="en-US" sz="2000" b="0" i="0" u="none" strike="noStrike" cap="none">
                <a:solidFill>
                  <a:srgbClr val="000000"/>
                </a:solidFill>
                <a:latin typeface="Calibri"/>
                <a:ea typeface="Calibri"/>
                <a:cs typeface="Calibri"/>
                <a:sym typeface="Calibri"/>
              </a:rPr>
              <a:t>May cause </a:t>
            </a:r>
            <a:r>
              <a:rPr lang="en-US" sz="2000" b="0" i="0" u="none" strike="noStrike" cap="none">
                <a:solidFill>
                  <a:srgbClr val="FF0000"/>
                </a:solidFill>
                <a:latin typeface="Calibri"/>
                <a:ea typeface="Calibri"/>
                <a:cs typeface="Calibri"/>
                <a:sym typeface="Calibri"/>
              </a:rPr>
              <a:t>starvation</a:t>
            </a:r>
            <a:r>
              <a:rPr lang="en-US" sz="2000" b="0" i="0" u="none" strike="noStrike" cap="none">
                <a:solidFill>
                  <a:srgbClr val="000000"/>
                </a:solidFill>
                <a:latin typeface="Calibri"/>
                <a:ea typeface="Calibri"/>
                <a:cs typeface="Calibri"/>
                <a:sym typeface="Calibri"/>
              </a:rPr>
              <a:t>, if shorter processes keep coming.</a:t>
            </a:r>
            <a:endParaRPr sz="2000" b="0" i="0" u="none" strike="noStrike" cap="none">
              <a:solidFill>
                <a:srgbClr val="000000"/>
              </a:solidFill>
              <a:latin typeface="Calibri"/>
              <a:ea typeface="Calibri"/>
              <a:cs typeface="Calibri"/>
              <a:sym typeface="Calibri"/>
            </a:endParaRPr>
          </a:p>
          <a:p>
            <a:pPr marL="832485" marR="0" lvl="1" indent="-343535" algn="l" rtl="0">
              <a:lnSpc>
                <a:spcPct val="100000"/>
              </a:lnSpc>
              <a:spcBef>
                <a:spcPts val="1200"/>
              </a:spcBef>
              <a:spcAft>
                <a:spcPts val="0"/>
              </a:spcAft>
              <a:buClr>
                <a:srgbClr val="000000"/>
              </a:buClr>
              <a:buSzPts val="2000"/>
              <a:buFont typeface="Arial"/>
              <a:buAutoNum type="arabicPeriod"/>
            </a:pPr>
            <a:r>
              <a:rPr lang="en-US" sz="2000" b="0" i="0" u="none" strike="noStrike" cap="none">
                <a:solidFill>
                  <a:srgbClr val="000000"/>
                </a:solidFill>
                <a:latin typeface="Calibri"/>
                <a:ea typeface="Calibri"/>
                <a:cs typeface="Calibri"/>
                <a:sym typeface="Calibri"/>
              </a:rPr>
              <a:t>Cannot be implemented at the level of short term CPU scheduling.</a:t>
            </a:r>
            <a:endParaRPr sz="2000" b="0" i="0" u="none" strike="noStrike" cap="none">
              <a:solidFill>
                <a:srgbClr val="000000"/>
              </a:solidFill>
              <a:latin typeface="Calibri"/>
              <a:ea typeface="Calibri"/>
              <a:cs typeface="Calibri"/>
              <a:sym typeface="Calibri"/>
            </a:endParaRPr>
          </a:p>
        </p:txBody>
      </p:sp>
      <p:sp>
        <p:nvSpPr>
          <p:cNvPr id="195" name="Google Shape;195;p23"/>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Priority-based (PB) Scheduling</a:t>
            </a:r>
            <a:endParaRPr/>
          </a:p>
        </p:txBody>
      </p:sp>
      <p:sp>
        <p:nvSpPr>
          <p:cNvPr id="201" name="Google Shape;201;p24"/>
          <p:cNvSpPr txBox="1"/>
          <p:nvPr/>
        </p:nvSpPr>
        <p:spPr>
          <a:xfrm>
            <a:off x="535940" y="1049781"/>
            <a:ext cx="8072755" cy="3003550"/>
          </a:xfrm>
          <a:prstGeom prst="rect">
            <a:avLst/>
          </a:prstGeom>
          <a:noFill/>
          <a:ln>
            <a:noFill/>
          </a:ln>
        </p:spPr>
        <p:txBody>
          <a:bodyPr spcFirstLastPara="1" wrap="square" lIns="0" tIns="12050" rIns="0" bIns="0" anchor="t" anchorCtr="0">
            <a:spAutoFit/>
          </a:bodyPr>
          <a:lstStyle/>
          <a:p>
            <a:pPr marL="354965" marR="0" lvl="0" indent="-342265" algn="l" rtl="0">
              <a:lnSpc>
                <a:spcPct val="100000"/>
              </a:lnSpc>
              <a:spcBef>
                <a:spcPts val="0"/>
              </a:spcBef>
              <a:spcAft>
                <a:spcPts val="0"/>
              </a:spcAft>
              <a:buClr>
                <a:srgbClr val="000000"/>
              </a:buClr>
              <a:buSzPts val="2200"/>
              <a:buFont typeface="Arial"/>
              <a:buChar char="•"/>
            </a:pPr>
            <a:r>
              <a:rPr lang="en-US" sz="2200" b="0" i="0" u="none" strike="noStrike" cap="none">
                <a:solidFill>
                  <a:srgbClr val="000000"/>
                </a:solidFill>
                <a:latin typeface="Calibri"/>
                <a:ea typeface="Calibri"/>
                <a:cs typeface="Calibri"/>
                <a:sym typeface="Calibri"/>
              </a:rPr>
              <a:t>A priority number (integer) is associated with each process</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480"/>
              </a:spcBef>
              <a:spcAft>
                <a:spcPts val="0"/>
              </a:spcAft>
              <a:buClr>
                <a:srgbClr val="000000"/>
              </a:buClr>
              <a:buSzPts val="2200"/>
              <a:buFont typeface="Arial"/>
              <a:buNone/>
            </a:pPr>
            <a:endParaRPr sz="2200" b="0" i="0" u="none" strike="noStrike" cap="none">
              <a:solidFill>
                <a:srgbClr val="000000"/>
              </a:solidFill>
              <a:latin typeface="Calibri"/>
              <a:ea typeface="Calibri"/>
              <a:cs typeface="Calibri"/>
              <a:sym typeface="Calibri"/>
            </a:endParaRPr>
          </a:p>
          <a:p>
            <a:pPr marL="354965" marR="0" lvl="0" indent="-342265" algn="l" rtl="0">
              <a:lnSpc>
                <a:spcPct val="114318"/>
              </a:lnSpc>
              <a:spcBef>
                <a:spcPts val="0"/>
              </a:spcBef>
              <a:spcAft>
                <a:spcPts val="0"/>
              </a:spcAft>
              <a:buClr>
                <a:srgbClr val="000000"/>
              </a:buClr>
              <a:buSzPts val="2200"/>
              <a:buFont typeface="Arial"/>
              <a:buChar char="•"/>
            </a:pPr>
            <a:r>
              <a:rPr lang="en-US" sz="2200" b="0" i="0" u="none" strike="noStrike" cap="none">
                <a:solidFill>
                  <a:srgbClr val="000000"/>
                </a:solidFill>
                <a:latin typeface="Calibri"/>
                <a:ea typeface="Calibri"/>
                <a:cs typeface="Calibri"/>
                <a:sym typeface="Calibri"/>
              </a:rPr>
              <a:t>The	CPU	is	allocated	to	the	process	with	the	highest	priority</a:t>
            </a:r>
            <a:endParaRPr sz="2200" b="0" i="0" u="none" strike="noStrike" cap="none">
              <a:solidFill>
                <a:srgbClr val="000000"/>
              </a:solidFill>
              <a:latin typeface="Calibri"/>
              <a:ea typeface="Calibri"/>
              <a:cs typeface="Calibri"/>
              <a:sym typeface="Calibri"/>
            </a:endParaRPr>
          </a:p>
          <a:p>
            <a:pPr marL="355600" marR="0" lvl="0" indent="0" algn="l" rtl="0">
              <a:lnSpc>
                <a:spcPct val="114318"/>
              </a:lnSpc>
              <a:spcBef>
                <a:spcPts val="0"/>
              </a:spcBef>
              <a:spcAft>
                <a:spcPts val="0"/>
              </a:spcAft>
              <a:buNone/>
            </a:pPr>
            <a:r>
              <a:rPr lang="en-US" sz="2200" b="0" i="0" u="none" strike="noStrike" cap="none">
                <a:solidFill>
                  <a:srgbClr val="000000"/>
                </a:solidFill>
                <a:latin typeface="Calibri"/>
                <a:ea typeface="Calibri"/>
                <a:cs typeface="Calibri"/>
                <a:sym typeface="Calibri"/>
              </a:rPr>
              <a:t>(smallest integer </a:t>
            </a:r>
            <a:r>
              <a:rPr lang="en-US" sz="2200" b="0" i="0" u="none" strike="noStrike" cap="none">
                <a:solidFill>
                  <a:srgbClr val="000000"/>
                </a:solidFill>
                <a:latin typeface="Noto Sans Symbols"/>
                <a:ea typeface="Noto Sans Symbols"/>
                <a:cs typeface="Noto Sans Symbols"/>
                <a:sym typeface="Noto Sans Symbols"/>
              </a:rPr>
              <a:t></a:t>
            </a:r>
            <a:r>
              <a:rPr lang="en-US" sz="2200" b="0" i="0" u="none" strike="noStrike" cap="none">
                <a:solidFill>
                  <a:srgbClr val="000000"/>
                </a:solidFill>
                <a:latin typeface="Times New Roman"/>
                <a:ea typeface="Times New Roman"/>
                <a:cs typeface="Times New Roman"/>
                <a:sym typeface="Times New Roman"/>
              </a:rPr>
              <a:t> </a:t>
            </a:r>
            <a:r>
              <a:rPr lang="en-US" sz="2200" b="0" i="0" u="none" strike="noStrike" cap="none">
                <a:solidFill>
                  <a:srgbClr val="000000"/>
                </a:solidFill>
                <a:latin typeface="Calibri"/>
                <a:ea typeface="Calibri"/>
                <a:cs typeface="Calibri"/>
                <a:sym typeface="Calibri"/>
              </a:rPr>
              <a:t>highest priority).</a:t>
            </a:r>
            <a:endParaRPr sz="2200" b="0" i="0" u="none" strike="noStrike" cap="none">
              <a:solidFill>
                <a:srgbClr val="000000"/>
              </a:solidFill>
              <a:latin typeface="Calibri"/>
              <a:ea typeface="Calibri"/>
              <a:cs typeface="Calibri"/>
              <a:sym typeface="Calibri"/>
            </a:endParaRPr>
          </a:p>
          <a:p>
            <a:pPr marL="756285" marR="0" lvl="1" indent="-286385" algn="l" rtl="0">
              <a:lnSpc>
                <a:spcPct val="100000"/>
              </a:lnSpc>
              <a:spcBef>
                <a:spcPts val="840"/>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Preemptive</a:t>
            </a:r>
            <a:endParaRPr sz="2000" b="0" i="0" u="none" strike="noStrike" cap="none">
              <a:solidFill>
                <a:srgbClr val="000000"/>
              </a:solidFill>
              <a:latin typeface="Calibri"/>
              <a:ea typeface="Calibri"/>
              <a:cs typeface="Calibri"/>
              <a:sym typeface="Calibri"/>
            </a:endParaRPr>
          </a:p>
          <a:p>
            <a:pPr marL="756285" marR="0" lvl="1" indent="-286385" algn="l" rtl="0">
              <a:lnSpc>
                <a:spcPct val="100000"/>
              </a:lnSpc>
              <a:spcBef>
                <a:spcPts val="840"/>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Non-preemptive</a:t>
            </a:r>
            <a:endParaRPr sz="2000" b="0" i="0" u="none" strike="noStrike" cap="none">
              <a:solidFill>
                <a:srgbClr val="000000"/>
              </a:solidFill>
              <a:latin typeface="Calibri"/>
              <a:ea typeface="Calibri"/>
              <a:cs typeface="Calibri"/>
              <a:sym typeface="Calibri"/>
            </a:endParaRPr>
          </a:p>
          <a:p>
            <a:pPr marL="0" marR="0" lvl="1" indent="0" algn="l" rtl="0">
              <a:lnSpc>
                <a:spcPct val="100000"/>
              </a:lnSpc>
              <a:spcBef>
                <a:spcPts val="1055"/>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a:p>
            <a:pPr marL="354965" marR="0" lvl="0" indent="-342265" algn="l" rtl="0">
              <a:lnSpc>
                <a:spcPct val="100000"/>
              </a:lnSpc>
              <a:spcBef>
                <a:spcPts val="0"/>
              </a:spcBef>
              <a:spcAft>
                <a:spcPts val="0"/>
              </a:spcAft>
              <a:buClr>
                <a:srgbClr val="000000"/>
              </a:buClr>
              <a:buSzPts val="2200"/>
              <a:buFont typeface="Arial"/>
              <a:buChar char="•"/>
            </a:pPr>
            <a:r>
              <a:rPr lang="en-US" sz="2200" b="0" i="0" u="none" strike="noStrike" cap="none">
                <a:solidFill>
                  <a:srgbClr val="000000"/>
                </a:solidFill>
                <a:latin typeface="Calibri"/>
                <a:ea typeface="Calibri"/>
                <a:cs typeface="Calibri"/>
                <a:sym typeface="Calibri"/>
              </a:rPr>
              <a:t>SJF is a priority scheme with the priority the remaining time.</a:t>
            </a:r>
            <a:endParaRPr sz="2200" b="0" i="0" u="none" strike="noStrike" cap="none">
              <a:solidFill>
                <a:srgbClr val="000000"/>
              </a:solidFill>
              <a:latin typeface="Calibri"/>
              <a:ea typeface="Calibri"/>
              <a:cs typeface="Calibri"/>
              <a:sym typeface="Calibri"/>
            </a:endParaRPr>
          </a:p>
        </p:txBody>
      </p:sp>
      <p:sp>
        <p:nvSpPr>
          <p:cNvPr id="202" name="Google Shape;202;p24"/>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4"/>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CPU Scheduling: Process Behavior</a:t>
            </a:r>
            <a:endParaRPr/>
          </a:p>
        </p:txBody>
      </p:sp>
      <p:sp>
        <p:nvSpPr>
          <p:cNvPr id="49" name="Google Shape;49;p4"/>
          <p:cNvSpPr txBox="1">
            <a:spLocks noGrp="1"/>
          </p:cNvSpPr>
          <p:nvPr>
            <p:ph type="body" idx="1"/>
          </p:nvPr>
        </p:nvSpPr>
        <p:spPr>
          <a:xfrm>
            <a:off x="457200" y="3908120"/>
            <a:ext cx="8229600" cy="2179529"/>
          </a:xfrm>
          <a:prstGeom prst="rect">
            <a:avLst/>
          </a:prstGeom>
          <a:noFill/>
          <a:ln>
            <a:noFill/>
          </a:ln>
        </p:spPr>
        <p:txBody>
          <a:bodyPr spcFirstLastPara="1" wrap="square" lIns="91425" tIns="45700" rIns="91425" bIns="45700" anchor="t" anchorCtr="0">
            <a:noAutofit/>
          </a:bodyPr>
          <a:lstStyle/>
          <a:p>
            <a:pPr marL="457200" lvl="0" indent="-342900" algn="just" rtl="0">
              <a:lnSpc>
                <a:spcPct val="100000"/>
              </a:lnSpc>
              <a:spcBef>
                <a:spcPts val="360"/>
              </a:spcBef>
              <a:spcAft>
                <a:spcPts val="0"/>
              </a:spcAft>
              <a:buSzPts val="1800"/>
              <a:buChar char="•"/>
            </a:pPr>
            <a:r>
              <a:rPr lang="en-US" sz="2400"/>
              <a:t>During its lifetime, a process goes through a sequence of CPU and I/O bursts.</a:t>
            </a:r>
            <a:endParaRPr/>
          </a:p>
          <a:p>
            <a:pPr marL="457200" lvl="0" indent="-342900" algn="just" rtl="0">
              <a:lnSpc>
                <a:spcPct val="100000"/>
              </a:lnSpc>
              <a:spcBef>
                <a:spcPts val="360"/>
              </a:spcBef>
              <a:spcAft>
                <a:spcPts val="0"/>
              </a:spcAft>
              <a:buSzPts val="1800"/>
              <a:buChar char="•"/>
            </a:pPr>
            <a:r>
              <a:rPr lang="en-US" sz="2400"/>
              <a:t>In a multi-programmed computer system, multiple process compete for the CPU at a given time, to complete their current CPU bursts.</a:t>
            </a:r>
            <a:endParaRPr/>
          </a:p>
        </p:txBody>
      </p:sp>
      <p:pic>
        <p:nvPicPr>
          <p:cNvPr id="50" name="Google Shape;50;p4"/>
          <p:cNvPicPr preferRelativeResize="0"/>
          <p:nvPr/>
        </p:nvPicPr>
        <p:blipFill rotWithShape="1">
          <a:blip r:embed="rId3">
            <a:alphaModFix/>
          </a:blip>
          <a:srcRect/>
          <a:stretch/>
        </p:blipFill>
        <p:spPr>
          <a:xfrm>
            <a:off x="685800" y="1066800"/>
            <a:ext cx="7772400" cy="2590800"/>
          </a:xfrm>
          <a:prstGeom prst="rect">
            <a:avLst/>
          </a:prstGeom>
          <a:noFill/>
          <a:ln>
            <a:noFill/>
          </a:ln>
        </p:spPr>
      </p:pic>
      <p:sp>
        <p:nvSpPr>
          <p:cNvPr id="51" name="Google Shape;51;p4"/>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5"/>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200"/>
              <a:t>Example for Priority-based Scheduling (Non-preemptive)</a:t>
            </a:r>
            <a:endParaRPr/>
          </a:p>
        </p:txBody>
      </p:sp>
      <p:graphicFrame>
        <p:nvGraphicFramePr>
          <p:cNvPr id="208" name="Google Shape;208;p25"/>
          <p:cNvGraphicFramePr/>
          <p:nvPr/>
        </p:nvGraphicFramePr>
        <p:xfrm>
          <a:off x="831850" y="1426210"/>
          <a:ext cx="7641600" cy="2679050"/>
        </p:xfrm>
        <a:graphic>
          <a:graphicData uri="http://schemas.openxmlformats.org/drawingml/2006/table">
            <a:tbl>
              <a:tblPr firstRow="1" bandRow="1">
                <a:noFill/>
                <a:tableStyleId>{961E73CF-EB26-4CEB-BED7-B2D2660A82C6}</a:tableStyleId>
              </a:tblPr>
              <a:tblGrid>
                <a:gridCol w="1024900"/>
                <a:gridCol w="1000750"/>
                <a:gridCol w="1196350"/>
                <a:gridCol w="1066800"/>
                <a:gridCol w="1066800"/>
                <a:gridCol w="1143000"/>
                <a:gridCol w="1143000"/>
              </a:tblGrid>
              <a:tr h="700400">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Process</a:t>
                      </a:r>
                      <a:endParaRPr sz="2000" u="none" strike="noStrike" cap="none">
                        <a:latin typeface="Calibri"/>
                        <a:ea typeface="Calibri"/>
                        <a:cs typeface="Calibri"/>
                        <a:sym typeface="Calibri"/>
                      </a:endParaRPr>
                    </a:p>
                  </a:txBody>
                  <a:tcPr marL="0" marR="0" marT="1822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Priority</a:t>
                      </a:r>
                      <a:endParaRPr sz="2000" u="none" strike="noStrike" cap="none">
                        <a:latin typeface="Calibri"/>
                        <a:ea typeface="Calibri"/>
                        <a:cs typeface="Calibri"/>
                        <a:sym typeface="Calibri"/>
                      </a:endParaRPr>
                    </a:p>
                  </a:txBody>
                  <a:tcPr marL="0" marR="0" marT="1822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56870" marR="0" lvl="0" indent="0" algn="l" rtl="0">
                        <a:lnSpc>
                          <a:spcPct val="100000"/>
                        </a:lnSpc>
                        <a:spcBef>
                          <a:spcPts val="0"/>
                        </a:spcBef>
                        <a:spcAft>
                          <a:spcPts val="0"/>
                        </a:spcAft>
                        <a:buNone/>
                      </a:pPr>
                      <a:r>
                        <a:rPr lang="en-US" sz="2000" u="none" strike="noStrike" cap="none">
                          <a:latin typeface="Calibri"/>
                          <a:ea typeface="Calibri"/>
                          <a:cs typeface="Calibri"/>
                          <a:sym typeface="Calibri"/>
                        </a:rPr>
                        <a:t>Burst</a:t>
                      </a:r>
                      <a:endParaRPr sz="2000" u="none" strike="noStrike" cap="none">
                        <a:latin typeface="Calibri"/>
                        <a:ea typeface="Calibri"/>
                        <a:cs typeface="Calibri"/>
                        <a:sym typeface="Calibri"/>
                      </a:endParaRPr>
                    </a:p>
                    <a:p>
                      <a:pPr marL="343535" marR="0" lvl="0" indent="0" algn="l" rtl="0">
                        <a:lnSpc>
                          <a:spcPct val="100000"/>
                        </a:lnSpc>
                        <a:spcBef>
                          <a:spcPts val="0"/>
                        </a:spcBef>
                        <a:spcAft>
                          <a:spcPts val="0"/>
                        </a:spcAft>
                        <a:buNone/>
                      </a:pPr>
                      <a:r>
                        <a:rPr lang="en-US" sz="2000" u="none" strike="noStrike" cap="none">
                          <a:latin typeface="Calibri"/>
                          <a:ea typeface="Calibri"/>
                          <a:cs typeface="Calibri"/>
                          <a:sym typeface="Calibri"/>
                        </a:rPr>
                        <a:t>Time</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C.T.</a:t>
                      </a:r>
                      <a:endParaRPr sz="2000" u="none" strike="noStrike" cap="none">
                        <a:latin typeface="Calibri"/>
                        <a:ea typeface="Calibri"/>
                        <a:cs typeface="Calibri"/>
                        <a:sym typeface="Calibri"/>
                      </a:endParaRPr>
                    </a:p>
                  </a:txBody>
                  <a:tcPr marL="0" marR="0" marT="1822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7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R.T.</a:t>
                      </a:r>
                      <a:endParaRPr sz="2000" u="none" strike="noStrike" cap="none">
                        <a:latin typeface="Calibri"/>
                        <a:ea typeface="Calibri"/>
                        <a:cs typeface="Calibri"/>
                        <a:sym typeface="Calibri"/>
                      </a:endParaRPr>
                    </a:p>
                  </a:txBody>
                  <a:tcPr marL="0" marR="0" marT="1822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T.T.</a:t>
                      </a:r>
                      <a:endParaRPr sz="2000" u="none" strike="noStrike" cap="none">
                        <a:latin typeface="Calibri"/>
                        <a:ea typeface="Calibri"/>
                        <a:cs typeface="Calibri"/>
                        <a:sym typeface="Calibri"/>
                      </a:endParaRPr>
                    </a:p>
                  </a:txBody>
                  <a:tcPr marL="0" marR="0" marT="1822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905"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W.T.</a:t>
                      </a:r>
                      <a:endParaRPr sz="2000" u="none" strike="noStrike" cap="none">
                        <a:latin typeface="Calibri"/>
                        <a:ea typeface="Calibri"/>
                        <a:cs typeface="Calibri"/>
                        <a:sym typeface="Calibri"/>
                      </a:endParaRPr>
                    </a:p>
                  </a:txBody>
                  <a:tcPr marL="0" marR="0" marT="1822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95600">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P1</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3</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10</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16</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6</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16</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7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6</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95600">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P2</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1</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1</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1</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0</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7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1</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7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0</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96250">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P3</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4</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2</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18</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16</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18</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16</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95600">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P4</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5</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1</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19</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18</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19</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18</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95600">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P5</a:t>
                      </a:r>
                      <a:endParaRPr sz="2000" u="none" strike="noStrike" cap="none">
                        <a:latin typeface="Calibri"/>
                        <a:ea typeface="Calibri"/>
                        <a:cs typeface="Calibri"/>
                        <a:sym typeface="Calibri"/>
                      </a:endParaRPr>
                    </a:p>
                  </a:txBody>
                  <a:tcPr marL="0" marR="0" marT="304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2</a:t>
                      </a:r>
                      <a:endParaRPr sz="2000" u="none" strike="noStrike" cap="none">
                        <a:latin typeface="Calibri"/>
                        <a:ea typeface="Calibri"/>
                        <a:cs typeface="Calibri"/>
                        <a:sym typeface="Calibri"/>
                      </a:endParaRPr>
                    </a:p>
                  </a:txBody>
                  <a:tcPr marL="0" marR="0" marT="304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5</a:t>
                      </a:r>
                      <a:endParaRPr sz="2000" u="none" strike="noStrike" cap="none">
                        <a:latin typeface="Calibri"/>
                        <a:ea typeface="Calibri"/>
                        <a:cs typeface="Calibri"/>
                        <a:sym typeface="Calibri"/>
                      </a:endParaRPr>
                    </a:p>
                  </a:txBody>
                  <a:tcPr marL="0" marR="0" marT="304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6</a:t>
                      </a:r>
                      <a:endParaRPr sz="2000" u="none" strike="noStrike" cap="none">
                        <a:latin typeface="Calibri"/>
                        <a:ea typeface="Calibri"/>
                        <a:cs typeface="Calibri"/>
                        <a:sym typeface="Calibri"/>
                      </a:endParaRPr>
                    </a:p>
                  </a:txBody>
                  <a:tcPr marL="0" marR="0" marT="304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1</a:t>
                      </a:r>
                      <a:endParaRPr sz="2000" u="none" strike="noStrike" cap="none">
                        <a:latin typeface="Calibri"/>
                        <a:ea typeface="Calibri"/>
                        <a:cs typeface="Calibri"/>
                        <a:sym typeface="Calibri"/>
                      </a:endParaRPr>
                    </a:p>
                  </a:txBody>
                  <a:tcPr marL="0" marR="0" marT="304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7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6</a:t>
                      </a:r>
                      <a:endParaRPr sz="2000" u="none" strike="noStrike" cap="none">
                        <a:latin typeface="Calibri"/>
                        <a:ea typeface="Calibri"/>
                        <a:cs typeface="Calibri"/>
                        <a:sym typeface="Calibri"/>
                      </a:endParaRPr>
                    </a:p>
                  </a:txBody>
                  <a:tcPr marL="0" marR="0" marT="304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7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1</a:t>
                      </a:r>
                      <a:endParaRPr sz="2000" u="none" strike="noStrike" cap="none">
                        <a:latin typeface="Calibri"/>
                        <a:ea typeface="Calibri"/>
                        <a:cs typeface="Calibri"/>
                        <a:sym typeface="Calibri"/>
                      </a:endParaRPr>
                    </a:p>
                  </a:txBody>
                  <a:tcPr marL="0" marR="0" marT="304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bl>
          </a:graphicData>
        </a:graphic>
      </p:graphicFrame>
      <p:graphicFrame>
        <p:nvGraphicFramePr>
          <p:cNvPr id="209" name="Google Shape;209;p25"/>
          <p:cNvGraphicFramePr/>
          <p:nvPr/>
        </p:nvGraphicFramePr>
        <p:xfrm>
          <a:off x="1517650" y="4946650"/>
          <a:ext cx="6120775" cy="533400"/>
        </p:xfrm>
        <a:graphic>
          <a:graphicData uri="http://schemas.openxmlformats.org/drawingml/2006/table">
            <a:tbl>
              <a:tblPr firstRow="1" bandRow="1">
                <a:noFill/>
                <a:tableStyleId>{961E73CF-EB26-4CEB-BED7-B2D2660A82C6}</a:tableStyleId>
              </a:tblPr>
              <a:tblGrid>
                <a:gridCol w="553075"/>
                <a:gridCol w="1275075"/>
                <a:gridCol w="2666375"/>
                <a:gridCol w="1066175"/>
                <a:gridCol w="560075"/>
              </a:tblGrid>
              <a:tr h="533400">
                <a:tc>
                  <a:txBody>
                    <a:bodyPr/>
                    <a:lstStyle/>
                    <a:p>
                      <a:pPr marL="146685" marR="0" lvl="0" indent="0" algn="l" rtl="0">
                        <a:lnSpc>
                          <a:spcPct val="100000"/>
                        </a:lnSpc>
                        <a:spcBef>
                          <a:spcPts val="0"/>
                        </a:spcBef>
                        <a:spcAft>
                          <a:spcPts val="0"/>
                        </a:spcAft>
                        <a:buNone/>
                      </a:pPr>
                      <a:r>
                        <a:rPr lang="en-US" sz="2000" u="none" strike="noStrike" cap="none">
                          <a:latin typeface="Calibri"/>
                          <a:ea typeface="Calibri"/>
                          <a:cs typeface="Calibri"/>
                          <a:sym typeface="Calibri"/>
                        </a:rPr>
                        <a:t>P2</a:t>
                      </a:r>
                      <a:endParaRPr sz="2000" u="none" strike="noStrike" cap="none">
                        <a:latin typeface="Calibri"/>
                        <a:ea typeface="Calibri"/>
                        <a:cs typeface="Calibri"/>
                        <a:sym typeface="Calibri"/>
                      </a:endParaRPr>
                    </a:p>
                  </a:txBody>
                  <a:tcPr marL="0" marR="0" marT="990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P5</a:t>
                      </a:r>
                      <a:endParaRPr sz="2000" u="none" strike="noStrike" cap="none">
                        <a:latin typeface="Calibri"/>
                        <a:ea typeface="Calibri"/>
                        <a:cs typeface="Calibri"/>
                        <a:sym typeface="Calibri"/>
                      </a:endParaRPr>
                    </a:p>
                  </a:txBody>
                  <a:tcPr marL="0" marR="0" marT="990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P1</a:t>
                      </a:r>
                      <a:endParaRPr sz="2000" u="none" strike="noStrike" cap="none">
                        <a:latin typeface="Calibri"/>
                        <a:ea typeface="Calibri"/>
                        <a:cs typeface="Calibri"/>
                        <a:sym typeface="Calibri"/>
                      </a:endParaRPr>
                    </a:p>
                  </a:txBody>
                  <a:tcPr marL="0" marR="0" marT="990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P3</a:t>
                      </a:r>
                      <a:endParaRPr sz="2000" u="none" strike="noStrike" cap="none">
                        <a:latin typeface="Calibri"/>
                        <a:ea typeface="Calibri"/>
                        <a:cs typeface="Calibri"/>
                        <a:sym typeface="Calibri"/>
                      </a:endParaRPr>
                    </a:p>
                  </a:txBody>
                  <a:tcPr marL="0" marR="0" marT="990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50495" marR="0" lvl="0" indent="0" algn="l" rtl="0">
                        <a:lnSpc>
                          <a:spcPct val="100000"/>
                        </a:lnSpc>
                        <a:spcBef>
                          <a:spcPts val="0"/>
                        </a:spcBef>
                        <a:spcAft>
                          <a:spcPts val="0"/>
                        </a:spcAft>
                        <a:buNone/>
                      </a:pPr>
                      <a:r>
                        <a:rPr lang="en-US" sz="2000" u="none" strike="noStrike" cap="none">
                          <a:latin typeface="Calibri"/>
                          <a:ea typeface="Calibri"/>
                          <a:cs typeface="Calibri"/>
                          <a:sym typeface="Calibri"/>
                        </a:rPr>
                        <a:t>P4</a:t>
                      </a:r>
                      <a:endParaRPr sz="2000" u="none" strike="noStrike" cap="none">
                        <a:latin typeface="Calibri"/>
                        <a:ea typeface="Calibri"/>
                        <a:cs typeface="Calibri"/>
                        <a:sym typeface="Calibri"/>
                      </a:endParaRPr>
                    </a:p>
                  </a:txBody>
                  <a:tcPr marL="0" marR="0" marT="990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bl>
          </a:graphicData>
        </a:graphic>
      </p:graphicFrame>
      <p:sp>
        <p:nvSpPr>
          <p:cNvPr id="210" name="Google Shape;210;p25"/>
          <p:cNvSpPr txBox="1"/>
          <p:nvPr/>
        </p:nvSpPr>
        <p:spPr>
          <a:xfrm>
            <a:off x="1723770" y="4581525"/>
            <a:ext cx="154940" cy="3308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b="0" i="0" u="none" strike="noStrike" cap="none">
                <a:solidFill>
                  <a:srgbClr val="000000"/>
                </a:solidFill>
                <a:latin typeface="Calibri"/>
                <a:ea typeface="Calibri"/>
                <a:cs typeface="Calibri"/>
                <a:sym typeface="Calibri"/>
              </a:rPr>
              <a:t>1</a:t>
            </a:r>
            <a:endParaRPr sz="2000" b="0" i="0" u="none" strike="noStrike" cap="none">
              <a:solidFill>
                <a:srgbClr val="000000"/>
              </a:solidFill>
              <a:latin typeface="Calibri"/>
              <a:ea typeface="Calibri"/>
              <a:cs typeface="Calibri"/>
              <a:sym typeface="Calibri"/>
            </a:endParaRPr>
          </a:p>
        </p:txBody>
      </p:sp>
      <p:sp>
        <p:nvSpPr>
          <p:cNvPr id="211" name="Google Shape;211;p25"/>
          <p:cNvSpPr txBox="1"/>
          <p:nvPr/>
        </p:nvSpPr>
        <p:spPr>
          <a:xfrm>
            <a:off x="2638170" y="4581525"/>
            <a:ext cx="154940" cy="3308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b="0" i="0" u="none" strike="noStrike" cap="none">
                <a:solidFill>
                  <a:srgbClr val="000000"/>
                </a:solidFill>
                <a:latin typeface="Calibri"/>
                <a:ea typeface="Calibri"/>
                <a:cs typeface="Calibri"/>
                <a:sym typeface="Calibri"/>
              </a:rPr>
              <a:t>5</a:t>
            </a:r>
            <a:endParaRPr sz="2000" b="0" i="0" u="none" strike="noStrike" cap="none">
              <a:solidFill>
                <a:srgbClr val="000000"/>
              </a:solidFill>
              <a:latin typeface="Calibri"/>
              <a:ea typeface="Calibri"/>
              <a:cs typeface="Calibri"/>
              <a:sym typeface="Calibri"/>
            </a:endParaRPr>
          </a:p>
        </p:txBody>
      </p:sp>
      <p:sp>
        <p:nvSpPr>
          <p:cNvPr id="212" name="Google Shape;212;p25"/>
          <p:cNvSpPr txBox="1"/>
          <p:nvPr/>
        </p:nvSpPr>
        <p:spPr>
          <a:xfrm>
            <a:off x="4543805" y="4581525"/>
            <a:ext cx="284480" cy="3308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b="0" i="0" u="none" strike="noStrike" cap="none">
                <a:solidFill>
                  <a:srgbClr val="000000"/>
                </a:solidFill>
                <a:latin typeface="Calibri"/>
                <a:ea typeface="Calibri"/>
                <a:cs typeface="Calibri"/>
                <a:sym typeface="Calibri"/>
              </a:rPr>
              <a:t>10</a:t>
            </a:r>
            <a:endParaRPr sz="2000" b="0" i="0" u="none" strike="noStrike" cap="none">
              <a:solidFill>
                <a:srgbClr val="000000"/>
              </a:solidFill>
              <a:latin typeface="Calibri"/>
              <a:ea typeface="Calibri"/>
              <a:cs typeface="Calibri"/>
              <a:sym typeface="Calibri"/>
            </a:endParaRPr>
          </a:p>
        </p:txBody>
      </p:sp>
      <p:sp>
        <p:nvSpPr>
          <p:cNvPr id="213" name="Google Shape;213;p25"/>
          <p:cNvSpPr txBox="1"/>
          <p:nvPr/>
        </p:nvSpPr>
        <p:spPr>
          <a:xfrm>
            <a:off x="6476491" y="4581525"/>
            <a:ext cx="154940" cy="3308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b="0" i="0" u="none" strike="noStrike" cap="none">
                <a:solidFill>
                  <a:srgbClr val="000000"/>
                </a:solidFill>
                <a:latin typeface="Calibri"/>
                <a:ea typeface="Calibri"/>
                <a:cs typeface="Calibri"/>
                <a:sym typeface="Calibri"/>
              </a:rPr>
              <a:t>2</a:t>
            </a:r>
            <a:endParaRPr sz="2000" b="0" i="0" u="none" strike="noStrike" cap="none">
              <a:solidFill>
                <a:srgbClr val="000000"/>
              </a:solidFill>
              <a:latin typeface="Calibri"/>
              <a:ea typeface="Calibri"/>
              <a:cs typeface="Calibri"/>
              <a:sym typeface="Calibri"/>
            </a:endParaRPr>
          </a:p>
        </p:txBody>
      </p:sp>
      <p:sp>
        <p:nvSpPr>
          <p:cNvPr id="214" name="Google Shape;214;p25"/>
          <p:cNvSpPr txBox="1"/>
          <p:nvPr/>
        </p:nvSpPr>
        <p:spPr>
          <a:xfrm>
            <a:off x="7290561" y="4581525"/>
            <a:ext cx="154940" cy="3308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b="0" i="0" u="none" strike="noStrike" cap="none">
                <a:solidFill>
                  <a:srgbClr val="000000"/>
                </a:solidFill>
                <a:latin typeface="Calibri"/>
                <a:ea typeface="Calibri"/>
                <a:cs typeface="Calibri"/>
                <a:sym typeface="Calibri"/>
              </a:rPr>
              <a:t>1</a:t>
            </a:r>
            <a:endParaRPr sz="2000" b="0" i="0" u="none" strike="noStrike" cap="none">
              <a:solidFill>
                <a:srgbClr val="000000"/>
              </a:solidFill>
              <a:latin typeface="Calibri"/>
              <a:ea typeface="Calibri"/>
              <a:cs typeface="Calibri"/>
              <a:sym typeface="Calibri"/>
            </a:endParaRPr>
          </a:p>
        </p:txBody>
      </p:sp>
      <p:graphicFrame>
        <p:nvGraphicFramePr>
          <p:cNvPr id="215" name="Google Shape;215;p25"/>
          <p:cNvGraphicFramePr/>
          <p:nvPr/>
        </p:nvGraphicFramePr>
        <p:xfrm>
          <a:off x="1279144" y="5610682"/>
          <a:ext cx="6649700" cy="289560"/>
        </p:xfrm>
        <a:graphic>
          <a:graphicData uri="http://schemas.openxmlformats.org/drawingml/2006/table">
            <a:tbl>
              <a:tblPr firstRow="1" bandRow="1">
                <a:noFill/>
                <a:tableStyleId>{961E73CF-EB26-4CEB-BED7-B2D2660A82C6}</a:tableStyleId>
              </a:tblPr>
              <a:tblGrid>
                <a:gridCol w="477525"/>
                <a:gridCol w="1029325"/>
                <a:gridCol w="1905625"/>
                <a:gridCol w="1894200"/>
                <a:gridCol w="876925"/>
                <a:gridCol w="466100"/>
              </a:tblGrid>
              <a:tr h="254000">
                <a:tc>
                  <a:txBody>
                    <a:bodyPr/>
                    <a:lstStyle/>
                    <a:p>
                      <a:pPr marL="31750" marR="0" lvl="0" indent="0" algn="l" rtl="0">
                        <a:lnSpc>
                          <a:spcPct val="95250"/>
                        </a:lnSpc>
                        <a:spcBef>
                          <a:spcPts val="0"/>
                        </a:spcBef>
                        <a:spcAft>
                          <a:spcPts val="0"/>
                        </a:spcAft>
                        <a:buNone/>
                      </a:pPr>
                      <a:r>
                        <a:rPr lang="en-US" sz="2000" u="none" strike="noStrike" cap="none">
                          <a:latin typeface="Calibri"/>
                          <a:ea typeface="Calibri"/>
                          <a:cs typeface="Calibri"/>
                          <a:sym typeface="Calibri"/>
                        </a:rPr>
                        <a:t>0</a:t>
                      </a:r>
                      <a:endParaRPr sz="2000" u="none" strike="noStrike" cap="none">
                        <a:latin typeface="Calibri"/>
                        <a:ea typeface="Calibri"/>
                        <a:cs typeface="Calibri"/>
                        <a:sym typeface="Calibri"/>
                      </a:endParaRPr>
                    </a:p>
                  </a:txBody>
                  <a:tcPr marL="0" marR="0" marT="0" marB="0"/>
                </a:tc>
                <a:tc>
                  <a:txBody>
                    <a:bodyPr/>
                    <a:lstStyle/>
                    <a:p>
                      <a:pPr marL="316230" marR="0" lvl="0" indent="0" algn="l" rtl="0">
                        <a:lnSpc>
                          <a:spcPct val="95250"/>
                        </a:lnSpc>
                        <a:spcBef>
                          <a:spcPts val="0"/>
                        </a:spcBef>
                        <a:spcAft>
                          <a:spcPts val="0"/>
                        </a:spcAft>
                        <a:buNone/>
                      </a:pPr>
                      <a:r>
                        <a:rPr lang="en-US" sz="2000" u="none" strike="noStrike" cap="none">
                          <a:latin typeface="Calibri"/>
                          <a:ea typeface="Calibri"/>
                          <a:cs typeface="Calibri"/>
                          <a:sym typeface="Calibri"/>
                        </a:rPr>
                        <a:t>1</a:t>
                      </a:r>
                      <a:endParaRPr sz="2000" u="none" strike="noStrike" cap="none">
                        <a:latin typeface="Calibri"/>
                        <a:ea typeface="Calibri"/>
                        <a:cs typeface="Calibri"/>
                        <a:sym typeface="Calibri"/>
                      </a:endParaRPr>
                    </a:p>
                  </a:txBody>
                  <a:tcPr marL="0" marR="0" marT="0" marB="0"/>
                </a:tc>
                <a:tc>
                  <a:txBody>
                    <a:bodyPr/>
                    <a:lstStyle/>
                    <a:p>
                      <a:pPr marL="582930" marR="0" lvl="0" indent="0" algn="l" rtl="0">
                        <a:lnSpc>
                          <a:spcPct val="95250"/>
                        </a:lnSpc>
                        <a:spcBef>
                          <a:spcPts val="0"/>
                        </a:spcBef>
                        <a:spcAft>
                          <a:spcPts val="0"/>
                        </a:spcAft>
                        <a:buNone/>
                      </a:pPr>
                      <a:r>
                        <a:rPr lang="en-US" sz="2000" u="none" strike="noStrike" cap="none">
                          <a:latin typeface="Calibri"/>
                          <a:ea typeface="Calibri"/>
                          <a:cs typeface="Calibri"/>
                          <a:sym typeface="Calibri"/>
                        </a:rPr>
                        <a:t>6</a:t>
                      </a:r>
                      <a:endParaRPr sz="2000" u="none" strike="noStrike" cap="none">
                        <a:latin typeface="Calibri"/>
                        <a:ea typeface="Calibri"/>
                        <a:cs typeface="Calibri"/>
                        <a:sym typeface="Calibri"/>
                      </a:endParaRPr>
                    </a:p>
                  </a:txBody>
                  <a:tcPr marL="0" marR="0" marT="0" marB="0"/>
                </a:tc>
                <a:tc>
                  <a:txBody>
                    <a:bodyPr/>
                    <a:lstStyle/>
                    <a:p>
                      <a:pPr marL="1192530" marR="0" lvl="0" indent="0" algn="l" rtl="0">
                        <a:lnSpc>
                          <a:spcPct val="95250"/>
                        </a:lnSpc>
                        <a:spcBef>
                          <a:spcPts val="0"/>
                        </a:spcBef>
                        <a:spcAft>
                          <a:spcPts val="0"/>
                        </a:spcAft>
                        <a:buNone/>
                      </a:pPr>
                      <a:r>
                        <a:rPr lang="en-US" sz="2000" u="none" strike="noStrike" cap="none">
                          <a:latin typeface="Calibri"/>
                          <a:ea typeface="Calibri"/>
                          <a:cs typeface="Calibri"/>
                          <a:sym typeface="Calibri"/>
                        </a:rPr>
                        <a:t>16</a:t>
                      </a:r>
                      <a:endParaRPr sz="2000" u="none" strike="noStrike" cap="none">
                        <a:latin typeface="Calibri"/>
                        <a:ea typeface="Calibri"/>
                        <a:cs typeface="Calibri"/>
                        <a:sym typeface="Calibri"/>
                      </a:endParaRPr>
                    </a:p>
                  </a:txBody>
                  <a:tcPr marL="0" marR="0" marT="0" marB="0"/>
                </a:tc>
                <a:tc>
                  <a:txBody>
                    <a:bodyPr/>
                    <a:lstStyle/>
                    <a:p>
                      <a:pPr marL="441959" marR="0" lvl="0" indent="0" algn="l" rtl="0">
                        <a:lnSpc>
                          <a:spcPct val="95250"/>
                        </a:lnSpc>
                        <a:spcBef>
                          <a:spcPts val="0"/>
                        </a:spcBef>
                        <a:spcAft>
                          <a:spcPts val="0"/>
                        </a:spcAft>
                        <a:buNone/>
                      </a:pPr>
                      <a:r>
                        <a:rPr lang="en-US" sz="2000" u="none" strike="noStrike" cap="none">
                          <a:latin typeface="Calibri"/>
                          <a:ea typeface="Calibri"/>
                          <a:cs typeface="Calibri"/>
                          <a:sym typeface="Calibri"/>
                        </a:rPr>
                        <a:t>18</a:t>
                      </a:r>
                      <a:endParaRPr sz="2000" u="none" strike="noStrike" cap="none">
                        <a:latin typeface="Calibri"/>
                        <a:ea typeface="Calibri"/>
                        <a:cs typeface="Calibri"/>
                        <a:sym typeface="Calibri"/>
                      </a:endParaRPr>
                    </a:p>
                  </a:txBody>
                  <a:tcPr marL="0" marR="0" marT="0" marB="0"/>
                </a:tc>
                <a:tc>
                  <a:txBody>
                    <a:bodyPr/>
                    <a:lstStyle/>
                    <a:p>
                      <a:pPr marL="174625" marR="0" lvl="0" indent="0" algn="l" rtl="0">
                        <a:lnSpc>
                          <a:spcPct val="95250"/>
                        </a:lnSpc>
                        <a:spcBef>
                          <a:spcPts val="0"/>
                        </a:spcBef>
                        <a:spcAft>
                          <a:spcPts val="0"/>
                        </a:spcAft>
                        <a:buNone/>
                      </a:pPr>
                      <a:r>
                        <a:rPr lang="en-US" sz="2000" u="none" strike="noStrike" cap="none">
                          <a:latin typeface="Calibri"/>
                          <a:ea typeface="Calibri"/>
                          <a:cs typeface="Calibri"/>
                          <a:sym typeface="Calibri"/>
                        </a:rPr>
                        <a:t>19</a:t>
                      </a:r>
                      <a:endParaRPr sz="2000" u="none" strike="noStrike" cap="none">
                        <a:latin typeface="Calibri"/>
                        <a:ea typeface="Calibri"/>
                        <a:cs typeface="Calibri"/>
                        <a:sym typeface="Calibri"/>
                      </a:endParaRPr>
                    </a:p>
                  </a:txBody>
                  <a:tcPr marL="0" marR="0" marT="0" marB="0"/>
                </a:tc>
              </a:tr>
            </a:tbl>
          </a:graphicData>
        </a:graphic>
      </p:graphicFrame>
      <p:sp>
        <p:nvSpPr>
          <p:cNvPr id="216" name="Google Shape;216;p25"/>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200"/>
              <a:t>Example for Priority-based Scheduling (Preemptive)</a:t>
            </a:r>
            <a:endParaRPr/>
          </a:p>
        </p:txBody>
      </p:sp>
      <p:graphicFrame>
        <p:nvGraphicFramePr>
          <p:cNvPr id="222" name="Google Shape;222;p26"/>
          <p:cNvGraphicFramePr/>
          <p:nvPr/>
        </p:nvGraphicFramePr>
        <p:xfrm>
          <a:off x="527050" y="1517650"/>
          <a:ext cx="8308975" cy="2679050"/>
        </p:xfrm>
        <a:graphic>
          <a:graphicData uri="http://schemas.openxmlformats.org/drawingml/2006/table">
            <a:tbl>
              <a:tblPr firstRow="1" bandRow="1">
                <a:noFill/>
                <a:tableStyleId>{961E73CF-EB26-4CEB-BED7-B2D2660A82C6}</a:tableStyleId>
              </a:tblPr>
              <a:tblGrid>
                <a:gridCol w="1024900"/>
                <a:gridCol w="915675"/>
                <a:gridCol w="1000750"/>
                <a:gridCol w="1786250"/>
                <a:gridCol w="911850"/>
                <a:gridCol w="914400"/>
                <a:gridCol w="916950"/>
                <a:gridCol w="838200"/>
              </a:tblGrid>
              <a:tr h="700400">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Process</a:t>
                      </a:r>
                      <a:endParaRPr sz="2000" u="none" strike="noStrike" cap="none">
                        <a:latin typeface="Calibri"/>
                        <a:ea typeface="Calibri"/>
                        <a:cs typeface="Calibri"/>
                        <a:sym typeface="Calibri"/>
                      </a:endParaRPr>
                    </a:p>
                  </a:txBody>
                  <a:tcPr marL="0" marR="0" marT="1816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0650" marR="0" lvl="0" indent="0" algn="l" rtl="0">
                        <a:lnSpc>
                          <a:spcPct val="100000"/>
                        </a:lnSpc>
                        <a:spcBef>
                          <a:spcPts val="0"/>
                        </a:spcBef>
                        <a:spcAft>
                          <a:spcPts val="0"/>
                        </a:spcAft>
                        <a:buNone/>
                      </a:pPr>
                      <a:r>
                        <a:rPr lang="en-US" sz="2000" u="none" strike="noStrike" cap="none">
                          <a:latin typeface="Calibri"/>
                          <a:ea typeface="Calibri"/>
                          <a:cs typeface="Calibri"/>
                          <a:sym typeface="Calibri"/>
                        </a:rPr>
                        <a:t>Arrival</a:t>
                      </a:r>
                      <a:endParaRPr sz="2000" u="none" strike="noStrike" cap="none">
                        <a:latin typeface="Calibri"/>
                        <a:ea typeface="Calibri"/>
                        <a:cs typeface="Calibri"/>
                        <a:sym typeface="Calibri"/>
                      </a:endParaRPr>
                    </a:p>
                    <a:p>
                      <a:pPr marL="201295" marR="0" lvl="0" indent="0" algn="l" rtl="0">
                        <a:lnSpc>
                          <a:spcPct val="100000"/>
                        </a:lnSpc>
                        <a:spcBef>
                          <a:spcPts val="0"/>
                        </a:spcBef>
                        <a:spcAft>
                          <a:spcPts val="0"/>
                        </a:spcAft>
                        <a:buNone/>
                      </a:pPr>
                      <a:r>
                        <a:rPr lang="en-US" sz="2000" u="none" strike="noStrike" cap="none">
                          <a:latin typeface="Calibri"/>
                          <a:ea typeface="Calibri"/>
                          <a:cs typeface="Calibri"/>
                          <a:sym typeface="Calibri"/>
                        </a:rPr>
                        <a:t>Time</a:t>
                      </a:r>
                      <a:endParaRPr sz="2000" u="none" strike="noStrike" cap="none">
                        <a:latin typeface="Calibri"/>
                        <a:ea typeface="Calibri"/>
                        <a:cs typeface="Calibri"/>
                        <a:sym typeface="Calibri"/>
                      </a:endParaRPr>
                    </a:p>
                  </a:txBody>
                  <a:tcPr marL="0" marR="0" marT="292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Priority</a:t>
                      </a:r>
                      <a:endParaRPr sz="2000" u="none" strike="noStrike" cap="none">
                        <a:latin typeface="Calibri"/>
                        <a:ea typeface="Calibri"/>
                        <a:cs typeface="Calibri"/>
                        <a:sym typeface="Calibri"/>
                      </a:endParaRPr>
                    </a:p>
                  </a:txBody>
                  <a:tcPr marL="0" marR="0" marT="1816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66395" marR="0" lvl="0" indent="0" algn="l" rtl="0">
                        <a:lnSpc>
                          <a:spcPct val="100000"/>
                        </a:lnSpc>
                        <a:spcBef>
                          <a:spcPts val="0"/>
                        </a:spcBef>
                        <a:spcAft>
                          <a:spcPts val="0"/>
                        </a:spcAft>
                        <a:buNone/>
                      </a:pPr>
                      <a:r>
                        <a:rPr lang="en-US" sz="2000" u="none" strike="noStrike" cap="none">
                          <a:latin typeface="Calibri"/>
                          <a:ea typeface="Calibri"/>
                          <a:cs typeface="Calibri"/>
                          <a:sym typeface="Calibri"/>
                        </a:rPr>
                        <a:t>Burst Time</a:t>
                      </a:r>
                      <a:endParaRPr sz="2000" u="none" strike="noStrike" cap="none">
                        <a:latin typeface="Calibri"/>
                        <a:ea typeface="Calibri"/>
                        <a:cs typeface="Calibri"/>
                        <a:sym typeface="Calibri"/>
                      </a:endParaRPr>
                    </a:p>
                  </a:txBody>
                  <a:tcPr marL="0" marR="0" marT="1816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7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C.T.</a:t>
                      </a:r>
                      <a:endParaRPr sz="2000" u="none" strike="noStrike" cap="none">
                        <a:latin typeface="Calibri"/>
                        <a:ea typeface="Calibri"/>
                        <a:cs typeface="Calibri"/>
                        <a:sym typeface="Calibri"/>
                      </a:endParaRPr>
                    </a:p>
                  </a:txBody>
                  <a:tcPr marL="0" marR="0" marT="1816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7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R.T.</a:t>
                      </a:r>
                      <a:endParaRPr sz="2000" u="none" strike="noStrike" cap="none">
                        <a:latin typeface="Calibri"/>
                        <a:ea typeface="Calibri"/>
                        <a:cs typeface="Calibri"/>
                        <a:sym typeface="Calibri"/>
                      </a:endParaRPr>
                    </a:p>
                  </a:txBody>
                  <a:tcPr marL="0" marR="0" marT="1816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T.T.</a:t>
                      </a:r>
                      <a:endParaRPr sz="2000" u="none" strike="noStrike" cap="none">
                        <a:latin typeface="Calibri"/>
                        <a:ea typeface="Calibri"/>
                        <a:cs typeface="Calibri"/>
                        <a:sym typeface="Calibri"/>
                      </a:endParaRPr>
                    </a:p>
                  </a:txBody>
                  <a:tcPr marL="0" marR="0" marT="1816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54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W.T.</a:t>
                      </a:r>
                      <a:endParaRPr sz="2000" u="none" strike="noStrike" cap="none">
                        <a:latin typeface="Calibri"/>
                        <a:ea typeface="Calibri"/>
                        <a:cs typeface="Calibri"/>
                        <a:sym typeface="Calibri"/>
                      </a:endParaRPr>
                    </a:p>
                  </a:txBody>
                  <a:tcPr marL="0" marR="0" marT="1816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95600">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P1</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463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2</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7145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4</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7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15</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0</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15</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7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9</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96250">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P2</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463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3</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7145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3</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7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12</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1</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11</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7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8</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95600">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P3</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2</a:t>
                      </a:r>
                      <a:endParaRPr sz="1800" u="none" strike="noStrike" cap="none">
                        <a:latin typeface="Calibri"/>
                        <a:ea typeface="Calibri"/>
                        <a:cs typeface="Calibri"/>
                        <a:sym typeface="Calibri"/>
                      </a:endParaRPr>
                    </a:p>
                  </a:txBody>
                  <a:tcPr marL="0" marR="0" marT="463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4</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7145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1</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3</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2</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7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1</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7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0</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95600">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P4</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3</a:t>
                      </a:r>
                      <a:endParaRPr sz="1800" u="none" strike="noStrike" cap="none">
                        <a:latin typeface="Calibri"/>
                        <a:ea typeface="Calibri"/>
                        <a:cs typeface="Calibri"/>
                        <a:sym typeface="Calibri"/>
                      </a:endParaRPr>
                    </a:p>
                  </a:txBody>
                  <a:tcPr marL="0" marR="0" marT="463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5</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7145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5</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8</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3</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7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5</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905"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0</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95600">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P5</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u="none" strike="noStrike" cap="none">
                          <a:latin typeface="Calibri"/>
                          <a:ea typeface="Calibri"/>
                          <a:cs typeface="Calibri"/>
                          <a:sym typeface="Calibri"/>
                        </a:rPr>
                        <a:t>4</a:t>
                      </a:r>
                      <a:endParaRPr sz="1800" u="none" strike="noStrike" cap="none">
                        <a:latin typeface="Calibri"/>
                        <a:ea typeface="Calibri"/>
                        <a:cs typeface="Calibri"/>
                        <a:sym typeface="Calibri"/>
                      </a:endParaRPr>
                    </a:p>
                  </a:txBody>
                  <a:tcPr marL="0" marR="0" marT="463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5</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7145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2</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7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10</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8</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7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6</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7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8</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bl>
          </a:graphicData>
        </a:graphic>
      </p:graphicFrame>
      <p:sp>
        <p:nvSpPr>
          <p:cNvPr id="223" name="Google Shape;223;p26"/>
          <p:cNvSpPr txBox="1"/>
          <p:nvPr/>
        </p:nvSpPr>
        <p:spPr>
          <a:xfrm>
            <a:off x="2351913" y="4265167"/>
            <a:ext cx="4437380" cy="3308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b="0" i="0" u="none" strike="noStrike" cap="none">
                <a:solidFill>
                  <a:srgbClr val="000000"/>
                </a:solidFill>
                <a:latin typeface="Calibri"/>
                <a:ea typeface="Calibri"/>
                <a:cs typeface="Calibri"/>
                <a:sym typeface="Calibri"/>
              </a:rPr>
              <a:t>(Higher number represents higher priority)</a:t>
            </a:r>
            <a:endParaRPr sz="2000" b="0" i="0" u="none" strike="noStrike" cap="none">
              <a:solidFill>
                <a:srgbClr val="000000"/>
              </a:solidFill>
              <a:latin typeface="Calibri"/>
              <a:ea typeface="Calibri"/>
              <a:cs typeface="Calibri"/>
              <a:sym typeface="Calibri"/>
            </a:endParaRPr>
          </a:p>
        </p:txBody>
      </p:sp>
      <p:graphicFrame>
        <p:nvGraphicFramePr>
          <p:cNvPr id="224" name="Google Shape;224;p26"/>
          <p:cNvGraphicFramePr/>
          <p:nvPr/>
        </p:nvGraphicFramePr>
        <p:xfrm>
          <a:off x="858837" y="5295646"/>
          <a:ext cx="7210450" cy="532775"/>
        </p:xfrm>
        <a:graphic>
          <a:graphicData uri="http://schemas.openxmlformats.org/drawingml/2006/table">
            <a:tbl>
              <a:tblPr firstRow="1" bandRow="1">
                <a:noFill/>
                <a:tableStyleId>{961E73CF-EB26-4CEB-BED7-B2D2660A82C6}</a:tableStyleId>
              </a:tblPr>
              <a:tblGrid>
                <a:gridCol w="826125"/>
                <a:gridCol w="791850"/>
                <a:gridCol w="791850"/>
                <a:gridCol w="2160275"/>
                <a:gridCol w="812175"/>
                <a:gridCol w="771525"/>
                <a:gridCol w="1056650"/>
              </a:tblGrid>
              <a:tr h="532775">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P1</a:t>
                      </a:r>
                      <a:endParaRPr sz="2000" u="none" strike="noStrike" cap="none">
                        <a:latin typeface="Calibri"/>
                        <a:ea typeface="Calibri"/>
                        <a:cs typeface="Calibri"/>
                        <a:sym typeface="Calibri"/>
                      </a:endParaRPr>
                    </a:p>
                  </a:txBody>
                  <a:tcPr marL="0" marR="0" marT="990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P2</a:t>
                      </a:r>
                      <a:endParaRPr sz="2000" u="none" strike="noStrike" cap="none">
                        <a:latin typeface="Calibri"/>
                        <a:ea typeface="Calibri"/>
                        <a:cs typeface="Calibri"/>
                        <a:sym typeface="Calibri"/>
                      </a:endParaRPr>
                    </a:p>
                  </a:txBody>
                  <a:tcPr marL="0" marR="0" marT="990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P3</a:t>
                      </a:r>
                      <a:endParaRPr sz="2000" u="none" strike="noStrike" cap="none">
                        <a:latin typeface="Calibri"/>
                        <a:ea typeface="Calibri"/>
                        <a:cs typeface="Calibri"/>
                        <a:sym typeface="Calibri"/>
                      </a:endParaRPr>
                    </a:p>
                  </a:txBody>
                  <a:tcPr marL="0" marR="0" marT="990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P4</a:t>
                      </a:r>
                      <a:endParaRPr sz="2000" u="none" strike="noStrike" cap="none">
                        <a:latin typeface="Calibri"/>
                        <a:ea typeface="Calibri"/>
                        <a:cs typeface="Calibri"/>
                        <a:sym typeface="Calibri"/>
                      </a:endParaRPr>
                    </a:p>
                  </a:txBody>
                  <a:tcPr marL="0" marR="0" marT="990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7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P5</a:t>
                      </a:r>
                      <a:endParaRPr sz="2000" u="none" strike="noStrike" cap="none">
                        <a:latin typeface="Calibri"/>
                        <a:ea typeface="Calibri"/>
                        <a:cs typeface="Calibri"/>
                        <a:sym typeface="Calibri"/>
                      </a:endParaRPr>
                    </a:p>
                  </a:txBody>
                  <a:tcPr marL="0" marR="0" marT="990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55270" marR="0" lvl="0" indent="0" algn="l" rtl="0">
                        <a:lnSpc>
                          <a:spcPct val="100000"/>
                        </a:lnSpc>
                        <a:spcBef>
                          <a:spcPts val="0"/>
                        </a:spcBef>
                        <a:spcAft>
                          <a:spcPts val="0"/>
                        </a:spcAft>
                        <a:buNone/>
                      </a:pPr>
                      <a:r>
                        <a:rPr lang="en-US" sz="2000" u="none" strike="noStrike" cap="none">
                          <a:latin typeface="Calibri"/>
                          <a:ea typeface="Calibri"/>
                          <a:cs typeface="Calibri"/>
                          <a:sym typeface="Calibri"/>
                        </a:rPr>
                        <a:t>P2</a:t>
                      </a:r>
                      <a:endParaRPr sz="2000" u="none" strike="noStrike" cap="none">
                        <a:latin typeface="Calibri"/>
                        <a:ea typeface="Calibri"/>
                        <a:cs typeface="Calibri"/>
                        <a:sym typeface="Calibri"/>
                      </a:endParaRPr>
                    </a:p>
                  </a:txBody>
                  <a:tcPr marL="0" marR="0" marT="990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7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P3</a:t>
                      </a:r>
                      <a:endParaRPr sz="2000" u="none" strike="noStrike" cap="none">
                        <a:latin typeface="Calibri"/>
                        <a:ea typeface="Calibri"/>
                        <a:cs typeface="Calibri"/>
                        <a:sym typeface="Calibri"/>
                      </a:endParaRPr>
                    </a:p>
                  </a:txBody>
                  <a:tcPr marL="0" marR="0" marT="990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bl>
          </a:graphicData>
        </a:graphic>
      </p:graphicFrame>
      <p:graphicFrame>
        <p:nvGraphicFramePr>
          <p:cNvPr id="225" name="Google Shape;225;p26"/>
          <p:cNvGraphicFramePr/>
          <p:nvPr/>
        </p:nvGraphicFramePr>
        <p:xfrm>
          <a:off x="745490" y="5899022"/>
          <a:ext cx="7569250" cy="289560"/>
        </p:xfrm>
        <a:graphic>
          <a:graphicData uri="http://schemas.openxmlformats.org/drawingml/2006/table">
            <a:tbl>
              <a:tblPr firstRow="1" bandRow="1">
                <a:noFill/>
                <a:tableStyleId>{961E73CF-EB26-4CEB-BED7-B2D2660A82C6}</a:tableStyleId>
              </a:tblPr>
              <a:tblGrid>
                <a:gridCol w="527050"/>
                <a:gridCol w="826775"/>
                <a:gridCol w="791850"/>
                <a:gridCol w="1475750"/>
                <a:gridCol w="1439550"/>
                <a:gridCol w="820425"/>
                <a:gridCol w="961400"/>
                <a:gridCol w="726450"/>
              </a:tblGrid>
              <a:tr h="254000">
                <a:tc>
                  <a:txBody>
                    <a:bodyPr/>
                    <a:lstStyle/>
                    <a:p>
                      <a:pPr marL="31750" marR="0" lvl="0" indent="0" algn="l" rtl="0">
                        <a:lnSpc>
                          <a:spcPct val="95250"/>
                        </a:lnSpc>
                        <a:spcBef>
                          <a:spcPts val="0"/>
                        </a:spcBef>
                        <a:spcAft>
                          <a:spcPts val="0"/>
                        </a:spcAft>
                        <a:buNone/>
                      </a:pPr>
                      <a:r>
                        <a:rPr lang="en-US" sz="2000" u="none" strike="noStrike" cap="none">
                          <a:latin typeface="Calibri"/>
                          <a:ea typeface="Calibri"/>
                          <a:cs typeface="Calibri"/>
                          <a:sym typeface="Calibri"/>
                        </a:rPr>
                        <a:t>0</a:t>
                      </a:r>
                      <a:endParaRPr sz="2000" u="none" strike="noStrike" cap="none">
                        <a:latin typeface="Calibri"/>
                        <a:ea typeface="Calibri"/>
                        <a:cs typeface="Calibri"/>
                        <a:sym typeface="Calibri"/>
                      </a:endParaRPr>
                    </a:p>
                  </a:txBody>
                  <a:tcPr marL="0" marR="0" marT="0" marB="0"/>
                </a:tc>
                <a:tc>
                  <a:txBody>
                    <a:bodyPr/>
                    <a:lstStyle/>
                    <a:p>
                      <a:pPr marL="34290" marR="0" lvl="0" indent="0" algn="ctr" rtl="0">
                        <a:lnSpc>
                          <a:spcPct val="95250"/>
                        </a:lnSpc>
                        <a:spcBef>
                          <a:spcPts val="0"/>
                        </a:spcBef>
                        <a:spcAft>
                          <a:spcPts val="0"/>
                        </a:spcAft>
                        <a:buNone/>
                      </a:pPr>
                      <a:r>
                        <a:rPr lang="en-US" sz="2000" u="none" strike="noStrike" cap="none">
                          <a:latin typeface="Calibri"/>
                          <a:ea typeface="Calibri"/>
                          <a:cs typeface="Calibri"/>
                          <a:sym typeface="Calibri"/>
                        </a:rPr>
                        <a:t>1</a:t>
                      </a:r>
                      <a:endParaRPr sz="2000" u="none" strike="noStrike" cap="none">
                        <a:latin typeface="Calibri"/>
                        <a:ea typeface="Calibri"/>
                        <a:cs typeface="Calibri"/>
                        <a:sym typeface="Calibri"/>
                      </a:endParaRPr>
                    </a:p>
                  </a:txBody>
                  <a:tcPr marL="0" marR="0" marT="0" marB="0"/>
                </a:tc>
                <a:tc>
                  <a:txBody>
                    <a:bodyPr/>
                    <a:lstStyle/>
                    <a:p>
                      <a:pPr marL="0" marR="0" lvl="0" indent="0" algn="ctr" rtl="0">
                        <a:lnSpc>
                          <a:spcPct val="95250"/>
                        </a:lnSpc>
                        <a:spcBef>
                          <a:spcPts val="0"/>
                        </a:spcBef>
                        <a:spcAft>
                          <a:spcPts val="0"/>
                        </a:spcAft>
                        <a:buNone/>
                      </a:pPr>
                      <a:r>
                        <a:rPr lang="en-US" sz="2000" u="none" strike="noStrike" cap="none">
                          <a:latin typeface="Calibri"/>
                          <a:ea typeface="Calibri"/>
                          <a:cs typeface="Calibri"/>
                          <a:sym typeface="Calibri"/>
                        </a:rPr>
                        <a:t>2</a:t>
                      </a:r>
                      <a:endParaRPr sz="2000" u="none" strike="noStrike" cap="none">
                        <a:latin typeface="Calibri"/>
                        <a:ea typeface="Calibri"/>
                        <a:cs typeface="Calibri"/>
                        <a:sym typeface="Calibri"/>
                      </a:endParaRPr>
                    </a:p>
                  </a:txBody>
                  <a:tcPr marL="0" marR="0" marT="0" marB="0"/>
                </a:tc>
                <a:tc>
                  <a:txBody>
                    <a:bodyPr/>
                    <a:lstStyle/>
                    <a:p>
                      <a:pPr marL="331470" marR="0" lvl="0" indent="0" algn="l" rtl="0">
                        <a:lnSpc>
                          <a:spcPct val="95250"/>
                        </a:lnSpc>
                        <a:spcBef>
                          <a:spcPts val="0"/>
                        </a:spcBef>
                        <a:spcAft>
                          <a:spcPts val="0"/>
                        </a:spcAft>
                        <a:buNone/>
                      </a:pPr>
                      <a:r>
                        <a:rPr lang="en-US" sz="2000" u="none" strike="noStrike" cap="none">
                          <a:latin typeface="Calibri"/>
                          <a:ea typeface="Calibri"/>
                          <a:cs typeface="Calibri"/>
                          <a:sym typeface="Calibri"/>
                        </a:rPr>
                        <a:t>3</a:t>
                      </a:r>
                      <a:endParaRPr sz="2000" u="none" strike="noStrike" cap="none">
                        <a:latin typeface="Calibri"/>
                        <a:ea typeface="Calibri"/>
                        <a:cs typeface="Calibri"/>
                        <a:sym typeface="Calibri"/>
                      </a:endParaRPr>
                    </a:p>
                  </a:txBody>
                  <a:tcPr marL="0" marR="0" marT="0" marB="0"/>
                </a:tc>
                <a:tc>
                  <a:txBody>
                    <a:bodyPr/>
                    <a:lstStyle/>
                    <a:p>
                      <a:pPr marL="0" marR="287655" lvl="0" indent="0" algn="r" rtl="0">
                        <a:lnSpc>
                          <a:spcPct val="95250"/>
                        </a:lnSpc>
                        <a:spcBef>
                          <a:spcPts val="0"/>
                        </a:spcBef>
                        <a:spcAft>
                          <a:spcPts val="0"/>
                        </a:spcAft>
                        <a:buNone/>
                      </a:pPr>
                      <a:r>
                        <a:rPr lang="en-US" sz="2000" u="none" strike="noStrike" cap="none">
                          <a:latin typeface="Calibri"/>
                          <a:ea typeface="Calibri"/>
                          <a:cs typeface="Calibri"/>
                          <a:sym typeface="Calibri"/>
                        </a:rPr>
                        <a:t>8</a:t>
                      </a:r>
                      <a:endParaRPr sz="2000" u="none" strike="noStrike" cap="none">
                        <a:latin typeface="Calibri"/>
                        <a:ea typeface="Calibri"/>
                        <a:cs typeface="Calibri"/>
                        <a:sym typeface="Calibri"/>
                      </a:endParaRPr>
                    </a:p>
                  </a:txBody>
                  <a:tcPr marL="0" marR="0" marT="0" marB="0"/>
                </a:tc>
                <a:tc>
                  <a:txBody>
                    <a:bodyPr/>
                    <a:lstStyle/>
                    <a:p>
                      <a:pPr marL="295275" marR="0" lvl="0" indent="0" algn="l" rtl="0">
                        <a:lnSpc>
                          <a:spcPct val="95250"/>
                        </a:lnSpc>
                        <a:spcBef>
                          <a:spcPts val="0"/>
                        </a:spcBef>
                        <a:spcAft>
                          <a:spcPts val="0"/>
                        </a:spcAft>
                        <a:buNone/>
                      </a:pPr>
                      <a:r>
                        <a:rPr lang="en-US" sz="2000" u="none" strike="noStrike" cap="none">
                          <a:latin typeface="Calibri"/>
                          <a:ea typeface="Calibri"/>
                          <a:cs typeface="Calibri"/>
                          <a:sym typeface="Calibri"/>
                        </a:rPr>
                        <a:t>10</a:t>
                      </a:r>
                      <a:endParaRPr sz="2000" u="none" strike="noStrike" cap="none">
                        <a:latin typeface="Calibri"/>
                        <a:ea typeface="Calibri"/>
                        <a:cs typeface="Calibri"/>
                        <a:sym typeface="Calibri"/>
                      </a:endParaRPr>
                    </a:p>
                  </a:txBody>
                  <a:tcPr marL="0" marR="0" marT="0" marB="0"/>
                </a:tc>
                <a:tc>
                  <a:txBody>
                    <a:bodyPr/>
                    <a:lstStyle/>
                    <a:p>
                      <a:pPr marL="266065" marR="0" lvl="0" indent="0" algn="l" rtl="0">
                        <a:lnSpc>
                          <a:spcPct val="95250"/>
                        </a:lnSpc>
                        <a:spcBef>
                          <a:spcPts val="0"/>
                        </a:spcBef>
                        <a:spcAft>
                          <a:spcPts val="0"/>
                        </a:spcAft>
                        <a:buNone/>
                      </a:pPr>
                      <a:r>
                        <a:rPr lang="en-US" sz="2000" u="none" strike="noStrike" cap="none">
                          <a:latin typeface="Calibri"/>
                          <a:ea typeface="Calibri"/>
                          <a:cs typeface="Calibri"/>
                          <a:sym typeface="Calibri"/>
                        </a:rPr>
                        <a:t>12</a:t>
                      </a:r>
                      <a:endParaRPr sz="2000" u="none" strike="noStrike" cap="none">
                        <a:latin typeface="Calibri"/>
                        <a:ea typeface="Calibri"/>
                        <a:cs typeface="Calibri"/>
                        <a:sym typeface="Calibri"/>
                      </a:endParaRPr>
                    </a:p>
                  </a:txBody>
                  <a:tcPr marL="0" marR="0" marT="0" marB="0"/>
                </a:tc>
                <a:tc>
                  <a:txBody>
                    <a:bodyPr/>
                    <a:lstStyle/>
                    <a:p>
                      <a:pPr marL="436244" marR="0" lvl="0" indent="0" algn="l" rtl="0">
                        <a:lnSpc>
                          <a:spcPct val="95250"/>
                        </a:lnSpc>
                        <a:spcBef>
                          <a:spcPts val="0"/>
                        </a:spcBef>
                        <a:spcAft>
                          <a:spcPts val="0"/>
                        </a:spcAft>
                        <a:buNone/>
                      </a:pPr>
                      <a:r>
                        <a:rPr lang="en-US" sz="2000" u="none" strike="noStrike" cap="none">
                          <a:latin typeface="Calibri"/>
                          <a:ea typeface="Calibri"/>
                          <a:cs typeface="Calibri"/>
                          <a:sym typeface="Calibri"/>
                        </a:rPr>
                        <a:t>15</a:t>
                      </a:r>
                      <a:endParaRPr sz="2000" u="none" strike="noStrike" cap="none">
                        <a:latin typeface="Calibri"/>
                        <a:ea typeface="Calibri"/>
                        <a:cs typeface="Calibri"/>
                        <a:sym typeface="Calibri"/>
                      </a:endParaRPr>
                    </a:p>
                  </a:txBody>
                  <a:tcPr marL="0" marR="0" marT="0" marB="0"/>
                </a:tc>
              </a:tr>
            </a:tbl>
          </a:graphicData>
        </a:graphic>
      </p:graphicFrame>
      <p:graphicFrame>
        <p:nvGraphicFramePr>
          <p:cNvPr id="226" name="Google Shape;226;p26"/>
          <p:cNvGraphicFramePr/>
          <p:nvPr/>
        </p:nvGraphicFramePr>
        <p:xfrm>
          <a:off x="1183487" y="4959350"/>
          <a:ext cx="6462375" cy="289560"/>
        </p:xfrm>
        <a:graphic>
          <a:graphicData uri="http://schemas.openxmlformats.org/drawingml/2006/table">
            <a:tbl>
              <a:tblPr firstRow="1" bandRow="1">
                <a:noFill/>
                <a:tableStyleId>{961E73CF-EB26-4CEB-BED7-B2D2660A82C6}</a:tableStyleId>
              </a:tblPr>
              <a:tblGrid>
                <a:gridCol w="501025"/>
                <a:gridCol w="800725"/>
                <a:gridCol w="1134100"/>
                <a:gridCol w="1481450"/>
                <a:gridCol w="1138550"/>
                <a:gridCol w="852800"/>
                <a:gridCol w="553725"/>
              </a:tblGrid>
              <a:tr h="254000">
                <a:tc>
                  <a:txBody>
                    <a:bodyPr/>
                    <a:lstStyle/>
                    <a:p>
                      <a:pPr marL="31750" marR="0" lvl="0" indent="0" algn="l" rtl="0">
                        <a:lnSpc>
                          <a:spcPct val="95250"/>
                        </a:lnSpc>
                        <a:spcBef>
                          <a:spcPts val="0"/>
                        </a:spcBef>
                        <a:spcAft>
                          <a:spcPts val="0"/>
                        </a:spcAft>
                        <a:buNone/>
                      </a:pPr>
                      <a:r>
                        <a:rPr lang="en-US" sz="2000" u="none" strike="noStrike" cap="none">
                          <a:latin typeface="Calibri"/>
                          <a:ea typeface="Calibri"/>
                          <a:cs typeface="Calibri"/>
                          <a:sym typeface="Calibri"/>
                        </a:rPr>
                        <a:t>1</a:t>
                      </a:r>
                      <a:endParaRPr sz="2000" u="none" strike="noStrike" cap="none">
                        <a:latin typeface="Calibri"/>
                        <a:ea typeface="Calibri"/>
                        <a:cs typeface="Calibri"/>
                        <a:sym typeface="Calibri"/>
                      </a:endParaRPr>
                    </a:p>
                  </a:txBody>
                  <a:tcPr marL="0" marR="0" marT="0" marB="0"/>
                </a:tc>
                <a:tc>
                  <a:txBody>
                    <a:bodyPr/>
                    <a:lstStyle/>
                    <a:p>
                      <a:pPr marL="8255" marR="0" lvl="0" indent="0" algn="ctr" rtl="0">
                        <a:lnSpc>
                          <a:spcPct val="95250"/>
                        </a:lnSpc>
                        <a:spcBef>
                          <a:spcPts val="0"/>
                        </a:spcBef>
                        <a:spcAft>
                          <a:spcPts val="0"/>
                        </a:spcAft>
                        <a:buNone/>
                      </a:pPr>
                      <a:r>
                        <a:rPr lang="en-US" sz="2000" u="none" strike="noStrike" cap="none">
                          <a:latin typeface="Calibri"/>
                          <a:ea typeface="Calibri"/>
                          <a:cs typeface="Calibri"/>
                          <a:sym typeface="Calibri"/>
                        </a:rPr>
                        <a:t>1</a:t>
                      </a:r>
                      <a:endParaRPr sz="2000" u="none" strike="noStrike" cap="none">
                        <a:latin typeface="Calibri"/>
                        <a:ea typeface="Calibri"/>
                        <a:cs typeface="Calibri"/>
                        <a:sym typeface="Calibri"/>
                      </a:endParaRPr>
                    </a:p>
                  </a:txBody>
                  <a:tcPr marL="0" marR="0" marT="0" marB="0"/>
                </a:tc>
                <a:tc>
                  <a:txBody>
                    <a:bodyPr/>
                    <a:lstStyle/>
                    <a:p>
                      <a:pPr marL="331470" marR="0" lvl="0" indent="0" algn="l" rtl="0">
                        <a:lnSpc>
                          <a:spcPct val="95250"/>
                        </a:lnSpc>
                        <a:spcBef>
                          <a:spcPts val="0"/>
                        </a:spcBef>
                        <a:spcAft>
                          <a:spcPts val="0"/>
                        </a:spcAft>
                        <a:buNone/>
                      </a:pPr>
                      <a:r>
                        <a:rPr lang="en-US" sz="2000" u="none" strike="noStrike" cap="none">
                          <a:latin typeface="Calibri"/>
                          <a:ea typeface="Calibri"/>
                          <a:cs typeface="Calibri"/>
                          <a:sym typeface="Calibri"/>
                        </a:rPr>
                        <a:t>1</a:t>
                      </a:r>
                      <a:endParaRPr sz="2000" u="none" strike="noStrike" cap="none">
                        <a:latin typeface="Calibri"/>
                        <a:ea typeface="Calibri"/>
                        <a:cs typeface="Calibri"/>
                        <a:sym typeface="Calibri"/>
                      </a:endParaRPr>
                    </a:p>
                  </a:txBody>
                  <a:tcPr marL="0" marR="0" marT="0" marB="0"/>
                </a:tc>
                <a:tc>
                  <a:txBody>
                    <a:bodyPr/>
                    <a:lstStyle/>
                    <a:p>
                      <a:pPr marL="0" marR="0" lvl="0" indent="0" algn="ctr" rtl="0">
                        <a:lnSpc>
                          <a:spcPct val="95250"/>
                        </a:lnSpc>
                        <a:spcBef>
                          <a:spcPts val="0"/>
                        </a:spcBef>
                        <a:spcAft>
                          <a:spcPts val="0"/>
                        </a:spcAft>
                        <a:buNone/>
                      </a:pPr>
                      <a:r>
                        <a:rPr lang="en-US" sz="2000" u="none" strike="noStrike" cap="none">
                          <a:latin typeface="Calibri"/>
                          <a:ea typeface="Calibri"/>
                          <a:cs typeface="Calibri"/>
                          <a:sym typeface="Calibri"/>
                        </a:rPr>
                        <a:t>5</a:t>
                      </a:r>
                      <a:endParaRPr sz="2000" u="none" strike="noStrike" cap="none">
                        <a:latin typeface="Calibri"/>
                        <a:ea typeface="Calibri"/>
                        <a:cs typeface="Calibri"/>
                        <a:sym typeface="Calibri"/>
                      </a:endParaRPr>
                    </a:p>
                  </a:txBody>
                  <a:tcPr marL="0" marR="0" marT="0" marB="0"/>
                </a:tc>
                <a:tc>
                  <a:txBody>
                    <a:bodyPr/>
                    <a:lstStyle/>
                    <a:p>
                      <a:pPr marL="678180" marR="0" lvl="0" indent="0" algn="l" rtl="0">
                        <a:lnSpc>
                          <a:spcPct val="95250"/>
                        </a:lnSpc>
                        <a:spcBef>
                          <a:spcPts val="0"/>
                        </a:spcBef>
                        <a:spcAft>
                          <a:spcPts val="0"/>
                        </a:spcAft>
                        <a:buNone/>
                      </a:pPr>
                      <a:r>
                        <a:rPr lang="en-US" sz="2000" u="none" strike="noStrike" cap="none">
                          <a:latin typeface="Calibri"/>
                          <a:ea typeface="Calibri"/>
                          <a:cs typeface="Calibri"/>
                          <a:sym typeface="Calibri"/>
                        </a:rPr>
                        <a:t>2</a:t>
                      </a:r>
                      <a:endParaRPr sz="2000" u="none" strike="noStrike" cap="none">
                        <a:latin typeface="Calibri"/>
                        <a:ea typeface="Calibri"/>
                        <a:cs typeface="Calibri"/>
                        <a:sym typeface="Calibri"/>
                      </a:endParaRPr>
                    </a:p>
                  </a:txBody>
                  <a:tcPr marL="0" marR="0" marT="0" marB="0"/>
                </a:tc>
                <a:tc>
                  <a:txBody>
                    <a:bodyPr/>
                    <a:lstStyle/>
                    <a:p>
                      <a:pPr marL="0" marR="54610" lvl="0" indent="0" algn="ctr" rtl="0">
                        <a:lnSpc>
                          <a:spcPct val="95250"/>
                        </a:lnSpc>
                        <a:spcBef>
                          <a:spcPts val="0"/>
                        </a:spcBef>
                        <a:spcAft>
                          <a:spcPts val="0"/>
                        </a:spcAft>
                        <a:buNone/>
                      </a:pPr>
                      <a:r>
                        <a:rPr lang="en-US" sz="2000" u="none" strike="noStrike" cap="none">
                          <a:latin typeface="Calibri"/>
                          <a:ea typeface="Calibri"/>
                          <a:cs typeface="Calibri"/>
                          <a:sym typeface="Calibri"/>
                        </a:rPr>
                        <a:t>2</a:t>
                      </a:r>
                      <a:endParaRPr sz="2000" u="none" strike="noStrike" cap="none">
                        <a:latin typeface="Calibri"/>
                        <a:ea typeface="Calibri"/>
                        <a:cs typeface="Calibri"/>
                        <a:sym typeface="Calibri"/>
                      </a:endParaRPr>
                    </a:p>
                  </a:txBody>
                  <a:tcPr marL="0" marR="0" marT="0" marB="0"/>
                </a:tc>
                <a:tc>
                  <a:txBody>
                    <a:bodyPr/>
                    <a:lstStyle/>
                    <a:p>
                      <a:pPr marL="0" marR="24130" lvl="0" indent="0" algn="r" rtl="0">
                        <a:lnSpc>
                          <a:spcPct val="95250"/>
                        </a:lnSpc>
                        <a:spcBef>
                          <a:spcPts val="0"/>
                        </a:spcBef>
                        <a:spcAft>
                          <a:spcPts val="0"/>
                        </a:spcAft>
                        <a:buNone/>
                      </a:pPr>
                      <a:r>
                        <a:rPr lang="en-US" sz="2000" u="none" strike="noStrike" cap="none">
                          <a:latin typeface="Calibri"/>
                          <a:ea typeface="Calibri"/>
                          <a:cs typeface="Calibri"/>
                          <a:sym typeface="Calibri"/>
                        </a:rPr>
                        <a:t>3</a:t>
                      </a:r>
                      <a:endParaRPr sz="2000" u="none" strike="noStrike" cap="none">
                        <a:latin typeface="Calibri"/>
                        <a:ea typeface="Calibri"/>
                        <a:cs typeface="Calibri"/>
                        <a:sym typeface="Calibri"/>
                      </a:endParaRPr>
                    </a:p>
                  </a:txBody>
                  <a:tcPr marL="0" marR="0" marT="0" marB="0"/>
                </a:tc>
              </a:tr>
            </a:tbl>
          </a:graphicData>
        </a:graphic>
      </p:graphicFrame>
      <p:sp>
        <p:nvSpPr>
          <p:cNvPr id="227" name="Google Shape;227;p26"/>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Advantages and Disadvantages of PB</a:t>
            </a:r>
            <a:endParaRPr/>
          </a:p>
        </p:txBody>
      </p:sp>
      <p:sp>
        <p:nvSpPr>
          <p:cNvPr id="233" name="Google Shape;233;p27"/>
          <p:cNvSpPr txBox="1"/>
          <p:nvPr/>
        </p:nvSpPr>
        <p:spPr>
          <a:xfrm>
            <a:off x="535940" y="1083310"/>
            <a:ext cx="8084184" cy="4614545"/>
          </a:xfrm>
          <a:prstGeom prst="rect">
            <a:avLst/>
          </a:prstGeom>
          <a:noFill/>
          <a:ln>
            <a:noFill/>
          </a:ln>
        </p:spPr>
        <p:txBody>
          <a:bodyPr spcFirstLastPara="1" wrap="square" lIns="0" tIns="12050" rIns="0" bIns="0" anchor="t" anchorCtr="0">
            <a:spAutoFit/>
          </a:bodyPr>
          <a:lstStyle/>
          <a:p>
            <a:pPr marL="354965" marR="0" lvl="0" indent="-342265" algn="l" rtl="0">
              <a:lnSpc>
                <a:spcPct val="100000"/>
              </a:lnSpc>
              <a:spcBef>
                <a:spcPts val="0"/>
              </a:spcBef>
              <a:spcAft>
                <a:spcPts val="0"/>
              </a:spcAft>
              <a:buClr>
                <a:srgbClr val="000000"/>
              </a:buClr>
              <a:buSzPts val="2200"/>
              <a:buFont typeface="Arial"/>
              <a:buChar char="•"/>
            </a:pPr>
            <a:r>
              <a:rPr lang="en-US" sz="2200" b="1" i="0" u="none" strike="noStrike" cap="none">
                <a:solidFill>
                  <a:srgbClr val="0000FF"/>
                </a:solidFill>
                <a:latin typeface="Calibri"/>
                <a:ea typeface="Calibri"/>
                <a:cs typeface="Calibri"/>
                <a:sym typeface="Calibri"/>
              </a:rPr>
              <a:t>Advantages</a:t>
            </a:r>
            <a:r>
              <a:rPr lang="en-US" sz="2200" b="0" i="0" u="none" strike="noStrike" cap="none">
                <a:solidFill>
                  <a:srgbClr val="000000"/>
                </a:solidFill>
                <a:latin typeface="Calibri"/>
                <a:ea typeface="Calibri"/>
                <a:cs typeface="Calibri"/>
                <a:sym typeface="Calibri"/>
              </a:rPr>
              <a:t>:</a:t>
            </a:r>
            <a:endParaRPr sz="2200" b="0" i="0" u="none" strike="noStrike" cap="none">
              <a:solidFill>
                <a:srgbClr val="000000"/>
              </a:solidFill>
              <a:latin typeface="Calibri"/>
              <a:ea typeface="Calibri"/>
              <a:cs typeface="Calibri"/>
              <a:sym typeface="Calibri"/>
            </a:endParaRPr>
          </a:p>
          <a:p>
            <a:pPr marL="822325" marR="0" lvl="1" indent="-342900" algn="l" rtl="0">
              <a:lnSpc>
                <a:spcPct val="100000"/>
              </a:lnSpc>
              <a:spcBef>
                <a:spcPts val="1565"/>
              </a:spcBef>
              <a:spcAft>
                <a:spcPts val="0"/>
              </a:spcAft>
              <a:buClr>
                <a:srgbClr val="000000"/>
              </a:buClr>
              <a:buSzPts val="2000"/>
              <a:buFont typeface="Arial"/>
              <a:buAutoNum type="arabicPeriod"/>
            </a:pPr>
            <a:r>
              <a:rPr lang="en-US" sz="2000" b="0" i="0" u="none" strike="noStrike" cap="none">
                <a:solidFill>
                  <a:srgbClr val="000000"/>
                </a:solidFill>
                <a:latin typeface="Calibri"/>
                <a:ea typeface="Calibri"/>
                <a:cs typeface="Calibri"/>
                <a:sym typeface="Calibri"/>
              </a:rPr>
              <a:t>Provides a good mechanism where the relative importance of each</a:t>
            </a:r>
            <a:endParaRPr sz="2000" b="0" i="0" u="none" strike="noStrike" cap="none">
              <a:solidFill>
                <a:srgbClr val="000000"/>
              </a:solidFill>
              <a:latin typeface="Calibri"/>
              <a:ea typeface="Calibri"/>
              <a:cs typeface="Calibri"/>
              <a:sym typeface="Calibri"/>
            </a:endParaRPr>
          </a:p>
          <a:p>
            <a:pPr marL="822325" marR="0" lvl="0" indent="0" algn="l" rtl="0">
              <a:lnSpc>
                <a:spcPct val="100000"/>
              </a:lnSpc>
              <a:spcBef>
                <a:spcPts val="0"/>
              </a:spcBef>
              <a:spcAft>
                <a:spcPts val="0"/>
              </a:spcAft>
              <a:buNone/>
            </a:pPr>
            <a:r>
              <a:rPr lang="en-US" sz="2000" b="0" i="0" u="none" strike="noStrike" cap="none">
                <a:solidFill>
                  <a:srgbClr val="000000"/>
                </a:solidFill>
                <a:latin typeface="Calibri"/>
                <a:ea typeface="Calibri"/>
                <a:cs typeface="Calibri"/>
                <a:sym typeface="Calibri"/>
              </a:rPr>
              <a:t>process maybe precisely defined.</a:t>
            </a:r>
            <a:endParaRPr sz="2000" b="0" i="0" u="none" strike="noStrike" cap="none">
              <a:solidFill>
                <a:srgbClr val="000000"/>
              </a:solidFill>
              <a:latin typeface="Calibri"/>
              <a:ea typeface="Calibri"/>
              <a:cs typeface="Calibri"/>
              <a:sym typeface="Calibri"/>
            </a:endParaRPr>
          </a:p>
          <a:p>
            <a:pPr marL="0" marR="0" lvl="0" indent="0" algn="l" rtl="0">
              <a:lnSpc>
                <a:spcPct val="100000"/>
              </a:lnSpc>
              <a:spcBef>
                <a:spcPts val="1755"/>
              </a:spcBef>
              <a:spcAft>
                <a:spcPts val="0"/>
              </a:spcAft>
              <a:buNone/>
            </a:pPr>
            <a:endParaRPr sz="2000" b="0" i="0" u="none" strike="noStrike" cap="none">
              <a:solidFill>
                <a:srgbClr val="000000"/>
              </a:solidFill>
              <a:latin typeface="Calibri"/>
              <a:ea typeface="Calibri"/>
              <a:cs typeface="Calibri"/>
              <a:sym typeface="Calibri"/>
            </a:endParaRPr>
          </a:p>
          <a:p>
            <a:pPr marL="354965" marR="0" lvl="0" indent="-342265" algn="l" rtl="0">
              <a:lnSpc>
                <a:spcPct val="100000"/>
              </a:lnSpc>
              <a:spcBef>
                <a:spcPts val="0"/>
              </a:spcBef>
              <a:spcAft>
                <a:spcPts val="0"/>
              </a:spcAft>
              <a:buClr>
                <a:srgbClr val="000000"/>
              </a:buClr>
              <a:buSzPts val="2200"/>
              <a:buFont typeface="Arial"/>
              <a:buChar char="•"/>
            </a:pPr>
            <a:r>
              <a:rPr lang="en-US" sz="2200" b="1" i="0" u="none" strike="noStrike" cap="none">
                <a:solidFill>
                  <a:srgbClr val="0000FF"/>
                </a:solidFill>
                <a:latin typeface="Calibri"/>
                <a:ea typeface="Calibri"/>
                <a:cs typeface="Calibri"/>
                <a:sym typeface="Calibri"/>
              </a:rPr>
              <a:t>Disadvantages</a:t>
            </a:r>
            <a:r>
              <a:rPr lang="en-US" sz="2200" b="0" i="0" u="none" strike="noStrike" cap="none">
                <a:solidFill>
                  <a:srgbClr val="000000"/>
                </a:solidFill>
                <a:latin typeface="Calibri"/>
                <a:ea typeface="Calibri"/>
                <a:cs typeface="Calibri"/>
                <a:sym typeface="Calibri"/>
              </a:rPr>
              <a:t>:</a:t>
            </a:r>
            <a:endParaRPr sz="2200" b="0" i="0" u="none" strike="noStrike" cap="none">
              <a:solidFill>
                <a:srgbClr val="000000"/>
              </a:solidFill>
              <a:latin typeface="Calibri"/>
              <a:ea typeface="Calibri"/>
              <a:cs typeface="Calibri"/>
              <a:sym typeface="Calibri"/>
            </a:endParaRPr>
          </a:p>
          <a:p>
            <a:pPr marL="830580" marR="5080" lvl="1" indent="-341630" algn="just" rtl="0">
              <a:lnSpc>
                <a:spcPct val="100000"/>
              </a:lnSpc>
              <a:spcBef>
                <a:spcPts val="1570"/>
              </a:spcBef>
              <a:spcAft>
                <a:spcPts val="0"/>
              </a:spcAft>
              <a:buClr>
                <a:srgbClr val="000000"/>
              </a:buClr>
              <a:buSzPts val="2000"/>
              <a:buFont typeface="Arial"/>
              <a:buAutoNum type="arabicPeriod"/>
            </a:pPr>
            <a:r>
              <a:rPr lang="en-US" sz="2000" b="0" i="0" u="none" strike="noStrike" cap="none">
                <a:solidFill>
                  <a:srgbClr val="000000"/>
                </a:solidFill>
                <a:latin typeface="Calibri"/>
                <a:ea typeface="Calibri"/>
                <a:cs typeface="Calibri"/>
                <a:sym typeface="Calibri"/>
              </a:rPr>
              <a:t>If high priority processes use up a lot of CPU time, lower priority 	processes may starve and be postponed indefinitely. The situation 	where a process never gets scheduled to run is called starvation.</a:t>
            </a:r>
            <a:endParaRPr sz="2000" b="0" i="0" u="none" strike="noStrike" cap="none">
              <a:solidFill>
                <a:srgbClr val="000000"/>
              </a:solidFill>
              <a:latin typeface="Calibri"/>
              <a:ea typeface="Calibri"/>
              <a:cs typeface="Calibri"/>
              <a:sym typeface="Calibri"/>
            </a:endParaRPr>
          </a:p>
          <a:p>
            <a:pPr marL="1289685" marR="6985" lvl="2" indent="-342900" algn="l" rtl="0">
              <a:lnSpc>
                <a:spcPct val="100000"/>
              </a:lnSpc>
              <a:spcBef>
                <a:spcPts val="1210"/>
              </a:spcBef>
              <a:spcAft>
                <a:spcPts val="0"/>
              </a:spcAft>
              <a:buClr>
                <a:srgbClr val="000000"/>
              </a:buClr>
              <a:buSzPts val="1800"/>
              <a:buFont typeface="Arial"/>
              <a:buChar char="•"/>
            </a:pPr>
            <a:r>
              <a:rPr lang="en-US" sz="1800" b="0" i="0" u="none" strike="noStrike" cap="none">
                <a:solidFill>
                  <a:srgbClr val="000000"/>
                </a:solidFill>
                <a:latin typeface="Calibri"/>
                <a:ea typeface="Calibri"/>
                <a:cs typeface="Calibri"/>
                <a:sym typeface="Calibri"/>
              </a:rPr>
              <a:t>Solution:	</a:t>
            </a:r>
            <a:r>
              <a:rPr lang="en-US" sz="1800" b="1" i="0" u="none" strike="noStrike" cap="none">
                <a:solidFill>
                  <a:srgbClr val="000000"/>
                </a:solidFill>
                <a:latin typeface="Calibri"/>
                <a:ea typeface="Calibri"/>
                <a:cs typeface="Calibri"/>
                <a:sym typeface="Calibri"/>
              </a:rPr>
              <a:t>Aging	</a:t>
            </a:r>
            <a:r>
              <a:rPr lang="en-US" sz="1800" b="0" i="0" u="none" strike="noStrike" cap="none">
                <a:solidFill>
                  <a:srgbClr val="000000"/>
                </a:solidFill>
                <a:latin typeface="Calibri"/>
                <a:ea typeface="Calibri"/>
                <a:cs typeface="Calibri"/>
                <a:sym typeface="Calibri"/>
              </a:rPr>
              <a:t>–	as	time	progresses,	increase	the	priority	of	the processes that wait in the system for a long time.</a:t>
            </a:r>
            <a:endParaRPr sz="1800" b="0" i="0" u="none" strike="noStrike" cap="none">
              <a:solidFill>
                <a:srgbClr val="000000"/>
              </a:solidFill>
              <a:latin typeface="Calibri"/>
              <a:ea typeface="Calibri"/>
              <a:cs typeface="Calibri"/>
              <a:sym typeface="Calibri"/>
            </a:endParaRPr>
          </a:p>
          <a:p>
            <a:pPr marL="832485" marR="0" lvl="1" indent="-343535" algn="l" rtl="0">
              <a:lnSpc>
                <a:spcPct val="100000"/>
              </a:lnSpc>
              <a:spcBef>
                <a:spcPts val="1190"/>
              </a:spcBef>
              <a:spcAft>
                <a:spcPts val="0"/>
              </a:spcAft>
              <a:buClr>
                <a:srgbClr val="000000"/>
              </a:buClr>
              <a:buSzPts val="2000"/>
              <a:buFont typeface="Arial"/>
              <a:buAutoNum type="arabicPeriod"/>
            </a:pPr>
            <a:r>
              <a:rPr lang="en-US" sz="2000" b="0" i="0" u="none" strike="noStrike" cap="none">
                <a:solidFill>
                  <a:srgbClr val="000000"/>
                </a:solidFill>
                <a:latin typeface="Calibri"/>
                <a:ea typeface="Calibri"/>
                <a:cs typeface="Calibri"/>
                <a:sym typeface="Calibri"/>
              </a:rPr>
              <a:t>Another problem is deciding which process gets which priority level</a:t>
            </a:r>
            <a:endParaRPr sz="2000" b="0" i="0" u="none" strike="noStrike" cap="none">
              <a:solidFill>
                <a:srgbClr val="000000"/>
              </a:solidFill>
              <a:latin typeface="Calibri"/>
              <a:ea typeface="Calibri"/>
              <a:cs typeface="Calibri"/>
              <a:sym typeface="Calibri"/>
            </a:endParaRPr>
          </a:p>
          <a:p>
            <a:pPr marL="832485" marR="0" lvl="0" indent="0" algn="l" rtl="0">
              <a:lnSpc>
                <a:spcPct val="100000"/>
              </a:lnSpc>
              <a:spcBef>
                <a:spcPts val="5"/>
              </a:spcBef>
              <a:spcAft>
                <a:spcPts val="0"/>
              </a:spcAft>
              <a:buNone/>
            </a:pPr>
            <a:r>
              <a:rPr lang="en-US" sz="2000" b="0" i="0" u="none" strike="noStrike" cap="none">
                <a:solidFill>
                  <a:srgbClr val="000000"/>
                </a:solidFill>
                <a:latin typeface="Calibri"/>
                <a:ea typeface="Calibri"/>
                <a:cs typeface="Calibri"/>
                <a:sym typeface="Calibri"/>
              </a:rPr>
              <a:t>assigned to it.</a:t>
            </a:r>
            <a:endParaRPr sz="2000" b="0" i="0" u="none" strike="noStrike" cap="none">
              <a:solidFill>
                <a:srgbClr val="000000"/>
              </a:solidFill>
              <a:latin typeface="Calibri"/>
              <a:ea typeface="Calibri"/>
              <a:cs typeface="Calibri"/>
              <a:sym typeface="Calibri"/>
            </a:endParaRPr>
          </a:p>
        </p:txBody>
      </p:sp>
      <p:sp>
        <p:nvSpPr>
          <p:cNvPr id="234" name="Google Shape;234;p27"/>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Round Robin (RR) Scheduling</a:t>
            </a:r>
            <a:endParaRPr/>
          </a:p>
        </p:txBody>
      </p:sp>
      <p:sp>
        <p:nvSpPr>
          <p:cNvPr id="240" name="Google Shape;240;p28"/>
          <p:cNvSpPr txBox="1"/>
          <p:nvPr/>
        </p:nvSpPr>
        <p:spPr>
          <a:xfrm>
            <a:off x="497840" y="1049781"/>
            <a:ext cx="8162925" cy="4969510"/>
          </a:xfrm>
          <a:prstGeom prst="rect">
            <a:avLst/>
          </a:prstGeom>
          <a:noFill/>
          <a:ln>
            <a:noFill/>
          </a:ln>
        </p:spPr>
        <p:txBody>
          <a:bodyPr spcFirstLastPara="1" wrap="square" lIns="0" tIns="12050" rIns="0" bIns="0" anchor="t" anchorCtr="0">
            <a:spAutoFit/>
          </a:bodyPr>
          <a:lstStyle/>
          <a:p>
            <a:pPr marL="393065" marR="0" lvl="0" indent="-342265" algn="l" rtl="0">
              <a:lnSpc>
                <a:spcPct val="100000"/>
              </a:lnSpc>
              <a:spcBef>
                <a:spcPts val="0"/>
              </a:spcBef>
              <a:spcAft>
                <a:spcPts val="0"/>
              </a:spcAft>
              <a:buClr>
                <a:srgbClr val="000000"/>
              </a:buClr>
              <a:buSzPts val="2200"/>
              <a:buFont typeface="Arial"/>
              <a:buChar char="•"/>
            </a:pPr>
            <a:r>
              <a:rPr lang="en-US" sz="2200" b="0" i="0" u="none" strike="noStrike" cap="none">
                <a:solidFill>
                  <a:srgbClr val="000000"/>
                </a:solidFill>
                <a:latin typeface="Calibri"/>
                <a:ea typeface="Calibri"/>
                <a:cs typeface="Calibri"/>
                <a:sym typeface="Calibri"/>
              </a:rPr>
              <a:t>Each process gets a small unit of CPU time (time quantum).</a:t>
            </a:r>
            <a:endParaRPr sz="2200" b="0" i="0" u="none" strike="noStrike" cap="none">
              <a:solidFill>
                <a:srgbClr val="000000"/>
              </a:solidFill>
              <a:latin typeface="Calibri"/>
              <a:ea typeface="Calibri"/>
              <a:cs typeface="Calibri"/>
              <a:sym typeface="Calibri"/>
            </a:endParaRPr>
          </a:p>
          <a:p>
            <a:pPr marL="794385" marR="0" lvl="1" indent="-286385" algn="l" rtl="0">
              <a:lnSpc>
                <a:spcPct val="114000"/>
              </a:lnSpc>
              <a:spcBef>
                <a:spcPts val="2050"/>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After this time has elapsed, the process is preempted and added to</a:t>
            </a:r>
            <a:endParaRPr sz="2000" b="0" i="0" u="none" strike="noStrike" cap="none">
              <a:solidFill>
                <a:srgbClr val="000000"/>
              </a:solidFill>
              <a:latin typeface="Calibri"/>
              <a:ea typeface="Calibri"/>
              <a:cs typeface="Calibri"/>
              <a:sym typeface="Calibri"/>
            </a:endParaRPr>
          </a:p>
          <a:p>
            <a:pPr marL="794385" marR="0" lvl="0" indent="0" algn="l" rtl="0">
              <a:lnSpc>
                <a:spcPct val="114000"/>
              </a:lnSpc>
              <a:spcBef>
                <a:spcPts val="0"/>
              </a:spcBef>
              <a:spcAft>
                <a:spcPts val="0"/>
              </a:spcAft>
              <a:buNone/>
            </a:pPr>
            <a:r>
              <a:rPr lang="en-US" sz="2000" b="0" i="0" u="none" strike="noStrike" cap="none">
                <a:solidFill>
                  <a:srgbClr val="000000"/>
                </a:solidFill>
                <a:latin typeface="Calibri"/>
                <a:ea typeface="Calibri"/>
                <a:cs typeface="Calibri"/>
                <a:sym typeface="Calibri"/>
              </a:rPr>
              <a:t>the end of the ready queue.</a:t>
            </a:r>
            <a:endParaRPr sz="2000" b="0" i="0" u="none" strike="noStrike" cap="none">
              <a:solidFill>
                <a:srgbClr val="000000"/>
              </a:solidFill>
              <a:latin typeface="Calibri"/>
              <a:ea typeface="Calibri"/>
              <a:cs typeface="Calibri"/>
              <a:sym typeface="Calibri"/>
            </a:endParaRPr>
          </a:p>
          <a:p>
            <a:pPr marL="393700" marR="59055" lvl="0" indent="-342900" algn="l" rtl="0">
              <a:lnSpc>
                <a:spcPct val="108181"/>
              </a:lnSpc>
              <a:spcBef>
                <a:spcPts val="2355"/>
              </a:spcBef>
              <a:spcAft>
                <a:spcPts val="0"/>
              </a:spcAft>
              <a:buClr>
                <a:srgbClr val="000000"/>
              </a:buClr>
              <a:buSzPts val="2200"/>
              <a:buFont typeface="Arial"/>
              <a:buChar char="•"/>
            </a:pPr>
            <a:r>
              <a:rPr lang="en-US" sz="2200" b="0" i="0" u="none" strike="noStrike" cap="none">
                <a:solidFill>
                  <a:srgbClr val="000000"/>
                </a:solidFill>
                <a:latin typeface="Calibri"/>
                <a:ea typeface="Calibri"/>
                <a:cs typeface="Calibri"/>
                <a:sym typeface="Calibri"/>
              </a:rPr>
              <a:t>Newly-arriving processes	(and processes	that	complete	their I/O bursts) are added to the end of the ready queue.</a:t>
            </a:r>
            <a:endParaRPr sz="2200" b="0" i="0" u="none" strike="noStrike" cap="none">
              <a:solidFill>
                <a:srgbClr val="000000"/>
              </a:solidFill>
              <a:latin typeface="Calibri"/>
              <a:ea typeface="Calibri"/>
              <a:cs typeface="Calibri"/>
              <a:sym typeface="Calibri"/>
            </a:endParaRPr>
          </a:p>
          <a:p>
            <a:pPr marL="393065" marR="0" lvl="0" indent="-342265" algn="l" rtl="0">
              <a:lnSpc>
                <a:spcPct val="114090"/>
              </a:lnSpc>
              <a:spcBef>
                <a:spcPts val="2035"/>
              </a:spcBef>
              <a:spcAft>
                <a:spcPts val="0"/>
              </a:spcAft>
              <a:buClr>
                <a:srgbClr val="000000"/>
              </a:buClr>
              <a:buSzPts val="2200"/>
              <a:buFont typeface="Arial"/>
              <a:buChar char="•"/>
            </a:pPr>
            <a:r>
              <a:rPr lang="en-US" sz="2200" b="0" i="0" u="none" strike="noStrike" cap="none">
                <a:solidFill>
                  <a:srgbClr val="000000"/>
                </a:solidFill>
                <a:latin typeface="Calibri"/>
                <a:ea typeface="Calibri"/>
                <a:cs typeface="Calibri"/>
                <a:sym typeface="Calibri"/>
              </a:rPr>
              <a:t>If there are </a:t>
            </a:r>
            <a:r>
              <a:rPr lang="en-US" sz="2200" b="0" i="1" u="none" strike="noStrike" cap="none">
                <a:solidFill>
                  <a:srgbClr val="000000"/>
                </a:solidFill>
                <a:latin typeface="Times New Roman"/>
                <a:ea typeface="Times New Roman"/>
                <a:cs typeface="Times New Roman"/>
                <a:sym typeface="Times New Roman"/>
              </a:rPr>
              <a:t>n </a:t>
            </a:r>
            <a:r>
              <a:rPr lang="en-US" sz="2200" b="0" i="0" u="none" strike="noStrike" cap="none">
                <a:solidFill>
                  <a:srgbClr val="000000"/>
                </a:solidFill>
                <a:latin typeface="Calibri"/>
                <a:ea typeface="Calibri"/>
                <a:cs typeface="Calibri"/>
                <a:sym typeface="Calibri"/>
              </a:rPr>
              <a:t>processes in the ready queue and the time quantum is</a:t>
            </a:r>
            <a:endParaRPr sz="2200" b="0" i="0" u="none" strike="noStrike" cap="none">
              <a:solidFill>
                <a:srgbClr val="000000"/>
              </a:solidFill>
              <a:latin typeface="Calibri"/>
              <a:ea typeface="Calibri"/>
              <a:cs typeface="Calibri"/>
              <a:sym typeface="Calibri"/>
            </a:endParaRPr>
          </a:p>
          <a:p>
            <a:pPr marL="393700" marR="0" lvl="0" indent="0" algn="l" rtl="0">
              <a:lnSpc>
                <a:spcPct val="114090"/>
              </a:lnSpc>
              <a:spcBef>
                <a:spcPts val="0"/>
              </a:spcBef>
              <a:spcAft>
                <a:spcPts val="0"/>
              </a:spcAft>
              <a:buNone/>
            </a:pPr>
            <a:r>
              <a:rPr lang="en-US" sz="2200" b="0" i="1" u="none" strike="noStrike" cap="none">
                <a:solidFill>
                  <a:srgbClr val="000000"/>
                </a:solidFill>
                <a:latin typeface="Times New Roman"/>
                <a:ea typeface="Times New Roman"/>
                <a:cs typeface="Times New Roman"/>
                <a:sym typeface="Times New Roman"/>
              </a:rPr>
              <a:t>q</a:t>
            </a:r>
            <a:r>
              <a:rPr lang="en-US" sz="2200" b="0" i="0" u="none" strike="noStrike" cap="none">
                <a:solidFill>
                  <a:srgbClr val="000000"/>
                </a:solidFill>
                <a:latin typeface="Calibri"/>
                <a:ea typeface="Calibri"/>
                <a:cs typeface="Calibri"/>
                <a:sym typeface="Calibri"/>
              </a:rPr>
              <a:t>, then no process waits more than </a:t>
            </a:r>
            <a:r>
              <a:rPr lang="en-US" sz="2200" b="0" i="0" u="none" strike="noStrike" cap="none">
                <a:solidFill>
                  <a:srgbClr val="000000"/>
                </a:solidFill>
                <a:latin typeface="Times New Roman"/>
                <a:ea typeface="Times New Roman"/>
                <a:cs typeface="Times New Roman"/>
                <a:sym typeface="Times New Roman"/>
              </a:rPr>
              <a:t>(</a:t>
            </a:r>
            <a:r>
              <a:rPr lang="en-US" sz="2200" b="0" i="1" u="none" strike="noStrike" cap="none">
                <a:solidFill>
                  <a:srgbClr val="000000"/>
                </a:solidFill>
                <a:latin typeface="Times New Roman"/>
                <a:ea typeface="Times New Roman"/>
                <a:cs typeface="Times New Roman"/>
                <a:sym typeface="Times New Roman"/>
              </a:rPr>
              <a:t>n-</a:t>
            </a:r>
            <a:r>
              <a:rPr lang="en-US" sz="2200" b="0" i="0" u="none" strike="noStrike" cap="none">
                <a:solidFill>
                  <a:srgbClr val="000000"/>
                </a:solidFill>
                <a:latin typeface="Times New Roman"/>
                <a:ea typeface="Times New Roman"/>
                <a:cs typeface="Times New Roman"/>
                <a:sym typeface="Times New Roman"/>
              </a:rPr>
              <a:t>1)</a:t>
            </a:r>
            <a:r>
              <a:rPr lang="en-US" sz="2200" b="0" i="1" u="none" strike="noStrike" cap="none">
                <a:solidFill>
                  <a:srgbClr val="000000"/>
                </a:solidFill>
                <a:latin typeface="Times New Roman"/>
                <a:ea typeface="Times New Roman"/>
                <a:cs typeface="Times New Roman"/>
                <a:sym typeface="Times New Roman"/>
              </a:rPr>
              <a:t>q	</a:t>
            </a:r>
            <a:r>
              <a:rPr lang="en-US" sz="2200" b="0" i="0" u="none" strike="noStrike" cap="none">
                <a:solidFill>
                  <a:srgbClr val="000000"/>
                </a:solidFill>
                <a:latin typeface="Calibri"/>
                <a:ea typeface="Calibri"/>
                <a:cs typeface="Calibri"/>
                <a:sym typeface="Calibri"/>
              </a:rPr>
              <a:t>time units.</a:t>
            </a:r>
            <a:endParaRPr sz="2200" b="0" i="0" u="none" strike="noStrike" cap="none">
              <a:solidFill>
                <a:srgbClr val="000000"/>
              </a:solidFill>
              <a:latin typeface="Calibri"/>
              <a:ea typeface="Calibri"/>
              <a:cs typeface="Calibri"/>
              <a:sym typeface="Calibri"/>
            </a:endParaRPr>
          </a:p>
          <a:p>
            <a:pPr marL="393065" marR="0" lvl="0" indent="-342265" algn="l" rtl="0">
              <a:lnSpc>
                <a:spcPct val="100000"/>
              </a:lnSpc>
              <a:spcBef>
                <a:spcPts val="2050"/>
              </a:spcBef>
              <a:spcAft>
                <a:spcPts val="0"/>
              </a:spcAft>
              <a:buClr>
                <a:srgbClr val="000000"/>
              </a:buClr>
              <a:buSzPts val="2200"/>
              <a:buFont typeface="Arial"/>
              <a:buChar char="•"/>
            </a:pPr>
            <a:r>
              <a:rPr lang="en-US" sz="2200" b="0" i="0" u="none" strike="noStrike" cap="none">
                <a:solidFill>
                  <a:srgbClr val="000000"/>
                </a:solidFill>
                <a:latin typeface="Calibri"/>
                <a:ea typeface="Calibri"/>
                <a:cs typeface="Calibri"/>
                <a:sym typeface="Calibri"/>
              </a:rPr>
              <a:t>Performance</a:t>
            </a:r>
            <a:endParaRPr sz="2200" b="0" i="0" u="none" strike="noStrike" cap="none">
              <a:solidFill>
                <a:srgbClr val="000000"/>
              </a:solidFill>
              <a:latin typeface="Calibri"/>
              <a:ea typeface="Calibri"/>
              <a:cs typeface="Calibri"/>
              <a:sym typeface="Calibri"/>
            </a:endParaRPr>
          </a:p>
          <a:p>
            <a:pPr marL="794385" marR="0" lvl="1" indent="-286385" algn="l" rtl="0">
              <a:lnSpc>
                <a:spcPct val="100000"/>
              </a:lnSpc>
              <a:spcBef>
                <a:spcPts val="860"/>
              </a:spcBef>
              <a:spcAft>
                <a:spcPts val="0"/>
              </a:spcAft>
              <a:buClr>
                <a:srgbClr val="000000"/>
              </a:buClr>
              <a:buSzPts val="2000"/>
              <a:buFont typeface="Arial"/>
              <a:buChar char="–"/>
            </a:pPr>
            <a:r>
              <a:rPr lang="en-US" sz="2000" b="0" i="1" u="none" strike="noStrike" cap="none">
                <a:solidFill>
                  <a:srgbClr val="000000"/>
                </a:solidFill>
                <a:latin typeface="Times New Roman"/>
                <a:ea typeface="Times New Roman"/>
                <a:cs typeface="Times New Roman"/>
                <a:sym typeface="Times New Roman"/>
              </a:rPr>
              <a:t>q </a:t>
            </a:r>
            <a:r>
              <a:rPr lang="en-US" sz="2000" b="0" i="1" u="none" strike="noStrike" cap="none">
                <a:solidFill>
                  <a:srgbClr val="000000"/>
                </a:solidFill>
                <a:latin typeface="Calibri"/>
                <a:ea typeface="Calibri"/>
                <a:cs typeface="Calibri"/>
                <a:sym typeface="Calibri"/>
              </a:rPr>
              <a:t>large </a:t>
            </a:r>
            <a:r>
              <a:rPr lang="en-US" sz="2000" b="0" i="0" u="none" strike="noStrike" cap="none">
                <a:solidFill>
                  <a:srgbClr val="000000"/>
                </a:solidFill>
                <a:latin typeface="Calibri"/>
                <a:ea typeface="Calibri"/>
                <a:cs typeface="Calibri"/>
                <a:sym typeface="Calibri"/>
              </a:rPr>
              <a:t>=&gt; FCFS</a:t>
            </a:r>
            <a:endParaRPr sz="2000" b="0" i="0" u="none" strike="noStrike" cap="none">
              <a:solidFill>
                <a:srgbClr val="000000"/>
              </a:solidFill>
              <a:latin typeface="Calibri"/>
              <a:ea typeface="Calibri"/>
              <a:cs typeface="Calibri"/>
              <a:sym typeface="Calibri"/>
            </a:endParaRPr>
          </a:p>
          <a:p>
            <a:pPr marL="791210" marR="55880" lvl="1" indent="-283844" algn="just" rtl="0">
              <a:lnSpc>
                <a:spcPct val="108000"/>
              </a:lnSpc>
              <a:spcBef>
                <a:spcPts val="1115"/>
              </a:spcBef>
              <a:spcAft>
                <a:spcPts val="0"/>
              </a:spcAft>
              <a:buClr>
                <a:srgbClr val="000000"/>
              </a:buClr>
              <a:buSzPts val="2000"/>
              <a:buFont typeface="Arial"/>
              <a:buChar char="–"/>
            </a:pPr>
            <a:r>
              <a:rPr lang="en-US" sz="2000" b="0" i="1" u="none" strike="noStrike" cap="none">
                <a:solidFill>
                  <a:srgbClr val="000000"/>
                </a:solidFill>
                <a:latin typeface="Times New Roman"/>
                <a:ea typeface="Times New Roman"/>
                <a:cs typeface="Times New Roman"/>
                <a:sym typeface="Times New Roman"/>
              </a:rPr>
              <a:t>q </a:t>
            </a:r>
            <a:r>
              <a:rPr lang="en-US" sz="2000" b="0" i="1" u="none" strike="noStrike" cap="none">
                <a:solidFill>
                  <a:srgbClr val="000000"/>
                </a:solidFill>
                <a:latin typeface="Calibri"/>
                <a:ea typeface="Calibri"/>
                <a:cs typeface="Calibri"/>
                <a:sym typeface="Calibri"/>
              </a:rPr>
              <a:t>small </a:t>
            </a:r>
            <a:r>
              <a:rPr lang="en-US" sz="2000" b="0" i="0" u="none" strike="noStrike" cap="none">
                <a:solidFill>
                  <a:srgbClr val="000000"/>
                </a:solidFill>
                <a:latin typeface="Calibri"/>
                <a:ea typeface="Calibri"/>
                <a:cs typeface="Calibri"/>
                <a:sym typeface="Calibri"/>
              </a:rPr>
              <a:t>=&gt; </a:t>
            </a:r>
            <a:r>
              <a:rPr lang="en-US" sz="2000" b="0" i="1" u="none" strike="noStrike" cap="none">
                <a:solidFill>
                  <a:srgbClr val="000000"/>
                </a:solidFill>
                <a:latin typeface="Calibri"/>
                <a:ea typeface="Calibri"/>
                <a:cs typeface="Calibri"/>
                <a:sym typeface="Calibri"/>
              </a:rPr>
              <a:t>Processor Sharing </a:t>
            </a:r>
            <a:r>
              <a:rPr lang="en-US" sz="2000" b="0" i="0" u="none" strike="noStrike" cap="none">
                <a:solidFill>
                  <a:srgbClr val="000000"/>
                </a:solidFill>
                <a:latin typeface="Calibri"/>
                <a:ea typeface="Calibri"/>
                <a:cs typeface="Calibri"/>
                <a:sym typeface="Calibri"/>
              </a:rPr>
              <a:t>(The system appears to the users as 	though each of the </a:t>
            </a:r>
            <a:r>
              <a:rPr lang="en-US" sz="2000" b="0" i="1" u="none" strike="noStrike" cap="none">
                <a:solidFill>
                  <a:srgbClr val="000000"/>
                </a:solidFill>
                <a:latin typeface="Times New Roman"/>
                <a:ea typeface="Times New Roman"/>
                <a:cs typeface="Times New Roman"/>
                <a:sym typeface="Times New Roman"/>
              </a:rPr>
              <a:t>n </a:t>
            </a:r>
            <a:r>
              <a:rPr lang="en-US" sz="2000" b="0" i="0" u="none" strike="noStrike" cap="none">
                <a:solidFill>
                  <a:srgbClr val="000000"/>
                </a:solidFill>
                <a:latin typeface="Calibri"/>
                <a:ea typeface="Calibri"/>
                <a:cs typeface="Calibri"/>
                <a:sym typeface="Calibri"/>
              </a:rPr>
              <a:t>processes has its own processor running at the 	</a:t>
            </a:r>
            <a:r>
              <a:rPr lang="en-US" sz="2000" b="0" i="0" u="none" strike="noStrike" cap="none">
                <a:solidFill>
                  <a:srgbClr val="000000"/>
                </a:solidFill>
                <a:latin typeface="Times New Roman"/>
                <a:ea typeface="Times New Roman"/>
                <a:cs typeface="Times New Roman"/>
                <a:sym typeface="Times New Roman"/>
              </a:rPr>
              <a:t>(1/</a:t>
            </a:r>
            <a:r>
              <a:rPr lang="en-US" sz="2000" b="0" i="1" u="none" strike="noStrike" cap="none">
                <a:solidFill>
                  <a:srgbClr val="000000"/>
                </a:solidFill>
                <a:latin typeface="Times New Roman"/>
                <a:ea typeface="Times New Roman"/>
                <a:cs typeface="Times New Roman"/>
                <a:sym typeface="Times New Roman"/>
              </a:rPr>
              <a:t>n</a:t>
            </a:r>
            <a:r>
              <a:rPr lang="en-US" sz="2000" b="0" i="0" u="none" strike="noStrike" cap="none">
                <a:solidFill>
                  <a:srgbClr val="000000"/>
                </a:solidFill>
                <a:latin typeface="Times New Roman"/>
                <a:ea typeface="Times New Roman"/>
                <a:cs typeface="Times New Roman"/>
                <a:sym typeface="Times New Roman"/>
              </a:rPr>
              <a:t>)</a:t>
            </a:r>
            <a:r>
              <a:rPr lang="en-US" sz="1950" b="0" i="1" u="none" strike="noStrike" cap="none" baseline="30000">
                <a:solidFill>
                  <a:srgbClr val="000000"/>
                </a:solidFill>
                <a:latin typeface="Times New Roman"/>
                <a:ea typeface="Times New Roman"/>
                <a:cs typeface="Times New Roman"/>
                <a:sym typeface="Times New Roman"/>
              </a:rPr>
              <a:t>th  </a:t>
            </a:r>
            <a:r>
              <a:rPr lang="en-US" sz="2000" b="0" i="0" u="none" strike="noStrike" cap="none">
                <a:solidFill>
                  <a:srgbClr val="000000"/>
                </a:solidFill>
                <a:latin typeface="Calibri"/>
                <a:ea typeface="Calibri"/>
                <a:cs typeface="Calibri"/>
                <a:sym typeface="Calibri"/>
              </a:rPr>
              <a:t>of the speed of the real processor)</a:t>
            </a:r>
            <a:endParaRPr sz="2000" b="0" i="0" u="none" strike="noStrike" cap="none">
              <a:solidFill>
                <a:srgbClr val="000000"/>
              </a:solidFill>
              <a:latin typeface="Calibri"/>
              <a:ea typeface="Calibri"/>
              <a:cs typeface="Calibri"/>
              <a:sym typeface="Calibri"/>
            </a:endParaRPr>
          </a:p>
        </p:txBody>
      </p:sp>
      <p:sp>
        <p:nvSpPr>
          <p:cNvPr id="241" name="Google Shape;241;p28"/>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9"/>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Example for Round-Robin</a:t>
            </a:r>
            <a:endParaRPr/>
          </a:p>
        </p:txBody>
      </p:sp>
      <p:graphicFrame>
        <p:nvGraphicFramePr>
          <p:cNvPr id="247" name="Google Shape;247;p29"/>
          <p:cNvGraphicFramePr/>
          <p:nvPr/>
        </p:nvGraphicFramePr>
        <p:xfrm>
          <a:off x="1136650" y="1136650"/>
          <a:ext cx="6828800" cy="1978650"/>
        </p:xfrm>
        <a:graphic>
          <a:graphicData uri="http://schemas.openxmlformats.org/drawingml/2006/table">
            <a:tbl>
              <a:tblPr firstRow="1" bandRow="1">
                <a:noFill/>
                <a:tableStyleId>{961E73CF-EB26-4CEB-BED7-B2D2660A82C6}</a:tableStyleId>
              </a:tblPr>
              <a:tblGrid>
                <a:gridCol w="1024900"/>
                <a:gridCol w="1489700"/>
                <a:gridCol w="1066800"/>
                <a:gridCol w="1143000"/>
                <a:gridCol w="1066800"/>
                <a:gridCol w="1037600"/>
              </a:tblGrid>
              <a:tr h="395600">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Process</a:t>
                      </a:r>
                      <a:endParaRPr sz="2000" u="none" strike="noStrike" cap="none">
                        <a:latin typeface="Calibri"/>
                        <a:ea typeface="Calibri"/>
                        <a:cs typeface="Calibri"/>
                        <a:sym typeface="Calibri"/>
                      </a:endParaRPr>
                    </a:p>
                  </a:txBody>
                  <a:tcPr marL="0" marR="0" marT="292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588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Burst Time</a:t>
                      </a:r>
                      <a:endParaRPr sz="2000" u="none" strike="noStrike" cap="none">
                        <a:latin typeface="Calibri"/>
                        <a:ea typeface="Calibri"/>
                        <a:cs typeface="Calibri"/>
                        <a:sym typeface="Calibri"/>
                      </a:endParaRPr>
                    </a:p>
                  </a:txBody>
                  <a:tcPr marL="0" marR="0" marT="292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C.T.</a:t>
                      </a:r>
                      <a:endParaRPr sz="2000" u="none" strike="noStrike" cap="none">
                        <a:latin typeface="Calibri"/>
                        <a:ea typeface="Calibri"/>
                        <a:cs typeface="Calibri"/>
                        <a:sym typeface="Calibri"/>
                      </a:endParaRPr>
                    </a:p>
                  </a:txBody>
                  <a:tcPr marL="0" marR="0" marT="292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7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R.T.</a:t>
                      </a:r>
                      <a:endParaRPr sz="2000" u="none" strike="noStrike" cap="none">
                        <a:latin typeface="Calibri"/>
                        <a:ea typeface="Calibri"/>
                        <a:cs typeface="Calibri"/>
                        <a:sym typeface="Calibri"/>
                      </a:endParaRPr>
                    </a:p>
                  </a:txBody>
                  <a:tcPr marL="0" marR="0" marT="292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371475" lvl="0" indent="0" algn="r" rtl="0">
                        <a:lnSpc>
                          <a:spcPct val="100000"/>
                        </a:lnSpc>
                        <a:spcBef>
                          <a:spcPts val="0"/>
                        </a:spcBef>
                        <a:spcAft>
                          <a:spcPts val="0"/>
                        </a:spcAft>
                        <a:buNone/>
                      </a:pPr>
                      <a:r>
                        <a:rPr lang="en-US" sz="2000" u="none" strike="noStrike" cap="none">
                          <a:latin typeface="Calibri"/>
                          <a:ea typeface="Calibri"/>
                          <a:cs typeface="Calibri"/>
                          <a:sym typeface="Calibri"/>
                        </a:rPr>
                        <a:t>T.T.</a:t>
                      </a:r>
                      <a:endParaRPr sz="2000" u="none" strike="noStrike" cap="none">
                        <a:latin typeface="Calibri"/>
                        <a:ea typeface="Calibri"/>
                        <a:cs typeface="Calibri"/>
                        <a:sym typeface="Calibri"/>
                      </a:endParaRPr>
                    </a:p>
                  </a:txBody>
                  <a:tcPr marL="0" marR="0" marT="292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W.T.</a:t>
                      </a:r>
                      <a:endParaRPr sz="2000" u="none" strike="noStrike" cap="none">
                        <a:latin typeface="Calibri"/>
                        <a:ea typeface="Calibri"/>
                        <a:cs typeface="Calibri"/>
                        <a:sym typeface="Calibri"/>
                      </a:endParaRPr>
                    </a:p>
                  </a:txBody>
                  <a:tcPr marL="0" marR="0" marT="292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95600">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P1</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53</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134</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0</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330200" lvl="0" indent="0" algn="r" rtl="0">
                        <a:lnSpc>
                          <a:spcPct val="100000"/>
                        </a:lnSpc>
                        <a:spcBef>
                          <a:spcPts val="0"/>
                        </a:spcBef>
                        <a:spcAft>
                          <a:spcPts val="0"/>
                        </a:spcAft>
                        <a:buNone/>
                      </a:pPr>
                      <a:r>
                        <a:rPr lang="en-US" sz="2000" u="none" strike="noStrike" cap="none">
                          <a:latin typeface="Calibri"/>
                          <a:ea typeface="Calibri"/>
                          <a:cs typeface="Calibri"/>
                          <a:sym typeface="Calibri"/>
                        </a:rPr>
                        <a:t>134</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7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81</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96250">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P2</a:t>
                      </a:r>
                      <a:endParaRPr sz="2000" u="none" strike="noStrike" cap="none">
                        <a:latin typeface="Calibri"/>
                        <a:ea typeface="Calibri"/>
                        <a:cs typeface="Calibri"/>
                        <a:sym typeface="Calibri"/>
                      </a:endParaRPr>
                    </a:p>
                  </a:txBody>
                  <a:tcPr marL="0" marR="0" marT="292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17</a:t>
                      </a:r>
                      <a:endParaRPr sz="2000" u="none" strike="noStrike" cap="none">
                        <a:latin typeface="Calibri"/>
                        <a:ea typeface="Calibri"/>
                        <a:cs typeface="Calibri"/>
                        <a:sym typeface="Calibri"/>
                      </a:endParaRPr>
                    </a:p>
                  </a:txBody>
                  <a:tcPr marL="0" marR="0" marT="292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37</a:t>
                      </a:r>
                      <a:endParaRPr sz="2000" u="none" strike="noStrike" cap="none">
                        <a:latin typeface="Calibri"/>
                        <a:ea typeface="Calibri"/>
                        <a:cs typeface="Calibri"/>
                        <a:sym typeface="Calibri"/>
                      </a:endParaRPr>
                    </a:p>
                  </a:txBody>
                  <a:tcPr marL="0" marR="0" marT="292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20</a:t>
                      </a:r>
                      <a:endParaRPr sz="2000" u="none" strike="noStrike" cap="none">
                        <a:latin typeface="Calibri"/>
                        <a:ea typeface="Calibri"/>
                        <a:cs typeface="Calibri"/>
                        <a:sym typeface="Calibri"/>
                      </a:endParaRPr>
                    </a:p>
                  </a:txBody>
                  <a:tcPr marL="0" marR="0" marT="292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396875" lvl="0" indent="0" algn="r" rtl="0">
                        <a:lnSpc>
                          <a:spcPct val="100000"/>
                        </a:lnSpc>
                        <a:spcBef>
                          <a:spcPts val="0"/>
                        </a:spcBef>
                        <a:spcAft>
                          <a:spcPts val="0"/>
                        </a:spcAft>
                        <a:buNone/>
                      </a:pPr>
                      <a:r>
                        <a:rPr lang="en-US" sz="2000" u="none" strike="noStrike" cap="none">
                          <a:latin typeface="Calibri"/>
                          <a:ea typeface="Calibri"/>
                          <a:cs typeface="Calibri"/>
                          <a:sym typeface="Calibri"/>
                        </a:rPr>
                        <a:t>37</a:t>
                      </a:r>
                      <a:endParaRPr sz="2000" u="none" strike="noStrike" cap="none">
                        <a:latin typeface="Calibri"/>
                        <a:ea typeface="Calibri"/>
                        <a:cs typeface="Calibri"/>
                        <a:sym typeface="Calibri"/>
                      </a:endParaRPr>
                    </a:p>
                  </a:txBody>
                  <a:tcPr marL="0" marR="0" marT="292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7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20</a:t>
                      </a:r>
                      <a:endParaRPr sz="2000" u="none" strike="noStrike" cap="none">
                        <a:latin typeface="Calibri"/>
                        <a:ea typeface="Calibri"/>
                        <a:cs typeface="Calibri"/>
                        <a:sym typeface="Calibri"/>
                      </a:endParaRPr>
                    </a:p>
                  </a:txBody>
                  <a:tcPr marL="0" marR="0" marT="292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95600">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P3</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68</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162</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37</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330200" lvl="0" indent="0" algn="r" rtl="0">
                        <a:lnSpc>
                          <a:spcPct val="100000"/>
                        </a:lnSpc>
                        <a:spcBef>
                          <a:spcPts val="0"/>
                        </a:spcBef>
                        <a:spcAft>
                          <a:spcPts val="0"/>
                        </a:spcAft>
                        <a:buNone/>
                      </a:pPr>
                      <a:r>
                        <a:rPr lang="en-US" sz="2000" u="none" strike="noStrike" cap="none">
                          <a:latin typeface="Calibri"/>
                          <a:ea typeface="Calibri"/>
                          <a:cs typeface="Calibri"/>
                          <a:sym typeface="Calibri"/>
                        </a:rPr>
                        <a:t>162</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7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94</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95600">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P4</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24</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121</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57</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330200" lvl="0" indent="0" algn="r" rtl="0">
                        <a:lnSpc>
                          <a:spcPct val="100000"/>
                        </a:lnSpc>
                        <a:spcBef>
                          <a:spcPts val="0"/>
                        </a:spcBef>
                        <a:spcAft>
                          <a:spcPts val="0"/>
                        </a:spcAft>
                        <a:buNone/>
                      </a:pPr>
                      <a:r>
                        <a:rPr lang="en-US" sz="2000" u="none" strike="noStrike" cap="none">
                          <a:latin typeface="Calibri"/>
                          <a:ea typeface="Calibri"/>
                          <a:cs typeface="Calibri"/>
                          <a:sym typeface="Calibri"/>
                        </a:rPr>
                        <a:t>121</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7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97</a:t>
                      </a:r>
                      <a:endParaRPr sz="2000" u="none" strike="noStrike" cap="none">
                        <a:latin typeface="Calibri"/>
                        <a:ea typeface="Calibri"/>
                        <a:cs typeface="Calibri"/>
                        <a:sym typeface="Calibri"/>
                      </a:endParaRPr>
                    </a:p>
                  </a:txBody>
                  <a:tcPr marL="0" marR="0" marT="298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bl>
          </a:graphicData>
        </a:graphic>
      </p:graphicFrame>
      <p:sp>
        <p:nvSpPr>
          <p:cNvPr id="248" name="Google Shape;248;p29"/>
          <p:cNvSpPr txBox="1"/>
          <p:nvPr/>
        </p:nvSpPr>
        <p:spPr>
          <a:xfrm>
            <a:off x="1227836" y="3274567"/>
            <a:ext cx="2419350" cy="330835"/>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000" b="0" i="0" u="none" strike="noStrike" cap="none">
                <a:solidFill>
                  <a:srgbClr val="000000"/>
                </a:solidFill>
                <a:latin typeface="Calibri"/>
                <a:ea typeface="Calibri"/>
                <a:cs typeface="Calibri"/>
                <a:sym typeface="Calibri"/>
              </a:rPr>
              <a:t>Time Quantum (</a:t>
            </a:r>
            <a:r>
              <a:rPr lang="en-US" sz="2000" b="0" i="1" u="none" strike="noStrike" cap="none">
                <a:solidFill>
                  <a:srgbClr val="000000"/>
                </a:solidFill>
                <a:latin typeface="Calibri"/>
                <a:ea typeface="Calibri"/>
                <a:cs typeface="Calibri"/>
                <a:sym typeface="Calibri"/>
              </a:rPr>
              <a:t>q</a:t>
            </a:r>
            <a:r>
              <a:rPr lang="en-US" sz="2000" b="0" i="0" u="none" strike="noStrike" cap="none">
                <a:solidFill>
                  <a:srgbClr val="000000"/>
                </a:solidFill>
                <a:latin typeface="Calibri"/>
                <a:ea typeface="Calibri"/>
                <a:cs typeface="Calibri"/>
                <a:sym typeface="Calibri"/>
              </a:rPr>
              <a:t>) = 20</a:t>
            </a:r>
            <a:endParaRPr sz="2000" b="0" i="0" u="none" strike="noStrike" cap="none">
              <a:solidFill>
                <a:srgbClr val="000000"/>
              </a:solidFill>
              <a:latin typeface="Calibri"/>
              <a:ea typeface="Calibri"/>
              <a:cs typeface="Calibri"/>
              <a:sym typeface="Calibri"/>
            </a:endParaRPr>
          </a:p>
        </p:txBody>
      </p:sp>
      <p:graphicFrame>
        <p:nvGraphicFramePr>
          <p:cNvPr id="249" name="Google Shape;249;p29"/>
          <p:cNvGraphicFramePr/>
          <p:nvPr/>
        </p:nvGraphicFramePr>
        <p:xfrm>
          <a:off x="374650" y="4718050"/>
          <a:ext cx="8303850" cy="533400"/>
        </p:xfrm>
        <a:graphic>
          <a:graphicData uri="http://schemas.openxmlformats.org/drawingml/2006/table">
            <a:tbl>
              <a:tblPr firstRow="1" bandRow="1">
                <a:noFill/>
                <a:tableStyleId>{961E73CF-EB26-4CEB-BED7-B2D2660A82C6}</a:tableStyleId>
              </a:tblPr>
              <a:tblGrid>
                <a:gridCol w="922650"/>
                <a:gridCol w="922650"/>
                <a:gridCol w="922650"/>
                <a:gridCol w="922650"/>
                <a:gridCol w="922650"/>
                <a:gridCol w="922650"/>
                <a:gridCol w="922650"/>
                <a:gridCol w="922650"/>
                <a:gridCol w="922650"/>
              </a:tblGrid>
              <a:tr h="533400">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P1</a:t>
                      </a:r>
                      <a:endParaRPr sz="2000" u="none" strike="noStrike" cap="none">
                        <a:latin typeface="Calibri"/>
                        <a:ea typeface="Calibri"/>
                        <a:cs typeface="Calibri"/>
                        <a:sym typeface="Calibri"/>
                      </a:endParaRPr>
                    </a:p>
                  </a:txBody>
                  <a:tcPr marL="0" marR="0" marT="984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P2</a:t>
                      </a:r>
                      <a:endParaRPr sz="2000" u="none" strike="noStrike" cap="none">
                        <a:latin typeface="Calibri"/>
                        <a:ea typeface="Calibri"/>
                        <a:cs typeface="Calibri"/>
                        <a:sym typeface="Calibri"/>
                      </a:endParaRPr>
                    </a:p>
                  </a:txBody>
                  <a:tcPr marL="0" marR="0" marT="984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P3</a:t>
                      </a:r>
                      <a:endParaRPr sz="2000" u="none" strike="noStrike" cap="none">
                        <a:latin typeface="Calibri"/>
                        <a:ea typeface="Calibri"/>
                        <a:cs typeface="Calibri"/>
                        <a:sym typeface="Calibri"/>
                      </a:endParaRPr>
                    </a:p>
                  </a:txBody>
                  <a:tcPr marL="0" marR="0" marT="984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P4</a:t>
                      </a:r>
                      <a:endParaRPr sz="2000" u="none" strike="noStrike" cap="none">
                        <a:latin typeface="Calibri"/>
                        <a:ea typeface="Calibri"/>
                        <a:cs typeface="Calibri"/>
                        <a:sym typeface="Calibri"/>
                      </a:endParaRPr>
                    </a:p>
                  </a:txBody>
                  <a:tcPr marL="0" marR="0" marT="984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P1</a:t>
                      </a:r>
                      <a:endParaRPr sz="2000" u="none" strike="noStrike" cap="none">
                        <a:latin typeface="Calibri"/>
                        <a:ea typeface="Calibri"/>
                        <a:cs typeface="Calibri"/>
                        <a:sym typeface="Calibri"/>
                      </a:endParaRPr>
                    </a:p>
                  </a:txBody>
                  <a:tcPr marL="0" marR="0" marT="984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P3</a:t>
                      </a:r>
                      <a:endParaRPr sz="2000" u="none" strike="noStrike" cap="none">
                        <a:latin typeface="Calibri"/>
                        <a:ea typeface="Calibri"/>
                        <a:cs typeface="Calibri"/>
                        <a:sym typeface="Calibri"/>
                      </a:endParaRPr>
                    </a:p>
                  </a:txBody>
                  <a:tcPr marL="0" marR="0" marT="984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P4</a:t>
                      </a:r>
                      <a:endParaRPr sz="2000" u="none" strike="noStrike" cap="none">
                        <a:latin typeface="Calibri"/>
                        <a:ea typeface="Calibri"/>
                        <a:cs typeface="Calibri"/>
                        <a:sym typeface="Calibri"/>
                      </a:endParaRPr>
                    </a:p>
                  </a:txBody>
                  <a:tcPr marL="0" marR="0" marT="984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P1</a:t>
                      </a:r>
                      <a:endParaRPr sz="2000" u="none" strike="noStrike" cap="none">
                        <a:latin typeface="Calibri"/>
                        <a:ea typeface="Calibri"/>
                        <a:cs typeface="Calibri"/>
                        <a:sym typeface="Calibri"/>
                      </a:endParaRPr>
                    </a:p>
                  </a:txBody>
                  <a:tcPr marL="0" marR="0" marT="984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P3</a:t>
                      </a:r>
                      <a:endParaRPr sz="2000" u="none" strike="noStrike" cap="none">
                        <a:latin typeface="Calibri"/>
                        <a:ea typeface="Calibri"/>
                        <a:cs typeface="Calibri"/>
                        <a:sym typeface="Calibri"/>
                      </a:endParaRPr>
                    </a:p>
                  </a:txBody>
                  <a:tcPr marL="0" marR="0" marT="984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bl>
          </a:graphicData>
        </a:graphic>
      </p:graphicFrame>
      <p:sp>
        <p:nvSpPr>
          <p:cNvPr id="250" name="Google Shape;250;p29"/>
          <p:cNvSpPr txBox="1"/>
          <p:nvPr/>
        </p:nvSpPr>
        <p:spPr>
          <a:xfrm>
            <a:off x="699312" y="4352925"/>
            <a:ext cx="284480" cy="3308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b="0" i="0" u="none" strike="noStrike" cap="none">
                <a:solidFill>
                  <a:srgbClr val="000000"/>
                </a:solidFill>
                <a:latin typeface="Calibri"/>
                <a:ea typeface="Calibri"/>
                <a:cs typeface="Calibri"/>
                <a:sym typeface="Calibri"/>
              </a:rPr>
              <a:t>20</a:t>
            </a:r>
            <a:endParaRPr sz="2000" b="0" i="0" u="none" strike="noStrike" cap="none">
              <a:solidFill>
                <a:srgbClr val="000000"/>
              </a:solidFill>
              <a:latin typeface="Calibri"/>
              <a:ea typeface="Calibri"/>
              <a:cs typeface="Calibri"/>
              <a:sym typeface="Calibri"/>
            </a:endParaRPr>
          </a:p>
        </p:txBody>
      </p:sp>
      <p:sp>
        <p:nvSpPr>
          <p:cNvPr id="251" name="Google Shape;251;p29"/>
          <p:cNvSpPr txBox="1"/>
          <p:nvPr/>
        </p:nvSpPr>
        <p:spPr>
          <a:xfrm>
            <a:off x="1622297" y="4352925"/>
            <a:ext cx="284480" cy="3308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b="0" i="0" u="none" strike="noStrike" cap="none">
                <a:solidFill>
                  <a:srgbClr val="000000"/>
                </a:solidFill>
                <a:latin typeface="Calibri"/>
                <a:ea typeface="Calibri"/>
                <a:cs typeface="Calibri"/>
                <a:sym typeface="Calibri"/>
              </a:rPr>
              <a:t>17</a:t>
            </a:r>
            <a:endParaRPr sz="2000" b="0" i="0" u="none" strike="noStrike" cap="none">
              <a:solidFill>
                <a:srgbClr val="000000"/>
              </a:solidFill>
              <a:latin typeface="Calibri"/>
              <a:ea typeface="Calibri"/>
              <a:cs typeface="Calibri"/>
              <a:sym typeface="Calibri"/>
            </a:endParaRPr>
          </a:p>
        </p:txBody>
      </p:sp>
      <p:sp>
        <p:nvSpPr>
          <p:cNvPr id="252" name="Google Shape;252;p29"/>
          <p:cNvSpPr txBox="1"/>
          <p:nvPr/>
        </p:nvSpPr>
        <p:spPr>
          <a:xfrm>
            <a:off x="2545207" y="4352925"/>
            <a:ext cx="284480" cy="3308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b="0" i="0" u="none" strike="noStrike" cap="none">
                <a:solidFill>
                  <a:srgbClr val="000000"/>
                </a:solidFill>
                <a:latin typeface="Calibri"/>
                <a:ea typeface="Calibri"/>
                <a:cs typeface="Calibri"/>
                <a:sym typeface="Calibri"/>
              </a:rPr>
              <a:t>20</a:t>
            </a:r>
            <a:endParaRPr sz="2000" b="0" i="0" u="none" strike="noStrike" cap="none">
              <a:solidFill>
                <a:srgbClr val="000000"/>
              </a:solidFill>
              <a:latin typeface="Calibri"/>
              <a:ea typeface="Calibri"/>
              <a:cs typeface="Calibri"/>
              <a:sym typeface="Calibri"/>
            </a:endParaRPr>
          </a:p>
        </p:txBody>
      </p:sp>
      <p:sp>
        <p:nvSpPr>
          <p:cNvPr id="253" name="Google Shape;253;p29"/>
          <p:cNvSpPr txBox="1"/>
          <p:nvPr/>
        </p:nvSpPr>
        <p:spPr>
          <a:xfrm>
            <a:off x="3468115" y="4352925"/>
            <a:ext cx="284480" cy="3308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b="0" i="0" u="none" strike="noStrike" cap="none">
                <a:solidFill>
                  <a:srgbClr val="000000"/>
                </a:solidFill>
                <a:latin typeface="Calibri"/>
                <a:ea typeface="Calibri"/>
                <a:cs typeface="Calibri"/>
                <a:sym typeface="Calibri"/>
              </a:rPr>
              <a:t>20</a:t>
            </a:r>
            <a:endParaRPr sz="2000" b="0" i="0" u="none" strike="noStrike" cap="none">
              <a:solidFill>
                <a:srgbClr val="000000"/>
              </a:solidFill>
              <a:latin typeface="Calibri"/>
              <a:ea typeface="Calibri"/>
              <a:cs typeface="Calibri"/>
              <a:sym typeface="Calibri"/>
            </a:endParaRPr>
          </a:p>
        </p:txBody>
      </p:sp>
      <p:sp>
        <p:nvSpPr>
          <p:cNvPr id="254" name="Google Shape;254;p29"/>
          <p:cNvSpPr txBox="1"/>
          <p:nvPr/>
        </p:nvSpPr>
        <p:spPr>
          <a:xfrm>
            <a:off x="4391405" y="4352925"/>
            <a:ext cx="284480" cy="3308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b="0" i="0" u="none" strike="noStrike" cap="none">
                <a:solidFill>
                  <a:srgbClr val="000000"/>
                </a:solidFill>
                <a:latin typeface="Calibri"/>
                <a:ea typeface="Calibri"/>
                <a:cs typeface="Calibri"/>
                <a:sym typeface="Calibri"/>
              </a:rPr>
              <a:t>20</a:t>
            </a:r>
            <a:endParaRPr sz="2000" b="0" i="0" u="none" strike="noStrike" cap="none">
              <a:solidFill>
                <a:srgbClr val="000000"/>
              </a:solidFill>
              <a:latin typeface="Calibri"/>
              <a:ea typeface="Calibri"/>
              <a:cs typeface="Calibri"/>
              <a:sym typeface="Calibri"/>
            </a:endParaRPr>
          </a:p>
        </p:txBody>
      </p:sp>
      <p:sp>
        <p:nvSpPr>
          <p:cNvPr id="255" name="Google Shape;255;p29"/>
          <p:cNvSpPr txBox="1"/>
          <p:nvPr/>
        </p:nvSpPr>
        <p:spPr>
          <a:xfrm>
            <a:off x="5314315" y="4352925"/>
            <a:ext cx="284480" cy="3308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b="0" i="0" u="none" strike="noStrike" cap="none">
                <a:solidFill>
                  <a:srgbClr val="000000"/>
                </a:solidFill>
                <a:latin typeface="Calibri"/>
                <a:ea typeface="Calibri"/>
                <a:cs typeface="Calibri"/>
                <a:sym typeface="Calibri"/>
              </a:rPr>
              <a:t>20</a:t>
            </a:r>
            <a:endParaRPr sz="2000" b="0" i="0" u="none" strike="noStrike" cap="none">
              <a:solidFill>
                <a:srgbClr val="000000"/>
              </a:solidFill>
              <a:latin typeface="Calibri"/>
              <a:ea typeface="Calibri"/>
              <a:cs typeface="Calibri"/>
              <a:sym typeface="Calibri"/>
            </a:endParaRPr>
          </a:p>
        </p:txBody>
      </p:sp>
      <p:sp>
        <p:nvSpPr>
          <p:cNvPr id="256" name="Google Shape;256;p29"/>
          <p:cNvSpPr txBox="1"/>
          <p:nvPr/>
        </p:nvSpPr>
        <p:spPr>
          <a:xfrm>
            <a:off x="6302755" y="4352925"/>
            <a:ext cx="154940" cy="3308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b="0" i="0" u="none" strike="noStrike" cap="none">
                <a:solidFill>
                  <a:srgbClr val="000000"/>
                </a:solidFill>
                <a:latin typeface="Calibri"/>
                <a:ea typeface="Calibri"/>
                <a:cs typeface="Calibri"/>
                <a:sym typeface="Calibri"/>
              </a:rPr>
              <a:t>4</a:t>
            </a:r>
            <a:endParaRPr sz="2000" b="0" i="0" u="none" strike="noStrike" cap="none">
              <a:solidFill>
                <a:srgbClr val="000000"/>
              </a:solidFill>
              <a:latin typeface="Calibri"/>
              <a:ea typeface="Calibri"/>
              <a:cs typeface="Calibri"/>
              <a:sym typeface="Calibri"/>
            </a:endParaRPr>
          </a:p>
        </p:txBody>
      </p:sp>
      <p:sp>
        <p:nvSpPr>
          <p:cNvPr id="257" name="Google Shape;257;p29"/>
          <p:cNvSpPr txBox="1"/>
          <p:nvPr/>
        </p:nvSpPr>
        <p:spPr>
          <a:xfrm>
            <a:off x="7160132" y="4352925"/>
            <a:ext cx="284480" cy="3308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b="0" i="0" u="none" strike="noStrike" cap="none">
                <a:solidFill>
                  <a:srgbClr val="000000"/>
                </a:solidFill>
                <a:latin typeface="Calibri"/>
                <a:ea typeface="Calibri"/>
                <a:cs typeface="Calibri"/>
                <a:sym typeface="Calibri"/>
              </a:rPr>
              <a:t>13</a:t>
            </a:r>
            <a:endParaRPr sz="2000" b="0" i="0" u="none" strike="noStrike" cap="none">
              <a:solidFill>
                <a:srgbClr val="000000"/>
              </a:solidFill>
              <a:latin typeface="Calibri"/>
              <a:ea typeface="Calibri"/>
              <a:cs typeface="Calibri"/>
              <a:sym typeface="Calibri"/>
            </a:endParaRPr>
          </a:p>
        </p:txBody>
      </p:sp>
      <p:sp>
        <p:nvSpPr>
          <p:cNvPr id="258" name="Google Shape;258;p29"/>
          <p:cNvSpPr txBox="1"/>
          <p:nvPr/>
        </p:nvSpPr>
        <p:spPr>
          <a:xfrm>
            <a:off x="8083422" y="4352925"/>
            <a:ext cx="284480" cy="3308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b="0" i="0" u="none" strike="noStrike" cap="none">
                <a:solidFill>
                  <a:srgbClr val="000000"/>
                </a:solidFill>
                <a:latin typeface="Calibri"/>
                <a:ea typeface="Calibri"/>
                <a:cs typeface="Calibri"/>
                <a:sym typeface="Calibri"/>
              </a:rPr>
              <a:t>28</a:t>
            </a:r>
            <a:endParaRPr sz="2000" b="0" i="0" u="none" strike="noStrike" cap="none">
              <a:solidFill>
                <a:srgbClr val="000000"/>
              </a:solidFill>
              <a:latin typeface="Calibri"/>
              <a:ea typeface="Calibri"/>
              <a:cs typeface="Calibri"/>
              <a:sym typeface="Calibri"/>
            </a:endParaRPr>
          </a:p>
        </p:txBody>
      </p:sp>
      <p:graphicFrame>
        <p:nvGraphicFramePr>
          <p:cNvPr id="259" name="Google Shape;259;p29"/>
          <p:cNvGraphicFramePr/>
          <p:nvPr/>
        </p:nvGraphicFramePr>
        <p:xfrm>
          <a:off x="212089" y="5354320"/>
          <a:ext cx="8639775" cy="257874"/>
        </p:xfrm>
        <a:graphic>
          <a:graphicData uri="http://schemas.openxmlformats.org/drawingml/2006/table">
            <a:tbl>
              <a:tblPr firstRow="1" bandRow="1">
                <a:noFill/>
                <a:tableStyleId>{961E73CF-EB26-4CEB-BED7-B2D2660A82C6}</a:tableStyleId>
              </a:tblPr>
              <a:tblGrid>
                <a:gridCol w="546725"/>
                <a:gridCol w="1010275"/>
                <a:gridCol w="952500"/>
                <a:gridCol w="914400"/>
                <a:gridCol w="914400"/>
                <a:gridCol w="914400"/>
                <a:gridCol w="972175"/>
                <a:gridCol w="952500"/>
                <a:gridCol w="876300"/>
                <a:gridCol w="586100"/>
              </a:tblGrid>
              <a:tr h="228600">
                <a:tc>
                  <a:txBody>
                    <a:bodyPr/>
                    <a:lstStyle/>
                    <a:p>
                      <a:pPr marL="31750" marR="0" lvl="0" indent="0" algn="l" rtl="0">
                        <a:lnSpc>
                          <a:spcPct val="94444"/>
                        </a:lnSpc>
                        <a:spcBef>
                          <a:spcPts val="0"/>
                        </a:spcBef>
                        <a:spcAft>
                          <a:spcPts val="0"/>
                        </a:spcAft>
                        <a:buNone/>
                      </a:pPr>
                      <a:r>
                        <a:rPr lang="en-US" sz="1800" u="none" strike="noStrike" cap="none">
                          <a:latin typeface="Calibri"/>
                          <a:ea typeface="Calibri"/>
                          <a:cs typeface="Calibri"/>
                          <a:sym typeface="Calibri"/>
                        </a:rPr>
                        <a:t>0</a:t>
                      </a:r>
                      <a:endParaRPr sz="1800" u="none" strike="noStrike" cap="none">
                        <a:latin typeface="Calibri"/>
                        <a:ea typeface="Calibri"/>
                        <a:cs typeface="Calibri"/>
                        <a:sym typeface="Calibri"/>
                      </a:endParaRPr>
                    </a:p>
                  </a:txBody>
                  <a:tcPr marL="0" marR="0" marT="0" marB="0"/>
                </a:tc>
                <a:tc>
                  <a:txBody>
                    <a:bodyPr/>
                    <a:lstStyle/>
                    <a:p>
                      <a:pPr marL="19685" marR="0" lvl="0" indent="0" algn="ctr" rtl="0">
                        <a:lnSpc>
                          <a:spcPct val="94444"/>
                        </a:lnSpc>
                        <a:spcBef>
                          <a:spcPts val="0"/>
                        </a:spcBef>
                        <a:spcAft>
                          <a:spcPts val="0"/>
                        </a:spcAft>
                        <a:buNone/>
                      </a:pPr>
                      <a:r>
                        <a:rPr lang="en-US" sz="1800" u="none" strike="noStrike" cap="none">
                          <a:latin typeface="Calibri"/>
                          <a:ea typeface="Calibri"/>
                          <a:cs typeface="Calibri"/>
                          <a:sym typeface="Calibri"/>
                        </a:rPr>
                        <a:t>20</a:t>
                      </a:r>
                      <a:endParaRPr sz="1800" u="none" strike="noStrike" cap="none">
                        <a:latin typeface="Calibri"/>
                        <a:ea typeface="Calibri"/>
                        <a:cs typeface="Calibri"/>
                        <a:sym typeface="Calibri"/>
                      </a:endParaRPr>
                    </a:p>
                  </a:txBody>
                  <a:tcPr marL="0" marR="0" marT="0" marB="0"/>
                </a:tc>
                <a:tc>
                  <a:txBody>
                    <a:bodyPr/>
                    <a:lstStyle/>
                    <a:p>
                      <a:pPr marL="37465" marR="0" lvl="0" indent="0" algn="ctr" rtl="0">
                        <a:lnSpc>
                          <a:spcPct val="94444"/>
                        </a:lnSpc>
                        <a:spcBef>
                          <a:spcPts val="0"/>
                        </a:spcBef>
                        <a:spcAft>
                          <a:spcPts val="0"/>
                        </a:spcAft>
                        <a:buNone/>
                      </a:pPr>
                      <a:r>
                        <a:rPr lang="en-US" sz="1800" u="none" strike="noStrike" cap="none">
                          <a:latin typeface="Calibri"/>
                          <a:ea typeface="Calibri"/>
                          <a:cs typeface="Calibri"/>
                          <a:sym typeface="Calibri"/>
                        </a:rPr>
                        <a:t>37</a:t>
                      </a:r>
                      <a:endParaRPr sz="1800" u="none" strike="noStrike" cap="none">
                        <a:latin typeface="Calibri"/>
                        <a:ea typeface="Calibri"/>
                        <a:cs typeface="Calibri"/>
                        <a:sym typeface="Calibri"/>
                      </a:endParaRPr>
                    </a:p>
                  </a:txBody>
                  <a:tcPr marL="0" marR="0" marT="0" marB="0"/>
                </a:tc>
                <a:tc>
                  <a:txBody>
                    <a:bodyPr/>
                    <a:lstStyle/>
                    <a:p>
                      <a:pPr marL="0" marR="0" lvl="0" indent="0" algn="ctr" rtl="0">
                        <a:lnSpc>
                          <a:spcPct val="94444"/>
                        </a:lnSpc>
                        <a:spcBef>
                          <a:spcPts val="0"/>
                        </a:spcBef>
                        <a:spcAft>
                          <a:spcPts val="0"/>
                        </a:spcAft>
                        <a:buNone/>
                      </a:pPr>
                      <a:r>
                        <a:rPr lang="en-US" sz="1800" u="none" strike="noStrike" cap="none">
                          <a:latin typeface="Calibri"/>
                          <a:ea typeface="Calibri"/>
                          <a:cs typeface="Calibri"/>
                          <a:sym typeface="Calibri"/>
                        </a:rPr>
                        <a:t>57</a:t>
                      </a:r>
                      <a:endParaRPr sz="1800" u="none" strike="noStrike" cap="none">
                        <a:latin typeface="Calibri"/>
                        <a:ea typeface="Calibri"/>
                        <a:cs typeface="Calibri"/>
                        <a:sym typeface="Calibri"/>
                      </a:endParaRPr>
                    </a:p>
                  </a:txBody>
                  <a:tcPr marL="0" marR="0" marT="0" marB="0"/>
                </a:tc>
                <a:tc>
                  <a:txBody>
                    <a:bodyPr/>
                    <a:lstStyle/>
                    <a:p>
                      <a:pPr marL="0" marR="0" lvl="0" indent="0" algn="ctr" rtl="0">
                        <a:lnSpc>
                          <a:spcPct val="94444"/>
                        </a:lnSpc>
                        <a:spcBef>
                          <a:spcPts val="0"/>
                        </a:spcBef>
                        <a:spcAft>
                          <a:spcPts val="0"/>
                        </a:spcAft>
                        <a:buNone/>
                      </a:pPr>
                      <a:r>
                        <a:rPr lang="en-US" sz="1800" u="none" strike="noStrike" cap="none">
                          <a:latin typeface="Calibri"/>
                          <a:ea typeface="Calibri"/>
                          <a:cs typeface="Calibri"/>
                          <a:sym typeface="Calibri"/>
                        </a:rPr>
                        <a:t>77</a:t>
                      </a:r>
                      <a:endParaRPr sz="1800" u="none" strike="noStrike" cap="none">
                        <a:latin typeface="Calibri"/>
                        <a:ea typeface="Calibri"/>
                        <a:cs typeface="Calibri"/>
                        <a:sym typeface="Calibri"/>
                      </a:endParaRPr>
                    </a:p>
                  </a:txBody>
                  <a:tcPr marL="0" marR="0" marT="0" marB="0"/>
                </a:tc>
                <a:tc>
                  <a:txBody>
                    <a:bodyPr/>
                    <a:lstStyle/>
                    <a:p>
                      <a:pPr marL="0" marR="0" lvl="0" indent="0" algn="ctr" rtl="0">
                        <a:lnSpc>
                          <a:spcPct val="94444"/>
                        </a:lnSpc>
                        <a:spcBef>
                          <a:spcPts val="0"/>
                        </a:spcBef>
                        <a:spcAft>
                          <a:spcPts val="0"/>
                        </a:spcAft>
                        <a:buNone/>
                      </a:pPr>
                      <a:r>
                        <a:rPr lang="en-US" sz="1800" u="none" strike="noStrike" cap="none">
                          <a:latin typeface="Calibri"/>
                          <a:ea typeface="Calibri"/>
                          <a:cs typeface="Calibri"/>
                          <a:sym typeface="Calibri"/>
                        </a:rPr>
                        <a:t>97</a:t>
                      </a:r>
                      <a:endParaRPr sz="1800" u="none" strike="noStrike" cap="none">
                        <a:latin typeface="Calibri"/>
                        <a:ea typeface="Calibri"/>
                        <a:cs typeface="Calibri"/>
                        <a:sym typeface="Calibri"/>
                      </a:endParaRPr>
                    </a:p>
                  </a:txBody>
                  <a:tcPr marL="0" marR="0" marT="0" marB="0"/>
                </a:tc>
                <a:tc>
                  <a:txBody>
                    <a:bodyPr/>
                    <a:lstStyle/>
                    <a:p>
                      <a:pPr marL="340995" marR="0" lvl="0" indent="0" algn="l" rtl="0">
                        <a:lnSpc>
                          <a:spcPct val="94444"/>
                        </a:lnSpc>
                        <a:spcBef>
                          <a:spcPts val="0"/>
                        </a:spcBef>
                        <a:spcAft>
                          <a:spcPts val="0"/>
                        </a:spcAft>
                        <a:buNone/>
                      </a:pPr>
                      <a:r>
                        <a:rPr lang="en-US" sz="1800" u="none" strike="noStrike" cap="none">
                          <a:latin typeface="Calibri"/>
                          <a:ea typeface="Calibri"/>
                          <a:cs typeface="Calibri"/>
                          <a:sym typeface="Calibri"/>
                        </a:rPr>
                        <a:t>117</a:t>
                      </a:r>
                      <a:endParaRPr sz="1800" u="none" strike="noStrike" cap="none">
                        <a:latin typeface="Calibri"/>
                        <a:ea typeface="Calibri"/>
                        <a:cs typeface="Calibri"/>
                        <a:sym typeface="Calibri"/>
                      </a:endParaRPr>
                    </a:p>
                  </a:txBody>
                  <a:tcPr marL="0" marR="0" marT="0" marB="0"/>
                </a:tc>
                <a:tc>
                  <a:txBody>
                    <a:bodyPr/>
                    <a:lstStyle/>
                    <a:p>
                      <a:pPr marL="283210" marR="0" lvl="0" indent="0" algn="l" rtl="0">
                        <a:lnSpc>
                          <a:spcPct val="94444"/>
                        </a:lnSpc>
                        <a:spcBef>
                          <a:spcPts val="0"/>
                        </a:spcBef>
                        <a:spcAft>
                          <a:spcPts val="0"/>
                        </a:spcAft>
                        <a:buNone/>
                      </a:pPr>
                      <a:r>
                        <a:rPr lang="en-US" sz="1800" u="none" strike="noStrike" cap="none">
                          <a:latin typeface="Calibri"/>
                          <a:ea typeface="Calibri"/>
                          <a:cs typeface="Calibri"/>
                          <a:sym typeface="Calibri"/>
                        </a:rPr>
                        <a:t>121</a:t>
                      </a:r>
                      <a:endParaRPr sz="1800" u="none" strike="noStrike" cap="none">
                        <a:latin typeface="Calibri"/>
                        <a:ea typeface="Calibri"/>
                        <a:cs typeface="Calibri"/>
                        <a:sym typeface="Calibri"/>
                      </a:endParaRPr>
                    </a:p>
                  </a:txBody>
                  <a:tcPr marL="0" marR="0" marT="0" marB="0"/>
                </a:tc>
                <a:tc>
                  <a:txBody>
                    <a:bodyPr/>
                    <a:lstStyle/>
                    <a:p>
                      <a:pPr marL="321310" marR="0" lvl="0" indent="0" algn="l" rtl="0">
                        <a:lnSpc>
                          <a:spcPct val="94444"/>
                        </a:lnSpc>
                        <a:spcBef>
                          <a:spcPts val="0"/>
                        </a:spcBef>
                        <a:spcAft>
                          <a:spcPts val="0"/>
                        </a:spcAft>
                        <a:buNone/>
                      </a:pPr>
                      <a:r>
                        <a:rPr lang="en-US" sz="1800" u="none" strike="noStrike" cap="none">
                          <a:latin typeface="Calibri"/>
                          <a:ea typeface="Calibri"/>
                          <a:cs typeface="Calibri"/>
                          <a:sym typeface="Calibri"/>
                        </a:rPr>
                        <a:t>134</a:t>
                      </a:r>
                      <a:endParaRPr sz="1800" u="none" strike="noStrike" cap="none">
                        <a:latin typeface="Calibri"/>
                        <a:ea typeface="Calibri"/>
                        <a:cs typeface="Calibri"/>
                        <a:sym typeface="Calibri"/>
                      </a:endParaRPr>
                    </a:p>
                  </a:txBody>
                  <a:tcPr marL="0" marR="0" marT="0" marB="0"/>
                </a:tc>
                <a:tc>
                  <a:txBody>
                    <a:bodyPr/>
                    <a:lstStyle/>
                    <a:p>
                      <a:pPr marL="207009" marR="0" lvl="0" indent="0" algn="l" rtl="0">
                        <a:lnSpc>
                          <a:spcPct val="94444"/>
                        </a:lnSpc>
                        <a:spcBef>
                          <a:spcPts val="0"/>
                        </a:spcBef>
                        <a:spcAft>
                          <a:spcPts val="0"/>
                        </a:spcAft>
                        <a:buNone/>
                      </a:pPr>
                      <a:r>
                        <a:rPr lang="en-US" sz="1800" u="none" strike="noStrike" cap="none">
                          <a:latin typeface="Calibri"/>
                          <a:ea typeface="Calibri"/>
                          <a:cs typeface="Calibri"/>
                          <a:sym typeface="Calibri"/>
                        </a:rPr>
                        <a:t>162</a:t>
                      </a:r>
                      <a:endParaRPr sz="1800" u="none" strike="noStrike" cap="none">
                        <a:latin typeface="Calibri"/>
                        <a:ea typeface="Calibri"/>
                        <a:cs typeface="Calibri"/>
                        <a:sym typeface="Calibri"/>
                      </a:endParaRPr>
                    </a:p>
                  </a:txBody>
                  <a:tcPr marL="0" marR="0" marT="0" marB="0"/>
                </a:tc>
              </a:tr>
            </a:tbl>
          </a:graphicData>
        </a:graphic>
      </p:graphicFrame>
      <p:sp>
        <p:nvSpPr>
          <p:cNvPr id="260" name="Google Shape;260;p29"/>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0"/>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Advantages and Disadvantages of RR</a:t>
            </a:r>
            <a:endParaRPr/>
          </a:p>
        </p:txBody>
      </p:sp>
      <p:sp>
        <p:nvSpPr>
          <p:cNvPr id="266" name="Google Shape;266;p30"/>
          <p:cNvSpPr txBox="1"/>
          <p:nvPr/>
        </p:nvSpPr>
        <p:spPr>
          <a:xfrm>
            <a:off x="535940" y="1083310"/>
            <a:ext cx="8082915" cy="3608070"/>
          </a:xfrm>
          <a:prstGeom prst="rect">
            <a:avLst/>
          </a:prstGeom>
          <a:noFill/>
          <a:ln>
            <a:noFill/>
          </a:ln>
        </p:spPr>
        <p:txBody>
          <a:bodyPr spcFirstLastPara="1" wrap="square" lIns="0" tIns="12050" rIns="0" bIns="0" anchor="t" anchorCtr="0">
            <a:spAutoFit/>
          </a:bodyPr>
          <a:lstStyle/>
          <a:p>
            <a:pPr marL="354965" marR="0" lvl="0" indent="-342265" algn="l" rtl="0">
              <a:lnSpc>
                <a:spcPct val="100000"/>
              </a:lnSpc>
              <a:spcBef>
                <a:spcPts val="0"/>
              </a:spcBef>
              <a:spcAft>
                <a:spcPts val="0"/>
              </a:spcAft>
              <a:buClr>
                <a:srgbClr val="000000"/>
              </a:buClr>
              <a:buSzPts val="2200"/>
              <a:buFont typeface="Arial"/>
              <a:buChar char="•"/>
            </a:pPr>
            <a:r>
              <a:rPr lang="en-US" sz="2200" b="1" i="0" u="none" strike="noStrike" cap="none">
                <a:solidFill>
                  <a:srgbClr val="0000FF"/>
                </a:solidFill>
                <a:latin typeface="Calibri"/>
                <a:ea typeface="Calibri"/>
                <a:cs typeface="Calibri"/>
                <a:sym typeface="Calibri"/>
              </a:rPr>
              <a:t>Advantages</a:t>
            </a:r>
            <a:r>
              <a:rPr lang="en-US" sz="2200" b="0" i="0" u="none" strike="noStrike" cap="none">
                <a:solidFill>
                  <a:srgbClr val="000000"/>
                </a:solidFill>
                <a:latin typeface="Calibri"/>
                <a:ea typeface="Calibri"/>
                <a:cs typeface="Calibri"/>
                <a:sym typeface="Calibri"/>
              </a:rPr>
              <a:t>:</a:t>
            </a:r>
            <a:endParaRPr sz="2200" b="0" i="0" u="none" strike="noStrike" cap="none">
              <a:solidFill>
                <a:srgbClr val="000000"/>
              </a:solidFill>
              <a:latin typeface="Calibri"/>
              <a:ea typeface="Calibri"/>
              <a:cs typeface="Calibri"/>
              <a:sym typeface="Calibri"/>
            </a:endParaRPr>
          </a:p>
          <a:p>
            <a:pPr marL="822325" marR="0" lvl="1" indent="-342900" algn="l" rtl="0">
              <a:lnSpc>
                <a:spcPct val="100000"/>
              </a:lnSpc>
              <a:spcBef>
                <a:spcPts val="1565"/>
              </a:spcBef>
              <a:spcAft>
                <a:spcPts val="0"/>
              </a:spcAft>
              <a:buClr>
                <a:srgbClr val="000000"/>
              </a:buClr>
              <a:buSzPts val="2000"/>
              <a:buFont typeface="Arial"/>
              <a:buAutoNum type="arabicPeriod"/>
            </a:pPr>
            <a:r>
              <a:rPr lang="en-US" sz="2000" b="0" i="0" u="none" strike="noStrike" cap="none">
                <a:solidFill>
                  <a:srgbClr val="000000"/>
                </a:solidFill>
                <a:latin typeface="Calibri"/>
                <a:ea typeface="Calibri"/>
                <a:cs typeface="Calibri"/>
                <a:sym typeface="Calibri"/>
              </a:rPr>
              <a:t>Every process gets an equal share of the CPU.</a:t>
            </a:r>
            <a:endParaRPr sz="2000" b="0" i="0" u="none" strike="noStrike" cap="none">
              <a:solidFill>
                <a:srgbClr val="000000"/>
              </a:solidFill>
              <a:latin typeface="Calibri"/>
              <a:ea typeface="Calibri"/>
              <a:cs typeface="Calibri"/>
              <a:sym typeface="Calibri"/>
            </a:endParaRPr>
          </a:p>
          <a:p>
            <a:pPr marL="822325" marR="0" lvl="1" indent="-342900" algn="l" rtl="0">
              <a:lnSpc>
                <a:spcPct val="100000"/>
              </a:lnSpc>
              <a:spcBef>
                <a:spcPts val="1205"/>
              </a:spcBef>
              <a:spcAft>
                <a:spcPts val="0"/>
              </a:spcAft>
              <a:buClr>
                <a:srgbClr val="000000"/>
              </a:buClr>
              <a:buSzPts val="2000"/>
              <a:buFont typeface="Arial"/>
              <a:buAutoNum type="arabicPeriod"/>
            </a:pPr>
            <a:r>
              <a:rPr lang="en-US" sz="2000" b="0" i="0" u="none" strike="noStrike" cap="none">
                <a:solidFill>
                  <a:srgbClr val="000000"/>
                </a:solidFill>
                <a:latin typeface="Calibri"/>
                <a:ea typeface="Calibri"/>
                <a:cs typeface="Calibri"/>
                <a:sym typeface="Calibri"/>
              </a:rPr>
              <a:t>RR is cyclic in nature, so there is no starvation.</a:t>
            </a:r>
            <a:endParaRPr sz="2000" b="0" i="0" u="none" strike="noStrike" cap="none">
              <a:solidFill>
                <a:srgbClr val="000000"/>
              </a:solidFill>
              <a:latin typeface="Calibri"/>
              <a:ea typeface="Calibri"/>
              <a:cs typeface="Calibri"/>
              <a:sym typeface="Calibri"/>
            </a:endParaRPr>
          </a:p>
          <a:p>
            <a:pPr marL="0" marR="0" lvl="1" indent="0" algn="l" rtl="0">
              <a:lnSpc>
                <a:spcPct val="100000"/>
              </a:lnSpc>
              <a:spcBef>
                <a:spcPts val="550"/>
              </a:spcBef>
              <a:spcAft>
                <a:spcPts val="0"/>
              </a:spcAft>
              <a:buClr>
                <a:srgbClr val="000000"/>
              </a:buClr>
              <a:buSzPts val="2000"/>
              <a:buFont typeface="Calibri"/>
              <a:buNone/>
            </a:pPr>
            <a:endParaRPr sz="2000" b="0" i="0" u="none" strike="noStrike" cap="none">
              <a:solidFill>
                <a:srgbClr val="000000"/>
              </a:solidFill>
              <a:latin typeface="Calibri"/>
              <a:ea typeface="Calibri"/>
              <a:cs typeface="Calibri"/>
              <a:sym typeface="Calibri"/>
            </a:endParaRPr>
          </a:p>
          <a:p>
            <a:pPr marL="354965" marR="0" lvl="0" indent="-342265" algn="l" rtl="0">
              <a:lnSpc>
                <a:spcPct val="100000"/>
              </a:lnSpc>
              <a:spcBef>
                <a:spcPts val="0"/>
              </a:spcBef>
              <a:spcAft>
                <a:spcPts val="0"/>
              </a:spcAft>
              <a:buClr>
                <a:srgbClr val="000000"/>
              </a:buClr>
              <a:buSzPts val="2200"/>
              <a:buFont typeface="Arial"/>
              <a:buChar char="•"/>
            </a:pPr>
            <a:r>
              <a:rPr lang="en-US" sz="2200" b="1" i="0" u="none" strike="noStrike" cap="none">
                <a:solidFill>
                  <a:srgbClr val="0000FF"/>
                </a:solidFill>
                <a:latin typeface="Calibri"/>
                <a:ea typeface="Calibri"/>
                <a:cs typeface="Calibri"/>
                <a:sym typeface="Calibri"/>
              </a:rPr>
              <a:t>Disadvantages</a:t>
            </a:r>
            <a:r>
              <a:rPr lang="en-US" sz="2200" b="0" i="0" u="none" strike="noStrike" cap="none">
                <a:solidFill>
                  <a:srgbClr val="000000"/>
                </a:solidFill>
                <a:latin typeface="Calibri"/>
                <a:ea typeface="Calibri"/>
                <a:cs typeface="Calibri"/>
                <a:sym typeface="Calibri"/>
              </a:rPr>
              <a:t>:</a:t>
            </a:r>
            <a:endParaRPr sz="2200" b="0" i="0" u="none" strike="noStrike" cap="none">
              <a:solidFill>
                <a:srgbClr val="000000"/>
              </a:solidFill>
              <a:latin typeface="Calibri"/>
              <a:ea typeface="Calibri"/>
              <a:cs typeface="Calibri"/>
              <a:sym typeface="Calibri"/>
            </a:endParaRPr>
          </a:p>
          <a:p>
            <a:pPr marL="830580" marR="5080" lvl="1" indent="-341630" algn="just" rtl="0">
              <a:lnSpc>
                <a:spcPct val="100000"/>
              </a:lnSpc>
              <a:spcBef>
                <a:spcPts val="1570"/>
              </a:spcBef>
              <a:spcAft>
                <a:spcPts val="0"/>
              </a:spcAft>
              <a:buClr>
                <a:srgbClr val="000000"/>
              </a:buClr>
              <a:buSzPts val="2000"/>
              <a:buFont typeface="Arial"/>
              <a:buAutoNum type="arabicPeriod"/>
            </a:pPr>
            <a:r>
              <a:rPr lang="en-US" sz="2000" b="0" i="0" u="none" strike="noStrike" cap="none">
                <a:solidFill>
                  <a:srgbClr val="000000"/>
                </a:solidFill>
                <a:latin typeface="Calibri"/>
                <a:ea typeface="Calibri"/>
                <a:cs typeface="Calibri"/>
                <a:sym typeface="Calibri"/>
              </a:rPr>
              <a:t>Setting the quantum too short, increases the overhead and lowers 	the CPU efficiency, but setting it too long may cause poor response to 	short processes.</a:t>
            </a:r>
            <a:endParaRPr sz="2000" b="0" i="0" u="none" strike="noStrike" cap="none">
              <a:solidFill>
                <a:srgbClr val="000000"/>
              </a:solidFill>
              <a:latin typeface="Calibri"/>
              <a:ea typeface="Calibri"/>
              <a:cs typeface="Calibri"/>
              <a:sym typeface="Calibri"/>
            </a:endParaRPr>
          </a:p>
          <a:p>
            <a:pPr marL="832485" marR="0" lvl="1" indent="-343535" algn="l" rtl="0">
              <a:lnSpc>
                <a:spcPct val="100000"/>
              </a:lnSpc>
              <a:spcBef>
                <a:spcPts val="1200"/>
              </a:spcBef>
              <a:spcAft>
                <a:spcPts val="0"/>
              </a:spcAft>
              <a:buClr>
                <a:srgbClr val="000000"/>
              </a:buClr>
              <a:buSzPts val="2000"/>
              <a:buFont typeface="Arial"/>
              <a:buAutoNum type="arabicPeriod"/>
            </a:pPr>
            <a:r>
              <a:rPr lang="en-US" sz="2000" b="0" i="0" u="none" strike="noStrike" cap="none">
                <a:solidFill>
                  <a:srgbClr val="000000"/>
                </a:solidFill>
                <a:latin typeface="Calibri"/>
                <a:ea typeface="Calibri"/>
                <a:cs typeface="Calibri"/>
                <a:sym typeface="Calibri"/>
              </a:rPr>
              <a:t>Average waiting time under the RR policy is often long.</a:t>
            </a:r>
            <a:endParaRPr sz="2000" b="0" i="0" u="none" strike="noStrike" cap="none">
              <a:solidFill>
                <a:srgbClr val="000000"/>
              </a:solidFill>
              <a:latin typeface="Calibri"/>
              <a:ea typeface="Calibri"/>
              <a:cs typeface="Calibri"/>
              <a:sym typeface="Calibri"/>
            </a:endParaRPr>
          </a:p>
        </p:txBody>
      </p:sp>
      <p:sp>
        <p:nvSpPr>
          <p:cNvPr id="267" name="Google Shape;267;p30"/>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1"/>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Multilevel Queue (MLQ) Scheduling</a:t>
            </a:r>
            <a:endParaRPr/>
          </a:p>
        </p:txBody>
      </p:sp>
      <p:pic>
        <p:nvPicPr>
          <p:cNvPr id="273" name="Google Shape;273;p31"/>
          <p:cNvPicPr preferRelativeResize="0"/>
          <p:nvPr/>
        </p:nvPicPr>
        <p:blipFill rotWithShape="1">
          <a:blip r:embed="rId3">
            <a:alphaModFix/>
          </a:blip>
          <a:srcRect/>
          <a:stretch/>
        </p:blipFill>
        <p:spPr>
          <a:xfrm>
            <a:off x="1219200" y="1066800"/>
            <a:ext cx="6233786" cy="2728586"/>
          </a:xfrm>
          <a:prstGeom prst="rect">
            <a:avLst/>
          </a:prstGeom>
          <a:noFill/>
          <a:ln>
            <a:noFill/>
          </a:ln>
        </p:spPr>
      </p:pic>
      <p:sp>
        <p:nvSpPr>
          <p:cNvPr id="274" name="Google Shape;274;p31"/>
          <p:cNvSpPr txBox="1"/>
          <p:nvPr/>
        </p:nvSpPr>
        <p:spPr>
          <a:xfrm>
            <a:off x="535940" y="4258310"/>
            <a:ext cx="7602855" cy="330835"/>
          </a:xfrm>
          <a:prstGeom prst="rect">
            <a:avLst/>
          </a:prstGeom>
          <a:noFill/>
          <a:ln>
            <a:noFill/>
          </a:ln>
        </p:spPr>
        <p:txBody>
          <a:bodyPr spcFirstLastPara="1" wrap="square" lIns="0" tIns="12700" rIns="0" bIns="0" anchor="t" anchorCtr="0">
            <a:spAutoFit/>
          </a:bodyPr>
          <a:lstStyle/>
          <a:p>
            <a:pPr marL="354965" marR="0" lvl="0" indent="-342265"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Ready queue is divided into various queues that are called subqueues.</a:t>
            </a:r>
            <a:endParaRPr sz="2000" b="0" i="0" u="none" strike="noStrike" cap="none">
              <a:solidFill>
                <a:srgbClr val="000000"/>
              </a:solidFill>
              <a:latin typeface="Calibri"/>
              <a:ea typeface="Calibri"/>
              <a:cs typeface="Calibri"/>
              <a:sym typeface="Calibri"/>
            </a:endParaRPr>
          </a:p>
        </p:txBody>
      </p:sp>
      <p:sp>
        <p:nvSpPr>
          <p:cNvPr id="275" name="Google Shape;275;p31"/>
          <p:cNvSpPr txBox="1"/>
          <p:nvPr/>
        </p:nvSpPr>
        <p:spPr>
          <a:xfrm>
            <a:off x="535940" y="4791405"/>
            <a:ext cx="4827270" cy="331470"/>
          </a:xfrm>
          <a:prstGeom prst="rect">
            <a:avLst/>
          </a:prstGeom>
          <a:noFill/>
          <a:ln>
            <a:noFill/>
          </a:ln>
        </p:spPr>
        <p:txBody>
          <a:bodyPr spcFirstLastPara="1" wrap="square" lIns="0" tIns="13325" rIns="0" bIns="0" anchor="t" anchorCtr="0">
            <a:spAutoFit/>
          </a:bodyPr>
          <a:lstStyle/>
          <a:p>
            <a:pPr marL="354965" marR="0" lvl="0" indent="-342265"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Processes	are	permanently	assigned	to</a:t>
            </a:r>
            <a:endParaRPr sz="2000" b="0" i="0" u="none" strike="noStrike" cap="none">
              <a:solidFill>
                <a:srgbClr val="000000"/>
              </a:solidFill>
              <a:latin typeface="Calibri"/>
              <a:ea typeface="Calibri"/>
              <a:cs typeface="Calibri"/>
              <a:sym typeface="Calibri"/>
            </a:endParaRPr>
          </a:p>
        </p:txBody>
      </p:sp>
      <p:sp>
        <p:nvSpPr>
          <p:cNvPr id="276" name="Google Shape;276;p31"/>
          <p:cNvSpPr txBox="1"/>
          <p:nvPr/>
        </p:nvSpPr>
        <p:spPr>
          <a:xfrm>
            <a:off x="5509640" y="4791405"/>
            <a:ext cx="3096895" cy="33147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000" b="0" i="0" u="none" strike="noStrike" cap="none">
                <a:solidFill>
                  <a:srgbClr val="000000"/>
                </a:solidFill>
                <a:latin typeface="Calibri"/>
                <a:ea typeface="Calibri"/>
                <a:cs typeface="Calibri"/>
                <a:sym typeface="Calibri"/>
              </a:rPr>
              <a:t>subqueues	based	on	some</a:t>
            </a:r>
            <a:endParaRPr sz="2000" b="0" i="0" u="none" strike="noStrike" cap="none">
              <a:solidFill>
                <a:srgbClr val="000000"/>
              </a:solidFill>
              <a:latin typeface="Calibri"/>
              <a:ea typeface="Calibri"/>
              <a:cs typeface="Calibri"/>
              <a:sym typeface="Calibri"/>
            </a:endParaRPr>
          </a:p>
        </p:txBody>
      </p:sp>
      <p:sp>
        <p:nvSpPr>
          <p:cNvPr id="277" name="Google Shape;277;p31"/>
          <p:cNvSpPr txBox="1"/>
          <p:nvPr/>
        </p:nvSpPr>
        <p:spPr>
          <a:xfrm>
            <a:off x="878839" y="5096840"/>
            <a:ext cx="4703445" cy="3308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b="0" i="0" u="none" strike="noStrike" cap="none">
                <a:solidFill>
                  <a:srgbClr val="000000"/>
                </a:solidFill>
                <a:latin typeface="Calibri"/>
                <a:ea typeface="Calibri"/>
                <a:cs typeface="Calibri"/>
                <a:sym typeface="Calibri"/>
              </a:rPr>
              <a:t>property,	such	as	memory	size,	process</a:t>
            </a:r>
            <a:endParaRPr sz="2000" b="0" i="0" u="none" strike="noStrike" cap="none">
              <a:solidFill>
                <a:srgbClr val="000000"/>
              </a:solidFill>
              <a:latin typeface="Calibri"/>
              <a:ea typeface="Calibri"/>
              <a:cs typeface="Calibri"/>
              <a:sym typeface="Calibri"/>
            </a:endParaRPr>
          </a:p>
        </p:txBody>
      </p:sp>
      <p:sp>
        <p:nvSpPr>
          <p:cNvPr id="278" name="Google Shape;278;p31"/>
          <p:cNvSpPr txBox="1"/>
          <p:nvPr/>
        </p:nvSpPr>
        <p:spPr>
          <a:xfrm>
            <a:off x="5742813" y="5096840"/>
            <a:ext cx="2864485" cy="3308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b="0" i="0" u="none" strike="noStrike" cap="none">
                <a:solidFill>
                  <a:srgbClr val="000000"/>
                </a:solidFill>
                <a:latin typeface="Calibri"/>
                <a:ea typeface="Calibri"/>
                <a:cs typeface="Calibri"/>
                <a:sym typeface="Calibri"/>
              </a:rPr>
              <a:t>priority,	or	process	type</a:t>
            </a:r>
            <a:endParaRPr sz="2000" b="0" i="0" u="none" strike="noStrike" cap="none">
              <a:solidFill>
                <a:srgbClr val="000000"/>
              </a:solidFill>
              <a:latin typeface="Calibri"/>
              <a:ea typeface="Calibri"/>
              <a:cs typeface="Calibri"/>
              <a:sym typeface="Calibri"/>
            </a:endParaRPr>
          </a:p>
        </p:txBody>
      </p:sp>
      <p:sp>
        <p:nvSpPr>
          <p:cNvPr id="279" name="Google Shape;279;p31"/>
          <p:cNvSpPr txBox="1"/>
          <p:nvPr/>
        </p:nvSpPr>
        <p:spPr>
          <a:xfrm>
            <a:off x="535940" y="5401640"/>
            <a:ext cx="5066665" cy="864235"/>
          </a:xfrm>
          <a:prstGeom prst="rect">
            <a:avLst/>
          </a:prstGeom>
          <a:noFill/>
          <a:ln>
            <a:noFill/>
          </a:ln>
        </p:spPr>
        <p:txBody>
          <a:bodyPr spcFirstLastPara="1" wrap="square" lIns="0" tIns="12700" rIns="0" bIns="0" anchor="t" anchorCtr="0">
            <a:spAutoFit/>
          </a:bodyPr>
          <a:lstStyle/>
          <a:p>
            <a:pPr marL="355600" marR="0" lvl="0" indent="0" algn="l" rtl="0">
              <a:lnSpc>
                <a:spcPct val="100000"/>
              </a:lnSpc>
              <a:spcBef>
                <a:spcPts val="0"/>
              </a:spcBef>
              <a:spcAft>
                <a:spcPts val="0"/>
              </a:spcAft>
              <a:buNone/>
            </a:pPr>
            <a:r>
              <a:rPr lang="en-US" sz="2000" b="0" i="0" u="none" strike="noStrike" cap="none">
                <a:solidFill>
                  <a:srgbClr val="000000"/>
                </a:solidFill>
                <a:latin typeface="Calibri"/>
                <a:ea typeface="Calibri"/>
                <a:cs typeface="Calibri"/>
                <a:sym typeface="Calibri"/>
              </a:rPr>
              <a:t>(background or foreground process).</a:t>
            </a:r>
            <a:endParaRPr sz="2000" b="0" i="0" u="none" strike="noStrike" cap="none">
              <a:solidFill>
                <a:srgbClr val="000000"/>
              </a:solidFill>
              <a:latin typeface="Calibri"/>
              <a:ea typeface="Calibri"/>
              <a:cs typeface="Calibri"/>
              <a:sym typeface="Calibri"/>
            </a:endParaRPr>
          </a:p>
          <a:p>
            <a:pPr marL="354965" marR="0" lvl="0" indent="-342265" algn="l" rtl="0">
              <a:lnSpc>
                <a:spcPct val="100000"/>
              </a:lnSpc>
              <a:spcBef>
                <a:spcPts val="1800"/>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Each queue has its own scheduling algorithm.</a:t>
            </a:r>
            <a:endParaRPr sz="2000" b="0" i="0" u="none" strike="noStrike" cap="none">
              <a:solidFill>
                <a:srgbClr val="000000"/>
              </a:solidFill>
              <a:latin typeface="Calibri"/>
              <a:ea typeface="Calibri"/>
              <a:cs typeface="Calibri"/>
              <a:sym typeface="Calibri"/>
            </a:endParaRPr>
          </a:p>
        </p:txBody>
      </p:sp>
      <p:sp>
        <p:nvSpPr>
          <p:cNvPr id="280" name="Google Shape;280;p31"/>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Example of MLQ</a:t>
            </a:r>
            <a:endParaRPr/>
          </a:p>
        </p:txBody>
      </p:sp>
      <p:sp>
        <p:nvSpPr>
          <p:cNvPr id="286" name="Google Shape;286;p32"/>
          <p:cNvSpPr txBox="1"/>
          <p:nvPr/>
        </p:nvSpPr>
        <p:spPr>
          <a:xfrm>
            <a:off x="535940" y="1056487"/>
            <a:ext cx="8072755" cy="2693035"/>
          </a:xfrm>
          <a:prstGeom prst="rect">
            <a:avLst/>
          </a:prstGeom>
          <a:noFill/>
          <a:ln>
            <a:noFill/>
          </a:ln>
        </p:spPr>
        <p:txBody>
          <a:bodyPr spcFirstLastPara="1" wrap="square" lIns="0" tIns="12700" rIns="0" bIns="0" anchor="t" anchorCtr="0">
            <a:spAutoFit/>
          </a:bodyPr>
          <a:lstStyle/>
          <a:p>
            <a:pPr marL="352425" marR="5080" lvl="0" indent="-339725" algn="just" rtl="0">
              <a:lnSpc>
                <a:spcPct val="125000"/>
              </a:lnSpc>
              <a:spcBef>
                <a:spcPts val="0"/>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Consider a system with 6 processes where multilevel queue scheduling 	has been deployed using three queues labelled as Q1, Q2 and Q3, with 	priorities of queues are like, Q1 &gt; Q2 &gt; Q3. The Q1, Q2, and Q3 queues use 	the shortest remaining time first (SRTF),  first come first serve (FCFS), and 	round robin (RR) scheduling with 2 ms time quantum, respectively. The 	arrival time (ms), burst time (ms), and execution queues of the processes 	are given in table below.</a:t>
            </a:r>
            <a:endParaRPr sz="2000" b="0" i="0" u="none" strike="noStrike" cap="none">
              <a:solidFill>
                <a:srgbClr val="000000"/>
              </a:solidFill>
              <a:latin typeface="Calibri"/>
              <a:ea typeface="Calibri"/>
              <a:cs typeface="Calibri"/>
              <a:sym typeface="Calibri"/>
            </a:endParaRPr>
          </a:p>
        </p:txBody>
      </p:sp>
      <p:graphicFrame>
        <p:nvGraphicFramePr>
          <p:cNvPr id="287" name="Google Shape;287;p32"/>
          <p:cNvGraphicFramePr/>
          <p:nvPr/>
        </p:nvGraphicFramePr>
        <p:xfrm>
          <a:off x="1697354" y="4084828"/>
          <a:ext cx="5748025" cy="2496312"/>
        </p:xfrm>
        <a:graphic>
          <a:graphicData uri="http://schemas.openxmlformats.org/drawingml/2006/table">
            <a:tbl>
              <a:tblPr firstRow="1" bandRow="1">
                <a:noFill/>
                <a:tableStyleId>{961E73CF-EB26-4CEB-BED7-B2D2660A82C6}</a:tableStyleId>
              </a:tblPr>
              <a:tblGrid>
                <a:gridCol w="1415425"/>
                <a:gridCol w="1496700"/>
                <a:gridCol w="1395725"/>
                <a:gridCol w="1440175"/>
              </a:tblGrid>
              <a:tr h="337175">
                <a:tc>
                  <a:txBody>
                    <a:bodyPr/>
                    <a:lstStyle/>
                    <a:p>
                      <a:pPr marL="0" marR="0" lvl="0" indent="0" algn="ctr" rtl="0">
                        <a:lnSpc>
                          <a:spcPct val="114000"/>
                        </a:lnSpc>
                        <a:spcBef>
                          <a:spcPts val="0"/>
                        </a:spcBef>
                        <a:spcAft>
                          <a:spcPts val="0"/>
                        </a:spcAft>
                        <a:buNone/>
                      </a:pPr>
                      <a:r>
                        <a:rPr lang="en-US" sz="2000" b="1" u="none" strike="noStrike" cap="none">
                          <a:latin typeface="Calibri"/>
                          <a:ea typeface="Calibri"/>
                          <a:cs typeface="Calibri"/>
                          <a:sym typeface="Calibri"/>
                        </a:rPr>
                        <a:t>Process Id</a:t>
                      </a:r>
                      <a:endParaRPr sz="20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14000"/>
                        </a:lnSpc>
                        <a:spcBef>
                          <a:spcPts val="0"/>
                        </a:spcBef>
                        <a:spcAft>
                          <a:spcPts val="0"/>
                        </a:spcAft>
                        <a:buNone/>
                      </a:pPr>
                      <a:r>
                        <a:rPr lang="en-US" sz="2000" b="1" u="none" strike="noStrike" cap="none">
                          <a:latin typeface="Calibri"/>
                          <a:ea typeface="Calibri"/>
                          <a:cs typeface="Calibri"/>
                          <a:sym typeface="Calibri"/>
                        </a:rPr>
                        <a:t>Arrival Time</a:t>
                      </a:r>
                      <a:endParaRPr sz="20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4000"/>
                        </a:lnSpc>
                        <a:spcBef>
                          <a:spcPts val="0"/>
                        </a:spcBef>
                        <a:spcAft>
                          <a:spcPts val="0"/>
                        </a:spcAft>
                        <a:buNone/>
                      </a:pPr>
                      <a:r>
                        <a:rPr lang="en-US" sz="2000" b="1" u="none" strike="noStrike" cap="none">
                          <a:latin typeface="Calibri"/>
                          <a:ea typeface="Calibri"/>
                          <a:cs typeface="Calibri"/>
                          <a:sym typeface="Calibri"/>
                        </a:rPr>
                        <a:t>Burst Time</a:t>
                      </a:r>
                      <a:endParaRPr sz="20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6999"/>
                        </a:lnSpc>
                        <a:spcBef>
                          <a:spcPts val="0"/>
                        </a:spcBef>
                        <a:spcAft>
                          <a:spcPts val="0"/>
                        </a:spcAft>
                        <a:buNone/>
                      </a:pPr>
                      <a:r>
                        <a:rPr lang="en-US" sz="2000" b="1" u="none" strike="noStrike" cap="none">
                          <a:latin typeface="Calibri"/>
                          <a:ea typeface="Calibri"/>
                          <a:cs typeface="Calibri"/>
                          <a:sym typeface="Calibri"/>
                        </a:rPr>
                        <a:t>Queue No.</a:t>
                      </a:r>
                      <a:endParaRPr sz="20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37175">
                <a:tc>
                  <a:txBody>
                    <a:bodyPr/>
                    <a:lstStyle/>
                    <a:p>
                      <a:pPr marL="635" marR="0" lvl="0" indent="0" algn="ctr" rtl="0">
                        <a:lnSpc>
                          <a:spcPct val="116999"/>
                        </a:lnSpc>
                        <a:spcBef>
                          <a:spcPts val="0"/>
                        </a:spcBef>
                        <a:spcAft>
                          <a:spcPts val="0"/>
                        </a:spcAft>
                        <a:buNone/>
                      </a:pPr>
                      <a:r>
                        <a:rPr lang="en-US" sz="2000" u="none" strike="noStrike" cap="none">
                          <a:latin typeface="Calibri"/>
                          <a:ea typeface="Calibri"/>
                          <a:cs typeface="Calibri"/>
                          <a:sym typeface="Calibri"/>
                        </a:rPr>
                        <a:t>P1</a:t>
                      </a:r>
                      <a:endParaRPr sz="20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6999"/>
                        </a:lnSpc>
                        <a:spcBef>
                          <a:spcPts val="0"/>
                        </a:spcBef>
                        <a:spcAft>
                          <a:spcPts val="0"/>
                        </a:spcAft>
                        <a:buNone/>
                      </a:pPr>
                      <a:r>
                        <a:rPr lang="en-US" sz="2000" u="none" strike="noStrike" cap="none">
                          <a:latin typeface="Calibri"/>
                          <a:ea typeface="Calibri"/>
                          <a:cs typeface="Calibri"/>
                          <a:sym typeface="Calibri"/>
                        </a:rPr>
                        <a:t>0</a:t>
                      </a:r>
                      <a:endParaRPr sz="20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16999"/>
                        </a:lnSpc>
                        <a:spcBef>
                          <a:spcPts val="0"/>
                        </a:spcBef>
                        <a:spcAft>
                          <a:spcPts val="0"/>
                        </a:spcAft>
                        <a:buNone/>
                      </a:pPr>
                      <a:r>
                        <a:rPr lang="en-US" sz="2000" u="none" strike="noStrike" cap="none">
                          <a:latin typeface="Calibri"/>
                          <a:ea typeface="Calibri"/>
                          <a:cs typeface="Calibri"/>
                          <a:sym typeface="Calibri"/>
                        </a:rPr>
                        <a:t>3</a:t>
                      </a:r>
                      <a:endParaRPr sz="20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6999"/>
                        </a:lnSpc>
                        <a:spcBef>
                          <a:spcPts val="0"/>
                        </a:spcBef>
                        <a:spcAft>
                          <a:spcPts val="0"/>
                        </a:spcAft>
                        <a:buNone/>
                      </a:pPr>
                      <a:r>
                        <a:rPr lang="en-US" sz="2000" u="none" strike="noStrike" cap="none">
                          <a:latin typeface="Calibri"/>
                          <a:ea typeface="Calibri"/>
                          <a:cs typeface="Calibri"/>
                          <a:sym typeface="Calibri"/>
                        </a:rPr>
                        <a:t>Q1</a:t>
                      </a:r>
                      <a:endParaRPr sz="20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37175">
                <a:tc>
                  <a:txBody>
                    <a:bodyPr/>
                    <a:lstStyle/>
                    <a:p>
                      <a:pPr marL="635" marR="0" lvl="0" indent="0" algn="ctr" rtl="0">
                        <a:lnSpc>
                          <a:spcPct val="116999"/>
                        </a:lnSpc>
                        <a:spcBef>
                          <a:spcPts val="0"/>
                        </a:spcBef>
                        <a:spcAft>
                          <a:spcPts val="0"/>
                        </a:spcAft>
                        <a:buNone/>
                      </a:pPr>
                      <a:r>
                        <a:rPr lang="en-US" sz="2000" u="none" strike="noStrike" cap="none">
                          <a:latin typeface="Calibri"/>
                          <a:ea typeface="Calibri"/>
                          <a:cs typeface="Calibri"/>
                          <a:sym typeface="Calibri"/>
                        </a:rPr>
                        <a:t>P2</a:t>
                      </a:r>
                      <a:endParaRPr sz="20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6999"/>
                        </a:lnSpc>
                        <a:spcBef>
                          <a:spcPts val="0"/>
                        </a:spcBef>
                        <a:spcAft>
                          <a:spcPts val="0"/>
                        </a:spcAft>
                        <a:buNone/>
                      </a:pPr>
                      <a:r>
                        <a:rPr lang="en-US" sz="2000" u="none" strike="noStrike" cap="none">
                          <a:latin typeface="Calibri"/>
                          <a:ea typeface="Calibri"/>
                          <a:cs typeface="Calibri"/>
                          <a:sym typeface="Calibri"/>
                        </a:rPr>
                        <a:t>0</a:t>
                      </a:r>
                      <a:endParaRPr sz="20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16999"/>
                        </a:lnSpc>
                        <a:spcBef>
                          <a:spcPts val="0"/>
                        </a:spcBef>
                        <a:spcAft>
                          <a:spcPts val="0"/>
                        </a:spcAft>
                        <a:buNone/>
                      </a:pPr>
                      <a:r>
                        <a:rPr lang="en-US" sz="2000" u="none" strike="noStrike" cap="none">
                          <a:latin typeface="Calibri"/>
                          <a:ea typeface="Calibri"/>
                          <a:cs typeface="Calibri"/>
                          <a:sym typeface="Calibri"/>
                        </a:rPr>
                        <a:t>4</a:t>
                      </a:r>
                      <a:endParaRPr sz="20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6999"/>
                        </a:lnSpc>
                        <a:spcBef>
                          <a:spcPts val="0"/>
                        </a:spcBef>
                        <a:spcAft>
                          <a:spcPts val="0"/>
                        </a:spcAft>
                        <a:buNone/>
                      </a:pPr>
                      <a:r>
                        <a:rPr lang="en-US" sz="2000" u="none" strike="noStrike" cap="none">
                          <a:latin typeface="Calibri"/>
                          <a:ea typeface="Calibri"/>
                          <a:cs typeface="Calibri"/>
                          <a:sym typeface="Calibri"/>
                        </a:rPr>
                        <a:t>Q1</a:t>
                      </a:r>
                      <a:endParaRPr sz="20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37175">
                <a:tc>
                  <a:txBody>
                    <a:bodyPr/>
                    <a:lstStyle/>
                    <a:p>
                      <a:pPr marL="635" marR="0" lvl="0" indent="0" algn="ctr" rtl="0">
                        <a:lnSpc>
                          <a:spcPct val="116999"/>
                        </a:lnSpc>
                        <a:spcBef>
                          <a:spcPts val="0"/>
                        </a:spcBef>
                        <a:spcAft>
                          <a:spcPts val="0"/>
                        </a:spcAft>
                        <a:buNone/>
                      </a:pPr>
                      <a:r>
                        <a:rPr lang="en-US" sz="2000" u="none" strike="noStrike" cap="none">
                          <a:latin typeface="Calibri"/>
                          <a:ea typeface="Calibri"/>
                          <a:cs typeface="Calibri"/>
                          <a:sym typeface="Calibri"/>
                        </a:rPr>
                        <a:t>P3</a:t>
                      </a:r>
                      <a:endParaRPr sz="20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6999"/>
                        </a:lnSpc>
                        <a:spcBef>
                          <a:spcPts val="0"/>
                        </a:spcBef>
                        <a:spcAft>
                          <a:spcPts val="0"/>
                        </a:spcAft>
                        <a:buNone/>
                      </a:pPr>
                      <a:r>
                        <a:rPr lang="en-US" sz="2000" u="none" strike="noStrike" cap="none">
                          <a:latin typeface="Calibri"/>
                          <a:ea typeface="Calibri"/>
                          <a:cs typeface="Calibri"/>
                          <a:sym typeface="Calibri"/>
                        </a:rPr>
                        <a:t>7</a:t>
                      </a:r>
                      <a:endParaRPr sz="20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16999"/>
                        </a:lnSpc>
                        <a:spcBef>
                          <a:spcPts val="0"/>
                        </a:spcBef>
                        <a:spcAft>
                          <a:spcPts val="0"/>
                        </a:spcAft>
                        <a:buNone/>
                      </a:pPr>
                      <a:r>
                        <a:rPr lang="en-US" sz="2000" u="none" strike="noStrike" cap="none">
                          <a:latin typeface="Calibri"/>
                          <a:ea typeface="Calibri"/>
                          <a:cs typeface="Calibri"/>
                          <a:sym typeface="Calibri"/>
                        </a:rPr>
                        <a:t>2</a:t>
                      </a:r>
                      <a:endParaRPr sz="20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6999"/>
                        </a:lnSpc>
                        <a:spcBef>
                          <a:spcPts val="0"/>
                        </a:spcBef>
                        <a:spcAft>
                          <a:spcPts val="0"/>
                        </a:spcAft>
                        <a:buNone/>
                      </a:pPr>
                      <a:r>
                        <a:rPr lang="en-US" sz="2000" u="none" strike="noStrike" cap="none">
                          <a:latin typeface="Calibri"/>
                          <a:ea typeface="Calibri"/>
                          <a:cs typeface="Calibri"/>
                          <a:sym typeface="Calibri"/>
                        </a:rPr>
                        <a:t>Q2</a:t>
                      </a:r>
                      <a:endParaRPr sz="20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37175">
                <a:tc>
                  <a:txBody>
                    <a:bodyPr/>
                    <a:lstStyle/>
                    <a:p>
                      <a:pPr marL="635" marR="0" lvl="0" indent="0" algn="ctr" rtl="0">
                        <a:lnSpc>
                          <a:spcPct val="116999"/>
                        </a:lnSpc>
                        <a:spcBef>
                          <a:spcPts val="0"/>
                        </a:spcBef>
                        <a:spcAft>
                          <a:spcPts val="0"/>
                        </a:spcAft>
                        <a:buNone/>
                      </a:pPr>
                      <a:r>
                        <a:rPr lang="en-US" sz="2000" u="none" strike="noStrike" cap="none">
                          <a:latin typeface="Calibri"/>
                          <a:ea typeface="Calibri"/>
                          <a:cs typeface="Calibri"/>
                          <a:sym typeface="Calibri"/>
                        </a:rPr>
                        <a:t>P4</a:t>
                      </a:r>
                      <a:endParaRPr sz="20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6999"/>
                        </a:lnSpc>
                        <a:spcBef>
                          <a:spcPts val="0"/>
                        </a:spcBef>
                        <a:spcAft>
                          <a:spcPts val="0"/>
                        </a:spcAft>
                        <a:buNone/>
                      </a:pPr>
                      <a:r>
                        <a:rPr lang="en-US" sz="2000" u="none" strike="noStrike" cap="none">
                          <a:latin typeface="Calibri"/>
                          <a:ea typeface="Calibri"/>
                          <a:cs typeface="Calibri"/>
                          <a:sym typeface="Calibri"/>
                        </a:rPr>
                        <a:t>6</a:t>
                      </a:r>
                      <a:endParaRPr sz="20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16999"/>
                        </a:lnSpc>
                        <a:spcBef>
                          <a:spcPts val="0"/>
                        </a:spcBef>
                        <a:spcAft>
                          <a:spcPts val="0"/>
                        </a:spcAft>
                        <a:buNone/>
                      </a:pPr>
                      <a:r>
                        <a:rPr lang="en-US" sz="2000" u="none" strike="noStrike" cap="none">
                          <a:latin typeface="Calibri"/>
                          <a:ea typeface="Calibri"/>
                          <a:cs typeface="Calibri"/>
                          <a:sym typeface="Calibri"/>
                        </a:rPr>
                        <a:t>4</a:t>
                      </a:r>
                      <a:endParaRPr sz="20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6999"/>
                        </a:lnSpc>
                        <a:spcBef>
                          <a:spcPts val="0"/>
                        </a:spcBef>
                        <a:spcAft>
                          <a:spcPts val="0"/>
                        </a:spcAft>
                        <a:buNone/>
                      </a:pPr>
                      <a:r>
                        <a:rPr lang="en-US" sz="2000" u="none" strike="noStrike" cap="none">
                          <a:latin typeface="Calibri"/>
                          <a:ea typeface="Calibri"/>
                          <a:cs typeface="Calibri"/>
                          <a:sym typeface="Calibri"/>
                        </a:rPr>
                        <a:t>Q2</a:t>
                      </a:r>
                      <a:endParaRPr sz="20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37175">
                <a:tc>
                  <a:txBody>
                    <a:bodyPr/>
                    <a:lstStyle/>
                    <a:p>
                      <a:pPr marL="635" marR="0" lvl="0" indent="0" algn="ctr" rtl="0">
                        <a:lnSpc>
                          <a:spcPct val="116999"/>
                        </a:lnSpc>
                        <a:spcBef>
                          <a:spcPts val="0"/>
                        </a:spcBef>
                        <a:spcAft>
                          <a:spcPts val="0"/>
                        </a:spcAft>
                        <a:buNone/>
                      </a:pPr>
                      <a:r>
                        <a:rPr lang="en-US" sz="2000" u="none" strike="noStrike" cap="none">
                          <a:latin typeface="Calibri"/>
                          <a:ea typeface="Calibri"/>
                          <a:cs typeface="Calibri"/>
                          <a:sym typeface="Calibri"/>
                        </a:rPr>
                        <a:t>P5</a:t>
                      </a:r>
                      <a:endParaRPr sz="20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70" marR="0" lvl="0" indent="0" algn="ctr" rtl="0">
                        <a:lnSpc>
                          <a:spcPct val="116999"/>
                        </a:lnSpc>
                        <a:spcBef>
                          <a:spcPts val="0"/>
                        </a:spcBef>
                        <a:spcAft>
                          <a:spcPts val="0"/>
                        </a:spcAft>
                        <a:buNone/>
                      </a:pPr>
                      <a:r>
                        <a:rPr lang="en-US" sz="2000" u="none" strike="noStrike" cap="none">
                          <a:latin typeface="Calibri"/>
                          <a:ea typeface="Calibri"/>
                          <a:cs typeface="Calibri"/>
                          <a:sym typeface="Calibri"/>
                        </a:rPr>
                        <a:t>10</a:t>
                      </a:r>
                      <a:endParaRPr sz="20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16999"/>
                        </a:lnSpc>
                        <a:spcBef>
                          <a:spcPts val="0"/>
                        </a:spcBef>
                        <a:spcAft>
                          <a:spcPts val="0"/>
                        </a:spcAft>
                        <a:buNone/>
                      </a:pPr>
                      <a:r>
                        <a:rPr lang="en-US" sz="2000" u="none" strike="noStrike" cap="none">
                          <a:latin typeface="Calibri"/>
                          <a:ea typeface="Calibri"/>
                          <a:cs typeface="Calibri"/>
                          <a:sym typeface="Calibri"/>
                        </a:rPr>
                        <a:t>5</a:t>
                      </a:r>
                      <a:endParaRPr sz="20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6999"/>
                        </a:lnSpc>
                        <a:spcBef>
                          <a:spcPts val="0"/>
                        </a:spcBef>
                        <a:spcAft>
                          <a:spcPts val="0"/>
                        </a:spcAft>
                        <a:buNone/>
                      </a:pPr>
                      <a:r>
                        <a:rPr lang="en-US" sz="2000" u="none" strike="noStrike" cap="none">
                          <a:latin typeface="Calibri"/>
                          <a:ea typeface="Calibri"/>
                          <a:cs typeface="Calibri"/>
                          <a:sym typeface="Calibri"/>
                        </a:rPr>
                        <a:t>Q1</a:t>
                      </a:r>
                      <a:endParaRPr sz="20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37175">
                <a:tc>
                  <a:txBody>
                    <a:bodyPr/>
                    <a:lstStyle/>
                    <a:p>
                      <a:pPr marL="635" marR="0" lvl="0" indent="0" algn="ctr" rtl="0">
                        <a:lnSpc>
                          <a:spcPct val="116999"/>
                        </a:lnSpc>
                        <a:spcBef>
                          <a:spcPts val="0"/>
                        </a:spcBef>
                        <a:spcAft>
                          <a:spcPts val="0"/>
                        </a:spcAft>
                        <a:buNone/>
                      </a:pPr>
                      <a:r>
                        <a:rPr lang="en-US" sz="2000" u="none" strike="noStrike" cap="none">
                          <a:latin typeface="Calibri"/>
                          <a:ea typeface="Calibri"/>
                          <a:cs typeface="Calibri"/>
                          <a:sym typeface="Calibri"/>
                        </a:rPr>
                        <a:t>P6</a:t>
                      </a:r>
                      <a:endParaRPr sz="20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6999"/>
                        </a:lnSpc>
                        <a:spcBef>
                          <a:spcPts val="0"/>
                        </a:spcBef>
                        <a:spcAft>
                          <a:spcPts val="0"/>
                        </a:spcAft>
                        <a:buNone/>
                      </a:pPr>
                      <a:r>
                        <a:rPr lang="en-US" sz="2000" u="none" strike="noStrike" cap="none">
                          <a:latin typeface="Calibri"/>
                          <a:ea typeface="Calibri"/>
                          <a:cs typeface="Calibri"/>
                          <a:sym typeface="Calibri"/>
                        </a:rPr>
                        <a:t>5</a:t>
                      </a:r>
                      <a:endParaRPr sz="20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16999"/>
                        </a:lnSpc>
                        <a:spcBef>
                          <a:spcPts val="0"/>
                        </a:spcBef>
                        <a:spcAft>
                          <a:spcPts val="0"/>
                        </a:spcAft>
                        <a:buNone/>
                      </a:pPr>
                      <a:r>
                        <a:rPr lang="en-US" sz="2000" u="none" strike="noStrike" cap="none">
                          <a:latin typeface="Calibri"/>
                          <a:ea typeface="Calibri"/>
                          <a:cs typeface="Calibri"/>
                          <a:sym typeface="Calibri"/>
                        </a:rPr>
                        <a:t>3</a:t>
                      </a:r>
                      <a:endParaRPr sz="20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6999"/>
                        </a:lnSpc>
                        <a:spcBef>
                          <a:spcPts val="0"/>
                        </a:spcBef>
                        <a:spcAft>
                          <a:spcPts val="0"/>
                        </a:spcAft>
                        <a:buNone/>
                      </a:pPr>
                      <a:r>
                        <a:rPr lang="en-US" sz="2000" u="none" strike="noStrike" cap="none">
                          <a:latin typeface="Calibri"/>
                          <a:ea typeface="Calibri"/>
                          <a:cs typeface="Calibri"/>
                          <a:sym typeface="Calibri"/>
                        </a:rPr>
                        <a:t>Q3</a:t>
                      </a:r>
                      <a:endParaRPr sz="20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bl>
          </a:graphicData>
        </a:graphic>
      </p:graphicFrame>
      <p:sp>
        <p:nvSpPr>
          <p:cNvPr id="288" name="Google Shape;288;p32"/>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3"/>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Example of MLQ</a:t>
            </a:r>
            <a:endParaRPr/>
          </a:p>
        </p:txBody>
      </p:sp>
      <p:sp>
        <p:nvSpPr>
          <p:cNvPr id="294" name="Google Shape;294;p33"/>
          <p:cNvSpPr txBox="1"/>
          <p:nvPr/>
        </p:nvSpPr>
        <p:spPr>
          <a:xfrm>
            <a:off x="535940" y="1056487"/>
            <a:ext cx="8075295" cy="4324350"/>
          </a:xfrm>
          <a:prstGeom prst="rect">
            <a:avLst/>
          </a:prstGeom>
          <a:noFill/>
          <a:ln>
            <a:noFill/>
          </a:ln>
        </p:spPr>
        <p:txBody>
          <a:bodyPr spcFirstLastPara="1" wrap="square" lIns="0" tIns="12700" rIns="0" bIns="0" anchor="t" anchorCtr="0">
            <a:spAutoFit/>
          </a:bodyPr>
          <a:lstStyle/>
          <a:p>
            <a:pPr marL="12700" marR="8890" lvl="0" indent="0" algn="l" rtl="0">
              <a:lnSpc>
                <a:spcPct val="125000"/>
              </a:lnSpc>
              <a:spcBef>
                <a:spcPts val="0"/>
              </a:spcBef>
              <a:spcAft>
                <a:spcPts val="0"/>
              </a:spcAft>
              <a:buNone/>
            </a:pPr>
            <a:r>
              <a:rPr lang="en-US" sz="2000" b="0" i="0" u="none" strike="noStrike" cap="none">
                <a:solidFill>
                  <a:srgbClr val="000000"/>
                </a:solidFill>
                <a:latin typeface="Calibri"/>
                <a:ea typeface="Calibri"/>
                <a:cs typeface="Calibri"/>
                <a:sym typeface="Calibri"/>
              </a:rPr>
              <a:t>Considering scheduling and context switching overhead as negligible, answer the following:</a:t>
            </a:r>
            <a:endParaRPr sz="2000" b="0" i="0" u="none" strike="noStrike" cap="none">
              <a:solidFill>
                <a:srgbClr val="000000"/>
              </a:solidFill>
              <a:latin typeface="Calibri"/>
              <a:ea typeface="Calibri"/>
              <a:cs typeface="Calibri"/>
              <a:sym typeface="Calibri"/>
            </a:endParaRPr>
          </a:p>
          <a:p>
            <a:pPr marL="723900" marR="6350" lvl="0" indent="-349250" algn="just" rtl="0">
              <a:lnSpc>
                <a:spcPct val="125000"/>
              </a:lnSpc>
              <a:spcBef>
                <a:spcPts val="2280"/>
              </a:spcBef>
              <a:spcAft>
                <a:spcPts val="0"/>
              </a:spcAft>
              <a:buClr>
                <a:srgbClr val="000000"/>
              </a:buClr>
              <a:buSzPts val="2000"/>
              <a:buFont typeface="Arial"/>
              <a:buAutoNum type="arabicPeriod"/>
            </a:pPr>
            <a:r>
              <a:rPr lang="en-US" sz="2000" b="0" i="0" u="none" strike="noStrike" cap="none">
                <a:solidFill>
                  <a:srgbClr val="000000"/>
                </a:solidFill>
                <a:latin typeface="Calibri"/>
                <a:ea typeface="Calibri"/>
                <a:cs typeface="Calibri"/>
                <a:sym typeface="Calibri"/>
              </a:rPr>
              <a:t>Draw the  Gantt  chart  showing the  sequence of execution  for the 	processes involved in the system, and also specify the status of Q1, Q2, 	and Q3 at time instance t=20, i.e. the processes that reside in the said 	queues.</a:t>
            </a:r>
            <a:endParaRPr sz="2000" b="0" i="0" u="none" strike="noStrike" cap="none">
              <a:solidFill>
                <a:srgbClr val="000000"/>
              </a:solidFill>
              <a:latin typeface="Calibri"/>
              <a:ea typeface="Calibri"/>
              <a:cs typeface="Calibri"/>
              <a:sym typeface="Calibri"/>
            </a:endParaRPr>
          </a:p>
          <a:p>
            <a:pPr marL="0" marR="0" lvl="0" indent="0" algn="l" rtl="0">
              <a:lnSpc>
                <a:spcPct val="100000"/>
              </a:lnSpc>
              <a:spcBef>
                <a:spcPts val="440"/>
              </a:spcBef>
              <a:spcAft>
                <a:spcPts val="0"/>
              </a:spcAft>
              <a:buClr>
                <a:srgbClr val="000000"/>
              </a:buClr>
              <a:buSzPts val="2000"/>
              <a:buFont typeface="Calibri"/>
              <a:buNone/>
            </a:pPr>
            <a:endParaRPr sz="2000" b="0" i="0" u="none" strike="noStrike" cap="none">
              <a:solidFill>
                <a:srgbClr val="000000"/>
              </a:solidFill>
              <a:latin typeface="Calibri"/>
              <a:ea typeface="Calibri"/>
              <a:cs typeface="Calibri"/>
              <a:sym typeface="Calibri"/>
            </a:endParaRPr>
          </a:p>
          <a:p>
            <a:pPr marL="725805" marR="0" lvl="0" indent="-350520" algn="l" rtl="0">
              <a:lnSpc>
                <a:spcPct val="100000"/>
              </a:lnSpc>
              <a:spcBef>
                <a:spcPts val="0"/>
              </a:spcBef>
              <a:spcAft>
                <a:spcPts val="0"/>
              </a:spcAft>
              <a:buClr>
                <a:srgbClr val="000000"/>
              </a:buClr>
              <a:buSzPts val="2000"/>
              <a:buFont typeface="Arial"/>
              <a:buAutoNum type="arabicPeriod"/>
            </a:pPr>
            <a:r>
              <a:rPr lang="en-US" sz="2000" b="0" i="0" u="none" strike="noStrike" cap="none">
                <a:solidFill>
                  <a:srgbClr val="000000"/>
                </a:solidFill>
                <a:latin typeface="Calibri"/>
                <a:ea typeface="Calibri"/>
                <a:cs typeface="Calibri"/>
                <a:sym typeface="Calibri"/>
              </a:rPr>
              <a:t>What is the turn-around time of processes P4 and P6?</a:t>
            </a:r>
            <a:endParaRPr sz="2000" b="0" i="0" u="none" strike="noStrike" cap="none">
              <a:solidFill>
                <a:srgbClr val="000000"/>
              </a:solidFill>
              <a:latin typeface="Calibri"/>
              <a:ea typeface="Calibri"/>
              <a:cs typeface="Calibri"/>
              <a:sym typeface="Calibri"/>
            </a:endParaRPr>
          </a:p>
          <a:p>
            <a:pPr marL="0" marR="0" lvl="0" indent="0" algn="l" rtl="0">
              <a:lnSpc>
                <a:spcPct val="100000"/>
              </a:lnSpc>
              <a:spcBef>
                <a:spcPts val="440"/>
              </a:spcBef>
              <a:spcAft>
                <a:spcPts val="0"/>
              </a:spcAft>
              <a:buClr>
                <a:srgbClr val="000000"/>
              </a:buClr>
              <a:buSzPts val="2000"/>
              <a:buFont typeface="Calibri"/>
              <a:buNone/>
            </a:pPr>
            <a:endParaRPr sz="2000" b="0" i="0" u="none" strike="noStrike" cap="none">
              <a:solidFill>
                <a:srgbClr val="000000"/>
              </a:solidFill>
              <a:latin typeface="Calibri"/>
              <a:ea typeface="Calibri"/>
              <a:cs typeface="Calibri"/>
              <a:sym typeface="Calibri"/>
            </a:endParaRPr>
          </a:p>
          <a:p>
            <a:pPr marL="725805" marR="0" lvl="0" indent="-350520" algn="l" rtl="0">
              <a:lnSpc>
                <a:spcPct val="100000"/>
              </a:lnSpc>
              <a:spcBef>
                <a:spcPts val="0"/>
              </a:spcBef>
              <a:spcAft>
                <a:spcPts val="0"/>
              </a:spcAft>
              <a:buClr>
                <a:srgbClr val="000000"/>
              </a:buClr>
              <a:buSzPts val="2000"/>
              <a:buFont typeface="Arial"/>
              <a:buAutoNum type="arabicPeriod"/>
            </a:pPr>
            <a:r>
              <a:rPr lang="en-US" sz="2000" b="0" i="0" u="none" strike="noStrike" cap="none">
                <a:solidFill>
                  <a:srgbClr val="000000"/>
                </a:solidFill>
                <a:latin typeface="Calibri"/>
                <a:ea typeface="Calibri"/>
                <a:cs typeface="Calibri"/>
                <a:sym typeface="Calibri"/>
              </a:rPr>
              <a:t>What	are	the	number	context	of	switches	after	execution	of	all</a:t>
            </a:r>
            <a:endParaRPr sz="2000" b="0" i="0" u="none" strike="noStrike" cap="none">
              <a:solidFill>
                <a:srgbClr val="000000"/>
              </a:solidFill>
              <a:latin typeface="Calibri"/>
              <a:ea typeface="Calibri"/>
              <a:cs typeface="Calibri"/>
              <a:sym typeface="Calibri"/>
            </a:endParaRPr>
          </a:p>
          <a:p>
            <a:pPr marL="725805" marR="0" lvl="0" indent="0" algn="l" rtl="0">
              <a:lnSpc>
                <a:spcPct val="100000"/>
              </a:lnSpc>
              <a:spcBef>
                <a:spcPts val="600"/>
              </a:spcBef>
              <a:spcAft>
                <a:spcPts val="0"/>
              </a:spcAft>
              <a:buNone/>
            </a:pPr>
            <a:r>
              <a:rPr lang="en-US" sz="2000" b="0" i="0" u="none" strike="noStrike" cap="none">
                <a:solidFill>
                  <a:srgbClr val="000000"/>
                </a:solidFill>
                <a:latin typeface="Calibri"/>
                <a:ea typeface="Calibri"/>
                <a:cs typeface="Calibri"/>
                <a:sym typeface="Calibri"/>
              </a:rPr>
              <a:t>process?</a:t>
            </a:r>
            <a:endParaRPr sz="2000" b="0" i="0" u="none" strike="noStrike" cap="none">
              <a:solidFill>
                <a:srgbClr val="000000"/>
              </a:solidFill>
              <a:latin typeface="Calibri"/>
              <a:ea typeface="Calibri"/>
              <a:cs typeface="Calibri"/>
              <a:sym typeface="Calibri"/>
            </a:endParaRPr>
          </a:p>
        </p:txBody>
      </p:sp>
      <p:sp>
        <p:nvSpPr>
          <p:cNvPr id="295" name="Google Shape;295;p33"/>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4"/>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Example of MLQ</a:t>
            </a:r>
            <a:endParaRPr/>
          </a:p>
        </p:txBody>
      </p:sp>
      <p:graphicFrame>
        <p:nvGraphicFramePr>
          <p:cNvPr id="301" name="Google Shape;301;p34"/>
          <p:cNvGraphicFramePr/>
          <p:nvPr/>
        </p:nvGraphicFramePr>
        <p:xfrm>
          <a:off x="1697354" y="988441"/>
          <a:ext cx="5748025" cy="2496312"/>
        </p:xfrm>
        <a:graphic>
          <a:graphicData uri="http://schemas.openxmlformats.org/drawingml/2006/table">
            <a:tbl>
              <a:tblPr firstRow="1" bandRow="1">
                <a:noFill/>
                <a:tableStyleId>{961E73CF-EB26-4CEB-BED7-B2D2660A82C6}</a:tableStyleId>
              </a:tblPr>
              <a:tblGrid>
                <a:gridCol w="1415425"/>
                <a:gridCol w="1496700"/>
                <a:gridCol w="1395725"/>
                <a:gridCol w="1440175"/>
              </a:tblGrid>
              <a:tr h="337175">
                <a:tc>
                  <a:txBody>
                    <a:bodyPr/>
                    <a:lstStyle/>
                    <a:p>
                      <a:pPr marL="0" marR="0" lvl="0" indent="0" algn="ctr" rtl="0">
                        <a:lnSpc>
                          <a:spcPct val="113750"/>
                        </a:lnSpc>
                        <a:spcBef>
                          <a:spcPts val="0"/>
                        </a:spcBef>
                        <a:spcAft>
                          <a:spcPts val="0"/>
                        </a:spcAft>
                        <a:buNone/>
                      </a:pPr>
                      <a:r>
                        <a:rPr lang="en-US" sz="2000" b="1" u="none" strike="noStrike" cap="none">
                          <a:latin typeface="Calibri"/>
                          <a:ea typeface="Calibri"/>
                          <a:cs typeface="Calibri"/>
                          <a:sym typeface="Calibri"/>
                        </a:rPr>
                        <a:t>Process Id</a:t>
                      </a:r>
                      <a:endParaRPr sz="20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13750"/>
                        </a:lnSpc>
                        <a:spcBef>
                          <a:spcPts val="0"/>
                        </a:spcBef>
                        <a:spcAft>
                          <a:spcPts val="0"/>
                        </a:spcAft>
                        <a:buNone/>
                      </a:pPr>
                      <a:r>
                        <a:rPr lang="en-US" sz="2000" b="1" u="none" strike="noStrike" cap="none">
                          <a:latin typeface="Calibri"/>
                          <a:ea typeface="Calibri"/>
                          <a:cs typeface="Calibri"/>
                          <a:sym typeface="Calibri"/>
                        </a:rPr>
                        <a:t>Arrival Time</a:t>
                      </a:r>
                      <a:endParaRPr sz="20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3750"/>
                        </a:lnSpc>
                        <a:spcBef>
                          <a:spcPts val="0"/>
                        </a:spcBef>
                        <a:spcAft>
                          <a:spcPts val="0"/>
                        </a:spcAft>
                        <a:buNone/>
                      </a:pPr>
                      <a:r>
                        <a:rPr lang="en-US" sz="2000" b="1" u="none" strike="noStrike" cap="none">
                          <a:latin typeface="Calibri"/>
                          <a:ea typeface="Calibri"/>
                          <a:cs typeface="Calibri"/>
                          <a:sym typeface="Calibri"/>
                        </a:rPr>
                        <a:t>Burst Time</a:t>
                      </a:r>
                      <a:endParaRPr sz="20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6750"/>
                        </a:lnSpc>
                        <a:spcBef>
                          <a:spcPts val="0"/>
                        </a:spcBef>
                        <a:spcAft>
                          <a:spcPts val="0"/>
                        </a:spcAft>
                        <a:buNone/>
                      </a:pPr>
                      <a:r>
                        <a:rPr lang="en-US" sz="2000" b="1" u="none" strike="noStrike" cap="none">
                          <a:latin typeface="Calibri"/>
                          <a:ea typeface="Calibri"/>
                          <a:cs typeface="Calibri"/>
                          <a:sym typeface="Calibri"/>
                        </a:rPr>
                        <a:t>Queue No.</a:t>
                      </a:r>
                      <a:endParaRPr sz="20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37175">
                <a:tc>
                  <a:txBody>
                    <a:bodyPr/>
                    <a:lstStyle/>
                    <a:p>
                      <a:pPr marL="635" marR="0" lvl="0" indent="0" algn="ctr" rtl="0">
                        <a:lnSpc>
                          <a:spcPct val="116750"/>
                        </a:lnSpc>
                        <a:spcBef>
                          <a:spcPts val="0"/>
                        </a:spcBef>
                        <a:spcAft>
                          <a:spcPts val="0"/>
                        </a:spcAft>
                        <a:buNone/>
                      </a:pPr>
                      <a:r>
                        <a:rPr lang="en-US" sz="2000" u="none" strike="noStrike" cap="none">
                          <a:latin typeface="Calibri"/>
                          <a:ea typeface="Calibri"/>
                          <a:cs typeface="Calibri"/>
                          <a:sym typeface="Calibri"/>
                        </a:rPr>
                        <a:t>P1</a:t>
                      </a:r>
                      <a:endParaRPr sz="20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6750"/>
                        </a:lnSpc>
                        <a:spcBef>
                          <a:spcPts val="0"/>
                        </a:spcBef>
                        <a:spcAft>
                          <a:spcPts val="0"/>
                        </a:spcAft>
                        <a:buNone/>
                      </a:pPr>
                      <a:r>
                        <a:rPr lang="en-US" sz="2000" u="none" strike="noStrike" cap="none">
                          <a:latin typeface="Calibri"/>
                          <a:ea typeface="Calibri"/>
                          <a:cs typeface="Calibri"/>
                          <a:sym typeface="Calibri"/>
                        </a:rPr>
                        <a:t>0</a:t>
                      </a:r>
                      <a:endParaRPr sz="20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16750"/>
                        </a:lnSpc>
                        <a:spcBef>
                          <a:spcPts val="0"/>
                        </a:spcBef>
                        <a:spcAft>
                          <a:spcPts val="0"/>
                        </a:spcAft>
                        <a:buNone/>
                      </a:pPr>
                      <a:r>
                        <a:rPr lang="en-US" sz="2000" u="none" strike="noStrike" cap="none">
                          <a:latin typeface="Calibri"/>
                          <a:ea typeface="Calibri"/>
                          <a:cs typeface="Calibri"/>
                          <a:sym typeface="Calibri"/>
                        </a:rPr>
                        <a:t>3</a:t>
                      </a:r>
                      <a:endParaRPr sz="20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6750"/>
                        </a:lnSpc>
                        <a:spcBef>
                          <a:spcPts val="0"/>
                        </a:spcBef>
                        <a:spcAft>
                          <a:spcPts val="0"/>
                        </a:spcAft>
                        <a:buNone/>
                      </a:pPr>
                      <a:r>
                        <a:rPr lang="en-US" sz="2000" u="none" strike="noStrike" cap="none">
                          <a:latin typeface="Calibri"/>
                          <a:ea typeface="Calibri"/>
                          <a:cs typeface="Calibri"/>
                          <a:sym typeface="Calibri"/>
                        </a:rPr>
                        <a:t>Q1</a:t>
                      </a:r>
                      <a:endParaRPr sz="20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37175">
                <a:tc>
                  <a:txBody>
                    <a:bodyPr/>
                    <a:lstStyle/>
                    <a:p>
                      <a:pPr marL="635" marR="0" lvl="0" indent="0" algn="ctr" rtl="0">
                        <a:lnSpc>
                          <a:spcPct val="116750"/>
                        </a:lnSpc>
                        <a:spcBef>
                          <a:spcPts val="0"/>
                        </a:spcBef>
                        <a:spcAft>
                          <a:spcPts val="0"/>
                        </a:spcAft>
                        <a:buNone/>
                      </a:pPr>
                      <a:r>
                        <a:rPr lang="en-US" sz="2000" u="none" strike="noStrike" cap="none">
                          <a:latin typeface="Calibri"/>
                          <a:ea typeface="Calibri"/>
                          <a:cs typeface="Calibri"/>
                          <a:sym typeface="Calibri"/>
                        </a:rPr>
                        <a:t>P2</a:t>
                      </a:r>
                      <a:endParaRPr sz="20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6750"/>
                        </a:lnSpc>
                        <a:spcBef>
                          <a:spcPts val="0"/>
                        </a:spcBef>
                        <a:spcAft>
                          <a:spcPts val="0"/>
                        </a:spcAft>
                        <a:buNone/>
                      </a:pPr>
                      <a:r>
                        <a:rPr lang="en-US" sz="2000" u="none" strike="noStrike" cap="none">
                          <a:latin typeface="Calibri"/>
                          <a:ea typeface="Calibri"/>
                          <a:cs typeface="Calibri"/>
                          <a:sym typeface="Calibri"/>
                        </a:rPr>
                        <a:t>0</a:t>
                      </a:r>
                      <a:endParaRPr sz="20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16750"/>
                        </a:lnSpc>
                        <a:spcBef>
                          <a:spcPts val="0"/>
                        </a:spcBef>
                        <a:spcAft>
                          <a:spcPts val="0"/>
                        </a:spcAft>
                        <a:buNone/>
                      </a:pPr>
                      <a:r>
                        <a:rPr lang="en-US" sz="2000" u="none" strike="noStrike" cap="none">
                          <a:latin typeface="Calibri"/>
                          <a:ea typeface="Calibri"/>
                          <a:cs typeface="Calibri"/>
                          <a:sym typeface="Calibri"/>
                        </a:rPr>
                        <a:t>4</a:t>
                      </a:r>
                      <a:endParaRPr sz="20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6750"/>
                        </a:lnSpc>
                        <a:spcBef>
                          <a:spcPts val="0"/>
                        </a:spcBef>
                        <a:spcAft>
                          <a:spcPts val="0"/>
                        </a:spcAft>
                        <a:buNone/>
                      </a:pPr>
                      <a:r>
                        <a:rPr lang="en-US" sz="2000" u="none" strike="noStrike" cap="none">
                          <a:latin typeface="Calibri"/>
                          <a:ea typeface="Calibri"/>
                          <a:cs typeface="Calibri"/>
                          <a:sym typeface="Calibri"/>
                        </a:rPr>
                        <a:t>Q1</a:t>
                      </a:r>
                      <a:endParaRPr sz="20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37175">
                <a:tc>
                  <a:txBody>
                    <a:bodyPr/>
                    <a:lstStyle/>
                    <a:p>
                      <a:pPr marL="635" marR="0" lvl="0" indent="0" algn="ctr" rtl="0">
                        <a:lnSpc>
                          <a:spcPct val="116750"/>
                        </a:lnSpc>
                        <a:spcBef>
                          <a:spcPts val="0"/>
                        </a:spcBef>
                        <a:spcAft>
                          <a:spcPts val="0"/>
                        </a:spcAft>
                        <a:buNone/>
                      </a:pPr>
                      <a:r>
                        <a:rPr lang="en-US" sz="2000" u="none" strike="noStrike" cap="none">
                          <a:latin typeface="Calibri"/>
                          <a:ea typeface="Calibri"/>
                          <a:cs typeface="Calibri"/>
                          <a:sym typeface="Calibri"/>
                        </a:rPr>
                        <a:t>P3</a:t>
                      </a:r>
                      <a:endParaRPr sz="20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6750"/>
                        </a:lnSpc>
                        <a:spcBef>
                          <a:spcPts val="0"/>
                        </a:spcBef>
                        <a:spcAft>
                          <a:spcPts val="0"/>
                        </a:spcAft>
                        <a:buNone/>
                      </a:pPr>
                      <a:r>
                        <a:rPr lang="en-US" sz="2000" u="none" strike="noStrike" cap="none">
                          <a:latin typeface="Calibri"/>
                          <a:ea typeface="Calibri"/>
                          <a:cs typeface="Calibri"/>
                          <a:sym typeface="Calibri"/>
                        </a:rPr>
                        <a:t>7</a:t>
                      </a:r>
                      <a:endParaRPr sz="20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16750"/>
                        </a:lnSpc>
                        <a:spcBef>
                          <a:spcPts val="0"/>
                        </a:spcBef>
                        <a:spcAft>
                          <a:spcPts val="0"/>
                        </a:spcAft>
                        <a:buNone/>
                      </a:pPr>
                      <a:r>
                        <a:rPr lang="en-US" sz="2000" u="none" strike="noStrike" cap="none">
                          <a:latin typeface="Calibri"/>
                          <a:ea typeface="Calibri"/>
                          <a:cs typeface="Calibri"/>
                          <a:sym typeface="Calibri"/>
                        </a:rPr>
                        <a:t>2</a:t>
                      </a:r>
                      <a:endParaRPr sz="20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6750"/>
                        </a:lnSpc>
                        <a:spcBef>
                          <a:spcPts val="0"/>
                        </a:spcBef>
                        <a:spcAft>
                          <a:spcPts val="0"/>
                        </a:spcAft>
                        <a:buNone/>
                      </a:pPr>
                      <a:r>
                        <a:rPr lang="en-US" sz="2000" u="none" strike="noStrike" cap="none">
                          <a:latin typeface="Calibri"/>
                          <a:ea typeface="Calibri"/>
                          <a:cs typeface="Calibri"/>
                          <a:sym typeface="Calibri"/>
                        </a:rPr>
                        <a:t>Q2</a:t>
                      </a:r>
                      <a:endParaRPr sz="20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37175">
                <a:tc>
                  <a:txBody>
                    <a:bodyPr/>
                    <a:lstStyle/>
                    <a:p>
                      <a:pPr marL="635" marR="0" lvl="0" indent="0" algn="ctr" rtl="0">
                        <a:lnSpc>
                          <a:spcPct val="116750"/>
                        </a:lnSpc>
                        <a:spcBef>
                          <a:spcPts val="0"/>
                        </a:spcBef>
                        <a:spcAft>
                          <a:spcPts val="0"/>
                        </a:spcAft>
                        <a:buNone/>
                      </a:pPr>
                      <a:r>
                        <a:rPr lang="en-US" sz="2000" u="none" strike="noStrike" cap="none">
                          <a:latin typeface="Calibri"/>
                          <a:ea typeface="Calibri"/>
                          <a:cs typeface="Calibri"/>
                          <a:sym typeface="Calibri"/>
                        </a:rPr>
                        <a:t>P4</a:t>
                      </a:r>
                      <a:endParaRPr sz="20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6750"/>
                        </a:lnSpc>
                        <a:spcBef>
                          <a:spcPts val="0"/>
                        </a:spcBef>
                        <a:spcAft>
                          <a:spcPts val="0"/>
                        </a:spcAft>
                        <a:buNone/>
                      </a:pPr>
                      <a:r>
                        <a:rPr lang="en-US" sz="2000" u="none" strike="noStrike" cap="none">
                          <a:latin typeface="Calibri"/>
                          <a:ea typeface="Calibri"/>
                          <a:cs typeface="Calibri"/>
                          <a:sym typeface="Calibri"/>
                        </a:rPr>
                        <a:t>6</a:t>
                      </a:r>
                      <a:endParaRPr sz="20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16750"/>
                        </a:lnSpc>
                        <a:spcBef>
                          <a:spcPts val="0"/>
                        </a:spcBef>
                        <a:spcAft>
                          <a:spcPts val="0"/>
                        </a:spcAft>
                        <a:buNone/>
                      </a:pPr>
                      <a:r>
                        <a:rPr lang="en-US" sz="2000" u="none" strike="noStrike" cap="none">
                          <a:latin typeface="Calibri"/>
                          <a:ea typeface="Calibri"/>
                          <a:cs typeface="Calibri"/>
                          <a:sym typeface="Calibri"/>
                        </a:rPr>
                        <a:t>4</a:t>
                      </a:r>
                      <a:endParaRPr sz="20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6750"/>
                        </a:lnSpc>
                        <a:spcBef>
                          <a:spcPts val="0"/>
                        </a:spcBef>
                        <a:spcAft>
                          <a:spcPts val="0"/>
                        </a:spcAft>
                        <a:buNone/>
                      </a:pPr>
                      <a:r>
                        <a:rPr lang="en-US" sz="2000" u="none" strike="noStrike" cap="none">
                          <a:latin typeface="Calibri"/>
                          <a:ea typeface="Calibri"/>
                          <a:cs typeface="Calibri"/>
                          <a:sym typeface="Calibri"/>
                        </a:rPr>
                        <a:t>Q2</a:t>
                      </a:r>
                      <a:endParaRPr sz="20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37175">
                <a:tc>
                  <a:txBody>
                    <a:bodyPr/>
                    <a:lstStyle/>
                    <a:p>
                      <a:pPr marL="635" marR="0" lvl="0" indent="0" algn="ctr" rtl="0">
                        <a:lnSpc>
                          <a:spcPct val="116750"/>
                        </a:lnSpc>
                        <a:spcBef>
                          <a:spcPts val="0"/>
                        </a:spcBef>
                        <a:spcAft>
                          <a:spcPts val="0"/>
                        </a:spcAft>
                        <a:buNone/>
                      </a:pPr>
                      <a:r>
                        <a:rPr lang="en-US" sz="2000" u="none" strike="noStrike" cap="none">
                          <a:latin typeface="Calibri"/>
                          <a:ea typeface="Calibri"/>
                          <a:cs typeface="Calibri"/>
                          <a:sym typeface="Calibri"/>
                        </a:rPr>
                        <a:t>P5</a:t>
                      </a:r>
                      <a:endParaRPr sz="20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70" marR="0" lvl="0" indent="0" algn="ctr" rtl="0">
                        <a:lnSpc>
                          <a:spcPct val="116750"/>
                        </a:lnSpc>
                        <a:spcBef>
                          <a:spcPts val="0"/>
                        </a:spcBef>
                        <a:spcAft>
                          <a:spcPts val="0"/>
                        </a:spcAft>
                        <a:buNone/>
                      </a:pPr>
                      <a:r>
                        <a:rPr lang="en-US" sz="2000" u="none" strike="noStrike" cap="none">
                          <a:latin typeface="Calibri"/>
                          <a:ea typeface="Calibri"/>
                          <a:cs typeface="Calibri"/>
                          <a:sym typeface="Calibri"/>
                        </a:rPr>
                        <a:t>10</a:t>
                      </a:r>
                      <a:endParaRPr sz="20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16750"/>
                        </a:lnSpc>
                        <a:spcBef>
                          <a:spcPts val="0"/>
                        </a:spcBef>
                        <a:spcAft>
                          <a:spcPts val="0"/>
                        </a:spcAft>
                        <a:buNone/>
                      </a:pPr>
                      <a:r>
                        <a:rPr lang="en-US" sz="2000" u="none" strike="noStrike" cap="none">
                          <a:latin typeface="Calibri"/>
                          <a:ea typeface="Calibri"/>
                          <a:cs typeface="Calibri"/>
                          <a:sym typeface="Calibri"/>
                        </a:rPr>
                        <a:t>5</a:t>
                      </a:r>
                      <a:endParaRPr sz="20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6750"/>
                        </a:lnSpc>
                        <a:spcBef>
                          <a:spcPts val="0"/>
                        </a:spcBef>
                        <a:spcAft>
                          <a:spcPts val="0"/>
                        </a:spcAft>
                        <a:buNone/>
                      </a:pPr>
                      <a:r>
                        <a:rPr lang="en-US" sz="2000" u="none" strike="noStrike" cap="none">
                          <a:latin typeface="Calibri"/>
                          <a:ea typeface="Calibri"/>
                          <a:cs typeface="Calibri"/>
                          <a:sym typeface="Calibri"/>
                        </a:rPr>
                        <a:t>Q1</a:t>
                      </a:r>
                      <a:endParaRPr sz="20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37175">
                <a:tc>
                  <a:txBody>
                    <a:bodyPr/>
                    <a:lstStyle/>
                    <a:p>
                      <a:pPr marL="635" marR="0" lvl="0" indent="0" algn="ctr" rtl="0">
                        <a:lnSpc>
                          <a:spcPct val="116999"/>
                        </a:lnSpc>
                        <a:spcBef>
                          <a:spcPts val="0"/>
                        </a:spcBef>
                        <a:spcAft>
                          <a:spcPts val="0"/>
                        </a:spcAft>
                        <a:buNone/>
                      </a:pPr>
                      <a:r>
                        <a:rPr lang="en-US" sz="2000" u="none" strike="noStrike" cap="none">
                          <a:latin typeface="Calibri"/>
                          <a:ea typeface="Calibri"/>
                          <a:cs typeface="Calibri"/>
                          <a:sym typeface="Calibri"/>
                        </a:rPr>
                        <a:t>P6</a:t>
                      </a:r>
                      <a:endParaRPr sz="20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6999"/>
                        </a:lnSpc>
                        <a:spcBef>
                          <a:spcPts val="0"/>
                        </a:spcBef>
                        <a:spcAft>
                          <a:spcPts val="0"/>
                        </a:spcAft>
                        <a:buNone/>
                      </a:pPr>
                      <a:r>
                        <a:rPr lang="en-US" sz="2000" u="none" strike="noStrike" cap="none">
                          <a:latin typeface="Calibri"/>
                          <a:ea typeface="Calibri"/>
                          <a:cs typeface="Calibri"/>
                          <a:sym typeface="Calibri"/>
                        </a:rPr>
                        <a:t>5</a:t>
                      </a:r>
                      <a:endParaRPr sz="20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16999"/>
                        </a:lnSpc>
                        <a:spcBef>
                          <a:spcPts val="0"/>
                        </a:spcBef>
                        <a:spcAft>
                          <a:spcPts val="0"/>
                        </a:spcAft>
                        <a:buNone/>
                      </a:pPr>
                      <a:r>
                        <a:rPr lang="en-US" sz="2000" u="none" strike="noStrike" cap="none">
                          <a:latin typeface="Calibri"/>
                          <a:ea typeface="Calibri"/>
                          <a:cs typeface="Calibri"/>
                          <a:sym typeface="Calibri"/>
                        </a:rPr>
                        <a:t>3</a:t>
                      </a:r>
                      <a:endParaRPr sz="20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6999"/>
                        </a:lnSpc>
                        <a:spcBef>
                          <a:spcPts val="0"/>
                        </a:spcBef>
                        <a:spcAft>
                          <a:spcPts val="0"/>
                        </a:spcAft>
                        <a:buNone/>
                      </a:pPr>
                      <a:r>
                        <a:rPr lang="en-US" sz="2000" u="none" strike="noStrike" cap="none">
                          <a:latin typeface="Calibri"/>
                          <a:ea typeface="Calibri"/>
                          <a:cs typeface="Calibri"/>
                          <a:sym typeface="Calibri"/>
                        </a:rPr>
                        <a:t>Q3</a:t>
                      </a:r>
                      <a:endParaRPr sz="2000" u="none" strike="noStrike" cap="none">
                        <a:latin typeface="Calibri"/>
                        <a:ea typeface="Calibri"/>
                        <a:cs typeface="Calibri"/>
                        <a:sym typeface="Calibri"/>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bl>
          </a:graphicData>
        </a:graphic>
      </p:graphicFrame>
      <p:graphicFrame>
        <p:nvGraphicFramePr>
          <p:cNvPr id="302" name="Google Shape;302;p34"/>
          <p:cNvGraphicFramePr/>
          <p:nvPr/>
        </p:nvGraphicFramePr>
        <p:xfrm>
          <a:off x="749223" y="4142767"/>
          <a:ext cx="7635300" cy="368925"/>
        </p:xfrm>
        <a:graphic>
          <a:graphicData uri="http://schemas.openxmlformats.org/drawingml/2006/table">
            <a:tbl>
              <a:tblPr firstRow="1" bandRow="1">
                <a:noFill/>
                <a:tableStyleId>{961E73CF-EB26-4CEB-BED7-B2D2660A82C6}</a:tableStyleId>
              </a:tblPr>
              <a:tblGrid>
                <a:gridCol w="953775"/>
                <a:gridCol w="953775"/>
                <a:gridCol w="953775"/>
                <a:gridCol w="953775"/>
                <a:gridCol w="955050"/>
                <a:gridCol w="955050"/>
                <a:gridCol w="955050"/>
                <a:gridCol w="955050"/>
              </a:tblGrid>
              <a:tr h="368925">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P1</a:t>
                      </a:r>
                      <a:endParaRPr sz="2000" u="none" strike="noStrike" cap="none">
                        <a:latin typeface="Calibri"/>
                        <a:ea typeface="Calibri"/>
                        <a:cs typeface="Calibri"/>
                        <a:sym typeface="Calibri"/>
                      </a:endParaRPr>
                    </a:p>
                  </a:txBody>
                  <a:tcPr marL="0" marR="0" marT="139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P2</a:t>
                      </a:r>
                      <a:endParaRPr sz="2000" u="none" strike="noStrike" cap="none">
                        <a:latin typeface="Calibri"/>
                        <a:ea typeface="Calibri"/>
                        <a:cs typeface="Calibri"/>
                        <a:sym typeface="Calibri"/>
                      </a:endParaRPr>
                    </a:p>
                  </a:txBody>
                  <a:tcPr marL="0" marR="0" marT="139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P4</a:t>
                      </a:r>
                      <a:endParaRPr sz="2000" u="none" strike="noStrike" cap="none">
                        <a:latin typeface="Calibri"/>
                        <a:ea typeface="Calibri"/>
                        <a:cs typeface="Calibri"/>
                        <a:sym typeface="Calibri"/>
                      </a:endParaRPr>
                    </a:p>
                  </a:txBody>
                  <a:tcPr marL="0" marR="0" marT="139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P5</a:t>
                      </a:r>
                      <a:endParaRPr sz="2000" u="none" strike="noStrike" cap="none">
                        <a:latin typeface="Calibri"/>
                        <a:ea typeface="Calibri"/>
                        <a:cs typeface="Calibri"/>
                        <a:sym typeface="Calibri"/>
                      </a:endParaRPr>
                    </a:p>
                  </a:txBody>
                  <a:tcPr marL="0" marR="0" marT="139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P3</a:t>
                      </a:r>
                      <a:endParaRPr sz="2000" u="none" strike="noStrike" cap="none">
                        <a:latin typeface="Calibri"/>
                        <a:ea typeface="Calibri"/>
                        <a:cs typeface="Calibri"/>
                        <a:sym typeface="Calibri"/>
                      </a:endParaRPr>
                    </a:p>
                  </a:txBody>
                  <a:tcPr marL="0" marR="0" marT="139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P4</a:t>
                      </a:r>
                      <a:endParaRPr sz="2000" u="none" strike="noStrike" cap="none">
                        <a:latin typeface="Calibri"/>
                        <a:ea typeface="Calibri"/>
                        <a:cs typeface="Calibri"/>
                        <a:sym typeface="Calibri"/>
                      </a:endParaRPr>
                    </a:p>
                  </a:txBody>
                  <a:tcPr marL="0" marR="0" marT="139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a:latin typeface="Calibri"/>
                          <a:ea typeface="Calibri"/>
                          <a:cs typeface="Calibri"/>
                          <a:sym typeface="Calibri"/>
                        </a:rPr>
                        <a:t>P6</a:t>
                      </a:r>
                      <a:endParaRPr sz="2000" u="none" strike="noStrike" cap="none">
                        <a:latin typeface="Calibri"/>
                        <a:ea typeface="Calibri"/>
                        <a:cs typeface="Calibri"/>
                        <a:sym typeface="Calibri"/>
                      </a:endParaRPr>
                    </a:p>
                  </a:txBody>
                  <a:tcPr marL="0" marR="0" marT="139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u="none" strike="noStrike" cap="none" dirty="0">
                          <a:latin typeface="Calibri"/>
                          <a:ea typeface="Calibri"/>
                          <a:cs typeface="Calibri"/>
                          <a:sym typeface="Calibri"/>
                        </a:rPr>
                        <a:t>P6</a:t>
                      </a:r>
                      <a:endParaRPr sz="2000" u="none" strike="noStrike" cap="none">
                        <a:latin typeface="Calibri"/>
                        <a:ea typeface="Calibri"/>
                        <a:cs typeface="Calibri"/>
                        <a:sym typeface="Calibri"/>
                      </a:endParaRPr>
                    </a:p>
                  </a:txBody>
                  <a:tcPr marL="0" marR="0" marT="139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bl>
          </a:graphicData>
        </a:graphic>
      </p:graphicFrame>
      <p:sp>
        <p:nvSpPr>
          <p:cNvPr id="303" name="Google Shape;303;p34"/>
          <p:cNvSpPr txBox="1"/>
          <p:nvPr/>
        </p:nvSpPr>
        <p:spPr>
          <a:xfrm>
            <a:off x="2108454" y="3806853"/>
            <a:ext cx="154940" cy="3308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b="0" i="0" u="none" strike="noStrike" cap="none">
                <a:solidFill>
                  <a:srgbClr val="000000"/>
                </a:solidFill>
                <a:latin typeface="Calibri"/>
                <a:ea typeface="Calibri"/>
                <a:cs typeface="Calibri"/>
                <a:sym typeface="Calibri"/>
              </a:rPr>
              <a:t>4</a:t>
            </a:r>
            <a:endParaRPr sz="2000" b="0" i="0" u="none" strike="noStrike" cap="none">
              <a:solidFill>
                <a:srgbClr val="000000"/>
              </a:solidFill>
              <a:latin typeface="Calibri"/>
              <a:ea typeface="Calibri"/>
              <a:cs typeface="Calibri"/>
              <a:sym typeface="Calibri"/>
            </a:endParaRPr>
          </a:p>
        </p:txBody>
      </p:sp>
      <p:sp>
        <p:nvSpPr>
          <p:cNvPr id="304" name="Google Shape;304;p34"/>
          <p:cNvSpPr txBox="1"/>
          <p:nvPr/>
        </p:nvSpPr>
        <p:spPr>
          <a:xfrm>
            <a:off x="3062097" y="3806853"/>
            <a:ext cx="154940" cy="3308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b="0" i="0" u="none" strike="noStrike" cap="none">
                <a:solidFill>
                  <a:srgbClr val="000000"/>
                </a:solidFill>
                <a:latin typeface="Calibri"/>
                <a:ea typeface="Calibri"/>
                <a:cs typeface="Calibri"/>
                <a:sym typeface="Calibri"/>
              </a:rPr>
              <a:t>3</a:t>
            </a:r>
            <a:endParaRPr sz="2000" b="0" i="0" u="none" strike="noStrike" cap="none">
              <a:solidFill>
                <a:srgbClr val="000000"/>
              </a:solidFill>
              <a:latin typeface="Calibri"/>
              <a:ea typeface="Calibri"/>
              <a:cs typeface="Calibri"/>
              <a:sym typeface="Calibri"/>
            </a:endParaRPr>
          </a:p>
        </p:txBody>
      </p:sp>
      <p:sp>
        <p:nvSpPr>
          <p:cNvPr id="305" name="Google Shape;305;p34"/>
          <p:cNvSpPr txBox="1"/>
          <p:nvPr/>
        </p:nvSpPr>
        <p:spPr>
          <a:xfrm>
            <a:off x="4015866" y="3806853"/>
            <a:ext cx="154940" cy="3308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b="0" i="0" u="none" strike="noStrike" cap="none">
                <a:solidFill>
                  <a:srgbClr val="000000"/>
                </a:solidFill>
                <a:latin typeface="Calibri"/>
                <a:ea typeface="Calibri"/>
                <a:cs typeface="Calibri"/>
                <a:sym typeface="Calibri"/>
              </a:rPr>
              <a:t>5</a:t>
            </a:r>
            <a:endParaRPr sz="2000" b="0" i="0" u="none" strike="noStrike" cap="none">
              <a:solidFill>
                <a:srgbClr val="000000"/>
              </a:solidFill>
              <a:latin typeface="Calibri"/>
              <a:ea typeface="Calibri"/>
              <a:cs typeface="Calibri"/>
              <a:sym typeface="Calibri"/>
            </a:endParaRPr>
          </a:p>
        </p:txBody>
      </p:sp>
      <p:sp>
        <p:nvSpPr>
          <p:cNvPr id="306" name="Google Shape;306;p34"/>
          <p:cNvSpPr txBox="1"/>
          <p:nvPr/>
        </p:nvSpPr>
        <p:spPr>
          <a:xfrm>
            <a:off x="4970145" y="3806853"/>
            <a:ext cx="154940" cy="3308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b="0" i="0" u="none" strike="noStrike" cap="none">
                <a:solidFill>
                  <a:srgbClr val="000000"/>
                </a:solidFill>
                <a:latin typeface="Calibri"/>
                <a:ea typeface="Calibri"/>
                <a:cs typeface="Calibri"/>
                <a:sym typeface="Calibri"/>
              </a:rPr>
              <a:t>2</a:t>
            </a:r>
            <a:endParaRPr sz="2000" b="0" i="0" u="none" strike="noStrike" cap="none">
              <a:solidFill>
                <a:srgbClr val="000000"/>
              </a:solidFill>
              <a:latin typeface="Calibri"/>
              <a:ea typeface="Calibri"/>
              <a:cs typeface="Calibri"/>
              <a:sym typeface="Calibri"/>
            </a:endParaRPr>
          </a:p>
        </p:txBody>
      </p:sp>
      <p:sp>
        <p:nvSpPr>
          <p:cNvPr id="307" name="Google Shape;307;p34"/>
          <p:cNvSpPr txBox="1"/>
          <p:nvPr/>
        </p:nvSpPr>
        <p:spPr>
          <a:xfrm>
            <a:off x="5925058" y="3806853"/>
            <a:ext cx="154940" cy="3308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b="0" i="0" u="none" strike="noStrike" cap="none">
                <a:solidFill>
                  <a:srgbClr val="000000"/>
                </a:solidFill>
                <a:latin typeface="Calibri"/>
                <a:ea typeface="Calibri"/>
                <a:cs typeface="Calibri"/>
                <a:sym typeface="Calibri"/>
              </a:rPr>
              <a:t>1</a:t>
            </a:r>
            <a:endParaRPr sz="2000" b="0" i="0" u="none" strike="noStrike" cap="none">
              <a:solidFill>
                <a:srgbClr val="000000"/>
              </a:solidFill>
              <a:latin typeface="Calibri"/>
              <a:ea typeface="Calibri"/>
              <a:cs typeface="Calibri"/>
              <a:sym typeface="Calibri"/>
            </a:endParaRPr>
          </a:p>
        </p:txBody>
      </p:sp>
      <p:sp>
        <p:nvSpPr>
          <p:cNvPr id="308" name="Google Shape;308;p34"/>
          <p:cNvSpPr txBox="1"/>
          <p:nvPr/>
        </p:nvSpPr>
        <p:spPr>
          <a:xfrm>
            <a:off x="6879717" y="3806853"/>
            <a:ext cx="154940" cy="3308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b="0" i="0" u="none" strike="noStrike" cap="none">
                <a:solidFill>
                  <a:srgbClr val="000000"/>
                </a:solidFill>
                <a:latin typeface="Calibri"/>
                <a:ea typeface="Calibri"/>
                <a:cs typeface="Calibri"/>
                <a:sym typeface="Calibri"/>
              </a:rPr>
              <a:t>2</a:t>
            </a:r>
            <a:endParaRPr sz="2000" b="0" i="0" u="none" strike="noStrike" cap="none">
              <a:solidFill>
                <a:srgbClr val="000000"/>
              </a:solidFill>
              <a:latin typeface="Calibri"/>
              <a:ea typeface="Calibri"/>
              <a:cs typeface="Calibri"/>
              <a:sym typeface="Calibri"/>
            </a:endParaRPr>
          </a:p>
        </p:txBody>
      </p:sp>
      <p:sp>
        <p:nvSpPr>
          <p:cNvPr id="309" name="Google Shape;309;p34"/>
          <p:cNvSpPr txBox="1"/>
          <p:nvPr/>
        </p:nvSpPr>
        <p:spPr>
          <a:xfrm>
            <a:off x="7834376" y="3806853"/>
            <a:ext cx="154940" cy="3308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b="0" i="0" u="none" strike="noStrike" cap="none">
                <a:solidFill>
                  <a:srgbClr val="000000"/>
                </a:solidFill>
                <a:latin typeface="Calibri"/>
                <a:ea typeface="Calibri"/>
                <a:cs typeface="Calibri"/>
                <a:sym typeface="Calibri"/>
              </a:rPr>
              <a:t>1</a:t>
            </a:r>
            <a:endParaRPr sz="2000" b="0" i="0" u="none" strike="noStrike" cap="none">
              <a:solidFill>
                <a:srgbClr val="000000"/>
              </a:solidFill>
              <a:latin typeface="Calibri"/>
              <a:ea typeface="Calibri"/>
              <a:cs typeface="Calibri"/>
              <a:sym typeface="Calibri"/>
            </a:endParaRPr>
          </a:p>
        </p:txBody>
      </p:sp>
      <p:sp>
        <p:nvSpPr>
          <p:cNvPr id="310" name="Google Shape;310;p34"/>
          <p:cNvSpPr txBox="1"/>
          <p:nvPr/>
        </p:nvSpPr>
        <p:spPr>
          <a:xfrm>
            <a:off x="690473" y="3501916"/>
            <a:ext cx="1169670" cy="1304925"/>
          </a:xfrm>
          <a:prstGeom prst="rect">
            <a:avLst/>
          </a:prstGeom>
          <a:noFill/>
          <a:ln>
            <a:noFill/>
          </a:ln>
        </p:spPr>
        <p:txBody>
          <a:bodyPr spcFirstLastPara="1" wrap="square" lIns="0" tIns="27300" rIns="0" bIns="0" anchor="t" anchorCtr="0">
            <a:spAutoFit/>
          </a:bodyPr>
          <a:lstStyle/>
          <a:p>
            <a:pPr marL="0" marR="0" lvl="0" indent="0" algn="ctr" rtl="0">
              <a:lnSpc>
                <a:spcPct val="100000"/>
              </a:lnSpc>
              <a:spcBef>
                <a:spcPts val="0"/>
              </a:spcBef>
              <a:spcAft>
                <a:spcPts val="0"/>
              </a:spcAft>
              <a:buNone/>
            </a:pPr>
            <a:r>
              <a:rPr lang="en-US" sz="1800" b="0" i="0" u="sng" strike="noStrike" cap="none">
                <a:solidFill>
                  <a:srgbClr val="000000"/>
                </a:solidFill>
                <a:latin typeface="Calibri"/>
                <a:ea typeface="Calibri"/>
                <a:cs typeface="Calibri"/>
                <a:sym typeface="Calibri"/>
              </a:rPr>
              <a:t>Gantt Chart:</a:t>
            </a:r>
            <a:endParaRPr sz="1800" b="0" i="0" u="none" strike="noStrike" cap="none">
              <a:solidFill>
                <a:srgbClr val="000000"/>
              </a:solidFill>
              <a:latin typeface="Calibri"/>
              <a:ea typeface="Calibri"/>
              <a:cs typeface="Calibri"/>
              <a:sym typeface="Calibri"/>
            </a:endParaRPr>
          </a:p>
          <a:p>
            <a:pPr marL="0" marR="78740" lvl="0" indent="0" algn="ctr" rtl="0">
              <a:lnSpc>
                <a:spcPct val="100000"/>
              </a:lnSpc>
              <a:spcBef>
                <a:spcPts val="130"/>
              </a:spcBef>
              <a:spcAft>
                <a:spcPts val="0"/>
              </a:spcAft>
              <a:buNone/>
            </a:pPr>
            <a:r>
              <a:rPr lang="en-US" sz="2000" b="0" i="0" u="none" strike="noStrike" cap="none">
                <a:solidFill>
                  <a:srgbClr val="000000"/>
                </a:solidFill>
                <a:latin typeface="Calibri"/>
                <a:ea typeface="Calibri"/>
                <a:cs typeface="Calibri"/>
                <a:sym typeface="Calibri"/>
              </a:rPr>
              <a:t>3</a:t>
            </a:r>
            <a:endParaRPr sz="2000" b="0" i="0" u="none" strike="noStrike" cap="none">
              <a:solidFill>
                <a:srgbClr val="000000"/>
              </a:solidFill>
              <a:latin typeface="Calibri"/>
              <a:ea typeface="Calibri"/>
              <a:cs typeface="Calibri"/>
              <a:sym typeface="Calibri"/>
            </a:endParaRPr>
          </a:p>
          <a:p>
            <a:pPr marL="0" marR="0" lvl="0" indent="0" algn="l" rtl="0">
              <a:lnSpc>
                <a:spcPct val="100000"/>
              </a:lnSpc>
              <a:spcBef>
                <a:spcPts val="425"/>
              </a:spcBef>
              <a:spcAft>
                <a:spcPts val="0"/>
              </a:spcAft>
              <a:buNone/>
            </a:pPr>
            <a:endParaRPr sz="2000" b="0" i="0" u="none" strike="noStrike" cap="none">
              <a:solidFill>
                <a:srgbClr val="000000"/>
              </a:solidFill>
              <a:latin typeface="Calibri"/>
              <a:ea typeface="Calibri"/>
              <a:cs typeface="Calibri"/>
              <a:sym typeface="Calibri"/>
            </a:endParaRPr>
          </a:p>
          <a:p>
            <a:pPr marL="61594" marR="0" lvl="0" indent="0" algn="l" rtl="0">
              <a:lnSpc>
                <a:spcPct val="100000"/>
              </a:lnSpc>
              <a:spcBef>
                <a:spcPts val="0"/>
              </a:spcBef>
              <a:spcAft>
                <a:spcPts val="0"/>
              </a:spcAft>
              <a:buNone/>
            </a:pPr>
            <a:r>
              <a:rPr lang="en-US" sz="2000" b="0" i="0" u="none" strike="noStrike" cap="none">
                <a:solidFill>
                  <a:srgbClr val="000000"/>
                </a:solidFill>
                <a:latin typeface="Calibri"/>
                <a:ea typeface="Calibri"/>
                <a:cs typeface="Calibri"/>
                <a:sym typeface="Calibri"/>
              </a:rPr>
              <a:t>0	3</a:t>
            </a:r>
            <a:endParaRPr sz="2000" b="0" i="0" u="none" strike="noStrike" cap="none">
              <a:solidFill>
                <a:srgbClr val="000000"/>
              </a:solidFill>
              <a:latin typeface="Calibri"/>
              <a:ea typeface="Calibri"/>
              <a:cs typeface="Calibri"/>
              <a:sym typeface="Calibri"/>
            </a:endParaRPr>
          </a:p>
        </p:txBody>
      </p:sp>
      <p:sp>
        <p:nvSpPr>
          <p:cNvPr id="311" name="Google Shape;311;p34"/>
          <p:cNvSpPr txBox="1"/>
          <p:nvPr/>
        </p:nvSpPr>
        <p:spPr>
          <a:xfrm>
            <a:off x="2611882" y="4475889"/>
            <a:ext cx="3093720" cy="3308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b="0" i="0" u="none" strike="noStrike" cap="none">
                <a:solidFill>
                  <a:srgbClr val="000000"/>
                </a:solidFill>
                <a:latin typeface="Calibri"/>
                <a:ea typeface="Calibri"/>
                <a:cs typeface="Calibri"/>
                <a:sym typeface="Calibri"/>
              </a:rPr>
              <a:t>7	10	15	17</a:t>
            </a:r>
            <a:endParaRPr sz="2000" b="0" i="0" u="none" strike="noStrike" cap="none">
              <a:solidFill>
                <a:srgbClr val="000000"/>
              </a:solidFill>
              <a:latin typeface="Calibri"/>
              <a:ea typeface="Calibri"/>
              <a:cs typeface="Calibri"/>
              <a:sym typeface="Calibri"/>
            </a:endParaRPr>
          </a:p>
        </p:txBody>
      </p:sp>
      <p:sp>
        <p:nvSpPr>
          <p:cNvPr id="312" name="Google Shape;312;p34"/>
          <p:cNvSpPr txBox="1"/>
          <p:nvPr/>
        </p:nvSpPr>
        <p:spPr>
          <a:xfrm>
            <a:off x="6428994" y="4475889"/>
            <a:ext cx="284480" cy="3308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b="0" i="0" u="none" strike="noStrike" cap="none">
                <a:solidFill>
                  <a:srgbClr val="000000"/>
                </a:solidFill>
                <a:latin typeface="Calibri"/>
                <a:ea typeface="Calibri"/>
                <a:cs typeface="Calibri"/>
                <a:sym typeface="Calibri"/>
              </a:rPr>
              <a:t>18</a:t>
            </a:r>
            <a:endParaRPr sz="2000" b="0" i="0" u="none" strike="noStrike" cap="none">
              <a:solidFill>
                <a:srgbClr val="000000"/>
              </a:solidFill>
              <a:latin typeface="Calibri"/>
              <a:ea typeface="Calibri"/>
              <a:cs typeface="Calibri"/>
              <a:sym typeface="Calibri"/>
            </a:endParaRPr>
          </a:p>
        </p:txBody>
      </p:sp>
      <p:sp>
        <p:nvSpPr>
          <p:cNvPr id="313" name="Google Shape;313;p34"/>
          <p:cNvSpPr txBox="1"/>
          <p:nvPr/>
        </p:nvSpPr>
        <p:spPr>
          <a:xfrm>
            <a:off x="7293356" y="4475889"/>
            <a:ext cx="284480" cy="3308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b="0" i="0" u="none" strike="noStrike" cap="none">
                <a:solidFill>
                  <a:srgbClr val="000000"/>
                </a:solidFill>
                <a:latin typeface="Calibri"/>
                <a:ea typeface="Calibri"/>
                <a:cs typeface="Calibri"/>
                <a:sym typeface="Calibri"/>
              </a:rPr>
              <a:t>20</a:t>
            </a:r>
            <a:endParaRPr sz="2000" b="0" i="0" u="none" strike="noStrike" cap="none">
              <a:solidFill>
                <a:srgbClr val="000000"/>
              </a:solidFill>
              <a:latin typeface="Calibri"/>
              <a:ea typeface="Calibri"/>
              <a:cs typeface="Calibri"/>
              <a:sym typeface="Calibri"/>
            </a:endParaRPr>
          </a:p>
        </p:txBody>
      </p:sp>
      <p:sp>
        <p:nvSpPr>
          <p:cNvPr id="314" name="Google Shape;314;p34"/>
          <p:cNvSpPr txBox="1"/>
          <p:nvPr/>
        </p:nvSpPr>
        <p:spPr>
          <a:xfrm>
            <a:off x="8243443" y="4475889"/>
            <a:ext cx="284480" cy="3308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b="0" i="0" u="none" strike="noStrike" cap="none">
                <a:solidFill>
                  <a:srgbClr val="000000"/>
                </a:solidFill>
                <a:latin typeface="Calibri"/>
                <a:ea typeface="Calibri"/>
                <a:cs typeface="Calibri"/>
                <a:sym typeface="Calibri"/>
              </a:rPr>
              <a:t>21</a:t>
            </a:r>
            <a:endParaRPr sz="2000" b="0" i="0" u="none" strike="noStrike" cap="none">
              <a:solidFill>
                <a:srgbClr val="000000"/>
              </a:solidFill>
              <a:latin typeface="Calibri"/>
              <a:ea typeface="Calibri"/>
              <a:cs typeface="Calibri"/>
              <a:sym typeface="Calibri"/>
            </a:endParaRPr>
          </a:p>
        </p:txBody>
      </p:sp>
      <p:sp>
        <p:nvSpPr>
          <p:cNvPr id="315" name="Google Shape;315;p34"/>
          <p:cNvSpPr txBox="1"/>
          <p:nvPr/>
        </p:nvSpPr>
        <p:spPr>
          <a:xfrm>
            <a:off x="690473" y="4803472"/>
            <a:ext cx="5626100" cy="1854835"/>
          </a:xfrm>
          <a:prstGeom prst="rect">
            <a:avLst/>
          </a:prstGeom>
          <a:noFill/>
          <a:ln>
            <a:noFill/>
          </a:ln>
        </p:spPr>
        <p:txBody>
          <a:bodyPr spcFirstLastPara="1" wrap="square" lIns="0" tIns="165100" rIns="0" bIns="0" anchor="t" anchorCtr="0">
            <a:spAutoFit/>
          </a:bodyPr>
          <a:lstStyle/>
          <a:p>
            <a:pPr marL="469265" marR="0" lvl="0" indent="-456565" algn="l" rtl="0">
              <a:lnSpc>
                <a:spcPct val="100000"/>
              </a:lnSpc>
              <a:spcBef>
                <a:spcPts val="0"/>
              </a:spcBef>
              <a:spcAft>
                <a:spcPts val="0"/>
              </a:spcAft>
              <a:buClr>
                <a:srgbClr val="000000"/>
              </a:buClr>
              <a:buSzPts val="2000"/>
              <a:buFont typeface="Arial"/>
              <a:buAutoNum type="arabicPeriod"/>
            </a:pPr>
            <a:r>
              <a:rPr lang="en-US" sz="2000" b="0" i="0" u="none" strike="noStrike" cap="none" dirty="0">
                <a:solidFill>
                  <a:srgbClr val="000000"/>
                </a:solidFill>
                <a:latin typeface="Calibri"/>
                <a:ea typeface="Calibri"/>
                <a:cs typeface="Calibri"/>
                <a:sym typeface="Calibri"/>
              </a:rPr>
              <a:t>At time instance t = 20 : Q1, Q2, Q3 will be empty.</a:t>
            </a:r>
            <a:endParaRPr sz="2000" b="0" i="0" u="none" strike="noStrike" cap="none">
              <a:solidFill>
                <a:srgbClr val="000000"/>
              </a:solidFill>
              <a:latin typeface="Calibri"/>
              <a:ea typeface="Calibri"/>
              <a:cs typeface="Calibri"/>
              <a:sym typeface="Calibri"/>
            </a:endParaRPr>
          </a:p>
          <a:p>
            <a:pPr marL="469265" marR="0" lvl="0" indent="-456565" algn="l" rtl="0">
              <a:lnSpc>
                <a:spcPct val="100000"/>
              </a:lnSpc>
              <a:spcBef>
                <a:spcPts val="1200"/>
              </a:spcBef>
              <a:spcAft>
                <a:spcPts val="0"/>
              </a:spcAft>
              <a:buClr>
                <a:srgbClr val="000000"/>
              </a:buClr>
              <a:buSzPts val="2000"/>
              <a:buFont typeface="Arial"/>
              <a:buAutoNum type="arabicPeriod"/>
            </a:pPr>
            <a:r>
              <a:rPr lang="en-US" sz="2000" b="0" i="0" u="none" strike="noStrike" cap="none" dirty="0">
                <a:solidFill>
                  <a:srgbClr val="000000"/>
                </a:solidFill>
                <a:latin typeface="Calibri"/>
                <a:ea typeface="Calibri"/>
                <a:cs typeface="Calibri"/>
                <a:sym typeface="Calibri"/>
              </a:rPr>
              <a:t>Turnaround time of process P4 = 18-6 =12</a:t>
            </a:r>
            <a:endParaRPr sz="2000" b="0" i="0" u="none" strike="noStrike" cap="none">
              <a:solidFill>
                <a:srgbClr val="000000"/>
              </a:solidFill>
              <a:latin typeface="Calibri"/>
              <a:ea typeface="Calibri"/>
              <a:cs typeface="Calibri"/>
              <a:sym typeface="Calibri"/>
            </a:endParaRPr>
          </a:p>
          <a:p>
            <a:pPr marL="469265" marR="0" lvl="0" indent="0" algn="l" rtl="0">
              <a:lnSpc>
                <a:spcPct val="100000"/>
              </a:lnSpc>
              <a:spcBef>
                <a:spcPts val="1200"/>
              </a:spcBef>
              <a:spcAft>
                <a:spcPts val="0"/>
              </a:spcAft>
              <a:buNone/>
            </a:pPr>
            <a:r>
              <a:rPr lang="en-US" sz="2000" b="0" i="0" u="none" strike="noStrike" cap="none" dirty="0">
                <a:solidFill>
                  <a:srgbClr val="000000"/>
                </a:solidFill>
                <a:latin typeface="Calibri"/>
                <a:ea typeface="Calibri"/>
                <a:cs typeface="Calibri"/>
                <a:sym typeface="Calibri"/>
              </a:rPr>
              <a:t>Turnaround time of process P6 = 21- 5 = 16</a:t>
            </a:r>
            <a:endParaRPr sz="2000" b="0" i="0" u="none" strike="noStrike" cap="none">
              <a:solidFill>
                <a:srgbClr val="000000"/>
              </a:solidFill>
              <a:latin typeface="Calibri"/>
              <a:ea typeface="Calibri"/>
              <a:cs typeface="Calibri"/>
              <a:sym typeface="Calibri"/>
            </a:endParaRPr>
          </a:p>
          <a:p>
            <a:pPr marL="469265" marR="0" lvl="0" indent="-456565" algn="l" rtl="0">
              <a:lnSpc>
                <a:spcPct val="100000"/>
              </a:lnSpc>
              <a:spcBef>
                <a:spcPts val="1200"/>
              </a:spcBef>
              <a:spcAft>
                <a:spcPts val="0"/>
              </a:spcAft>
              <a:buClr>
                <a:srgbClr val="000000"/>
              </a:buClr>
              <a:buSzPts val="2000"/>
              <a:buFont typeface="Arial"/>
              <a:buAutoNum type="arabicPeriod" startAt="3"/>
            </a:pPr>
            <a:r>
              <a:rPr lang="en-US" sz="2000" b="0" i="0" u="none" strike="noStrike" cap="none" dirty="0">
                <a:solidFill>
                  <a:srgbClr val="000000"/>
                </a:solidFill>
                <a:latin typeface="Calibri"/>
                <a:ea typeface="Calibri"/>
                <a:cs typeface="Calibri"/>
                <a:sym typeface="Calibri"/>
              </a:rPr>
              <a:t>Number of context switches = 7</a:t>
            </a:r>
            <a:endParaRPr sz="2000" b="0" i="0" u="none" strike="noStrike" cap="none">
              <a:solidFill>
                <a:srgbClr val="000000"/>
              </a:solidFill>
              <a:latin typeface="Calibri"/>
              <a:ea typeface="Calibri"/>
              <a:cs typeface="Calibri"/>
              <a:sym typeface="Calibri"/>
            </a:endParaRPr>
          </a:p>
        </p:txBody>
      </p:sp>
      <p:sp>
        <p:nvSpPr>
          <p:cNvPr id="316" name="Google Shape;316;p34"/>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5"/>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200"/>
              <a:t>Basic Concepts</a:t>
            </a:r>
            <a:endParaRPr/>
          </a:p>
        </p:txBody>
      </p:sp>
      <p:sp>
        <p:nvSpPr>
          <p:cNvPr id="57" name="Google Shape;57;p5"/>
          <p:cNvSpPr txBox="1">
            <a:spLocks noGrp="1"/>
          </p:cNvSpPr>
          <p:nvPr>
            <p:ph type="body" idx="1"/>
          </p:nvPr>
        </p:nvSpPr>
        <p:spPr>
          <a:xfrm>
            <a:off x="494778" y="1108553"/>
            <a:ext cx="8229600" cy="4525963"/>
          </a:xfrm>
          <a:prstGeom prst="rect">
            <a:avLst/>
          </a:prstGeom>
          <a:noFill/>
          <a:ln>
            <a:noFill/>
          </a:ln>
        </p:spPr>
        <p:txBody>
          <a:bodyPr spcFirstLastPara="1" wrap="square" lIns="91425" tIns="45700" rIns="91425" bIns="45700" anchor="t" anchorCtr="0">
            <a:noAutofit/>
          </a:bodyPr>
          <a:lstStyle/>
          <a:p>
            <a:pPr marL="457200" lvl="0" indent="-342900" algn="just" rtl="0">
              <a:lnSpc>
                <a:spcPct val="100000"/>
              </a:lnSpc>
              <a:spcBef>
                <a:spcPts val="360"/>
              </a:spcBef>
              <a:spcAft>
                <a:spcPts val="0"/>
              </a:spcAft>
              <a:buSzPts val="1800"/>
              <a:buChar char="•"/>
            </a:pPr>
            <a:r>
              <a:rPr lang="en-US" sz="2000"/>
              <a:t>The CPU scheduler (a.k.a. short-term scheduler) will select one of the processes in the ready queue for execution.</a:t>
            </a:r>
            <a:endParaRPr/>
          </a:p>
          <a:p>
            <a:pPr marL="457200" lvl="0" indent="-342900" algn="just" rtl="0">
              <a:lnSpc>
                <a:spcPct val="100000"/>
              </a:lnSpc>
              <a:spcBef>
                <a:spcPts val="360"/>
              </a:spcBef>
              <a:spcAft>
                <a:spcPts val="0"/>
              </a:spcAft>
              <a:buSzPts val="1800"/>
              <a:buChar char="•"/>
            </a:pPr>
            <a:r>
              <a:rPr lang="en-US" sz="2000"/>
              <a:t>The CPU scheduler algorithm may have tremendous effects on the system performance</a:t>
            </a:r>
            <a:endParaRPr sz="2000"/>
          </a:p>
          <a:p>
            <a:pPr marL="114300" lvl="0" indent="0" algn="just" rtl="0">
              <a:lnSpc>
                <a:spcPct val="100000"/>
              </a:lnSpc>
              <a:spcBef>
                <a:spcPts val="360"/>
              </a:spcBef>
              <a:spcAft>
                <a:spcPts val="0"/>
              </a:spcAft>
              <a:buSzPts val="1800"/>
              <a:buNone/>
            </a:pPr>
            <a:r>
              <a:rPr lang="en-US" sz="2000"/>
              <a:t>	– Interactive systems</a:t>
            </a:r>
            <a:endParaRPr/>
          </a:p>
          <a:p>
            <a:pPr marL="114300" lvl="0" indent="0" algn="just" rtl="0">
              <a:lnSpc>
                <a:spcPct val="100000"/>
              </a:lnSpc>
              <a:spcBef>
                <a:spcPts val="360"/>
              </a:spcBef>
              <a:spcAft>
                <a:spcPts val="0"/>
              </a:spcAft>
              <a:buSzPts val="1800"/>
              <a:buNone/>
            </a:pPr>
            <a:r>
              <a:rPr lang="en-US" sz="2000"/>
              <a:t>	– Real-time systems</a:t>
            </a:r>
            <a:endParaRPr/>
          </a:p>
          <a:p>
            <a:pPr marL="457200" lvl="0" indent="-342900" algn="just" rtl="0">
              <a:lnSpc>
                <a:spcPct val="100000"/>
              </a:lnSpc>
              <a:spcBef>
                <a:spcPts val="360"/>
              </a:spcBef>
              <a:spcAft>
                <a:spcPts val="0"/>
              </a:spcAft>
              <a:buSzPts val="1800"/>
              <a:buChar char="•"/>
            </a:pPr>
            <a:r>
              <a:rPr lang="en-US" sz="2000"/>
              <a:t>Dispatcher module gives control of the CPU to the process selected by the short-term scheduler; this involves:</a:t>
            </a:r>
            <a:endParaRPr/>
          </a:p>
          <a:p>
            <a:pPr marL="114300" lvl="0" indent="0" algn="just" rtl="0">
              <a:lnSpc>
                <a:spcPct val="100000"/>
              </a:lnSpc>
              <a:spcBef>
                <a:spcPts val="360"/>
              </a:spcBef>
              <a:spcAft>
                <a:spcPts val="0"/>
              </a:spcAft>
              <a:buSzPts val="1800"/>
              <a:buNone/>
            </a:pPr>
            <a:r>
              <a:rPr lang="en-US" sz="2000"/>
              <a:t>	– switching context</a:t>
            </a:r>
            <a:endParaRPr/>
          </a:p>
          <a:p>
            <a:pPr marL="114300" lvl="0" indent="0" algn="just" rtl="0">
              <a:lnSpc>
                <a:spcPct val="100000"/>
              </a:lnSpc>
              <a:spcBef>
                <a:spcPts val="360"/>
              </a:spcBef>
              <a:spcAft>
                <a:spcPts val="0"/>
              </a:spcAft>
              <a:buSzPts val="1800"/>
              <a:buNone/>
            </a:pPr>
            <a:r>
              <a:rPr lang="en-US" sz="2000"/>
              <a:t>	– switching to user mode</a:t>
            </a:r>
            <a:endParaRPr/>
          </a:p>
          <a:p>
            <a:pPr marL="114300" lvl="0" indent="0" algn="just" rtl="0">
              <a:lnSpc>
                <a:spcPct val="100000"/>
              </a:lnSpc>
              <a:spcBef>
                <a:spcPts val="360"/>
              </a:spcBef>
              <a:spcAft>
                <a:spcPts val="0"/>
              </a:spcAft>
              <a:buSzPts val="1800"/>
              <a:buNone/>
            </a:pPr>
            <a:r>
              <a:rPr lang="en-US" sz="2000"/>
              <a:t>	– jumping to the proper location in the user program to restart the program</a:t>
            </a:r>
            <a:endParaRPr sz="2000"/>
          </a:p>
        </p:txBody>
      </p:sp>
      <p:sp>
        <p:nvSpPr>
          <p:cNvPr id="58" name="Google Shape;58;p5"/>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5"/>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Advantages and Disadvantages of MLQ</a:t>
            </a:r>
            <a:endParaRPr/>
          </a:p>
        </p:txBody>
      </p:sp>
      <p:sp>
        <p:nvSpPr>
          <p:cNvPr id="323" name="Google Shape;323;p35"/>
          <p:cNvSpPr txBox="1"/>
          <p:nvPr/>
        </p:nvSpPr>
        <p:spPr>
          <a:xfrm>
            <a:off x="535940" y="1083310"/>
            <a:ext cx="1784350" cy="360680"/>
          </a:xfrm>
          <a:prstGeom prst="rect">
            <a:avLst/>
          </a:prstGeom>
          <a:noFill/>
          <a:ln>
            <a:noFill/>
          </a:ln>
        </p:spPr>
        <p:txBody>
          <a:bodyPr spcFirstLastPara="1" wrap="square" lIns="0" tIns="12050" rIns="0" bIns="0" anchor="t" anchorCtr="0">
            <a:spAutoFit/>
          </a:bodyPr>
          <a:lstStyle/>
          <a:p>
            <a:pPr marL="354965" marR="0" lvl="0" indent="-342265" algn="l" rtl="0">
              <a:lnSpc>
                <a:spcPct val="100000"/>
              </a:lnSpc>
              <a:spcBef>
                <a:spcPts val="0"/>
              </a:spcBef>
              <a:spcAft>
                <a:spcPts val="0"/>
              </a:spcAft>
              <a:buClr>
                <a:srgbClr val="000000"/>
              </a:buClr>
              <a:buSzPts val="2200"/>
              <a:buFont typeface="Arial"/>
              <a:buChar char="•"/>
            </a:pPr>
            <a:r>
              <a:rPr lang="en-US" sz="2200" b="1" i="0" u="none" strike="noStrike" cap="none">
                <a:solidFill>
                  <a:srgbClr val="0000FF"/>
                </a:solidFill>
                <a:latin typeface="Calibri"/>
                <a:ea typeface="Calibri"/>
                <a:cs typeface="Calibri"/>
                <a:sym typeface="Calibri"/>
              </a:rPr>
              <a:t>Advantages</a:t>
            </a:r>
            <a:r>
              <a:rPr lang="en-US" sz="2200" b="0" i="0" u="none" strike="noStrike" cap="none">
                <a:solidFill>
                  <a:srgbClr val="000000"/>
                </a:solidFill>
                <a:latin typeface="Calibri"/>
                <a:ea typeface="Calibri"/>
                <a:cs typeface="Calibri"/>
                <a:sym typeface="Calibri"/>
              </a:rPr>
              <a:t>:</a:t>
            </a:r>
            <a:endParaRPr sz="2200" b="0" i="0" u="none" strike="noStrike" cap="none">
              <a:solidFill>
                <a:srgbClr val="000000"/>
              </a:solidFill>
              <a:latin typeface="Calibri"/>
              <a:ea typeface="Calibri"/>
              <a:cs typeface="Calibri"/>
              <a:sym typeface="Calibri"/>
            </a:endParaRPr>
          </a:p>
        </p:txBody>
      </p:sp>
      <p:sp>
        <p:nvSpPr>
          <p:cNvPr id="324" name="Google Shape;324;p35"/>
          <p:cNvSpPr txBox="1"/>
          <p:nvPr/>
        </p:nvSpPr>
        <p:spPr>
          <a:xfrm>
            <a:off x="1002893" y="1616709"/>
            <a:ext cx="1235710" cy="330835"/>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000" b="0" i="0" u="none" strike="noStrike" cap="none">
                <a:solidFill>
                  <a:srgbClr val="000000"/>
                </a:solidFill>
                <a:latin typeface="Calibri"/>
                <a:ea typeface="Calibri"/>
                <a:cs typeface="Calibri"/>
                <a:sym typeface="Calibri"/>
              </a:rPr>
              <a:t>1.	We	can</a:t>
            </a:r>
            <a:endParaRPr sz="2000" b="0" i="0" u="none" strike="noStrike" cap="none">
              <a:solidFill>
                <a:srgbClr val="000000"/>
              </a:solidFill>
              <a:latin typeface="Calibri"/>
              <a:ea typeface="Calibri"/>
              <a:cs typeface="Calibri"/>
              <a:sym typeface="Calibri"/>
            </a:endParaRPr>
          </a:p>
        </p:txBody>
      </p:sp>
      <p:sp>
        <p:nvSpPr>
          <p:cNvPr id="325" name="Google Shape;325;p35"/>
          <p:cNvSpPr txBox="1"/>
          <p:nvPr/>
        </p:nvSpPr>
        <p:spPr>
          <a:xfrm>
            <a:off x="2373248" y="1616709"/>
            <a:ext cx="6235065" cy="330835"/>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000" b="0" i="0" u="none" strike="noStrike" cap="none">
                <a:solidFill>
                  <a:srgbClr val="000000"/>
                </a:solidFill>
                <a:latin typeface="Calibri"/>
                <a:ea typeface="Calibri"/>
                <a:cs typeface="Calibri"/>
                <a:sym typeface="Calibri"/>
              </a:rPr>
              <a:t>apply	various	type	of	scheduling	for	different	kind	of</a:t>
            </a:r>
            <a:endParaRPr sz="2000" b="0" i="0" u="none" strike="noStrike" cap="none">
              <a:solidFill>
                <a:srgbClr val="000000"/>
              </a:solidFill>
              <a:latin typeface="Calibri"/>
              <a:ea typeface="Calibri"/>
              <a:cs typeface="Calibri"/>
              <a:sym typeface="Calibri"/>
            </a:endParaRPr>
          </a:p>
        </p:txBody>
      </p:sp>
      <p:sp>
        <p:nvSpPr>
          <p:cNvPr id="326" name="Google Shape;326;p35"/>
          <p:cNvSpPr txBox="1"/>
          <p:nvPr/>
        </p:nvSpPr>
        <p:spPr>
          <a:xfrm>
            <a:off x="535940" y="1921205"/>
            <a:ext cx="8082915" cy="2008505"/>
          </a:xfrm>
          <a:prstGeom prst="rect">
            <a:avLst/>
          </a:prstGeom>
          <a:noFill/>
          <a:ln>
            <a:noFill/>
          </a:ln>
        </p:spPr>
        <p:txBody>
          <a:bodyPr spcFirstLastPara="1" wrap="square" lIns="0" tIns="13325" rIns="0" bIns="0" anchor="t" anchorCtr="0">
            <a:spAutoFit/>
          </a:bodyPr>
          <a:lstStyle/>
          <a:p>
            <a:pPr marL="822325" marR="0" lvl="0" indent="0" algn="l" rtl="0">
              <a:lnSpc>
                <a:spcPct val="100000"/>
              </a:lnSpc>
              <a:spcBef>
                <a:spcPts val="0"/>
              </a:spcBef>
              <a:spcAft>
                <a:spcPts val="0"/>
              </a:spcAft>
              <a:buNone/>
            </a:pPr>
            <a:r>
              <a:rPr lang="en-US" sz="2000" b="0" i="0" u="none" strike="noStrike" cap="none">
                <a:solidFill>
                  <a:srgbClr val="000000"/>
                </a:solidFill>
                <a:latin typeface="Calibri"/>
                <a:ea typeface="Calibri"/>
                <a:cs typeface="Calibri"/>
                <a:sym typeface="Calibri"/>
              </a:rPr>
              <a:t>processes.</a:t>
            </a:r>
            <a:endParaRPr sz="2000" b="0" i="0" u="none" strike="noStrike" cap="none">
              <a:solidFill>
                <a:srgbClr val="000000"/>
              </a:solidFill>
              <a:latin typeface="Calibri"/>
              <a:ea typeface="Calibri"/>
              <a:cs typeface="Calibri"/>
              <a:sym typeface="Calibri"/>
            </a:endParaRPr>
          </a:p>
          <a:p>
            <a:pPr marL="0" marR="0" lvl="0" indent="0" algn="l" rtl="0">
              <a:lnSpc>
                <a:spcPct val="100000"/>
              </a:lnSpc>
              <a:spcBef>
                <a:spcPts val="1755"/>
              </a:spcBef>
              <a:spcAft>
                <a:spcPts val="0"/>
              </a:spcAft>
              <a:buNone/>
            </a:pPr>
            <a:endParaRPr sz="2000" b="0" i="0" u="none" strike="noStrike" cap="none">
              <a:solidFill>
                <a:srgbClr val="000000"/>
              </a:solidFill>
              <a:latin typeface="Calibri"/>
              <a:ea typeface="Calibri"/>
              <a:cs typeface="Calibri"/>
              <a:sym typeface="Calibri"/>
            </a:endParaRPr>
          </a:p>
          <a:p>
            <a:pPr marL="354965" marR="0" lvl="0" indent="-342265" algn="l" rtl="0">
              <a:lnSpc>
                <a:spcPct val="100000"/>
              </a:lnSpc>
              <a:spcBef>
                <a:spcPts val="0"/>
              </a:spcBef>
              <a:spcAft>
                <a:spcPts val="0"/>
              </a:spcAft>
              <a:buClr>
                <a:srgbClr val="000000"/>
              </a:buClr>
              <a:buSzPts val="2200"/>
              <a:buFont typeface="Arial"/>
              <a:buChar char="•"/>
            </a:pPr>
            <a:r>
              <a:rPr lang="en-US" sz="2200" b="1" i="0" u="none" strike="noStrike" cap="none">
                <a:solidFill>
                  <a:srgbClr val="0000FF"/>
                </a:solidFill>
                <a:latin typeface="Calibri"/>
                <a:ea typeface="Calibri"/>
                <a:cs typeface="Calibri"/>
                <a:sym typeface="Calibri"/>
              </a:rPr>
              <a:t>Disadvantages</a:t>
            </a:r>
            <a:r>
              <a:rPr lang="en-US" sz="2200" b="0" i="0" u="none" strike="noStrike" cap="none">
                <a:solidFill>
                  <a:srgbClr val="000000"/>
                </a:solidFill>
                <a:latin typeface="Calibri"/>
                <a:ea typeface="Calibri"/>
                <a:cs typeface="Calibri"/>
                <a:sym typeface="Calibri"/>
              </a:rPr>
              <a:t>:</a:t>
            </a:r>
            <a:endParaRPr sz="2200" b="0" i="0" u="none" strike="noStrike" cap="none">
              <a:solidFill>
                <a:srgbClr val="000000"/>
              </a:solidFill>
              <a:latin typeface="Calibri"/>
              <a:ea typeface="Calibri"/>
              <a:cs typeface="Calibri"/>
              <a:sym typeface="Calibri"/>
            </a:endParaRPr>
          </a:p>
          <a:p>
            <a:pPr marL="832485" marR="0" lvl="1" indent="-343535" algn="l" rtl="0">
              <a:lnSpc>
                <a:spcPct val="100000"/>
              </a:lnSpc>
              <a:spcBef>
                <a:spcPts val="1565"/>
              </a:spcBef>
              <a:spcAft>
                <a:spcPts val="0"/>
              </a:spcAft>
              <a:buClr>
                <a:srgbClr val="000000"/>
              </a:buClr>
              <a:buSzPts val="2000"/>
              <a:buFont typeface="Arial"/>
              <a:buAutoNum type="arabicPeriod"/>
            </a:pPr>
            <a:r>
              <a:rPr lang="en-US" sz="2000" b="0" i="0" u="none" strike="noStrike" cap="none">
                <a:solidFill>
                  <a:srgbClr val="000000"/>
                </a:solidFill>
                <a:latin typeface="Calibri"/>
                <a:ea typeface="Calibri"/>
                <a:cs typeface="Calibri"/>
                <a:sym typeface="Calibri"/>
              </a:rPr>
              <a:t>Due to starvation lower-level processes either never execute or have</a:t>
            </a:r>
            <a:endParaRPr sz="2000" b="0" i="0" u="none" strike="noStrike" cap="none">
              <a:solidFill>
                <a:srgbClr val="000000"/>
              </a:solidFill>
              <a:latin typeface="Calibri"/>
              <a:ea typeface="Calibri"/>
              <a:cs typeface="Calibri"/>
              <a:sym typeface="Calibri"/>
            </a:endParaRPr>
          </a:p>
          <a:p>
            <a:pPr marL="832485" marR="0" lvl="0" indent="0" algn="l" rtl="0">
              <a:lnSpc>
                <a:spcPct val="100000"/>
              </a:lnSpc>
              <a:spcBef>
                <a:spcPts val="5"/>
              </a:spcBef>
              <a:spcAft>
                <a:spcPts val="0"/>
              </a:spcAft>
              <a:buNone/>
            </a:pPr>
            <a:r>
              <a:rPr lang="en-US" sz="2000" b="0" i="0" u="none" strike="noStrike" cap="none">
                <a:solidFill>
                  <a:srgbClr val="000000"/>
                </a:solidFill>
                <a:latin typeface="Calibri"/>
                <a:ea typeface="Calibri"/>
                <a:cs typeface="Calibri"/>
                <a:sym typeface="Calibri"/>
              </a:rPr>
              <a:t>to wait for a long amount of time.</a:t>
            </a:r>
            <a:endParaRPr sz="2000" b="0" i="0" u="none" strike="noStrike" cap="none">
              <a:solidFill>
                <a:srgbClr val="000000"/>
              </a:solidFill>
              <a:latin typeface="Calibri"/>
              <a:ea typeface="Calibri"/>
              <a:cs typeface="Calibri"/>
              <a:sym typeface="Calibri"/>
            </a:endParaRPr>
          </a:p>
        </p:txBody>
      </p:sp>
      <p:sp>
        <p:nvSpPr>
          <p:cNvPr id="327" name="Google Shape;327;p35"/>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30</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200"/>
              <a:t>When to Schedule? </a:t>
            </a:r>
            <a:endParaRPr/>
          </a:p>
        </p:txBody>
      </p:sp>
      <p:sp>
        <p:nvSpPr>
          <p:cNvPr id="64" name="Google Shape;64;p6"/>
          <p:cNvSpPr txBox="1">
            <a:spLocks noGrp="1"/>
          </p:cNvSpPr>
          <p:nvPr>
            <p:ph type="body" idx="1"/>
          </p:nvPr>
        </p:nvSpPr>
        <p:spPr>
          <a:xfrm>
            <a:off x="165977" y="1020871"/>
            <a:ext cx="4528159" cy="4928992"/>
          </a:xfrm>
          <a:prstGeom prst="rect">
            <a:avLst/>
          </a:prstGeom>
          <a:noFill/>
          <a:ln>
            <a:noFill/>
          </a:ln>
        </p:spPr>
        <p:txBody>
          <a:bodyPr spcFirstLastPara="1" wrap="square" lIns="91425" tIns="45700" rIns="91425" bIns="45700" anchor="t" anchorCtr="0">
            <a:noAutofit/>
          </a:bodyPr>
          <a:lstStyle/>
          <a:p>
            <a:pPr marL="114300" lvl="0" indent="0" algn="just" rtl="0">
              <a:lnSpc>
                <a:spcPct val="100000"/>
              </a:lnSpc>
              <a:spcBef>
                <a:spcPts val="360"/>
              </a:spcBef>
              <a:spcAft>
                <a:spcPts val="0"/>
              </a:spcAft>
              <a:buSzPts val="1800"/>
              <a:buNone/>
            </a:pPr>
            <a:r>
              <a:rPr lang="en-US" sz="2000"/>
              <a:t>Under a simple process state transition model, CPU scheduler could be invoked at four different points:</a:t>
            </a:r>
            <a:endParaRPr/>
          </a:p>
          <a:p>
            <a:pPr marL="571500" lvl="0" indent="-457200" algn="just" rtl="0">
              <a:lnSpc>
                <a:spcPct val="100000"/>
              </a:lnSpc>
              <a:spcBef>
                <a:spcPts val="360"/>
              </a:spcBef>
              <a:spcAft>
                <a:spcPts val="0"/>
              </a:spcAft>
              <a:buSzPts val="1800"/>
              <a:buFont typeface="Arial"/>
              <a:buAutoNum type="arabicPeriod"/>
            </a:pPr>
            <a:r>
              <a:rPr lang="en-US" sz="2000"/>
              <a:t>When a process switches from running state to the waiting state. </a:t>
            </a:r>
            <a:endParaRPr sz="2000"/>
          </a:p>
          <a:p>
            <a:pPr marL="571500" lvl="0" indent="-457200" algn="just" rtl="0">
              <a:lnSpc>
                <a:spcPct val="100000"/>
              </a:lnSpc>
              <a:spcBef>
                <a:spcPts val="360"/>
              </a:spcBef>
              <a:spcAft>
                <a:spcPts val="0"/>
              </a:spcAft>
              <a:buSzPts val="1800"/>
              <a:buFont typeface="Arial"/>
              <a:buAutoNum type="arabicPeriod"/>
            </a:pPr>
            <a:r>
              <a:rPr lang="en-US" sz="2000"/>
              <a:t>When a process switches from the running state to the ready state.</a:t>
            </a:r>
            <a:endParaRPr/>
          </a:p>
          <a:p>
            <a:pPr marL="571500" lvl="0" indent="-457200" algn="just" rtl="0">
              <a:lnSpc>
                <a:spcPct val="100000"/>
              </a:lnSpc>
              <a:spcBef>
                <a:spcPts val="360"/>
              </a:spcBef>
              <a:spcAft>
                <a:spcPts val="0"/>
              </a:spcAft>
              <a:buSzPts val="1800"/>
              <a:buFont typeface="Arial"/>
              <a:buAutoNum type="arabicPeriod"/>
            </a:pPr>
            <a:r>
              <a:rPr lang="en-US" sz="2000"/>
              <a:t>When a process switches from the waiting state to the ready state.</a:t>
            </a:r>
            <a:endParaRPr sz="2000"/>
          </a:p>
          <a:p>
            <a:pPr marL="571500" lvl="0" indent="-457200" algn="just" rtl="0">
              <a:lnSpc>
                <a:spcPct val="100000"/>
              </a:lnSpc>
              <a:spcBef>
                <a:spcPts val="360"/>
              </a:spcBef>
              <a:spcAft>
                <a:spcPts val="0"/>
              </a:spcAft>
              <a:buSzPts val="1800"/>
              <a:buFont typeface="Arial"/>
              <a:buAutoNum type="arabicPeriod"/>
            </a:pPr>
            <a:r>
              <a:rPr lang="en-US" sz="2000"/>
              <a:t> When a process terminates.</a:t>
            </a:r>
            <a:endParaRPr/>
          </a:p>
          <a:p>
            <a:pPr marL="114300" lvl="0" indent="0" algn="just" rtl="0">
              <a:lnSpc>
                <a:spcPct val="100000"/>
              </a:lnSpc>
              <a:spcBef>
                <a:spcPts val="360"/>
              </a:spcBef>
              <a:spcAft>
                <a:spcPts val="0"/>
              </a:spcAft>
              <a:buSzPts val="1800"/>
              <a:buNone/>
            </a:pPr>
            <a:r>
              <a:rPr lang="en-US" sz="2000"/>
              <a:t>Scheduling under 1 and 4 is non-preemptive.</a:t>
            </a:r>
            <a:endParaRPr/>
          </a:p>
          <a:p>
            <a:pPr marL="114300" lvl="0" indent="0" algn="just" rtl="0">
              <a:lnSpc>
                <a:spcPct val="100000"/>
              </a:lnSpc>
              <a:spcBef>
                <a:spcPts val="360"/>
              </a:spcBef>
              <a:spcAft>
                <a:spcPts val="0"/>
              </a:spcAft>
              <a:buSzPts val="1800"/>
              <a:buNone/>
            </a:pPr>
            <a:r>
              <a:rPr lang="en-US" sz="2000"/>
              <a:t>All other scheduling is preemptive.</a:t>
            </a:r>
            <a:endParaRPr/>
          </a:p>
        </p:txBody>
      </p:sp>
      <p:pic>
        <p:nvPicPr>
          <p:cNvPr id="65" name="Google Shape;65;p6"/>
          <p:cNvPicPr preferRelativeResize="0"/>
          <p:nvPr/>
        </p:nvPicPr>
        <p:blipFill rotWithShape="1">
          <a:blip r:embed="rId3">
            <a:alphaModFix/>
          </a:blip>
          <a:srcRect/>
          <a:stretch/>
        </p:blipFill>
        <p:spPr>
          <a:xfrm>
            <a:off x="4830571" y="1582521"/>
            <a:ext cx="4189604" cy="3077161"/>
          </a:xfrm>
          <a:prstGeom prst="rect">
            <a:avLst/>
          </a:prstGeom>
          <a:noFill/>
          <a:ln>
            <a:noFill/>
          </a:ln>
        </p:spPr>
      </p:pic>
      <p:sp>
        <p:nvSpPr>
          <p:cNvPr id="66" name="Google Shape;66;p6"/>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Non-preemptive vs. Preemptive Scheduling</a:t>
            </a:r>
            <a:endParaRPr/>
          </a:p>
        </p:txBody>
      </p:sp>
      <p:sp>
        <p:nvSpPr>
          <p:cNvPr id="72" name="Google Shape;72;p7"/>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p>
            <a:pPr marL="457200" lvl="0" indent="-342900" algn="just" rtl="0">
              <a:lnSpc>
                <a:spcPct val="100000"/>
              </a:lnSpc>
              <a:spcBef>
                <a:spcPts val="360"/>
              </a:spcBef>
              <a:spcAft>
                <a:spcPts val="0"/>
              </a:spcAft>
              <a:buSzPts val="1800"/>
              <a:buChar char="•"/>
            </a:pPr>
            <a:r>
              <a:rPr lang="en-US" sz="2400"/>
              <a:t>Under non-preemptive scheduling, each running process keeps the CPU until it completes or it switches to the waiting (blocked) state.</a:t>
            </a:r>
            <a:endParaRPr/>
          </a:p>
          <a:p>
            <a:pPr marL="457200" lvl="0" indent="-342900" algn="just" rtl="0">
              <a:lnSpc>
                <a:spcPct val="100000"/>
              </a:lnSpc>
              <a:spcBef>
                <a:spcPts val="360"/>
              </a:spcBef>
              <a:spcAft>
                <a:spcPts val="0"/>
              </a:spcAft>
              <a:buSzPts val="1800"/>
              <a:buChar char="•"/>
            </a:pPr>
            <a:r>
              <a:rPr lang="en-US" sz="2400"/>
              <a:t>Under preemptive scheduling, a running process may be also forced to release the CPU even though it is neither completed nor blocked.</a:t>
            </a:r>
            <a:endParaRPr sz="2400"/>
          </a:p>
          <a:p>
            <a:pPr marL="914400" lvl="1" indent="-342900" algn="just" rtl="0">
              <a:lnSpc>
                <a:spcPct val="100000"/>
              </a:lnSpc>
              <a:spcBef>
                <a:spcPts val="360"/>
              </a:spcBef>
              <a:spcAft>
                <a:spcPts val="0"/>
              </a:spcAft>
              <a:buSzPts val="1800"/>
              <a:buChar char="–"/>
            </a:pPr>
            <a:r>
              <a:rPr lang="en-US" sz="1800"/>
              <a:t>In time-sharing systems, when the running process reaches the end of its time quantum (slice)</a:t>
            </a:r>
            <a:endParaRPr sz="1800"/>
          </a:p>
          <a:p>
            <a:pPr marL="914400" lvl="1" indent="-342900" algn="just" rtl="0">
              <a:lnSpc>
                <a:spcPct val="100000"/>
              </a:lnSpc>
              <a:spcBef>
                <a:spcPts val="360"/>
              </a:spcBef>
              <a:spcAft>
                <a:spcPts val="0"/>
              </a:spcAft>
              <a:buSzPts val="1800"/>
              <a:buChar char="–"/>
            </a:pPr>
            <a:r>
              <a:rPr lang="en-US" sz="1800"/>
              <a:t>To allocate CPU to another higher-priority process</a:t>
            </a:r>
            <a:endParaRPr/>
          </a:p>
        </p:txBody>
      </p:sp>
      <p:sp>
        <p:nvSpPr>
          <p:cNvPr id="73" name="Google Shape;73;p7"/>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Scheduling Criteria</a:t>
            </a:r>
            <a:endParaRPr/>
          </a:p>
        </p:txBody>
      </p:sp>
      <p:sp>
        <p:nvSpPr>
          <p:cNvPr id="79" name="Google Shape;79;p8"/>
          <p:cNvSpPr txBox="1">
            <a:spLocks noGrp="1"/>
          </p:cNvSpPr>
          <p:nvPr>
            <p:ph type="body" idx="1"/>
          </p:nvPr>
        </p:nvSpPr>
        <p:spPr>
          <a:xfrm>
            <a:off x="394570" y="970767"/>
            <a:ext cx="8229600" cy="5605397"/>
          </a:xfrm>
          <a:prstGeom prst="rect">
            <a:avLst/>
          </a:prstGeom>
          <a:noFill/>
          <a:ln>
            <a:noFill/>
          </a:ln>
        </p:spPr>
        <p:txBody>
          <a:bodyPr spcFirstLastPara="1" wrap="square" lIns="91425" tIns="45700" rIns="91425" bIns="45700" anchor="t" anchorCtr="0">
            <a:noAutofit/>
          </a:bodyPr>
          <a:lstStyle/>
          <a:p>
            <a:pPr marL="457200" lvl="0" indent="-342900" algn="just" rtl="0">
              <a:lnSpc>
                <a:spcPct val="100000"/>
              </a:lnSpc>
              <a:spcBef>
                <a:spcPts val="360"/>
              </a:spcBef>
              <a:spcAft>
                <a:spcPts val="0"/>
              </a:spcAft>
              <a:buSzPts val="1800"/>
              <a:buChar char="•"/>
            </a:pPr>
            <a:r>
              <a:rPr lang="en-US" sz="2000" b="1"/>
              <a:t>CPU utilization </a:t>
            </a:r>
            <a:r>
              <a:rPr lang="en-US" sz="2000"/>
              <a:t>– keep the CPU as busy as possible.</a:t>
            </a:r>
            <a:endParaRPr/>
          </a:p>
          <a:p>
            <a:pPr marL="457200" lvl="0" indent="-342900" algn="just" rtl="0">
              <a:lnSpc>
                <a:spcPct val="100000"/>
              </a:lnSpc>
              <a:spcBef>
                <a:spcPts val="360"/>
              </a:spcBef>
              <a:spcAft>
                <a:spcPts val="0"/>
              </a:spcAft>
              <a:buSzPts val="1800"/>
              <a:buChar char="•"/>
            </a:pPr>
            <a:r>
              <a:rPr lang="en-US" sz="2000" b="1"/>
              <a:t>Throughput </a:t>
            </a:r>
            <a:r>
              <a:rPr lang="en-US" sz="2000"/>
              <a:t>– Number of processes that complete their execution per time unit.</a:t>
            </a:r>
            <a:endParaRPr/>
          </a:p>
          <a:p>
            <a:pPr marL="457200" lvl="0" indent="-342900" algn="just" rtl="0">
              <a:lnSpc>
                <a:spcPct val="100000"/>
              </a:lnSpc>
              <a:spcBef>
                <a:spcPts val="360"/>
              </a:spcBef>
              <a:spcAft>
                <a:spcPts val="0"/>
              </a:spcAft>
              <a:buSzPts val="1800"/>
              <a:buChar char="•"/>
            </a:pPr>
            <a:r>
              <a:rPr lang="en-US" sz="2000" b="1"/>
              <a:t>Turnaround time </a:t>
            </a:r>
            <a:r>
              <a:rPr lang="en-US" sz="2000"/>
              <a:t>– amount of time to execute a particular process (time from submission to termination).</a:t>
            </a:r>
            <a:endParaRPr sz="2000"/>
          </a:p>
          <a:p>
            <a:pPr marL="114300" lvl="0" indent="0" algn="just" rtl="0">
              <a:lnSpc>
                <a:spcPct val="100000"/>
              </a:lnSpc>
              <a:spcBef>
                <a:spcPts val="360"/>
              </a:spcBef>
              <a:spcAft>
                <a:spcPts val="0"/>
              </a:spcAft>
              <a:buSzPts val="1800"/>
              <a:buNone/>
            </a:pPr>
            <a:r>
              <a:rPr lang="en-US" sz="2000"/>
              <a:t>		</a:t>
            </a:r>
            <a:r>
              <a:rPr lang="en-US" sz="2000" b="1"/>
              <a:t>Or</a:t>
            </a:r>
            <a:endParaRPr/>
          </a:p>
          <a:p>
            <a:pPr marL="87312" lvl="0" indent="0" algn="just" rtl="0">
              <a:lnSpc>
                <a:spcPct val="100000"/>
              </a:lnSpc>
              <a:spcBef>
                <a:spcPts val="360"/>
              </a:spcBef>
              <a:spcAft>
                <a:spcPts val="0"/>
              </a:spcAft>
              <a:buSzPts val="1800"/>
              <a:buNone/>
            </a:pPr>
            <a:r>
              <a:rPr lang="en-US" sz="2000"/>
              <a:t>	Time Difference between completion time and arrival time. Turn Around Time = Completion Time - Arrival Time</a:t>
            </a:r>
            <a:endParaRPr/>
          </a:p>
          <a:p>
            <a:pPr marL="457200" lvl="0" indent="-342900" algn="just" rtl="0">
              <a:lnSpc>
                <a:spcPct val="100000"/>
              </a:lnSpc>
              <a:spcBef>
                <a:spcPts val="360"/>
              </a:spcBef>
              <a:spcAft>
                <a:spcPts val="0"/>
              </a:spcAft>
              <a:buSzPts val="1800"/>
              <a:buChar char="•"/>
            </a:pPr>
            <a:r>
              <a:rPr lang="en-US" sz="2000" b="1"/>
              <a:t>Waiting time </a:t>
            </a:r>
            <a:r>
              <a:rPr lang="en-US" sz="2000"/>
              <a:t>– amount of time a process has been waiting in the ready queue.</a:t>
            </a:r>
            <a:endParaRPr sz="2000"/>
          </a:p>
          <a:p>
            <a:pPr marL="114300" lvl="0" indent="0" algn="just" rtl="0">
              <a:lnSpc>
                <a:spcPct val="100000"/>
              </a:lnSpc>
              <a:spcBef>
                <a:spcPts val="360"/>
              </a:spcBef>
              <a:spcAft>
                <a:spcPts val="0"/>
              </a:spcAft>
              <a:buSzPts val="1800"/>
              <a:buNone/>
            </a:pPr>
            <a:r>
              <a:rPr lang="en-US" sz="2000"/>
              <a:t>		</a:t>
            </a:r>
            <a:r>
              <a:rPr lang="en-US" sz="2000" b="1"/>
              <a:t>Or</a:t>
            </a:r>
            <a:endParaRPr/>
          </a:p>
          <a:p>
            <a:pPr marL="114300" lvl="0" indent="0" algn="just" rtl="0">
              <a:lnSpc>
                <a:spcPct val="100000"/>
              </a:lnSpc>
              <a:spcBef>
                <a:spcPts val="360"/>
              </a:spcBef>
              <a:spcAft>
                <a:spcPts val="0"/>
              </a:spcAft>
              <a:buSzPts val="1800"/>
              <a:buNone/>
            </a:pPr>
            <a:r>
              <a:rPr lang="en-US" sz="2000"/>
              <a:t>	Time Difference between turn around time and burst time. </a:t>
            </a:r>
            <a:br>
              <a:rPr lang="en-US" sz="2000"/>
            </a:br>
            <a:r>
              <a:rPr lang="en-US" sz="2000"/>
              <a:t>Waiting Time = Turn Around Time -  Burst Time</a:t>
            </a:r>
            <a:endParaRPr sz="2000"/>
          </a:p>
          <a:p>
            <a:pPr marL="457200" lvl="0" indent="-342900" algn="just" rtl="0">
              <a:lnSpc>
                <a:spcPct val="100000"/>
              </a:lnSpc>
              <a:spcBef>
                <a:spcPts val="360"/>
              </a:spcBef>
              <a:spcAft>
                <a:spcPts val="0"/>
              </a:spcAft>
              <a:buSzPts val="1800"/>
              <a:buChar char="•"/>
            </a:pPr>
            <a:r>
              <a:rPr lang="en-US" sz="2000" b="1"/>
              <a:t>Response time </a:t>
            </a:r>
            <a:r>
              <a:rPr lang="en-US" sz="2000"/>
              <a:t>– amount of time it takes from when a request was submitted until the first response is produced, not the complete output.</a:t>
            </a:r>
            <a:endParaRPr sz="2000"/>
          </a:p>
          <a:p>
            <a:pPr marL="114300" lvl="0" indent="0" algn="just" rtl="0">
              <a:lnSpc>
                <a:spcPct val="100000"/>
              </a:lnSpc>
              <a:spcBef>
                <a:spcPts val="360"/>
              </a:spcBef>
              <a:spcAft>
                <a:spcPts val="0"/>
              </a:spcAft>
              <a:buSzPts val="1800"/>
              <a:buNone/>
            </a:pPr>
            <a:r>
              <a:rPr lang="en-US" sz="2000"/>
              <a:t>**</a:t>
            </a:r>
            <a:r>
              <a:rPr lang="en-US" sz="2000" b="1"/>
              <a:t>Completion Time</a:t>
            </a:r>
            <a:r>
              <a:rPr lang="en-US" sz="2000"/>
              <a:t>: Time at which process completes its execution.</a:t>
            </a:r>
            <a:endParaRPr/>
          </a:p>
          <a:p>
            <a:pPr marL="457200" lvl="0" indent="-228600" algn="just" rtl="0">
              <a:lnSpc>
                <a:spcPct val="100000"/>
              </a:lnSpc>
              <a:spcBef>
                <a:spcPts val="360"/>
              </a:spcBef>
              <a:spcAft>
                <a:spcPts val="0"/>
              </a:spcAft>
              <a:buSzPts val="1800"/>
              <a:buNone/>
            </a:pPr>
            <a:endParaRPr sz="2000"/>
          </a:p>
        </p:txBody>
      </p:sp>
      <p:sp>
        <p:nvSpPr>
          <p:cNvPr id="80" name="Google Shape;80;p8"/>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9"/>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Optimization Criteria</a:t>
            </a:r>
            <a:endParaRPr/>
          </a:p>
        </p:txBody>
      </p:sp>
      <p:sp>
        <p:nvSpPr>
          <p:cNvPr id="86" name="Google Shape;86;p9"/>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p>
            <a:pPr marL="457200" lvl="0" indent="-342900" algn="just" rtl="0">
              <a:lnSpc>
                <a:spcPct val="100000"/>
              </a:lnSpc>
              <a:spcBef>
                <a:spcPts val="360"/>
              </a:spcBef>
              <a:spcAft>
                <a:spcPts val="0"/>
              </a:spcAft>
              <a:buSzPts val="1800"/>
              <a:buChar char="•"/>
            </a:pPr>
            <a:r>
              <a:rPr lang="en-US" sz="2800"/>
              <a:t>Maximize the CPU utilization</a:t>
            </a:r>
            <a:endParaRPr/>
          </a:p>
          <a:p>
            <a:pPr marL="457200" lvl="0" indent="-342900" algn="just" rtl="0">
              <a:lnSpc>
                <a:spcPct val="100000"/>
              </a:lnSpc>
              <a:spcBef>
                <a:spcPts val="360"/>
              </a:spcBef>
              <a:spcAft>
                <a:spcPts val="0"/>
              </a:spcAft>
              <a:buSzPts val="1800"/>
              <a:buChar char="•"/>
            </a:pPr>
            <a:r>
              <a:rPr lang="en-US" sz="2800"/>
              <a:t>Maximize the throughput</a:t>
            </a:r>
            <a:endParaRPr/>
          </a:p>
          <a:p>
            <a:pPr marL="457200" lvl="0" indent="-342900" algn="just" rtl="0">
              <a:lnSpc>
                <a:spcPct val="100000"/>
              </a:lnSpc>
              <a:spcBef>
                <a:spcPts val="360"/>
              </a:spcBef>
              <a:spcAft>
                <a:spcPts val="0"/>
              </a:spcAft>
              <a:buSzPts val="1800"/>
              <a:buChar char="•"/>
            </a:pPr>
            <a:r>
              <a:rPr lang="en-US" sz="2800"/>
              <a:t>Minimize the (average) turnaround time</a:t>
            </a:r>
            <a:endParaRPr/>
          </a:p>
          <a:p>
            <a:pPr marL="457200" lvl="0" indent="-342900" algn="just" rtl="0">
              <a:lnSpc>
                <a:spcPct val="100000"/>
              </a:lnSpc>
              <a:spcBef>
                <a:spcPts val="360"/>
              </a:spcBef>
              <a:spcAft>
                <a:spcPts val="0"/>
              </a:spcAft>
              <a:buSzPts val="1800"/>
              <a:buChar char="•"/>
            </a:pPr>
            <a:r>
              <a:rPr lang="en-US" sz="2800"/>
              <a:t>Minimize the (average) waiting time</a:t>
            </a:r>
            <a:endParaRPr/>
          </a:p>
          <a:p>
            <a:pPr marL="457200" lvl="0" indent="-342900" algn="just" rtl="0">
              <a:lnSpc>
                <a:spcPct val="100000"/>
              </a:lnSpc>
              <a:spcBef>
                <a:spcPts val="360"/>
              </a:spcBef>
              <a:spcAft>
                <a:spcPts val="0"/>
              </a:spcAft>
              <a:buSzPts val="1800"/>
              <a:buChar char="•"/>
            </a:pPr>
            <a:r>
              <a:rPr lang="en-US" sz="2800"/>
              <a:t>Minimize the (average) response time</a:t>
            </a:r>
            <a:endParaRPr/>
          </a:p>
        </p:txBody>
      </p:sp>
      <p:sp>
        <p:nvSpPr>
          <p:cNvPr id="87" name="Google Shape;87;p9"/>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0"/>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Scheduling Algorithms</a:t>
            </a:r>
            <a:endParaRPr/>
          </a:p>
        </p:txBody>
      </p:sp>
      <p:sp>
        <p:nvSpPr>
          <p:cNvPr id="93" name="Google Shape;93;p10"/>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360"/>
              </a:spcBef>
              <a:spcAft>
                <a:spcPts val="0"/>
              </a:spcAft>
              <a:buClr>
                <a:schemeClr val="dk1"/>
              </a:buClr>
              <a:buSzPts val="1800"/>
              <a:buChar char="•"/>
            </a:pPr>
            <a:r>
              <a:rPr lang="en-US"/>
              <a:t>First Come, First Served (FCFS)</a:t>
            </a:r>
            <a:endParaRPr/>
          </a:p>
          <a:p>
            <a:pPr marL="457200" lvl="0" indent="-342900" algn="l" rtl="0">
              <a:lnSpc>
                <a:spcPct val="100000"/>
              </a:lnSpc>
              <a:spcBef>
                <a:spcPts val="360"/>
              </a:spcBef>
              <a:spcAft>
                <a:spcPts val="0"/>
              </a:spcAft>
              <a:buClr>
                <a:schemeClr val="dk1"/>
              </a:buClr>
              <a:buSzPts val="1800"/>
              <a:buChar char="•"/>
            </a:pPr>
            <a:r>
              <a:rPr lang="en-US"/>
              <a:t>Shortest Job First (SJF)</a:t>
            </a:r>
            <a:endParaRPr/>
          </a:p>
          <a:p>
            <a:pPr marL="457200" lvl="0" indent="-342900" algn="l" rtl="0">
              <a:lnSpc>
                <a:spcPct val="100000"/>
              </a:lnSpc>
              <a:spcBef>
                <a:spcPts val="360"/>
              </a:spcBef>
              <a:spcAft>
                <a:spcPts val="0"/>
              </a:spcAft>
              <a:buClr>
                <a:schemeClr val="dk1"/>
              </a:buClr>
              <a:buSzPts val="1800"/>
              <a:buChar char="•"/>
            </a:pPr>
            <a:r>
              <a:rPr lang="en-US"/>
              <a:t>Priority</a:t>
            </a:r>
            <a:endParaRPr/>
          </a:p>
          <a:p>
            <a:pPr marL="457200" lvl="0" indent="-342900" algn="l" rtl="0">
              <a:lnSpc>
                <a:spcPct val="100000"/>
              </a:lnSpc>
              <a:spcBef>
                <a:spcPts val="360"/>
              </a:spcBef>
              <a:spcAft>
                <a:spcPts val="0"/>
              </a:spcAft>
              <a:buClr>
                <a:schemeClr val="dk1"/>
              </a:buClr>
              <a:buSzPts val="1800"/>
              <a:buChar char="•"/>
            </a:pPr>
            <a:r>
              <a:rPr lang="en-US"/>
              <a:t>Round Robin (RR)</a:t>
            </a:r>
            <a:endParaRPr/>
          </a:p>
        </p:txBody>
      </p:sp>
      <p:sp>
        <p:nvSpPr>
          <p:cNvPr id="94" name="Google Shape;94;p10"/>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1"/>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First-Come, First-Served (FCFS) Scheduling</a:t>
            </a:r>
            <a:endParaRPr/>
          </a:p>
        </p:txBody>
      </p:sp>
      <p:sp>
        <p:nvSpPr>
          <p:cNvPr id="100" name="Google Shape;100;p11"/>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360"/>
              </a:spcBef>
              <a:spcAft>
                <a:spcPts val="0"/>
              </a:spcAft>
              <a:buClr>
                <a:schemeClr val="dk1"/>
              </a:buClr>
              <a:buSzPts val="1800"/>
              <a:buChar char="•"/>
            </a:pPr>
            <a:r>
              <a:rPr lang="en-US" sz="2400"/>
              <a:t>Single FIFO ready queue.</a:t>
            </a:r>
            <a:endParaRPr/>
          </a:p>
          <a:p>
            <a:pPr marL="457200" lvl="0" indent="-342900" algn="l" rtl="0">
              <a:lnSpc>
                <a:spcPct val="100000"/>
              </a:lnSpc>
              <a:spcBef>
                <a:spcPts val="360"/>
              </a:spcBef>
              <a:spcAft>
                <a:spcPts val="0"/>
              </a:spcAft>
              <a:buClr>
                <a:schemeClr val="dk1"/>
              </a:buClr>
              <a:buSzPts val="1800"/>
              <a:buChar char="•"/>
            </a:pPr>
            <a:r>
              <a:rPr lang="en-US" sz="2400"/>
              <a:t>No-preemptive.</a:t>
            </a:r>
            <a:endParaRPr/>
          </a:p>
          <a:p>
            <a:pPr marL="914400" lvl="1" indent="-342900" algn="l" rtl="0">
              <a:lnSpc>
                <a:spcPct val="100000"/>
              </a:lnSpc>
              <a:spcBef>
                <a:spcPts val="360"/>
              </a:spcBef>
              <a:spcAft>
                <a:spcPts val="0"/>
              </a:spcAft>
              <a:buSzPts val="1800"/>
              <a:buChar char="–"/>
            </a:pPr>
            <a:r>
              <a:rPr lang="en-US" sz="2400"/>
              <a:t>Not suitable for timesharing systems</a:t>
            </a:r>
            <a:endParaRPr/>
          </a:p>
          <a:p>
            <a:pPr marL="457200" lvl="0" indent="-342900" algn="l" rtl="0">
              <a:lnSpc>
                <a:spcPct val="100000"/>
              </a:lnSpc>
              <a:spcBef>
                <a:spcPts val="360"/>
              </a:spcBef>
              <a:spcAft>
                <a:spcPts val="0"/>
              </a:spcAft>
              <a:buClr>
                <a:schemeClr val="dk1"/>
              </a:buClr>
              <a:buSzPts val="1800"/>
              <a:buChar char="•"/>
            </a:pPr>
            <a:r>
              <a:rPr lang="en-US" sz="2400"/>
              <a:t>Simple to implement and understand.</a:t>
            </a:r>
            <a:endParaRPr/>
          </a:p>
          <a:p>
            <a:pPr marL="457200" lvl="0" indent="-342900" algn="l" rtl="0">
              <a:lnSpc>
                <a:spcPct val="100000"/>
              </a:lnSpc>
              <a:spcBef>
                <a:spcPts val="360"/>
              </a:spcBef>
              <a:spcAft>
                <a:spcPts val="0"/>
              </a:spcAft>
              <a:buClr>
                <a:schemeClr val="dk1"/>
              </a:buClr>
              <a:buSzPts val="1800"/>
              <a:buChar char="•"/>
            </a:pPr>
            <a:r>
              <a:rPr lang="en-US" sz="2400"/>
              <a:t>Average waiting time dependent on the order processes enter the system.</a:t>
            </a:r>
            <a:endParaRPr/>
          </a:p>
        </p:txBody>
      </p:sp>
      <p:sp>
        <p:nvSpPr>
          <p:cNvPr id="101" name="Google Shape;101;p11"/>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9</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450</TotalTime>
  <Words>1581</Words>
  <PresentationFormat>On-screen Show (4:3)</PresentationFormat>
  <Paragraphs>687</Paragraphs>
  <Slides>30</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Times New Roman</vt:lpstr>
      <vt:lpstr>Calibri</vt:lpstr>
      <vt:lpstr>Noto Sans Symbols</vt:lpstr>
      <vt:lpstr>Office Theme</vt:lpstr>
      <vt:lpstr>Slide 1</vt:lpstr>
      <vt:lpstr>CPU Scheduling: Process Behavior</vt:lpstr>
      <vt:lpstr>Basic Concepts</vt:lpstr>
      <vt:lpstr>When to Schedule? </vt:lpstr>
      <vt:lpstr>Non-preemptive vs. Preemptive Scheduling</vt:lpstr>
      <vt:lpstr>Scheduling Criteria</vt:lpstr>
      <vt:lpstr>Optimization Criteria</vt:lpstr>
      <vt:lpstr>Scheduling Algorithms</vt:lpstr>
      <vt:lpstr>First-Come, First-Served (FCFS) Scheduling</vt:lpstr>
      <vt:lpstr>Example of FCFS Scheduling</vt:lpstr>
      <vt:lpstr>Example of FCFS Scheduling (cont.)</vt:lpstr>
      <vt:lpstr>Question</vt:lpstr>
      <vt:lpstr>Slide 13</vt:lpstr>
      <vt:lpstr>Shortest-Job-First (SJF) Scheduling</vt:lpstr>
      <vt:lpstr>Example for Non-Preemptive SJF</vt:lpstr>
      <vt:lpstr>Example for Preemptive SJF (SRTF)</vt:lpstr>
      <vt:lpstr>Question</vt:lpstr>
      <vt:lpstr>Advantages and Disadvantages of SJF</vt:lpstr>
      <vt:lpstr>Priority-based (PB) Scheduling</vt:lpstr>
      <vt:lpstr>Example for Priority-based Scheduling (Non-preemptive)</vt:lpstr>
      <vt:lpstr>Example for Priority-based Scheduling (Preemptive)</vt:lpstr>
      <vt:lpstr>Advantages and Disadvantages of PB</vt:lpstr>
      <vt:lpstr>Round Robin (RR) Scheduling</vt:lpstr>
      <vt:lpstr>Example for Round-Robin</vt:lpstr>
      <vt:lpstr>Advantages and Disadvantages of RR</vt:lpstr>
      <vt:lpstr>Multilevel Queue (MLQ) Scheduling</vt:lpstr>
      <vt:lpstr>Example of MLQ</vt:lpstr>
      <vt:lpstr>Example of MLQ</vt:lpstr>
      <vt:lpstr>Example of MLQ</vt:lpstr>
      <vt:lpstr>Advantages and Disadvantages of MLQ</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vl</cp:lastModifiedBy>
  <cp:revision>2</cp:revision>
  <dcterms:created xsi:type="dcterms:W3CDTF">2010-04-09T07:36:00Z</dcterms:created>
  <dcterms:modified xsi:type="dcterms:W3CDTF">2025-03-17T12:51:58Z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77C75C994B4C446DB33EAD35C783E0D7_12</vt:lpwstr>
  </property>
  <property fmtid="{D5CDD505-2E9C-101B-9397-08002B2CF9AE}" pid="3" name="KSOProductBuildVer">
    <vt:lpwstr>1033-12.2.0.17153</vt:lpwstr>
  </property>
</Properties>
</file>