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notesSlides/notesSlide43.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41.xml" ContentType="application/vnd.openxmlformats-officedocument.presentationml.notesSlide+xml"/>
  <Override PartName="/docProps/custom.xml" ContentType="application/vnd.openxmlformats-officedocument.custom-propertie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6858000" type="screen4x3"/>
  <p:notesSz cx="9144000" cy="6858000"/>
  <p:embeddedFontLst>
    <p:embeddedFont>
      <p:font typeface="Calibri" pitchFamily="34" charset="0"/>
      <p:regular r:id="rId46"/>
      <p:bold r:id="rId47"/>
      <p:italic r:id="rId48"/>
      <p:boldItalic r:id="rId49"/>
    </p:embeddedFont>
    <p:embeddedFont>
      <p:font typeface="Helvetica Neue" charset="0"/>
      <p:regular r:id="rId50"/>
      <p:bold r:id="rId51"/>
      <p:italic r:id="rId52"/>
      <p:boldItalic r:id="rId53"/>
    </p:embeddedFont>
    <p:embeddedFont>
      <p:font typeface="Verdana" pitchFamily="34"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2880">
          <p15:clr>
            <a:srgbClr val="A4A3A4"/>
          </p15:clr>
        </p15:guide>
        <p15:guide id="2" pos="216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8" roundtripDataSignature="AMtx7mjoHuk4qOaGT9XVC3TRVQWUYo4Iw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p:cViewPr varScale="1">
        <p:scale>
          <a:sx n="82" d="100"/>
          <a:sy n="82" d="100"/>
        </p:scale>
        <p:origin x="-1474" y="-91"/>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9.fntdata"/><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font" Target="fonts/font8.fntdata"/><Relationship Id="rId58"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 Id="rId57" Type="http://schemas.openxmlformats.org/officeDocument/2006/relationships/font" Target="fonts/font12.fntdata"/><Relationship Id="rId61"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7.fntdata"/><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56"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font" Target="fonts/font6.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5180013" y="0"/>
            <a:ext cx="39624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914400" y="3300413"/>
            <a:ext cx="73152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39624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5180013" y="6513513"/>
            <a:ext cx="39624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914400" y="3300413"/>
            <a:ext cx="73152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3028950" y="857250"/>
            <a:ext cx="30861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10</a:t>
            </a:fld>
            <a:endParaRPr sz="1800">
              <a:solidFill>
                <a:schemeClr val="dk1"/>
              </a:solidFill>
              <a:latin typeface="Calibri"/>
              <a:ea typeface="Calibri"/>
              <a:cs typeface="Calibri"/>
              <a:sym typeface="Calibri"/>
            </a:endParaRPr>
          </a:p>
        </p:txBody>
      </p:sp>
      <p:sp>
        <p:nvSpPr>
          <p:cNvPr id="135" name="Google Shape;135;p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8: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9: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11</a:t>
            </a:fld>
            <a:endParaRPr sz="1800">
              <a:solidFill>
                <a:schemeClr val="dk1"/>
              </a:solidFill>
              <a:latin typeface="Calibri"/>
              <a:ea typeface="Calibri"/>
              <a:cs typeface="Calibri"/>
              <a:sym typeface="Calibri"/>
            </a:endParaRPr>
          </a:p>
        </p:txBody>
      </p:sp>
      <p:sp>
        <p:nvSpPr>
          <p:cNvPr id="142" name="Google Shape;142;p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3" name="Google Shape;143;p9: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0: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12</a:t>
            </a:fld>
            <a:endParaRPr sz="1800">
              <a:solidFill>
                <a:schemeClr val="dk1"/>
              </a:solidFill>
              <a:latin typeface="Calibri"/>
              <a:ea typeface="Calibri"/>
              <a:cs typeface="Calibri"/>
              <a:sym typeface="Calibri"/>
            </a:endParaRPr>
          </a:p>
        </p:txBody>
      </p:sp>
      <p:sp>
        <p:nvSpPr>
          <p:cNvPr id="150" name="Google Shape;150;p1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1" name="Google Shape;151;p10: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1: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13</a:t>
            </a:fld>
            <a:endParaRPr sz="1800">
              <a:solidFill>
                <a:schemeClr val="dk1"/>
              </a:solidFill>
              <a:latin typeface="Calibri"/>
              <a:ea typeface="Calibri"/>
              <a:cs typeface="Calibri"/>
              <a:sym typeface="Calibri"/>
            </a:endParaRPr>
          </a:p>
        </p:txBody>
      </p:sp>
      <p:sp>
        <p:nvSpPr>
          <p:cNvPr id="157" name="Google Shape;157;p1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8" name="Google Shape;158;p11: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2: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14</a:t>
            </a:fld>
            <a:endParaRPr sz="1800">
              <a:solidFill>
                <a:schemeClr val="dk1"/>
              </a:solidFill>
              <a:latin typeface="Calibri"/>
              <a:ea typeface="Calibri"/>
              <a:cs typeface="Calibri"/>
              <a:sym typeface="Calibri"/>
            </a:endParaRPr>
          </a:p>
        </p:txBody>
      </p:sp>
      <p:sp>
        <p:nvSpPr>
          <p:cNvPr id="164" name="Google Shape;164;p1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5" name="Google Shape;165;p12: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15</a:t>
            </a:fld>
            <a:endParaRPr sz="1800">
              <a:solidFill>
                <a:schemeClr val="dk1"/>
              </a:solidFill>
              <a:latin typeface="Calibri"/>
              <a:ea typeface="Calibri"/>
              <a:cs typeface="Calibri"/>
              <a:sym typeface="Calibri"/>
            </a:endParaRPr>
          </a:p>
        </p:txBody>
      </p:sp>
      <p:sp>
        <p:nvSpPr>
          <p:cNvPr id="171" name="Google Shape;171;p1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2" name="Google Shape;172;p13: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16</a:t>
            </a:fld>
            <a:endParaRPr sz="1800">
              <a:solidFill>
                <a:schemeClr val="dk1"/>
              </a:solidFill>
              <a:latin typeface="Calibri"/>
              <a:ea typeface="Calibri"/>
              <a:cs typeface="Calibri"/>
              <a:sym typeface="Calibri"/>
            </a:endParaRPr>
          </a:p>
        </p:txBody>
      </p:sp>
      <p:sp>
        <p:nvSpPr>
          <p:cNvPr id="179" name="Google Shape;179;p1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14: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17</a:t>
            </a:fld>
            <a:endParaRPr sz="1800">
              <a:solidFill>
                <a:schemeClr val="dk1"/>
              </a:solidFill>
              <a:latin typeface="Calibri"/>
              <a:ea typeface="Calibri"/>
              <a:cs typeface="Calibri"/>
              <a:sym typeface="Calibri"/>
            </a:endParaRPr>
          </a:p>
        </p:txBody>
      </p:sp>
      <p:sp>
        <p:nvSpPr>
          <p:cNvPr id="186" name="Google Shape;186;p1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15: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6: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18</a:t>
            </a:fld>
            <a:endParaRPr sz="1800">
              <a:solidFill>
                <a:schemeClr val="dk1"/>
              </a:solidFill>
              <a:latin typeface="Calibri"/>
              <a:ea typeface="Calibri"/>
              <a:cs typeface="Calibri"/>
              <a:sym typeface="Calibri"/>
            </a:endParaRPr>
          </a:p>
        </p:txBody>
      </p:sp>
      <p:sp>
        <p:nvSpPr>
          <p:cNvPr id="194" name="Google Shape;194;p1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5" name="Google Shape;195;p16: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7: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19</a:t>
            </a:fld>
            <a:endParaRPr sz="1800">
              <a:solidFill>
                <a:schemeClr val="dk1"/>
              </a:solidFill>
              <a:latin typeface="Calibri"/>
              <a:ea typeface="Calibri"/>
              <a:cs typeface="Calibri"/>
              <a:sym typeface="Calibri"/>
            </a:endParaRPr>
          </a:p>
        </p:txBody>
      </p:sp>
      <p:sp>
        <p:nvSpPr>
          <p:cNvPr id="201" name="Google Shape;201;p1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17: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a:t>
            </a:fld>
            <a:endParaRPr sz="1800">
              <a:solidFill>
                <a:schemeClr val="dk1"/>
              </a:solidFill>
              <a:latin typeface="Calibri"/>
              <a:ea typeface="Calibri"/>
              <a:cs typeface="Calibri"/>
              <a:sym typeface="Calibri"/>
            </a:endParaRPr>
          </a:p>
        </p:txBody>
      </p:sp>
      <p:sp>
        <p:nvSpPr>
          <p:cNvPr id="66" name="Google Shape;66;p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p2: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8: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20</a:t>
            </a:fld>
            <a:endParaRPr sz="1800">
              <a:solidFill>
                <a:schemeClr val="dk1"/>
              </a:solidFill>
              <a:latin typeface="Calibri"/>
              <a:ea typeface="Calibri"/>
              <a:cs typeface="Calibri"/>
              <a:sym typeface="Calibri"/>
            </a:endParaRPr>
          </a:p>
        </p:txBody>
      </p:sp>
      <p:sp>
        <p:nvSpPr>
          <p:cNvPr id="208" name="Google Shape;208;p1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9" name="Google Shape;209;p18: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9: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21</a:t>
            </a:fld>
            <a:endParaRPr sz="1800">
              <a:solidFill>
                <a:schemeClr val="dk1"/>
              </a:solidFill>
              <a:latin typeface="Calibri"/>
              <a:ea typeface="Calibri"/>
              <a:cs typeface="Calibri"/>
              <a:sym typeface="Calibri"/>
            </a:endParaRPr>
          </a:p>
        </p:txBody>
      </p:sp>
      <p:sp>
        <p:nvSpPr>
          <p:cNvPr id="215" name="Google Shape;215;p1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6" name="Google Shape;216;p19: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20: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22</a:t>
            </a:fld>
            <a:endParaRPr sz="1800">
              <a:solidFill>
                <a:schemeClr val="dk1"/>
              </a:solidFill>
              <a:latin typeface="Calibri"/>
              <a:ea typeface="Calibri"/>
              <a:cs typeface="Calibri"/>
              <a:sym typeface="Calibri"/>
            </a:endParaRPr>
          </a:p>
        </p:txBody>
      </p:sp>
      <p:sp>
        <p:nvSpPr>
          <p:cNvPr id="222" name="Google Shape;222;p2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20: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1: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23</a:t>
            </a:fld>
            <a:endParaRPr sz="1800">
              <a:solidFill>
                <a:schemeClr val="dk1"/>
              </a:solidFill>
              <a:latin typeface="Calibri"/>
              <a:ea typeface="Calibri"/>
              <a:cs typeface="Calibri"/>
              <a:sym typeface="Calibri"/>
            </a:endParaRPr>
          </a:p>
        </p:txBody>
      </p:sp>
      <p:sp>
        <p:nvSpPr>
          <p:cNvPr id="229" name="Google Shape;229;p2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21: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22: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24</a:t>
            </a:fld>
            <a:endParaRPr sz="1800">
              <a:solidFill>
                <a:schemeClr val="dk1"/>
              </a:solidFill>
              <a:latin typeface="Calibri"/>
              <a:ea typeface="Calibri"/>
              <a:cs typeface="Calibri"/>
              <a:sym typeface="Calibri"/>
            </a:endParaRPr>
          </a:p>
        </p:txBody>
      </p:sp>
      <p:sp>
        <p:nvSpPr>
          <p:cNvPr id="236" name="Google Shape;236;p2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7" name="Google Shape;237;p22: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3: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25</a:t>
            </a:fld>
            <a:endParaRPr sz="1800">
              <a:solidFill>
                <a:schemeClr val="dk1"/>
              </a:solidFill>
              <a:latin typeface="Calibri"/>
              <a:ea typeface="Calibri"/>
              <a:cs typeface="Calibri"/>
              <a:sym typeface="Calibri"/>
            </a:endParaRPr>
          </a:p>
        </p:txBody>
      </p:sp>
      <p:sp>
        <p:nvSpPr>
          <p:cNvPr id="243" name="Google Shape;243;p2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4" name="Google Shape;244;p23: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24: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26</a:t>
            </a:fld>
            <a:endParaRPr sz="1800">
              <a:solidFill>
                <a:schemeClr val="dk1"/>
              </a:solidFill>
              <a:latin typeface="Calibri"/>
              <a:ea typeface="Calibri"/>
              <a:cs typeface="Calibri"/>
              <a:sym typeface="Calibri"/>
            </a:endParaRPr>
          </a:p>
        </p:txBody>
      </p:sp>
      <p:sp>
        <p:nvSpPr>
          <p:cNvPr id="250" name="Google Shape;250;p2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24: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5: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27</a:t>
            </a:fld>
            <a:endParaRPr sz="1800">
              <a:solidFill>
                <a:schemeClr val="dk1"/>
              </a:solidFill>
              <a:latin typeface="Calibri"/>
              <a:ea typeface="Calibri"/>
              <a:cs typeface="Calibri"/>
              <a:sym typeface="Calibri"/>
            </a:endParaRPr>
          </a:p>
        </p:txBody>
      </p:sp>
      <p:sp>
        <p:nvSpPr>
          <p:cNvPr id="257" name="Google Shape;257;p2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8" name="Google Shape;258;p25: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26: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28</a:t>
            </a:fld>
            <a:endParaRPr sz="1800">
              <a:solidFill>
                <a:schemeClr val="dk1"/>
              </a:solidFill>
              <a:latin typeface="Calibri"/>
              <a:ea typeface="Calibri"/>
              <a:cs typeface="Calibri"/>
              <a:sym typeface="Calibri"/>
            </a:endParaRPr>
          </a:p>
        </p:txBody>
      </p:sp>
      <p:sp>
        <p:nvSpPr>
          <p:cNvPr id="265" name="Google Shape;265;p2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26: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7: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29</a:t>
            </a:fld>
            <a:endParaRPr sz="1800">
              <a:solidFill>
                <a:schemeClr val="dk1"/>
              </a:solidFill>
              <a:latin typeface="Calibri"/>
              <a:ea typeface="Calibri"/>
              <a:cs typeface="Calibri"/>
              <a:sym typeface="Calibri"/>
            </a:endParaRPr>
          </a:p>
        </p:txBody>
      </p:sp>
      <p:sp>
        <p:nvSpPr>
          <p:cNvPr id="272" name="Google Shape;272;p2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3" name="Google Shape;273;p27: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3: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a:t>
            </a:fld>
            <a:endParaRPr sz="1800">
              <a:solidFill>
                <a:schemeClr val="dk1"/>
              </a:solidFill>
              <a:latin typeface="Calibri"/>
              <a:ea typeface="Calibri"/>
              <a:cs typeface="Calibri"/>
              <a:sym typeface="Calibri"/>
            </a:endParaRPr>
          </a:p>
        </p:txBody>
      </p:sp>
      <p:sp>
        <p:nvSpPr>
          <p:cNvPr id="73" name="Google Shape;73;p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4" name="Google Shape;74;p3: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8: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30</a:t>
            </a:fld>
            <a:endParaRPr sz="1800">
              <a:solidFill>
                <a:schemeClr val="dk1"/>
              </a:solidFill>
              <a:latin typeface="Calibri"/>
              <a:ea typeface="Calibri"/>
              <a:cs typeface="Calibri"/>
              <a:sym typeface="Calibri"/>
            </a:endParaRPr>
          </a:p>
        </p:txBody>
      </p:sp>
      <p:sp>
        <p:nvSpPr>
          <p:cNvPr id="279" name="Google Shape;279;p2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0" name="Google Shape;280;p28: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29: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31</a:t>
            </a:fld>
            <a:endParaRPr sz="1800">
              <a:solidFill>
                <a:schemeClr val="dk1"/>
              </a:solidFill>
              <a:latin typeface="Calibri"/>
              <a:ea typeface="Calibri"/>
              <a:cs typeface="Calibri"/>
              <a:sym typeface="Calibri"/>
            </a:endParaRPr>
          </a:p>
        </p:txBody>
      </p:sp>
      <p:sp>
        <p:nvSpPr>
          <p:cNvPr id="286" name="Google Shape;286;p2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7" name="Google Shape;287;p29: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30: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32</a:t>
            </a:fld>
            <a:endParaRPr sz="1800">
              <a:solidFill>
                <a:schemeClr val="dk1"/>
              </a:solidFill>
              <a:latin typeface="Calibri"/>
              <a:ea typeface="Calibri"/>
              <a:cs typeface="Calibri"/>
              <a:sym typeface="Calibri"/>
            </a:endParaRPr>
          </a:p>
        </p:txBody>
      </p:sp>
      <p:sp>
        <p:nvSpPr>
          <p:cNvPr id="293" name="Google Shape;293;p3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30: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31: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33</a:t>
            </a:fld>
            <a:endParaRPr sz="1800">
              <a:solidFill>
                <a:schemeClr val="dk1"/>
              </a:solidFill>
              <a:latin typeface="Calibri"/>
              <a:ea typeface="Calibri"/>
              <a:cs typeface="Calibri"/>
              <a:sym typeface="Calibri"/>
            </a:endParaRPr>
          </a:p>
        </p:txBody>
      </p:sp>
      <p:sp>
        <p:nvSpPr>
          <p:cNvPr id="300" name="Google Shape;300;p3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31: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32: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34</a:t>
            </a:fld>
            <a:endParaRPr sz="1800">
              <a:solidFill>
                <a:schemeClr val="dk1"/>
              </a:solidFill>
              <a:latin typeface="Calibri"/>
              <a:ea typeface="Calibri"/>
              <a:cs typeface="Calibri"/>
              <a:sym typeface="Calibri"/>
            </a:endParaRPr>
          </a:p>
        </p:txBody>
      </p:sp>
      <p:sp>
        <p:nvSpPr>
          <p:cNvPr id="307" name="Google Shape;307;p32: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8" name="Google Shape;308;p32: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33: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35</a:t>
            </a:fld>
            <a:endParaRPr sz="1800">
              <a:solidFill>
                <a:schemeClr val="dk1"/>
              </a:solidFill>
              <a:latin typeface="Calibri"/>
              <a:ea typeface="Calibri"/>
              <a:cs typeface="Calibri"/>
              <a:sym typeface="Calibri"/>
            </a:endParaRPr>
          </a:p>
        </p:txBody>
      </p:sp>
      <p:sp>
        <p:nvSpPr>
          <p:cNvPr id="314" name="Google Shape;314;p33: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5" name="Google Shape;315;p33: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34: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36</a:t>
            </a:fld>
            <a:endParaRPr sz="1800">
              <a:solidFill>
                <a:schemeClr val="dk1"/>
              </a:solidFill>
              <a:latin typeface="Calibri"/>
              <a:ea typeface="Calibri"/>
              <a:cs typeface="Calibri"/>
              <a:sym typeface="Calibri"/>
            </a:endParaRPr>
          </a:p>
        </p:txBody>
      </p:sp>
      <p:sp>
        <p:nvSpPr>
          <p:cNvPr id="323" name="Google Shape;323;p3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24" name="Google Shape;324;p34: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35: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37</a:t>
            </a:fld>
            <a:endParaRPr sz="1800">
              <a:solidFill>
                <a:schemeClr val="dk1"/>
              </a:solidFill>
              <a:latin typeface="Calibri"/>
              <a:ea typeface="Calibri"/>
              <a:cs typeface="Calibri"/>
              <a:sym typeface="Calibri"/>
            </a:endParaRPr>
          </a:p>
        </p:txBody>
      </p:sp>
      <p:sp>
        <p:nvSpPr>
          <p:cNvPr id="330" name="Google Shape;330;p3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1" name="Google Shape;331;p35: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6: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38</a:t>
            </a:fld>
            <a:endParaRPr sz="1800">
              <a:solidFill>
                <a:schemeClr val="dk1"/>
              </a:solidFill>
              <a:latin typeface="Calibri"/>
              <a:ea typeface="Calibri"/>
              <a:cs typeface="Calibri"/>
              <a:sym typeface="Calibri"/>
            </a:endParaRPr>
          </a:p>
        </p:txBody>
      </p:sp>
      <p:sp>
        <p:nvSpPr>
          <p:cNvPr id="337" name="Google Shape;337;p3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38" name="Google Shape;338;p36: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37: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39</a:t>
            </a:fld>
            <a:endParaRPr sz="1800">
              <a:solidFill>
                <a:schemeClr val="dk1"/>
              </a:solidFill>
              <a:latin typeface="Calibri"/>
              <a:ea typeface="Calibri"/>
              <a:cs typeface="Calibri"/>
              <a:sym typeface="Calibri"/>
            </a:endParaRPr>
          </a:p>
        </p:txBody>
      </p:sp>
      <p:sp>
        <p:nvSpPr>
          <p:cNvPr id="345" name="Google Shape;345;p3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6" name="Google Shape;346;p37: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32c3b6f947_0_3: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0" name="Google Shape;80;g332c3b6f947_0_3:notes"/>
          <p:cNvSpPr>
            <a:spLocks noGrp="1" noRot="1" noChangeAspect="1"/>
          </p:cNvSpPr>
          <p:nvPr>
            <p:ph type="sldImg" idx="2"/>
          </p:nvPr>
        </p:nvSpPr>
        <p:spPr>
          <a:xfrm>
            <a:off x="1524300" y="514350"/>
            <a:ext cx="6096300" cy="25719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38: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40</a:t>
            </a:fld>
            <a:endParaRPr sz="1800">
              <a:solidFill>
                <a:schemeClr val="dk1"/>
              </a:solidFill>
              <a:latin typeface="Calibri"/>
              <a:ea typeface="Calibri"/>
              <a:cs typeface="Calibri"/>
              <a:sym typeface="Calibri"/>
            </a:endParaRPr>
          </a:p>
        </p:txBody>
      </p:sp>
      <p:sp>
        <p:nvSpPr>
          <p:cNvPr id="352" name="Google Shape;352;p38: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3" name="Google Shape;353;p38: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9: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41</a:t>
            </a:fld>
            <a:endParaRPr sz="1800">
              <a:solidFill>
                <a:schemeClr val="dk1"/>
              </a:solidFill>
              <a:latin typeface="Calibri"/>
              <a:ea typeface="Calibri"/>
              <a:cs typeface="Calibri"/>
              <a:sym typeface="Calibri"/>
            </a:endParaRPr>
          </a:p>
        </p:txBody>
      </p:sp>
      <p:sp>
        <p:nvSpPr>
          <p:cNvPr id="359" name="Google Shape;359;p39: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39: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p40: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42</a:t>
            </a:fld>
            <a:endParaRPr sz="1800">
              <a:solidFill>
                <a:schemeClr val="dk1"/>
              </a:solidFill>
              <a:latin typeface="Calibri"/>
              <a:ea typeface="Calibri"/>
              <a:cs typeface="Calibri"/>
              <a:sym typeface="Calibri"/>
            </a:endParaRPr>
          </a:p>
        </p:txBody>
      </p:sp>
      <p:sp>
        <p:nvSpPr>
          <p:cNvPr id="366" name="Google Shape;366;p40: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7" name="Google Shape;367;p40: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41: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43</a:t>
            </a:fld>
            <a:endParaRPr sz="1800">
              <a:solidFill>
                <a:schemeClr val="dk1"/>
              </a:solidFill>
              <a:latin typeface="Calibri"/>
              <a:ea typeface="Calibri"/>
              <a:cs typeface="Calibri"/>
              <a:sym typeface="Calibri"/>
            </a:endParaRPr>
          </a:p>
        </p:txBody>
      </p:sp>
      <p:sp>
        <p:nvSpPr>
          <p:cNvPr id="373" name="Google Shape;373;p41: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4" name="Google Shape;374;p41: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32c3b6f947_0_101:notes"/>
          <p:cNvSpPr>
            <a:spLocks noGrp="1" noRot="1" noChangeAspect="1"/>
          </p:cNvSpPr>
          <p:nvPr>
            <p:ph type="sldImg" idx="2"/>
          </p:nvPr>
        </p:nvSpPr>
        <p:spPr>
          <a:xfrm>
            <a:off x="3028950" y="857250"/>
            <a:ext cx="3086100" cy="23145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32c3b6f947_0_101:notes"/>
          <p:cNvSpPr txBox="1">
            <a:spLocks noGrp="1"/>
          </p:cNvSpPr>
          <p:nvPr>
            <p:ph type="body" idx="1"/>
          </p:nvPr>
        </p:nvSpPr>
        <p:spPr>
          <a:xfrm>
            <a:off x="914400" y="3300413"/>
            <a:ext cx="7315200" cy="27003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332c3b6f947_0_101:notes"/>
          <p:cNvSpPr txBox="1">
            <a:spLocks noGrp="1"/>
          </p:cNvSpPr>
          <p:nvPr>
            <p:ph type="sldNum" idx="12"/>
          </p:nvPr>
        </p:nvSpPr>
        <p:spPr>
          <a:xfrm>
            <a:off x="5180013" y="6513513"/>
            <a:ext cx="3962400" cy="3444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pPr marL="0" lvl="0" indent="0" algn="r" rtl="0">
                <a:spcBef>
                  <a:spcPts val="0"/>
                </a:spcBef>
                <a:spcAft>
                  <a:spcPts val="0"/>
                </a:spcAft>
                <a:buClr>
                  <a:srgbClr val="000000"/>
                </a:buClr>
                <a:buFont typeface="Arial"/>
                <a:buNone/>
              </a:pPr>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6</a:t>
            </a:fld>
            <a:endParaRPr sz="1800">
              <a:solidFill>
                <a:schemeClr val="dk1"/>
              </a:solidFill>
              <a:latin typeface="Calibri"/>
              <a:ea typeface="Calibri"/>
              <a:cs typeface="Calibri"/>
              <a:sym typeface="Calibri"/>
            </a:endParaRPr>
          </a:p>
        </p:txBody>
      </p:sp>
      <p:sp>
        <p:nvSpPr>
          <p:cNvPr id="93" name="Google Shape;93;p4: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4" name="Google Shape;94;p4: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7</a:t>
            </a:fld>
            <a:endParaRPr sz="1800">
              <a:solidFill>
                <a:schemeClr val="dk1"/>
              </a:solidFill>
              <a:latin typeface="Calibri"/>
              <a:ea typeface="Calibri"/>
              <a:cs typeface="Calibri"/>
              <a:sym typeface="Calibri"/>
            </a:endParaRPr>
          </a:p>
        </p:txBody>
      </p:sp>
      <p:sp>
        <p:nvSpPr>
          <p:cNvPr id="100" name="Google Shape;100;p5: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1" name="Google Shape;101;p5: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6: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8</a:t>
            </a:fld>
            <a:endParaRPr sz="1800">
              <a:solidFill>
                <a:schemeClr val="dk1"/>
              </a:solidFill>
              <a:latin typeface="Calibri"/>
              <a:ea typeface="Calibri"/>
              <a:cs typeface="Calibri"/>
              <a:sym typeface="Calibri"/>
            </a:endParaRPr>
          </a:p>
        </p:txBody>
      </p:sp>
      <p:sp>
        <p:nvSpPr>
          <p:cNvPr id="108" name="Google Shape;108;p6: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09" name="Google Shape;109;p6: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7:notes"/>
          <p:cNvSpPr txBox="1"/>
          <p:nvPr/>
        </p:nvSpPr>
        <p:spPr>
          <a:xfrm>
            <a:off x="4016375" y="8905875"/>
            <a:ext cx="3070225" cy="466725"/>
          </a:xfrm>
          <a:prstGeom prst="rect">
            <a:avLst/>
          </a:prstGeom>
          <a:noFill/>
          <a:ln>
            <a:noFill/>
          </a:ln>
        </p:spPr>
        <p:txBody>
          <a:bodyPr spcFirstLastPara="1" wrap="square" lIns="94025" tIns="47000" rIns="94025" bIns="470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a:solidFill>
                  <a:srgbClr val="000000"/>
                </a:solidFill>
                <a:latin typeface="Times New Roman"/>
                <a:ea typeface="Times New Roman"/>
                <a:cs typeface="Times New Roman"/>
                <a:sym typeface="Times New Roman"/>
              </a:rPr>
              <a:pPr marL="0" marR="0" lvl="0" indent="0" algn="r" rtl="0">
                <a:lnSpc>
                  <a:spcPct val="100000"/>
                </a:lnSpc>
                <a:spcBef>
                  <a:spcPts val="0"/>
                </a:spcBef>
                <a:spcAft>
                  <a:spcPts val="0"/>
                </a:spcAft>
                <a:buClr>
                  <a:srgbClr val="000000"/>
                </a:buClr>
                <a:buSzPts val="1200"/>
                <a:buFont typeface="Times New Roman"/>
                <a:buNone/>
              </a:pPr>
              <a:t>9</a:t>
            </a:fld>
            <a:endParaRPr sz="1800">
              <a:solidFill>
                <a:schemeClr val="dk1"/>
              </a:solidFill>
              <a:latin typeface="Calibri"/>
              <a:ea typeface="Calibri"/>
              <a:cs typeface="Calibri"/>
              <a:sym typeface="Calibri"/>
            </a:endParaRPr>
          </a:p>
        </p:txBody>
      </p:sp>
      <p:sp>
        <p:nvSpPr>
          <p:cNvPr id="116" name="Google Shape;116;p7:notes"/>
          <p:cNvSpPr>
            <a:spLocks noGrp="1" noRot="1" noChangeAspect="1"/>
          </p:cNvSpPr>
          <p:nvPr>
            <p:ph type="sldImg" idx="2"/>
          </p:nvPr>
        </p:nvSpPr>
        <p:spPr>
          <a:xfrm>
            <a:off x="1200150" y="704850"/>
            <a:ext cx="4687888" cy="3514725"/>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p7:notes"/>
          <p:cNvSpPr txBox="1">
            <a:spLocks noGrp="1"/>
          </p:cNvSpPr>
          <p:nvPr>
            <p:ph type="body" idx="1"/>
          </p:nvPr>
        </p:nvSpPr>
        <p:spPr>
          <a:xfrm>
            <a:off x="944562" y="4452937"/>
            <a:ext cx="5197475" cy="4214812"/>
          </a:xfrm>
          <a:prstGeom prst="rect">
            <a:avLst/>
          </a:prstGeom>
          <a:noFill/>
          <a:ln>
            <a:noFill/>
          </a:ln>
        </p:spPr>
        <p:txBody>
          <a:bodyPr spcFirstLastPara="1" wrap="square" lIns="94025" tIns="47000" rIns="94025" bIns="47000" anchor="ctr"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p43"/>
          <p:cNvSpPr txBox="1">
            <a:spLocks noGrp="1"/>
          </p:cNvSpPr>
          <p:nvPr>
            <p:ph type="title"/>
          </p:nvPr>
        </p:nvSpPr>
        <p:spPr>
          <a:xfrm>
            <a:off x="1160170" y="-32816"/>
            <a:ext cx="6823659" cy="8788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43"/>
          <p:cNvSpPr txBox="1">
            <a:spLocks noGrp="1"/>
          </p:cNvSpPr>
          <p:nvPr>
            <p:ph type="body" idx="1"/>
          </p:nvPr>
        </p:nvSpPr>
        <p:spPr>
          <a:xfrm>
            <a:off x="535940" y="1392377"/>
            <a:ext cx="5281930" cy="1391285"/>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sz="2800" b="0" i="0">
                <a:solidFill>
                  <a:schemeClr val="dk1"/>
                </a:solidFill>
                <a:latin typeface="Times New Roman"/>
                <a:ea typeface="Times New Roman"/>
                <a:cs typeface="Times New Roman"/>
                <a:sym typeface="Times New Roman"/>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27" name="Google Shape;27;p43"/>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3"/>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3"/>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0"/>
        <p:cNvGrpSpPr/>
        <p:nvPr/>
      </p:nvGrpSpPr>
      <p:grpSpPr>
        <a:xfrm>
          <a:off x="0" y="0"/>
          <a:ext cx="0" cy="0"/>
          <a:chOff x="0" y="0"/>
          <a:chExt cx="0" cy="0"/>
        </a:xfrm>
      </p:grpSpPr>
      <p:sp>
        <p:nvSpPr>
          <p:cNvPr id="31" name="Google Shape;31;p44"/>
          <p:cNvSpPr txBox="1">
            <a:spLocks noGrp="1"/>
          </p:cNvSpPr>
          <p:nvPr>
            <p:ph type="ctrTitle"/>
          </p:nvPr>
        </p:nvSpPr>
        <p:spPr>
          <a:xfrm>
            <a:off x="685800" y="2125980"/>
            <a:ext cx="7772400" cy="144018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4"/>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4"/>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4"/>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6"/>
        <p:cNvGrpSpPr/>
        <p:nvPr/>
      </p:nvGrpSpPr>
      <p:grpSpPr>
        <a:xfrm>
          <a:off x="0" y="0"/>
          <a:ext cx="0" cy="0"/>
          <a:chOff x="0" y="0"/>
          <a:chExt cx="0" cy="0"/>
        </a:xfrm>
      </p:grpSpPr>
      <p:sp>
        <p:nvSpPr>
          <p:cNvPr id="37" name="Google Shape;37;p45"/>
          <p:cNvSpPr txBox="1">
            <a:spLocks noGrp="1"/>
          </p:cNvSpPr>
          <p:nvPr>
            <p:ph type="title"/>
          </p:nvPr>
        </p:nvSpPr>
        <p:spPr>
          <a:xfrm>
            <a:off x="457200" y="277812"/>
            <a:ext cx="8229600" cy="576262"/>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chemeClr val="dk1"/>
              </a:buClr>
              <a:buSzPts val="1400"/>
              <a:buFont typeface="Times New Roman"/>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8"/>
        <p:cNvGrpSpPr/>
        <p:nvPr/>
      </p:nvGrpSpPr>
      <p:grpSpPr>
        <a:xfrm>
          <a:off x="0" y="0"/>
          <a:ext cx="0" cy="0"/>
          <a:chOff x="0" y="0"/>
          <a:chExt cx="0" cy="0"/>
        </a:xfrm>
      </p:grpSpPr>
      <p:sp>
        <p:nvSpPr>
          <p:cNvPr id="39" name="Google Shape;39;p46"/>
          <p:cNvSpPr txBox="1">
            <a:spLocks noGrp="1"/>
          </p:cNvSpPr>
          <p:nvPr>
            <p:ph type="title"/>
          </p:nvPr>
        </p:nvSpPr>
        <p:spPr>
          <a:xfrm>
            <a:off x="1160170" y="-32816"/>
            <a:ext cx="6823659" cy="8788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46"/>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1" name="Google Shape;41;p46"/>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2" name="Google Shape;42;p46"/>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6"/>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4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5"/>
        <p:cNvGrpSpPr/>
        <p:nvPr/>
      </p:nvGrpSpPr>
      <p:grpSpPr>
        <a:xfrm>
          <a:off x="0" y="0"/>
          <a:ext cx="0" cy="0"/>
          <a:chOff x="0" y="0"/>
          <a:chExt cx="0" cy="0"/>
        </a:xfrm>
      </p:grpSpPr>
      <p:sp>
        <p:nvSpPr>
          <p:cNvPr id="46" name="Google Shape;46;p47"/>
          <p:cNvSpPr txBox="1">
            <a:spLocks noGrp="1"/>
          </p:cNvSpPr>
          <p:nvPr>
            <p:ph type="title"/>
          </p:nvPr>
        </p:nvSpPr>
        <p:spPr>
          <a:xfrm>
            <a:off x="1160170" y="-32816"/>
            <a:ext cx="6823659" cy="87884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2800" b="1" i="0">
                <a:solidFill>
                  <a:schemeClr val="dk1"/>
                </a:solidFill>
                <a:latin typeface="Times New Roman"/>
                <a:ea typeface="Times New Roman"/>
                <a:cs typeface="Times New Roman"/>
                <a:sym typeface="Times New Roman"/>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47"/>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4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4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50"/>
        <p:cNvGrpSpPr/>
        <p:nvPr/>
      </p:nvGrpSpPr>
      <p:grpSpPr>
        <a:xfrm>
          <a:off x="0" y="0"/>
          <a:ext cx="0" cy="0"/>
          <a:chOff x="0" y="0"/>
          <a:chExt cx="0" cy="0"/>
        </a:xfrm>
      </p:grpSpPr>
      <p:sp>
        <p:nvSpPr>
          <p:cNvPr id="51" name="Google Shape;51;p48"/>
          <p:cNvSpPr/>
          <p:nvPr/>
        </p:nvSpPr>
        <p:spPr>
          <a:xfrm>
            <a:off x="0" y="0"/>
            <a:ext cx="9144000" cy="838200"/>
          </a:xfrm>
          <a:custGeom>
            <a:avLst/>
            <a:gdLst/>
            <a:ahLst/>
            <a:cxnLst/>
            <a:rect l="l" t="t" r="r" b="b"/>
            <a:pathLst>
              <a:path w="9144000" h="838200" extrusionOk="0">
                <a:moveTo>
                  <a:pt x="9144000" y="0"/>
                </a:moveTo>
                <a:lnTo>
                  <a:pt x="0" y="0"/>
                </a:lnTo>
                <a:lnTo>
                  <a:pt x="0" y="838200"/>
                </a:lnTo>
                <a:lnTo>
                  <a:pt x="9144000" y="838200"/>
                </a:lnTo>
                <a:lnTo>
                  <a:pt x="9144000" y="0"/>
                </a:lnTo>
                <a:close/>
              </a:path>
            </a:pathLst>
          </a:custGeom>
          <a:solidFill>
            <a:srgbClr val="FF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52" name="Google Shape;52;p48"/>
          <p:cNvPicPr preferRelativeResize="0"/>
          <p:nvPr/>
        </p:nvPicPr>
        <p:blipFill rotWithShape="1">
          <a:blip r:embed="rId2">
            <a:alphaModFix/>
          </a:blip>
          <a:srcRect/>
          <a:stretch/>
        </p:blipFill>
        <p:spPr>
          <a:xfrm>
            <a:off x="0" y="6755891"/>
            <a:ext cx="8993886" cy="101346"/>
          </a:xfrm>
          <a:prstGeom prst="rect">
            <a:avLst/>
          </a:prstGeom>
          <a:noFill/>
          <a:ln>
            <a:noFill/>
          </a:ln>
        </p:spPr>
      </p:pic>
      <p:pic>
        <p:nvPicPr>
          <p:cNvPr id="53" name="Google Shape;53;p48"/>
          <p:cNvPicPr preferRelativeResize="0"/>
          <p:nvPr/>
        </p:nvPicPr>
        <p:blipFill rotWithShape="1">
          <a:blip r:embed="rId3">
            <a:alphaModFix/>
          </a:blip>
          <a:srcRect/>
          <a:stretch/>
        </p:blipFill>
        <p:spPr>
          <a:xfrm>
            <a:off x="6553199" y="228600"/>
            <a:ext cx="2057400" cy="635508"/>
          </a:xfrm>
          <a:prstGeom prst="rect">
            <a:avLst/>
          </a:prstGeom>
          <a:noFill/>
          <a:ln>
            <a:noFill/>
          </a:ln>
        </p:spPr>
      </p:pic>
      <p:sp>
        <p:nvSpPr>
          <p:cNvPr id="54" name="Google Shape;54;p48"/>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4.png"/><Relationship Id="rId5" Type="http://schemas.openxmlformats.org/officeDocument/2006/relationships/slideLayout" Target="../slideLayouts/slideLayout5.xml"/><Relationship Id="rId10" Type="http://schemas.openxmlformats.org/officeDocument/2006/relationships/image" Target="../media/image3.jpeg"/><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2"/>
          <p:cNvSpPr/>
          <p:nvPr/>
        </p:nvSpPr>
        <p:spPr>
          <a:xfrm>
            <a:off x="0" y="0"/>
            <a:ext cx="9144000" cy="838200"/>
          </a:xfrm>
          <a:custGeom>
            <a:avLst/>
            <a:gdLst/>
            <a:ahLst/>
            <a:cxnLst/>
            <a:rect l="l" t="t" r="r" b="b"/>
            <a:pathLst>
              <a:path w="9144000" h="838200" extrusionOk="0">
                <a:moveTo>
                  <a:pt x="9144000" y="0"/>
                </a:moveTo>
                <a:lnTo>
                  <a:pt x="0" y="0"/>
                </a:lnTo>
                <a:lnTo>
                  <a:pt x="0" y="838200"/>
                </a:lnTo>
                <a:lnTo>
                  <a:pt x="9144000" y="838200"/>
                </a:lnTo>
                <a:lnTo>
                  <a:pt x="9144000" y="0"/>
                </a:lnTo>
                <a:close/>
              </a:path>
            </a:pathLst>
          </a:custGeom>
          <a:solidFill>
            <a:srgbClr val="FF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 name="Google Shape;11;p42"/>
          <p:cNvPicPr preferRelativeResize="0"/>
          <p:nvPr/>
        </p:nvPicPr>
        <p:blipFill rotWithShape="1">
          <a:blip r:embed="rId8">
            <a:alphaModFix/>
          </a:blip>
          <a:srcRect/>
          <a:stretch/>
        </p:blipFill>
        <p:spPr>
          <a:xfrm>
            <a:off x="0" y="6755891"/>
            <a:ext cx="8993886" cy="101346"/>
          </a:xfrm>
          <a:prstGeom prst="rect">
            <a:avLst/>
          </a:prstGeom>
          <a:noFill/>
          <a:ln>
            <a:noFill/>
          </a:ln>
        </p:spPr>
      </p:pic>
      <p:pic>
        <p:nvPicPr>
          <p:cNvPr id="12" name="Google Shape;12;p42"/>
          <p:cNvPicPr preferRelativeResize="0"/>
          <p:nvPr/>
        </p:nvPicPr>
        <p:blipFill rotWithShape="1">
          <a:blip r:embed="rId9">
            <a:alphaModFix/>
          </a:blip>
          <a:srcRect/>
          <a:stretch/>
        </p:blipFill>
        <p:spPr>
          <a:xfrm>
            <a:off x="6553199" y="228600"/>
            <a:ext cx="2057400" cy="635508"/>
          </a:xfrm>
          <a:prstGeom prst="rect">
            <a:avLst/>
          </a:prstGeom>
          <a:noFill/>
          <a:ln>
            <a:noFill/>
          </a:ln>
        </p:spPr>
      </p:pic>
      <p:pic>
        <p:nvPicPr>
          <p:cNvPr id="13" name="Google Shape;13;p42"/>
          <p:cNvPicPr preferRelativeResize="0"/>
          <p:nvPr/>
        </p:nvPicPr>
        <p:blipFill rotWithShape="1">
          <a:blip r:embed="rId10">
            <a:alphaModFix/>
          </a:blip>
          <a:srcRect/>
          <a:stretch/>
        </p:blipFill>
        <p:spPr>
          <a:xfrm>
            <a:off x="6553199" y="228600"/>
            <a:ext cx="1920240" cy="609600"/>
          </a:xfrm>
          <a:prstGeom prst="rect">
            <a:avLst/>
          </a:prstGeom>
          <a:noFill/>
          <a:ln>
            <a:noFill/>
          </a:ln>
        </p:spPr>
      </p:pic>
      <p:pic>
        <p:nvPicPr>
          <p:cNvPr id="14" name="Google Shape;14;p42"/>
          <p:cNvPicPr preferRelativeResize="0"/>
          <p:nvPr/>
        </p:nvPicPr>
        <p:blipFill rotWithShape="1">
          <a:blip r:embed="rId11">
            <a:alphaModFix/>
          </a:blip>
          <a:srcRect/>
          <a:stretch/>
        </p:blipFill>
        <p:spPr>
          <a:xfrm>
            <a:off x="6553199" y="228600"/>
            <a:ext cx="2057400" cy="635508"/>
          </a:xfrm>
          <a:prstGeom prst="rect">
            <a:avLst/>
          </a:prstGeom>
          <a:noFill/>
          <a:ln>
            <a:noFill/>
          </a:ln>
        </p:spPr>
      </p:pic>
      <p:sp>
        <p:nvSpPr>
          <p:cNvPr id="15" name="Google Shape;15;p42"/>
          <p:cNvSpPr/>
          <p:nvPr/>
        </p:nvSpPr>
        <p:spPr>
          <a:xfrm>
            <a:off x="6146291" y="0"/>
            <a:ext cx="2997835" cy="838200"/>
          </a:xfrm>
          <a:custGeom>
            <a:avLst/>
            <a:gdLst/>
            <a:ahLst/>
            <a:cxnLst/>
            <a:rect l="l" t="t" r="r" b="b"/>
            <a:pathLst>
              <a:path w="2997834" h="838200" extrusionOk="0">
                <a:moveTo>
                  <a:pt x="2997708" y="0"/>
                </a:moveTo>
                <a:lnTo>
                  <a:pt x="0" y="0"/>
                </a:lnTo>
                <a:lnTo>
                  <a:pt x="0" y="838200"/>
                </a:lnTo>
                <a:lnTo>
                  <a:pt x="2997708" y="838200"/>
                </a:lnTo>
                <a:lnTo>
                  <a:pt x="2997708" y="0"/>
                </a:lnTo>
                <a:close/>
              </a:path>
            </a:pathLst>
          </a:custGeom>
          <a:solidFill>
            <a:srgbClr val="FF3300"/>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6" name="Google Shape;16;p42"/>
          <p:cNvPicPr preferRelativeResize="0"/>
          <p:nvPr/>
        </p:nvPicPr>
        <p:blipFill rotWithShape="1">
          <a:blip r:embed="rId11">
            <a:alphaModFix/>
          </a:blip>
          <a:srcRect/>
          <a:stretch/>
        </p:blipFill>
        <p:spPr>
          <a:xfrm>
            <a:off x="6553199" y="228600"/>
            <a:ext cx="2057400" cy="635508"/>
          </a:xfrm>
          <a:prstGeom prst="rect">
            <a:avLst/>
          </a:prstGeom>
          <a:noFill/>
          <a:ln>
            <a:noFill/>
          </a:ln>
        </p:spPr>
      </p:pic>
      <p:sp>
        <p:nvSpPr>
          <p:cNvPr id="17" name="Google Shape;17;p42"/>
          <p:cNvSpPr/>
          <p:nvPr/>
        </p:nvSpPr>
        <p:spPr>
          <a:xfrm>
            <a:off x="6527291" y="190500"/>
            <a:ext cx="2077720" cy="685800"/>
          </a:xfrm>
          <a:custGeom>
            <a:avLst/>
            <a:gdLst/>
            <a:ahLst/>
            <a:cxnLst/>
            <a:rect l="l" t="t" r="r" b="b"/>
            <a:pathLst>
              <a:path w="2077720" h="685800" extrusionOk="0">
                <a:moveTo>
                  <a:pt x="2077211" y="0"/>
                </a:moveTo>
                <a:lnTo>
                  <a:pt x="0" y="0"/>
                </a:lnTo>
                <a:lnTo>
                  <a:pt x="0" y="685800"/>
                </a:lnTo>
                <a:lnTo>
                  <a:pt x="2077211" y="685800"/>
                </a:lnTo>
                <a:lnTo>
                  <a:pt x="2077211"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8" name="Google Shape;18;p42"/>
          <p:cNvPicPr preferRelativeResize="0"/>
          <p:nvPr/>
        </p:nvPicPr>
        <p:blipFill rotWithShape="1">
          <a:blip r:embed="rId10">
            <a:alphaModFix/>
          </a:blip>
          <a:srcRect/>
          <a:stretch/>
        </p:blipFill>
        <p:spPr>
          <a:xfrm>
            <a:off x="6553199" y="228600"/>
            <a:ext cx="1920240" cy="609600"/>
          </a:xfrm>
          <a:prstGeom prst="rect">
            <a:avLst/>
          </a:prstGeom>
          <a:noFill/>
          <a:ln>
            <a:noFill/>
          </a:ln>
        </p:spPr>
      </p:pic>
      <p:sp>
        <p:nvSpPr>
          <p:cNvPr id="19" name="Google Shape;19;p42"/>
          <p:cNvSpPr txBox="1">
            <a:spLocks noGrp="1"/>
          </p:cNvSpPr>
          <p:nvPr>
            <p:ph type="title"/>
          </p:nvPr>
        </p:nvSpPr>
        <p:spPr>
          <a:xfrm>
            <a:off x="1160170" y="-32816"/>
            <a:ext cx="6823659" cy="87884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2800" b="1" i="0" u="none" strike="noStrike" cap="none">
                <a:solidFill>
                  <a:schemeClr val="dk1"/>
                </a:solidFill>
                <a:latin typeface="Times New Roman"/>
                <a:ea typeface="Times New Roman"/>
                <a:cs typeface="Times New Roman"/>
                <a:sym typeface="Times New Roman"/>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42"/>
          <p:cNvSpPr txBox="1">
            <a:spLocks noGrp="1"/>
          </p:cNvSpPr>
          <p:nvPr>
            <p:ph type="body" idx="1"/>
          </p:nvPr>
        </p:nvSpPr>
        <p:spPr>
          <a:xfrm>
            <a:off x="535940" y="1392377"/>
            <a:ext cx="5281930" cy="1391285"/>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28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1" name="Google Shape;21;p42"/>
          <p:cNvSpPr txBox="1">
            <a:spLocks noGrp="1"/>
          </p:cNvSpPr>
          <p:nvPr>
            <p:ph type="ftr" idx="11"/>
          </p:nvPr>
        </p:nvSpPr>
        <p:spPr>
          <a:xfrm>
            <a:off x="3108960" y="6377940"/>
            <a:ext cx="292608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2" name="Google Shape;22;p4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4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a:solidFill>
                  <a:srgbClr val="888888"/>
                </a:solidFill>
                <a:latin typeface="Calibri"/>
                <a:ea typeface="Calibri"/>
                <a:cs typeface="Calibri"/>
                <a:sym typeface="Calibri"/>
              </a:defRPr>
            </a:lvl1pPr>
            <a:lvl2pPr marL="0" marR="0" lvl="1" indent="0" algn="r" rtl="0">
              <a:spcBef>
                <a:spcPts val="0"/>
              </a:spcBef>
              <a:buNone/>
              <a:defRPr sz="1800">
                <a:solidFill>
                  <a:srgbClr val="888888"/>
                </a:solidFill>
                <a:latin typeface="Calibri"/>
                <a:ea typeface="Calibri"/>
                <a:cs typeface="Calibri"/>
                <a:sym typeface="Calibri"/>
              </a:defRPr>
            </a:lvl2pPr>
            <a:lvl3pPr marL="0" marR="0" lvl="2" indent="0" algn="r" rtl="0">
              <a:spcBef>
                <a:spcPts val="0"/>
              </a:spcBef>
              <a:buNone/>
              <a:defRPr sz="1800">
                <a:solidFill>
                  <a:srgbClr val="888888"/>
                </a:solidFill>
                <a:latin typeface="Calibri"/>
                <a:ea typeface="Calibri"/>
                <a:cs typeface="Calibri"/>
                <a:sym typeface="Calibri"/>
              </a:defRPr>
            </a:lvl3pPr>
            <a:lvl4pPr marL="0" marR="0" lvl="3" indent="0" algn="r" rtl="0">
              <a:spcBef>
                <a:spcPts val="0"/>
              </a:spcBef>
              <a:buNone/>
              <a:defRPr sz="1800">
                <a:solidFill>
                  <a:srgbClr val="888888"/>
                </a:solidFill>
                <a:latin typeface="Calibri"/>
                <a:ea typeface="Calibri"/>
                <a:cs typeface="Calibri"/>
                <a:sym typeface="Calibri"/>
              </a:defRPr>
            </a:lvl4pPr>
            <a:lvl5pPr marL="0" marR="0" lvl="4" indent="0" algn="r" rtl="0">
              <a:spcBef>
                <a:spcPts val="0"/>
              </a:spcBef>
              <a:buNone/>
              <a:defRPr sz="1800">
                <a:solidFill>
                  <a:srgbClr val="888888"/>
                </a:solidFill>
                <a:latin typeface="Calibri"/>
                <a:ea typeface="Calibri"/>
                <a:cs typeface="Calibri"/>
                <a:sym typeface="Calibri"/>
              </a:defRPr>
            </a:lvl5pPr>
            <a:lvl6pPr marL="0" marR="0" lvl="5" indent="0" algn="r" rtl="0">
              <a:spcBef>
                <a:spcPts val="0"/>
              </a:spcBef>
              <a:buNone/>
              <a:defRPr sz="1800">
                <a:solidFill>
                  <a:srgbClr val="888888"/>
                </a:solidFill>
                <a:latin typeface="Calibri"/>
                <a:ea typeface="Calibri"/>
                <a:cs typeface="Calibri"/>
                <a:sym typeface="Calibri"/>
              </a:defRPr>
            </a:lvl6pPr>
            <a:lvl7pPr marL="0" marR="0" lvl="6" indent="0" algn="r" rtl="0">
              <a:spcBef>
                <a:spcPts val="0"/>
              </a:spcBef>
              <a:buNone/>
              <a:defRPr sz="1800">
                <a:solidFill>
                  <a:srgbClr val="888888"/>
                </a:solidFill>
                <a:latin typeface="Calibri"/>
                <a:ea typeface="Calibri"/>
                <a:cs typeface="Calibri"/>
                <a:sym typeface="Calibri"/>
              </a:defRPr>
            </a:lvl7pPr>
            <a:lvl8pPr marL="0" marR="0" lvl="7" indent="0" algn="r" rtl="0">
              <a:spcBef>
                <a:spcPts val="0"/>
              </a:spcBef>
              <a:buNone/>
              <a:defRPr sz="1800">
                <a:solidFill>
                  <a:srgbClr val="888888"/>
                </a:solidFill>
                <a:latin typeface="Calibri"/>
                <a:ea typeface="Calibri"/>
                <a:cs typeface="Calibri"/>
                <a:sym typeface="Calibri"/>
              </a:defRPr>
            </a:lvl8pPr>
            <a:lvl9pPr marL="0" marR="0" lvl="8" indent="0" algn="r" rtl="0">
              <a:spcBef>
                <a:spcPts val="0"/>
              </a:spcBef>
              <a:buNone/>
              <a:defRPr sz="18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b="0" u="non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
          <p:cNvSpPr txBox="1">
            <a:spLocks noGrp="1"/>
          </p:cNvSpPr>
          <p:nvPr>
            <p:ph type="title"/>
          </p:nvPr>
        </p:nvSpPr>
        <p:spPr>
          <a:xfrm>
            <a:off x="2324100" y="2895600"/>
            <a:ext cx="4324350" cy="751488"/>
          </a:xfrm>
          <a:prstGeom prst="rect">
            <a:avLst/>
          </a:prstGeom>
          <a:noFill/>
          <a:ln>
            <a:noFill/>
          </a:ln>
        </p:spPr>
        <p:txBody>
          <a:bodyPr spcFirstLastPara="1" wrap="square" lIns="0" tIns="12700" rIns="0" bIns="0" anchor="t" anchorCtr="0">
            <a:spAutoFit/>
          </a:bodyPr>
          <a:lstStyle/>
          <a:p>
            <a:pPr marL="12065" marR="5080" lvl="0" indent="0" algn="ctr" rtl="0">
              <a:lnSpc>
                <a:spcPct val="100000"/>
              </a:lnSpc>
              <a:spcBef>
                <a:spcPts val="0"/>
              </a:spcBef>
              <a:spcAft>
                <a:spcPts val="0"/>
              </a:spcAft>
              <a:buNone/>
            </a:pPr>
            <a:r>
              <a:rPr lang="en-US" sz="4800"/>
              <a:t>Deadlocks</a:t>
            </a:r>
            <a:endParaRPr sz="4800"/>
          </a:p>
        </p:txBody>
      </p:sp>
      <p:sp>
        <p:nvSpPr>
          <p:cNvPr id="62" name="Google Shape;62;p1"/>
          <p:cNvSpPr txBox="1"/>
          <p:nvPr/>
        </p:nvSpPr>
        <p:spPr>
          <a:xfrm>
            <a:off x="266700" y="5257800"/>
            <a:ext cx="8686800" cy="936154"/>
          </a:xfrm>
          <a:prstGeom prst="rect">
            <a:avLst/>
          </a:prstGeom>
          <a:noFill/>
          <a:ln>
            <a:noFill/>
          </a:ln>
        </p:spPr>
        <p:txBody>
          <a:bodyPr spcFirstLastPara="1" wrap="square" lIns="0" tIns="12700" rIns="0" bIns="0" anchor="t" anchorCtr="0">
            <a:spAutoFit/>
          </a:bodyPr>
          <a:lstStyle/>
          <a:p>
            <a:pPr marL="1054735" marR="5080" lvl="0" indent="-1042669" algn="ctr" rtl="0">
              <a:lnSpc>
                <a:spcPct val="100000"/>
              </a:lnSpc>
              <a:spcBef>
                <a:spcPts val="0"/>
              </a:spcBef>
              <a:spcAft>
                <a:spcPts val="0"/>
              </a:spcAft>
              <a:buNone/>
            </a:pPr>
            <a:r>
              <a:rPr lang="en-US" sz="2000" b="1">
                <a:solidFill>
                  <a:srgbClr val="FF0000"/>
                </a:solidFill>
                <a:latin typeface="Times New Roman"/>
                <a:ea typeface="Times New Roman"/>
                <a:cs typeface="Times New Roman"/>
                <a:sym typeface="Times New Roman"/>
              </a:rPr>
              <a:t>Department of Computer Science and Engineering</a:t>
            </a:r>
            <a:endParaRPr sz="2000" b="1">
              <a:solidFill>
                <a:srgbClr val="FF0000"/>
              </a:solidFill>
              <a:latin typeface="Times New Roman"/>
              <a:ea typeface="Times New Roman"/>
              <a:cs typeface="Times New Roman"/>
              <a:sym typeface="Times New Roman"/>
            </a:endParaRPr>
          </a:p>
          <a:p>
            <a:pPr marL="1054735" marR="5080" lvl="0" indent="-1042669" algn="ctr" rtl="0">
              <a:spcBef>
                <a:spcPts val="0"/>
              </a:spcBef>
              <a:spcAft>
                <a:spcPts val="0"/>
              </a:spcAft>
              <a:buNone/>
            </a:pPr>
            <a:r>
              <a:rPr lang="en-US" sz="2000" b="1">
                <a:solidFill>
                  <a:srgbClr val="0000CC"/>
                </a:solidFill>
                <a:latin typeface="Times New Roman"/>
                <a:ea typeface="Times New Roman"/>
                <a:cs typeface="Times New Roman"/>
                <a:sym typeface="Times New Roman"/>
              </a:rPr>
              <a:t>Chitkara University Institute of Engineering and Technology  </a:t>
            </a:r>
            <a:endParaRPr sz="2000" b="1">
              <a:solidFill>
                <a:srgbClr val="0000CC"/>
              </a:solidFill>
              <a:latin typeface="Times New Roman"/>
              <a:ea typeface="Times New Roman"/>
              <a:cs typeface="Times New Roman"/>
              <a:sym typeface="Times New Roman"/>
            </a:endParaRPr>
          </a:p>
          <a:p>
            <a:pPr marL="1054735" marR="5080" lvl="0" indent="-1042669" algn="ctr" rtl="0">
              <a:lnSpc>
                <a:spcPct val="100000"/>
              </a:lnSpc>
              <a:spcBef>
                <a:spcPts val="0"/>
              </a:spcBef>
              <a:spcAft>
                <a:spcPts val="0"/>
              </a:spcAft>
              <a:buNone/>
            </a:pPr>
            <a:r>
              <a:rPr lang="en-US" sz="2000" b="1">
                <a:solidFill>
                  <a:srgbClr val="FF0000"/>
                </a:solidFill>
                <a:latin typeface="Times New Roman"/>
                <a:ea typeface="Times New Roman"/>
                <a:cs typeface="Times New Roman"/>
                <a:sym typeface="Times New Roman"/>
              </a:rPr>
              <a:t>Chitkara University, Punjab</a:t>
            </a:r>
            <a:endParaRPr sz="2000" b="1">
              <a:solidFill>
                <a:schemeClr val="dk1"/>
              </a:solidFill>
              <a:latin typeface="Times New Roman"/>
              <a:ea typeface="Times New Roman"/>
              <a:cs typeface="Times New Roman"/>
              <a:sym typeface="Times New Roman"/>
            </a:endParaRPr>
          </a:p>
        </p:txBody>
      </p:sp>
      <p:sp>
        <p:nvSpPr>
          <p:cNvPr id="63" name="Google Shape;63;p1"/>
          <p:cNvSpPr/>
          <p:nvPr/>
        </p:nvSpPr>
        <p:spPr>
          <a:xfrm>
            <a:off x="2324100" y="914400"/>
            <a:ext cx="457200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400" b="1">
                <a:solidFill>
                  <a:srgbClr val="392FF9"/>
                </a:solidFill>
                <a:latin typeface="Calibri"/>
                <a:ea typeface="Calibri"/>
                <a:cs typeface="Calibri"/>
                <a:sym typeface="Calibri"/>
              </a:rPr>
              <a:t>Operating System</a:t>
            </a:r>
            <a:r>
              <a:rPr lang="en-US" sz="2400" b="1">
                <a:solidFill>
                  <a:srgbClr val="392FF9"/>
                </a:solidFill>
                <a:latin typeface="Calibri"/>
                <a:ea typeface="Calibri"/>
                <a:cs typeface="Calibri"/>
                <a:sym typeface="Calibri"/>
              </a:rPr>
              <a:t/>
            </a:r>
            <a:br>
              <a:rPr lang="en-US" sz="2400" b="1">
                <a:solidFill>
                  <a:srgbClr val="392FF9"/>
                </a:solidFill>
                <a:latin typeface="Calibri"/>
                <a:ea typeface="Calibri"/>
                <a:cs typeface="Calibri"/>
                <a:sym typeface="Calibri"/>
              </a:rPr>
            </a:br>
            <a:r>
              <a:rPr lang="en-US" sz="2800" b="1">
                <a:solidFill>
                  <a:srgbClr val="C00000"/>
                </a:solidFill>
                <a:latin typeface="Calibri"/>
                <a:ea typeface="Calibri"/>
                <a:cs typeface="Calibri"/>
                <a:sym typeface="Calibri"/>
              </a:rPr>
              <a:t>(24CSE0105)</a:t>
            </a:r>
            <a:endParaRPr sz="4800" b="1">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8"/>
          <p:cNvSpPr txBox="1">
            <a:spLocks noGrp="1"/>
          </p:cNvSpPr>
          <p:nvPr>
            <p:ph type="title" idx="4294967295"/>
          </p:nvPr>
        </p:nvSpPr>
        <p:spPr>
          <a:xfrm>
            <a:off x="237330" y="228600"/>
            <a:ext cx="8150225" cy="5127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2800"/>
              <a:buFont typeface="Arial"/>
              <a:buNone/>
            </a:pPr>
            <a:r>
              <a:rPr lang="en-US" sz="2800" b="1" i="0" u="none" strike="noStrike" cap="none">
                <a:solidFill>
                  <a:srgbClr val="006699"/>
                </a:solidFill>
                <a:latin typeface="Arial"/>
                <a:ea typeface="Arial"/>
                <a:cs typeface="Arial"/>
                <a:sym typeface="Arial"/>
              </a:rPr>
              <a:t>Example of a Resource Allocation Graph</a:t>
            </a:r>
            <a:endParaRPr sz="2800" b="1" i="0" u="none" strike="noStrike" cap="none">
              <a:solidFill>
                <a:schemeClr val="dk1"/>
              </a:solidFill>
              <a:latin typeface="Times New Roman"/>
              <a:ea typeface="Times New Roman"/>
              <a:cs typeface="Times New Roman"/>
              <a:sym typeface="Times New Roman"/>
            </a:endParaRPr>
          </a:p>
        </p:txBody>
      </p:sp>
      <p:pic>
        <p:nvPicPr>
          <p:cNvPr id="139" name="Google Shape;139;p8"/>
          <p:cNvPicPr preferRelativeResize="0"/>
          <p:nvPr/>
        </p:nvPicPr>
        <p:blipFill rotWithShape="1">
          <a:blip r:embed="rId3">
            <a:alphaModFix/>
          </a:blip>
          <a:srcRect l="25285" t="925" r="25285" b="1530"/>
          <a:stretch/>
        </p:blipFill>
        <p:spPr>
          <a:xfrm>
            <a:off x="2941637" y="1316037"/>
            <a:ext cx="2741612" cy="4059237"/>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9"/>
          <p:cNvSpPr txBox="1">
            <a:spLocks noGrp="1"/>
          </p:cNvSpPr>
          <p:nvPr>
            <p:ph type="title"/>
          </p:nvPr>
        </p:nvSpPr>
        <p:spPr>
          <a:xfrm>
            <a:off x="71300" y="200075"/>
            <a:ext cx="8009400" cy="4758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6699"/>
              </a:buClr>
              <a:buSzPts val="2800"/>
              <a:buFont typeface="Arial"/>
              <a:buNone/>
            </a:pPr>
            <a:r>
              <a:rPr lang="en-US" sz="2400" b="1" i="0" u="none">
                <a:latin typeface="Arial"/>
                <a:ea typeface="Arial"/>
                <a:cs typeface="Arial"/>
                <a:sym typeface="Arial"/>
              </a:rPr>
              <a:t>Resource Allocation Graph With A Deadlock</a:t>
            </a:r>
            <a:endParaRPr sz="2400"/>
          </a:p>
        </p:txBody>
      </p:sp>
      <p:pic>
        <p:nvPicPr>
          <p:cNvPr id="146" name="Google Shape;146;p9"/>
          <p:cNvPicPr preferRelativeResize="0"/>
          <p:nvPr/>
        </p:nvPicPr>
        <p:blipFill rotWithShape="1">
          <a:blip r:embed="rId3">
            <a:alphaModFix/>
          </a:blip>
          <a:srcRect/>
          <a:stretch/>
        </p:blipFill>
        <p:spPr>
          <a:xfrm>
            <a:off x="3013075" y="1212850"/>
            <a:ext cx="2781300" cy="4098925"/>
          </a:xfrm>
          <a:prstGeom prst="rect">
            <a:avLst/>
          </a:prstGeom>
          <a:noFill/>
          <a:ln>
            <a:noFill/>
          </a:ln>
        </p:spPr>
      </p:pic>
      <p:pic>
        <p:nvPicPr>
          <p:cNvPr id="147" name="Google Shape;147;p9"/>
          <p:cNvPicPr preferRelativeResize="0"/>
          <p:nvPr/>
        </p:nvPicPr>
        <p:blipFill>
          <a:blip r:embed="rId4">
            <a:alphaModFix/>
          </a:blip>
          <a:stretch>
            <a:fillRect/>
          </a:stretch>
        </p:blipFill>
        <p:spPr>
          <a:xfrm>
            <a:off x="578700" y="5396837"/>
            <a:ext cx="6994607" cy="1143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10"/>
          <p:cNvSpPr txBox="1">
            <a:spLocks noGrp="1"/>
          </p:cNvSpPr>
          <p:nvPr>
            <p:ph type="title"/>
          </p:nvPr>
        </p:nvSpPr>
        <p:spPr>
          <a:xfrm>
            <a:off x="0" y="228600"/>
            <a:ext cx="7954962" cy="457200"/>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Graph With A Cycle But No Deadlock</a:t>
            </a:r>
            <a:endParaRPr/>
          </a:p>
        </p:txBody>
      </p:sp>
      <p:pic>
        <p:nvPicPr>
          <p:cNvPr id="154" name="Google Shape;154;p10" descr="7"/>
          <p:cNvPicPr preferRelativeResize="0"/>
          <p:nvPr/>
        </p:nvPicPr>
        <p:blipFill rotWithShape="1">
          <a:blip r:embed="rId3">
            <a:alphaModFix/>
          </a:blip>
          <a:srcRect/>
          <a:stretch/>
        </p:blipFill>
        <p:spPr>
          <a:xfrm>
            <a:off x="3216275" y="1208087"/>
            <a:ext cx="2952750" cy="3767137"/>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idx="4294967295"/>
          </p:nvPr>
        </p:nvSpPr>
        <p:spPr>
          <a:xfrm>
            <a:off x="457200" y="152400"/>
            <a:ext cx="82296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Basic Facts</a:t>
            </a:r>
            <a:endParaRPr sz="2800" b="1" i="0" u="none" strike="noStrike" cap="none">
              <a:solidFill>
                <a:schemeClr val="dk1"/>
              </a:solidFill>
              <a:latin typeface="Times New Roman"/>
              <a:ea typeface="Times New Roman"/>
              <a:cs typeface="Times New Roman"/>
              <a:sym typeface="Times New Roman"/>
            </a:endParaRPr>
          </a:p>
        </p:txBody>
      </p:sp>
      <p:sp>
        <p:nvSpPr>
          <p:cNvPr id="161" name="Google Shape;161;p11"/>
          <p:cNvSpPr txBox="1">
            <a:spLocks noGrp="1"/>
          </p:cNvSpPr>
          <p:nvPr>
            <p:ph type="body" idx="4294967295"/>
          </p:nvPr>
        </p:nvSpPr>
        <p:spPr>
          <a:xfrm>
            <a:off x="865187" y="1217612"/>
            <a:ext cx="6284912" cy="44005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If graph contains no cycles ⇒ no deadlock</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If graph contains a cycle ⇒</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only one instance per resource type, then deadlock</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several instances per resource type, possibility of deadlock</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170656" y="152400"/>
            <a:ext cx="7577137"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Methods for Handling Deadlocks</a:t>
            </a:r>
            <a:endParaRPr sz="2800" b="1" i="0" u="none" strike="noStrike" cap="none">
              <a:solidFill>
                <a:schemeClr val="dk1"/>
              </a:solidFill>
              <a:latin typeface="Times New Roman"/>
              <a:ea typeface="Times New Roman"/>
              <a:cs typeface="Times New Roman"/>
              <a:sym typeface="Times New Roman"/>
            </a:endParaRPr>
          </a:p>
        </p:txBody>
      </p:sp>
      <p:sp>
        <p:nvSpPr>
          <p:cNvPr id="168" name="Google Shape;168;p12"/>
          <p:cNvSpPr txBox="1">
            <a:spLocks noGrp="1"/>
          </p:cNvSpPr>
          <p:nvPr>
            <p:ph type="body" idx="4294967295"/>
          </p:nvPr>
        </p:nvSpPr>
        <p:spPr>
          <a:xfrm>
            <a:off x="304800" y="1198562"/>
            <a:ext cx="8458200" cy="32956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Ensure that the system will </a:t>
            </a:r>
            <a:r>
              <a:rPr lang="en-US" sz="1800" b="1" i="1" u="none">
                <a:solidFill>
                  <a:srgbClr val="FF0066"/>
                </a:solidFill>
                <a:highlight>
                  <a:srgbClr val="F7BDF7"/>
                </a:highlight>
                <a:latin typeface="Helvetica Neue"/>
                <a:ea typeface="Helvetica Neue"/>
                <a:cs typeface="Helvetica Neue"/>
                <a:sym typeface="Helvetica Neue"/>
              </a:rPr>
              <a:t>never</a:t>
            </a:r>
            <a:r>
              <a:rPr lang="en-US" sz="1800" b="0" i="0" u="none">
                <a:solidFill>
                  <a:schemeClr val="dk1"/>
                </a:solidFill>
                <a:highlight>
                  <a:srgbClr val="F7BDF7"/>
                </a:highlight>
                <a:latin typeface="Helvetica Neue"/>
                <a:ea typeface="Helvetica Neue"/>
                <a:cs typeface="Helvetica Neue"/>
                <a:sym typeface="Helvetica Neue"/>
              </a:rPr>
              <a:t> enter a deadlock state:</a:t>
            </a:r>
            <a:endParaRPr>
              <a:highlight>
                <a:srgbClr val="F7BDF7"/>
              </a:highlight>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Deadlock prevention</a:t>
            </a:r>
            <a:endParaRPr>
              <a:highlight>
                <a:srgbClr val="F7BDF7"/>
              </a:highlight>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Deadlock avoid</a:t>
            </a:r>
            <a:r>
              <a:rPr lang="en-US">
                <a:highlight>
                  <a:srgbClr val="F7BDF7"/>
                </a:highlight>
              </a:rPr>
              <a:t>a</a:t>
            </a:r>
            <a:r>
              <a:rPr lang="en-US" sz="1800" b="0" i="0" u="none">
                <a:solidFill>
                  <a:schemeClr val="dk1"/>
                </a:solidFill>
                <a:highlight>
                  <a:srgbClr val="F7BDF7"/>
                </a:highlight>
                <a:latin typeface="Helvetica Neue"/>
                <a:ea typeface="Helvetica Neue"/>
                <a:cs typeface="Helvetica Neue"/>
                <a:sym typeface="Helvetica Neue"/>
              </a:rPr>
              <a:t>nce</a:t>
            </a:r>
            <a:endParaRPr>
              <a:highlight>
                <a:srgbClr val="F7BDF7"/>
              </a:highlight>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Allow the system to enter a deadlock state and then recover</a:t>
            </a:r>
            <a:endParaRPr>
              <a:highlight>
                <a:srgbClr val="F7BDF7"/>
              </a:highlight>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Ignore the problem and pretend that deadlocks never occur in the system; used by most operating systems, including UNIX</a:t>
            </a:r>
            <a:endParaRPr>
              <a:highlight>
                <a:srgbClr val="F7BDF7"/>
              </a:high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3"/>
          <p:cNvSpPr txBox="1">
            <a:spLocks noGrp="1"/>
          </p:cNvSpPr>
          <p:nvPr>
            <p:ph type="title" idx="4294967295"/>
          </p:nvPr>
        </p:nvSpPr>
        <p:spPr>
          <a:xfrm>
            <a:off x="885825" y="198437"/>
            <a:ext cx="7800975"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Deadlock Prevention</a:t>
            </a:r>
            <a:endParaRPr sz="2800" b="1" i="0" u="none" strike="noStrike" cap="none">
              <a:solidFill>
                <a:schemeClr val="dk1"/>
              </a:solidFill>
              <a:latin typeface="Times New Roman"/>
              <a:ea typeface="Times New Roman"/>
              <a:cs typeface="Times New Roman"/>
              <a:sym typeface="Times New Roman"/>
            </a:endParaRPr>
          </a:p>
        </p:txBody>
      </p:sp>
      <p:sp>
        <p:nvSpPr>
          <p:cNvPr id="175" name="Google Shape;175;p13"/>
          <p:cNvSpPr txBox="1">
            <a:spLocks noGrp="1"/>
          </p:cNvSpPr>
          <p:nvPr>
            <p:ph type="body" idx="4294967295"/>
          </p:nvPr>
        </p:nvSpPr>
        <p:spPr>
          <a:xfrm>
            <a:off x="76200" y="1633537"/>
            <a:ext cx="8534400" cy="38227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993300"/>
              </a:buClr>
              <a:buSzPts val="1620"/>
              <a:buFont typeface="Arial"/>
              <a:buChar char="●"/>
            </a:pPr>
            <a:r>
              <a:rPr lang="en-US" sz="1800" b="1" i="0" u="none">
                <a:solidFill>
                  <a:schemeClr val="dk1"/>
                </a:solidFill>
                <a:highlight>
                  <a:srgbClr val="F7BDF7"/>
                </a:highlight>
                <a:latin typeface="Helvetica Neue"/>
                <a:ea typeface="Helvetica Neue"/>
                <a:cs typeface="Helvetica Neue"/>
                <a:sym typeface="Helvetica Neue"/>
              </a:rPr>
              <a:t>Mutual Exclusion</a:t>
            </a:r>
            <a:r>
              <a:rPr lang="en-US" sz="1800" b="0" i="0" u="none">
                <a:solidFill>
                  <a:schemeClr val="dk1"/>
                </a:solidFill>
                <a:highlight>
                  <a:srgbClr val="F7BDF7"/>
                </a:highlight>
                <a:latin typeface="Helvetica Neue"/>
                <a:ea typeface="Helvetica Neue"/>
                <a:cs typeface="Helvetica Neue"/>
                <a:sym typeface="Helvetica Neue"/>
              </a:rPr>
              <a:t> – not required for sharable resources (e.g., read-only files); must hold for non-sharable resources</a:t>
            </a:r>
            <a:endParaRPr>
              <a:highlight>
                <a:srgbClr val="F7BDF7"/>
              </a:highlight>
            </a:endParaRPr>
          </a:p>
          <a:p>
            <a:pPr marL="342900" lvl="0" indent="-342900" algn="just" rtl="0">
              <a:lnSpc>
                <a:spcPct val="100000"/>
              </a:lnSpc>
              <a:spcBef>
                <a:spcPts val="630"/>
              </a:spcBef>
              <a:spcAft>
                <a:spcPts val="0"/>
              </a:spcAft>
              <a:buClr>
                <a:srgbClr val="993300"/>
              </a:buClr>
              <a:buSzPts val="1620"/>
              <a:buFont typeface="Arial"/>
              <a:buChar char="●"/>
            </a:pPr>
            <a:r>
              <a:rPr lang="en-US" sz="1800" b="1" i="0" u="none">
                <a:solidFill>
                  <a:schemeClr val="dk1"/>
                </a:solidFill>
                <a:highlight>
                  <a:srgbClr val="F7BDF7"/>
                </a:highlight>
                <a:latin typeface="Helvetica Neue"/>
                <a:ea typeface="Helvetica Neue"/>
                <a:cs typeface="Helvetica Neue"/>
                <a:sym typeface="Helvetica Neue"/>
              </a:rPr>
              <a:t>Hold and Wait</a:t>
            </a:r>
            <a:r>
              <a:rPr lang="en-US" sz="1800" b="0" i="0" u="none">
                <a:solidFill>
                  <a:schemeClr val="dk1"/>
                </a:solidFill>
                <a:highlight>
                  <a:srgbClr val="F7BDF7"/>
                </a:highlight>
                <a:latin typeface="Helvetica Neue"/>
                <a:ea typeface="Helvetica Neue"/>
                <a:cs typeface="Helvetica Neue"/>
                <a:sym typeface="Helvetica Neue"/>
              </a:rPr>
              <a:t> – must guarantee that whenever a process requests a resource, it does not hold any other resources</a:t>
            </a:r>
            <a:endParaRPr>
              <a:highlight>
                <a:srgbClr val="F7BDF7"/>
              </a:highlight>
            </a:endParaRPr>
          </a:p>
          <a:p>
            <a:pPr marL="742950" lvl="1" indent="-285750" algn="just" rtl="0">
              <a:lnSpc>
                <a:spcPct val="10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Require process to request and be allocated all its resources before it begins execution, or allow process to request resources only when the process has none allocated to it.</a:t>
            </a:r>
            <a:endParaRPr>
              <a:highlight>
                <a:srgbClr val="F7BDF7"/>
              </a:highlight>
            </a:endParaRPr>
          </a:p>
          <a:p>
            <a:pPr marL="742950" lvl="1" indent="-285750" algn="just"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Low resource utilization; starvation possible</a:t>
            </a:r>
            <a:endParaRPr/>
          </a:p>
        </p:txBody>
      </p:sp>
      <p:sp>
        <p:nvSpPr>
          <p:cNvPr id="176" name="Google Shape;176;p13"/>
          <p:cNvSpPr txBox="1"/>
          <p:nvPr/>
        </p:nvSpPr>
        <p:spPr>
          <a:xfrm>
            <a:off x="381000" y="1019468"/>
            <a:ext cx="42735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Restrain the ways request can be made</a:t>
            </a:r>
            <a:endParaRPr sz="18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a:spLocks noGrp="1"/>
          </p:cNvSpPr>
          <p:nvPr>
            <p:ph type="title" idx="4294967295"/>
          </p:nvPr>
        </p:nvSpPr>
        <p:spPr>
          <a:xfrm>
            <a:off x="349250" y="228600"/>
            <a:ext cx="76835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Deadlock Prevention (Cont.)</a:t>
            </a:r>
            <a:endParaRPr sz="2800" b="1" i="0" u="none" strike="noStrike" cap="none">
              <a:solidFill>
                <a:schemeClr val="dk1"/>
              </a:solidFill>
              <a:latin typeface="Times New Roman"/>
              <a:ea typeface="Times New Roman"/>
              <a:cs typeface="Times New Roman"/>
              <a:sym typeface="Times New Roman"/>
            </a:endParaRPr>
          </a:p>
        </p:txBody>
      </p:sp>
      <p:sp>
        <p:nvSpPr>
          <p:cNvPr id="183" name="Google Shape;183;p14"/>
          <p:cNvSpPr txBox="1">
            <a:spLocks noGrp="1"/>
          </p:cNvSpPr>
          <p:nvPr>
            <p:ph type="body" idx="4294967295"/>
          </p:nvPr>
        </p:nvSpPr>
        <p:spPr>
          <a:xfrm>
            <a:off x="349250" y="1143950"/>
            <a:ext cx="8261350" cy="44466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No Preemption</a:t>
            </a:r>
            <a:r>
              <a:rPr lang="en-US" sz="1800" b="0" i="0" u="none">
                <a:solidFill>
                  <a:schemeClr val="dk1"/>
                </a:solidFill>
                <a:latin typeface="Helvetica Neue"/>
                <a:ea typeface="Helvetica Neue"/>
                <a:cs typeface="Helvetica Neue"/>
                <a:sym typeface="Helvetica Neue"/>
              </a:rPr>
              <a:t> –</a:t>
            </a:r>
            <a:endParaRPr/>
          </a:p>
          <a:p>
            <a:pPr marL="742950" lvl="1" indent="-285750" algn="just"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If a process that is holding some resources requests another resource that cannot be immediately allocated to it, then all resources currently being held are released</a:t>
            </a:r>
            <a:endParaRPr/>
          </a:p>
          <a:p>
            <a:pPr marL="742950" lvl="1" indent="-285750" algn="just"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Preempted resources are added to the list of resources for which the process is waiting</a:t>
            </a:r>
            <a:endParaRPr/>
          </a:p>
          <a:p>
            <a:pPr marL="742950" lvl="1" indent="-285750" algn="just"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Process will be restarted only when it can regain its old resources, as well as the new ones that it is requesting</a:t>
            </a:r>
            <a:endParaRPr/>
          </a:p>
          <a:p>
            <a:pPr marL="342900" lvl="0" indent="-342900" algn="just" rtl="0">
              <a:lnSpc>
                <a:spcPct val="100000"/>
              </a:lnSpc>
              <a:spcBef>
                <a:spcPts val="630"/>
              </a:spcBef>
              <a:spcAft>
                <a:spcPts val="0"/>
              </a:spcAft>
              <a:buClr>
                <a:srgbClr val="993300"/>
              </a:buClr>
              <a:buSzPts val="1620"/>
              <a:buFont typeface="Arial"/>
              <a:buChar char="●"/>
            </a:pPr>
            <a:r>
              <a:rPr lang="en-US" sz="1800" b="1" i="0" u="none">
                <a:solidFill>
                  <a:schemeClr val="dk1"/>
                </a:solidFill>
                <a:highlight>
                  <a:srgbClr val="F7BDF7"/>
                </a:highlight>
                <a:latin typeface="Helvetica Neue"/>
                <a:ea typeface="Helvetica Neue"/>
                <a:cs typeface="Helvetica Neue"/>
                <a:sym typeface="Helvetica Neue"/>
              </a:rPr>
              <a:t>Circular Wait</a:t>
            </a:r>
            <a:r>
              <a:rPr lang="en-US" sz="1800" b="0" i="0" u="none">
                <a:solidFill>
                  <a:schemeClr val="dk1"/>
                </a:solidFill>
                <a:latin typeface="Helvetica Neue"/>
                <a:ea typeface="Helvetica Neue"/>
                <a:cs typeface="Helvetica Neue"/>
                <a:sym typeface="Helvetica Neue"/>
              </a:rPr>
              <a:t> – impose a total ordering of all resource types, and </a:t>
            </a:r>
            <a:r>
              <a:rPr lang="en-US" sz="1800" b="0" i="0" u="none">
                <a:solidFill>
                  <a:schemeClr val="dk1"/>
                </a:solidFill>
                <a:highlight>
                  <a:srgbClr val="F7BDF7"/>
                </a:highlight>
                <a:latin typeface="Helvetica Neue"/>
                <a:ea typeface="Helvetica Neue"/>
                <a:cs typeface="Helvetica Neue"/>
                <a:sym typeface="Helvetica Neue"/>
              </a:rPr>
              <a:t>require that each process requests resources in an increasing order of enumeration</a:t>
            </a:r>
            <a:endParaRPr>
              <a:highlight>
                <a:srgbClr val="F7BDF7"/>
              </a:highlight>
            </a:endParaRPr>
          </a:p>
          <a:p>
            <a:pPr marL="342900" lvl="0" indent="-240030" algn="just" rtl="0">
              <a:spcBef>
                <a:spcPts val="630"/>
              </a:spcBef>
              <a:spcAft>
                <a:spcPts val="0"/>
              </a:spcAft>
              <a:buClr>
                <a:schemeClr val="dk1"/>
              </a:buClr>
              <a:buSzPts val="1620"/>
              <a:buFont typeface="Times New Roman"/>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15"/>
          <p:cNvSpPr txBox="1">
            <a:spLocks noGrp="1"/>
          </p:cNvSpPr>
          <p:nvPr>
            <p:ph type="title" idx="4294967295"/>
          </p:nvPr>
        </p:nvSpPr>
        <p:spPr>
          <a:xfrm>
            <a:off x="457200" y="219942"/>
            <a:ext cx="7762875"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Deadlock Avoidance</a:t>
            </a:r>
            <a:endParaRPr sz="2800" b="1" i="0" u="none" strike="noStrike" cap="none">
              <a:solidFill>
                <a:schemeClr val="dk1"/>
              </a:solidFill>
              <a:latin typeface="Times New Roman"/>
              <a:ea typeface="Times New Roman"/>
              <a:cs typeface="Times New Roman"/>
              <a:sym typeface="Times New Roman"/>
            </a:endParaRPr>
          </a:p>
        </p:txBody>
      </p:sp>
      <p:sp>
        <p:nvSpPr>
          <p:cNvPr id="190" name="Google Shape;190;p15"/>
          <p:cNvSpPr txBox="1">
            <a:spLocks noGrp="1"/>
          </p:cNvSpPr>
          <p:nvPr>
            <p:ph type="body" idx="4294967295"/>
          </p:nvPr>
        </p:nvSpPr>
        <p:spPr>
          <a:xfrm>
            <a:off x="304800" y="1814512"/>
            <a:ext cx="8534400" cy="3783012"/>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Simplest and most </a:t>
            </a:r>
            <a:r>
              <a:rPr lang="en-US" sz="1800" b="0" u="none">
                <a:solidFill>
                  <a:schemeClr val="dk1"/>
                </a:solidFill>
                <a:latin typeface="Helvetica Neue"/>
                <a:ea typeface="Helvetica Neue"/>
                <a:cs typeface="Helvetica Neue"/>
                <a:sym typeface="Helvetica Neue"/>
              </a:rPr>
              <a:t>useful</a:t>
            </a:r>
            <a:r>
              <a:rPr lang="en-US" sz="1800" b="0" i="0" u="none">
                <a:solidFill>
                  <a:schemeClr val="dk1"/>
                </a:solidFill>
                <a:latin typeface="Helvetica Neue"/>
                <a:ea typeface="Helvetica Neue"/>
                <a:cs typeface="Helvetica Neue"/>
                <a:sym typeface="Helvetica Neue"/>
              </a:rPr>
              <a:t> model requires that each process declare the </a:t>
            </a:r>
            <a:r>
              <a:rPr lang="en-US" sz="1800" b="1" i="1" u="none">
                <a:solidFill>
                  <a:schemeClr val="dk1"/>
                </a:solidFill>
                <a:latin typeface="Helvetica Neue"/>
                <a:ea typeface="Helvetica Neue"/>
                <a:cs typeface="Helvetica Neue"/>
                <a:sym typeface="Helvetica Neue"/>
              </a:rPr>
              <a:t>maximum number</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of resources of each type that it may need</a:t>
            </a:r>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deadlock-avoidance algorithm dynamically examines the resource-allocation state to ensure that there can never be a circular-wait condition</a:t>
            </a:r>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Resource-allocation </a:t>
            </a:r>
            <a:r>
              <a:rPr lang="en-US" sz="1800" b="0" i="1" u="none">
                <a:solidFill>
                  <a:schemeClr val="dk1"/>
                </a:solidFill>
                <a:latin typeface="Helvetica Neue"/>
                <a:ea typeface="Helvetica Neue"/>
                <a:cs typeface="Helvetica Neue"/>
                <a:sym typeface="Helvetica Neue"/>
              </a:rPr>
              <a:t>state</a:t>
            </a:r>
            <a:r>
              <a:rPr lang="en-US" sz="1800" b="0" i="0" u="none">
                <a:solidFill>
                  <a:schemeClr val="dk1"/>
                </a:solidFill>
                <a:latin typeface="Helvetica Neue"/>
                <a:ea typeface="Helvetica Neue"/>
                <a:cs typeface="Helvetica Neue"/>
                <a:sym typeface="Helvetica Neue"/>
              </a:rPr>
              <a:t> is defined by the number of available and allocated resources, and the maximum demands of the processes</a:t>
            </a:r>
            <a:endParaRPr/>
          </a:p>
        </p:txBody>
      </p:sp>
      <p:sp>
        <p:nvSpPr>
          <p:cNvPr id="191" name="Google Shape;191;p15"/>
          <p:cNvSpPr txBox="1"/>
          <p:nvPr/>
        </p:nvSpPr>
        <p:spPr>
          <a:xfrm>
            <a:off x="304800" y="1098550"/>
            <a:ext cx="8618537" cy="64135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Requires that the system has some additional </a:t>
            </a:r>
            <a:r>
              <a:rPr lang="en-US" sz="1800" b="1" i="1" u="none">
                <a:solidFill>
                  <a:schemeClr val="dk1"/>
                </a:solidFill>
                <a:latin typeface="Helvetica Neue"/>
                <a:ea typeface="Helvetica Neue"/>
                <a:cs typeface="Helvetica Neue"/>
                <a:sym typeface="Helvetica Neue"/>
              </a:rPr>
              <a:t>a priori </a:t>
            </a:r>
            <a:r>
              <a:rPr lang="en-US" sz="1800" b="0" i="0" u="none">
                <a:solidFill>
                  <a:schemeClr val="dk1"/>
                </a:solidFill>
                <a:latin typeface="Helvetica Neue"/>
                <a:ea typeface="Helvetica Neue"/>
                <a:cs typeface="Helvetica Neue"/>
                <a:sym typeface="Helvetica Neue"/>
              </a:rPr>
              <a:t>information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available</a:t>
            </a:r>
            <a:endParaRPr sz="1800">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6"/>
          <p:cNvSpPr txBox="1">
            <a:spLocks noGrp="1"/>
          </p:cNvSpPr>
          <p:nvPr>
            <p:ph type="title" idx="4294967295"/>
          </p:nvPr>
        </p:nvSpPr>
        <p:spPr>
          <a:xfrm>
            <a:off x="457200" y="136525"/>
            <a:ext cx="82296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Safe State</a:t>
            </a:r>
            <a:endParaRPr sz="2800" b="1" i="0" u="none" strike="noStrike" cap="none">
              <a:solidFill>
                <a:schemeClr val="dk1"/>
              </a:solidFill>
              <a:latin typeface="Times New Roman"/>
              <a:ea typeface="Times New Roman"/>
              <a:cs typeface="Times New Roman"/>
              <a:sym typeface="Times New Roman"/>
            </a:endParaRPr>
          </a:p>
        </p:txBody>
      </p:sp>
      <p:sp>
        <p:nvSpPr>
          <p:cNvPr id="198" name="Google Shape;198;p16"/>
          <p:cNvSpPr txBox="1">
            <a:spLocks noGrp="1"/>
          </p:cNvSpPr>
          <p:nvPr>
            <p:ph type="body" idx="4294967295"/>
          </p:nvPr>
        </p:nvSpPr>
        <p:spPr>
          <a:xfrm>
            <a:off x="152400" y="1165225"/>
            <a:ext cx="8686800" cy="499745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When a process requests an available resource, system must decide if immediate allocation leaves the system in a safe state</a:t>
            </a:r>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System is in </a:t>
            </a:r>
            <a:r>
              <a:rPr lang="en-US" sz="1800" b="1" i="0" u="none">
                <a:solidFill>
                  <a:srgbClr val="3366FF"/>
                </a:solidFill>
                <a:highlight>
                  <a:srgbClr val="F7BDF7"/>
                </a:highlight>
                <a:latin typeface="Helvetica Neue"/>
                <a:ea typeface="Helvetica Neue"/>
                <a:cs typeface="Helvetica Neue"/>
                <a:sym typeface="Helvetica Neue"/>
              </a:rPr>
              <a:t>safe state</a:t>
            </a:r>
            <a:r>
              <a:rPr lang="en-US" sz="1800" b="0" i="0" u="none">
                <a:solidFill>
                  <a:srgbClr val="3366FF"/>
                </a:solidFill>
                <a:highlight>
                  <a:srgbClr val="F7BDF7"/>
                </a:highlight>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if there exists a sequence &lt;</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1</a:t>
            </a:r>
            <a:r>
              <a:rPr lang="en-US" sz="1800" b="0" i="1" u="none">
                <a:solidFill>
                  <a:schemeClr val="dk1"/>
                </a:solidFill>
                <a:highlight>
                  <a:srgbClr val="F7BDF7"/>
                </a:highlight>
                <a:latin typeface="Helvetica Neue"/>
                <a:ea typeface="Helvetica Neue"/>
                <a:cs typeface="Helvetica Neue"/>
                <a:sym typeface="Helvetica Neue"/>
              </a:rPr>
              <a:t>, P</a:t>
            </a:r>
            <a:r>
              <a:rPr lang="en-US" sz="1800" b="0" i="1" u="none" baseline="-25000">
                <a:solidFill>
                  <a:schemeClr val="dk1"/>
                </a:solidFill>
                <a:highlight>
                  <a:srgbClr val="F7BDF7"/>
                </a:highlight>
                <a:latin typeface="Helvetica Neue"/>
                <a:ea typeface="Helvetica Neue"/>
                <a:cs typeface="Helvetica Neue"/>
                <a:sym typeface="Helvetica Neue"/>
              </a:rPr>
              <a:t>2</a:t>
            </a:r>
            <a:r>
              <a:rPr lang="en-US" sz="1800" b="0" i="1" u="none">
                <a:solidFill>
                  <a:schemeClr val="dk1"/>
                </a:solidFill>
                <a:highlight>
                  <a:srgbClr val="F7BDF7"/>
                </a:highlight>
                <a:latin typeface="Helvetica Neue"/>
                <a:ea typeface="Helvetica Neue"/>
                <a:cs typeface="Helvetica Neue"/>
                <a:sym typeface="Helvetica Neue"/>
              </a:rPr>
              <a:t>, …, P</a:t>
            </a:r>
            <a:r>
              <a:rPr lang="en-US" sz="1800" b="0" i="1" u="none" baseline="-25000">
                <a:solidFill>
                  <a:schemeClr val="dk1"/>
                </a:solidFill>
                <a:highlight>
                  <a:srgbClr val="F7BDF7"/>
                </a:highlight>
                <a:latin typeface="Helvetica Neue"/>
                <a:ea typeface="Helvetica Neue"/>
                <a:cs typeface="Helvetica Neue"/>
                <a:sym typeface="Helvetica Neue"/>
              </a:rPr>
              <a:t>n</a:t>
            </a:r>
            <a:r>
              <a:rPr lang="en-US" sz="1800" b="0" i="0" u="none">
                <a:solidFill>
                  <a:schemeClr val="dk1"/>
                </a:solidFill>
                <a:highlight>
                  <a:srgbClr val="F7BDF7"/>
                </a:highlight>
                <a:latin typeface="Helvetica Neue"/>
                <a:ea typeface="Helvetica Neue"/>
                <a:cs typeface="Helvetica Neue"/>
                <a:sym typeface="Helvetica Neue"/>
              </a:rPr>
              <a:t>&gt; of ALL the  processes  in the systems such that  for each P</a:t>
            </a:r>
            <a:r>
              <a:rPr lang="en-US" sz="1800" b="0" i="0"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the resources that P</a:t>
            </a:r>
            <a:r>
              <a:rPr lang="en-US" sz="1800" b="0" i="0" u="none" baseline="-25000">
                <a:solidFill>
                  <a:schemeClr val="dk1"/>
                </a:solidFill>
                <a:highlight>
                  <a:srgbClr val="F7BDF7"/>
                </a:highlight>
                <a:latin typeface="Helvetica Neue"/>
                <a:ea typeface="Helvetica Neue"/>
                <a:cs typeface="Helvetica Neue"/>
                <a:sym typeface="Helvetica Neue"/>
              </a:rPr>
              <a:t>i </a:t>
            </a:r>
            <a:r>
              <a:rPr lang="en-US" sz="1800" b="0" i="0" u="none">
                <a:solidFill>
                  <a:schemeClr val="dk1"/>
                </a:solidFill>
                <a:highlight>
                  <a:srgbClr val="F7BDF7"/>
                </a:highlight>
                <a:latin typeface="Helvetica Neue"/>
                <a:ea typeface="Helvetica Neue"/>
                <a:cs typeface="Helvetica Neue"/>
                <a:sym typeface="Helvetica Neue"/>
              </a:rPr>
              <a:t>can still request can be satisfied by currently available resources + resources held by all the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j</a:t>
            </a:r>
            <a:r>
              <a:rPr lang="en-US" sz="1800" b="0" i="0" u="none">
                <a:solidFill>
                  <a:schemeClr val="dk1"/>
                </a:solidFill>
                <a:highlight>
                  <a:srgbClr val="F7BDF7"/>
                </a:highlight>
                <a:latin typeface="Helvetica Neue"/>
                <a:ea typeface="Helvetica Neue"/>
                <a:cs typeface="Helvetica Neue"/>
                <a:sym typeface="Helvetica Neue"/>
              </a:rPr>
              <a:t>, with</a:t>
            </a:r>
            <a:r>
              <a:rPr lang="en-US" sz="1800" b="0" i="1" u="none">
                <a:solidFill>
                  <a:schemeClr val="dk1"/>
                </a:solidFill>
                <a:highlight>
                  <a:srgbClr val="F7BDF7"/>
                </a:highlight>
                <a:latin typeface="Helvetica Neue"/>
                <a:ea typeface="Helvetica Neue"/>
                <a:cs typeface="Helvetica Neue"/>
                <a:sym typeface="Helvetica Neue"/>
              </a:rPr>
              <a:t> j </a:t>
            </a:r>
            <a:r>
              <a:rPr lang="en-US" sz="1800" b="0" i="0" u="none">
                <a:solidFill>
                  <a:schemeClr val="dk1"/>
                </a:solidFill>
                <a:highlight>
                  <a:srgbClr val="F7BDF7"/>
                </a:highlight>
                <a:latin typeface="Helvetica Neue"/>
                <a:ea typeface="Helvetica Neue"/>
                <a:cs typeface="Helvetica Neue"/>
                <a:sym typeface="Helvetica Neue"/>
              </a:rPr>
              <a:t>&lt; </a:t>
            </a:r>
            <a:r>
              <a:rPr lang="en-US" sz="1800" b="0" i="1" u="none">
                <a:solidFill>
                  <a:schemeClr val="dk1"/>
                </a:solidFill>
                <a:highlight>
                  <a:srgbClr val="F7BDF7"/>
                </a:highlight>
                <a:latin typeface="Helvetica Neue"/>
                <a:ea typeface="Helvetica Neue"/>
                <a:cs typeface="Helvetica Neue"/>
                <a:sym typeface="Helvetica Neue"/>
              </a:rPr>
              <a:t>I</a:t>
            </a:r>
            <a:endParaRPr>
              <a:highlight>
                <a:srgbClr val="F7BDF7"/>
              </a:highlight>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That is:</a:t>
            </a:r>
            <a:endParaRPr>
              <a:highlight>
                <a:srgbClr val="F7BDF7"/>
              </a:highlight>
            </a:endParaRPr>
          </a:p>
          <a:p>
            <a:pPr marL="742950" lvl="1" indent="-285750" algn="just" rtl="0">
              <a:lnSpc>
                <a:spcPct val="10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If P</a:t>
            </a:r>
            <a:r>
              <a:rPr lang="en-US" sz="1800" b="0" i="0"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resource needs are not immediately available, then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can wait until all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j</a:t>
            </a:r>
            <a:r>
              <a:rPr lang="en-US" sz="1800" b="0" i="1" u="none">
                <a:solidFill>
                  <a:schemeClr val="dk1"/>
                </a:solidFill>
                <a:highlight>
                  <a:srgbClr val="F7BDF7"/>
                </a:highlight>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have finished</a:t>
            </a:r>
            <a:endParaRPr>
              <a:highlight>
                <a:srgbClr val="F7BDF7"/>
              </a:highlight>
            </a:endParaRPr>
          </a:p>
          <a:p>
            <a:pPr marL="742950" lvl="1" indent="-285750" algn="just" rtl="0">
              <a:lnSpc>
                <a:spcPct val="10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When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j</a:t>
            </a:r>
            <a:r>
              <a:rPr lang="en-US" sz="1800" b="0" i="0" u="none">
                <a:solidFill>
                  <a:schemeClr val="dk1"/>
                </a:solidFill>
                <a:highlight>
                  <a:srgbClr val="F7BDF7"/>
                </a:highlight>
                <a:latin typeface="Helvetica Neue"/>
                <a:ea typeface="Helvetica Neue"/>
                <a:cs typeface="Helvetica Neue"/>
                <a:sym typeface="Helvetica Neue"/>
              </a:rPr>
              <a:t> is finished,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can obtain needed resources, execute, return allocated resources, and terminate</a:t>
            </a:r>
            <a:endParaRPr>
              <a:highlight>
                <a:srgbClr val="F7BDF7"/>
              </a:highlight>
            </a:endParaRPr>
          </a:p>
          <a:p>
            <a:pPr marL="742950" lvl="1" indent="-285750" algn="just" rtl="0">
              <a:lnSpc>
                <a:spcPct val="10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When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terminates,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i </a:t>
            </a:r>
            <a:r>
              <a:rPr lang="en-US" sz="1800" b="0" i="0" u="none" baseline="-25000">
                <a:solidFill>
                  <a:schemeClr val="dk1"/>
                </a:solidFill>
                <a:highlight>
                  <a:srgbClr val="F7BDF7"/>
                </a:highlight>
                <a:latin typeface="Helvetica Neue"/>
                <a:ea typeface="Helvetica Neue"/>
                <a:cs typeface="Helvetica Neue"/>
                <a:sym typeface="Helvetica Neue"/>
              </a:rPr>
              <a:t>+1</a:t>
            </a:r>
            <a:r>
              <a:rPr lang="en-US" sz="1800" b="0" i="0" u="none">
                <a:solidFill>
                  <a:schemeClr val="dk1"/>
                </a:solidFill>
                <a:highlight>
                  <a:srgbClr val="F7BDF7"/>
                </a:highlight>
                <a:latin typeface="Helvetica Neue"/>
                <a:ea typeface="Helvetica Neue"/>
                <a:cs typeface="Helvetica Neue"/>
                <a:sym typeface="Helvetica Neue"/>
              </a:rPr>
              <a:t> can obtain its needed resources, and so on </a:t>
            </a:r>
            <a:endParaRPr>
              <a:highlight>
                <a:srgbClr val="F7BDF7"/>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7"/>
          <p:cNvSpPr txBox="1">
            <a:spLocks noGrp="1"/>
          </p:cNvSpPr>
          <p:nvPr>
            <p:ph type="title" idx="4294967295"/>
          </p:nvPr>
        </p:nvSpPr>
        <p:spPr>
          <a:xfrm>
            <a:off x="457200" y="152400"/>
            <a:ext cx="82296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Basic Facts</a:t>
            </a:r>
            <a:endParaRPr sz="2800" b="1" i="0" u="none" strike="noStrike" cap="none">
              <a:solidFill>
                <a:schemeClr val="dk1"/>
              </a:solidFill>
              <a:latin typeface="Times New Roman"/>
              <a:ea typeface="Times New Roman"/>
              <a:cs typeface="Times New Roman"/>
              <a:sym typeface="Times New Roman"/>
            </a:endParaRPr>
          </a:p>
        </p:txBody>
      </p:sp>
      <p:sp>
        <p:nvSpPr>
          <p:cNvPr id="205" name="Google Shape;205;p17"/>
          <p:cNvSpPr txBox="1">
            <a:spLocks noGrp="1"/>
          </p:cNvSpPr>
          <p:nvPr>
            <p:ph type="body" idx="4294967295"/>
          </p:nvPr>
        </p:nvSpPr>
        <p:spPr>
          <a:xfrm>
            <a:off x="922337" y="1190625"/>
            <a:ext cx="6597650" cy="44148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f a system is in safe state ⇒ no deadlocks</a:t>
            </a:r>
            <a:br>
              <a:rPr lang="en-US" sz="1800" b="0" i="0" u="none">
                <a:solidFill>
                  <a:schemeClr val="dk1"/>
                </a:solidFill>
                <a:highlight>
                  <a:srgbClr val="F7BDF7"/>
                </a:highlight>
                <a:latin typeface="Helvetica Neue"/>
                <a:ea typeface="Helvetica Neue"/>
                <a:cs typeface="Helvetica Neue"/>
                <a:sym typeface="Helvetica Neue"/>
              </a:rPr>
            </a:br>
            <a:endParaRPr>
              <a:highlight>
                <a:srgbClr val="F7BDF7"/>
              </a:highlight>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If a system is in unsafe state ⇒ possibility of deadlock</a:t>
            </a:r>
            <a:br>
              <a:rPr lang="en-US" sz="1800" b="0" i="0" u="none">
                <a:solidFill>
                  <a:schemeClr val="dk1"/>
                </a:solidFill>
                <a:highlight>
                  <a:srgbClr val="F7BDF7"/>
                </a:highlight>
                <a:latin typeface="Helvetica Neue"/>
                <a:ea typeface="Helvetica Neue"/>
                <a:cs typeface="Helvetica Neue"/>
                <a:sym typeface="Helvetica Neue"/>
              </a:rPr>
            </a:br>
            <a:endParaRPr>
              <a:highlight>
                <a:srgbClr val="F7BDF7"/>
              </a:highlight>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Avoidance ⇒ ensure that a system will never enter an unsafe state.</a:t>
            </a:r>
            <a:endParaRPr>
              <a:highlight>
                <a:srgbClr val="F7BDF7"/>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2"/>
          <p:cNvSpPr txBox="1">
            <a:spLocks noGrp="1"/>
          </p:cNvSpPr>
          <p:nvPr>
            <p:ph type="title" idx="4294967295"/>
          </p:nvPr>
        </p:nvSpPr>
        <p:spPr>
          <a:xfrm>
            <a:off x="806450" y="150812"/>
            <a:ext cx="788035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Deadlocks</a:t>
            </a:r>
            <a:endParaRPr sz="2800" b="1" i="0" u="none" strike="noStrike" cap="none">
              <a:solidFill>
                <a:schemeClr val="dk1"/>
              </a:solidFill>
              <a:latin typeface="Times New Roman"/>
              <a:ea typeface="Times New Roman"/>
              <a:cs typeface="Times New Roman"/>
              <a:sym typeface="Times New Roman"/>
            </a:endParaRPr>
          </a:p>
        </p:txBody>
      </p:sp>
      <p:sp>
        <p:nvSpPr>
          <p:cNvPr id="70" name="Google Shape;70;p2"/>
          <p:cNvSpPr txBox="1">
            <a:spLocks noGrp="1"/>
          </p:cNvSpPr>
          <p:nvPr>
            <p:ph type="body" idx="4294967295"/>
          </p:nvPr>
        </p:nvSpPr>
        <p:spPr>
          <a:xfrm>
            <a:off x="908050" y="1131887"/>
            <a:ext cx="7588250" cy="4530725"/>
          </a:xfrm>
          <a:prstGeom prst="rect">
            <a:avLst/>
          </a:prstGeom>
          <a:noFill/>
          <a:ln>
            <a:noFill/>
          </a:ln>
        </p:spPr>
        <p:txBody>
          <a:bodyPr spcFirstLastPara="1" wrap="square" lIns="91425" tIns="45700" rIns="91425" bIns="45700" anchor="t" anchorCtr="0">
            <a:noAutofit/>
          </a:bodyPr>
          <a:lstStyle/>
          <a:p>
            <a:pPr marL="342900" lvl="0" indent="-400050" algn="l" rtl="0">
              <a:lnSpc>
                <a:spcPct val="100000"/>
              </a:lnSpc>
              <a:spcBef>
                <a:spcPts val="0"/>
              </a:spcBef>
              <a:spcAft>
                <a:spcPts val="0"/>
              </a:spcAft>
              <a:buClr>
                <a:srgbClr val="993300"/>
              </a:buClr>
              <a:buSzPts val="2430"/>
              <a:buFont typeface="Times New Roman"/>
              <a:buChar char="●"/>
            </a:pPr>
            <a:r>
              <a:rPr lang="en-US" sz="2700" i="0" u="none">
                <a:solidFill>
                  <a:schemeClr val="dk1"/>
                </a:solidFill>
              </a:rPr>
              <a:t>System Model</a:t>
            </a:r>
            <a:endParaRPr sz="3700"/>
          </a:p>
          <a:p>
            <a:pPr marL="342900" lvl="0" indent="-400050" algn="l" rtl="0">
              <a:lnSpc>
                <a:spcPct val="100000"/>
              </a:lnSpc>
              <a:spcBef>
                <a:spcPts val="630"/>
              </a:spcBef>
              <a:spcAft>
                <a:spcPts val="0"/>
              </a:spcAft>
              <a:buClr>
                <a:srgbClr val="993300"/>
              </a:buClr>
              <a:buSzPts val="2430"/>
              <a:buFont typeface="Times New Roman"/>
              <a:buChar char="●"/>
            </a:pPr>
            <a:r>
              <a:rPr lang="en-US" sz="2700" i="0" u="none">
                <a:solidFill>
                  <a:schemeClr val="dk1"/>
                </a:solidFill>
              </a:rPr>
              <a:t>Deadlock Characterization</a:t>
            </a:r>
            <a:endParaRPr sz="3700"/>
          </a:p>
          <a:p>
            <a:pPr marL="342900" lvl="0" indent="-400050" algn="l" rtl="0">
              <a:lnSpc>
                <a:spcPct val="100000"/>
              </a:lnSpc>
              <a:spcBef>
                <a:spcPts val="630"/>
              </a:spcBef>
              <a:spcAft>
                <a:spcPts val="0"/>
              </a:spcAft>
              <a:buClr>
                <a:srgbClr val="993300"/>
              </a:buClr>
              <a:buSzPts val="2430"/>
              <a:buFont typeface="Times New Roman"/>
              <a:buChar char="●"/>
            </a:pPr>
            <a:r>
              <a:rPr lang="en-US" sz="2700" i="0" u="none">
                <a:solidFill>
                  <a:schemeClr val="dk1"/>
                </a:solidFill>
              </a:rPr>
              <a:t>Methods for Handling Deadlocks</a:t>
            </a:r>
            <a:endParaRPr sz="3700"/>
          </a:p>
          <a:p>
            <a:pPr marL="342900" lvl="0" indent="-400050" algn="l" rtl="0">
              <a:lnSpc>
                <a:spcPct val="100000"/>
              </a:lnSpc>
              <a:spcBef>
                <a:spcPts val="630"/>
              </a:spcBef>
              <a:spcAft>
                <a:spcPts val="0"/>
              </a:spcAft>
              <a:buClr>
                <a:srgbClr val="993300"/>
              </a:buClr>
              <a:buSzPts val="2520"/>
              <a:buFont typeface="Times New Roman"/>
              <a:buChar char="●"/>
            </a:pPr>
            <a:r>
              <a:rPr lang="en-US" sz="2700" i="0" u="none">
                <a:solidFill>
                  <a:schemeClr val="dk1"/>
                </a:solidFill>
              </a:rPr>
              <a:t>Deadlock Prevention</a:t>
            </a:r>
            <a:endParaRPr sz="3700"/>
          </a:p>
          <a:p>
            <a:pPr marL="342900" lvl="0" indent="-400050" algn="l" rtl="0">
              <a:lnSpc>
                <a:spcPct val="100000"/>
              </a:lnSpc>
              <a:spcBef>
                <a:spcPts val="630"/>
              </a:spcBef>
              <a:spcAft>
                <a:spcPts val="0"/>
              </a:spcAft>
              <a:buClr>
                <a:srgbClr val="993300"/>
              </a:buClr>
              <a:buSzPts val="2430"/>
              <a:buFont typeface="Times New Roman"/>
              <a:buChar char="●"/>
            </a:pPr>
            <a:r>
              <a:rPr lang="en-US" sz="2700" i="0" u="none">
                <a:solidFill>
                  <a:schemeClr val="dk1"/>
                </a:solidFill>
              </a:rPr>
              <a:t>Deadlock Avoidance</a:t>
            </a:r>
            <a:endParaRPr sz="3700"/>
          </a:p>
          <a:p>
            <a:pPr marL="342900" lvl="0" indent="-400050" algn="l" rtl="0">
              <a:lnSpc>
                <a:spcPct val="100000"/>
              </a:lnSpc>
              <a:spcBef>
                <a:spcPts val="630"/>
              </a:spcBef>
              <a:spcAft>
                <a:spcPts val="0"/>
              </a:spcAft>
              <a:buClr>
                <a:srgbClr val="993300"/>
              </a:buClr>
              <a:buSzPts val="2430"/>
              <a:buFont typeface="Times New Roman"/>
              <a:buChar char="●"/>
            </a:pPr>
            <a:r>
              <a:rPr lang="en-US" sz="2700" i="0" u="none">
                <a:solidFill>
                  <a:schemeClr val="dk1"/>
                </a:solidFill>
              </a:rPr>
              <a:t>Deadlock Detection </a:t>
            </a:r>
            <a:endParaRPr sz="3700"/>
          </a:p>
          <a:p>
            <a:pPr marL="342900" lvl="0" indent="-400050" algn="l" rtl="0">
              <a:lnSpc>
                <a:spcPct val="100000"/>
              </a:lnSpc>
              <a:spcBef>
                <a:spcPts val="630"/>
              </a:spcBef>
              <a:spcAft>
                <a:spcPts val="0"/>
              </a:spcAft>
              <a:buClr>
                <a:srgbClr val="993300"/>
              </a:buClr>
              <a:buSzPts val="2430"/>
              <a:buFont typeface="Times New Roman"/>
              <a:buChar char="●"/>
            </a:pPr>
            <a:r>
              <a:rPr lang="en-US" sz="2700" i="0" u="none">
                <a:solidFill>
                  <a:schemeClr val="dk1"/>
                </a:solidFill>
              </a:rPr>
              <a:t>Recovery from Deadlock </a:t>
            </a:r>
            <a:endParaRPr sz="37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8"/>
          <p:cNvSpPr txBox="1">
            <a:spLocks noGrp="1"/>
          </p:cNvSpPr>
          <p:nvPr>
            <p:ph type="title"/>
          </p:nvPr>
        </p:nvSpPr>
        <p:spPr>
          <a:xfrm>
            <a:off x="381000" y="152400"/>
            <a:ext cx="7840662"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6699"/>
              </a:buClr>
              <a:buSzPts val="3200"/>
              <a:buFont typeface="Arial"/>
              <a:buNone/>
            </a:pPr>
            <a:r>
              <a:rPr lang="en-US" sz="3200" b="1" i="0" u="none">
                <a:solidFill>
                  <a:srgbClr val="006699"/>
                </a:solidFill>
                <a:latin typeface="Arial"/>
                <a:ea typeface="Arial"/>
                <a:cs typeface="Arial"/>
                <a:sym typeface="Arial"/>
              </a:rPr>
              <a:t>Safe, Unsafe, Deadlock State </a:t>
            </a:r>
            <a:endParaRPr/>
          </a:p>
        </p:txBody>
      </p:sp>
      <p:pic>
        <p:nvPicPr>
          <p:cNvPr id="212" name="Google Shape;212;p18"/>
          <p:cNvPicPr preferRelativeResize="0"/>
          <p:nvPr/>
        </p:nvPicPr>
        <p:blipFill rotWithShape="1">
          <a:blip r:embed="rId3">
            <a:alphaModFix/>
          </a:blip>
          <a:srcRect l="13436" t="1570" r="13682" b="2193"/>
          <a:stretch/>
        </p:blipFill>
        <p:spPr>
          <a:xfrm>
            <a:off x="2446337" y="1308100"/>
            <a:ext cx="4022725" cy="398303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9"/>
          <p:cNvSpPr txBox="1">
            <a:spLocks noGrp="1"/>
          </p:cNvSpPr>
          <p:nvPr>
            <p:ph type="title" idx="4294967295"/>
          </p:nvPr>
        </p:nvSpPr>
        <p:spPr>
          <a:xfrm>
            <a:off x="1041400" y="166687"/>
            <a:ext cx="76454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Avoidance Algorithms</a:t>
            </a:r>
            <a:endParaRPr sz="2800" b="1" i="0" u="none" strike="noStrike" cap="none">
              <a:solidFill>
                <a:schemeClr val="dk1"/>
              </a:solidFill>
              <a:latin typeface="Times New Roman"/>
              <a:ea typeface="Times New Roman"/>
              <a:cs typeface="Times New Roman"/>
              <a:sym typeface="Times New Roman"/>
            </a:endParaRPr>
          </a:p>
        </p:txBody>
      </p:sp>
      <p:sp>
        <p:nvSpPr>
          <p:cNvPr id="219" name="Google Shape;219;p19"/>
          <p:cNvSpPr txBox="1">
            <a:spLocks noGrp="1"/>
          </p:cNvSpPr>
          <p:nvPr>
            <p:ph type="body" idx="4294967295"/>
          </p:nvPr>
        </p:nvSpPr>
        <p:spPr>
          <a:xfrm>
            <a:off x="906462" y="1171575"/>
            <a:ext cx="6659562"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Single instance of a resource type</a:t>
            </a:r>
            <a:endParaRPr>
              <a:highlight>
                <a:srgbClr val="F7BDF7"/>
              </a:highlight>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Use a resource-allocation graph</a:t>
            </a:r>
            <a:endParaRPr>
              <a:highlight>
                <a:srgbClr val="F7BDF7"/>
              </a:highlight>
            </a:endParaRPr>
          </a:p>
          <a:p>
            <a:pPr marL="742950" lvl="1" indent="-285750" algn="l" rtl="0">
              <a:lnSpc>
                <a:spcPct val="100000"/>
              </a:lnSpc>
              <a:spcBef>
                <a:spcPts val="630"/>
              </a:spcBef>
              <a:spcAft>
                <a:spcPts val="0"/>
              </a:spcAft>
              <a:buSzPts val="1440"/>
              <a:buFont typeface="Calibri"/>
              <a:buNone/>
            </a:pPr>
            <a:endParaRPr sz="1800" b="0" i="0" u="none">
              <a:solidFill>
                <a:schemeClr val="dk1"/>
              </a:solidFill>
              <a:highlight>
                <a:srgbClr val="F7BDF7"/>
              </a:highlight>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Multiple instances of a resource type</a:t>
            </a:r>
            <a:endParaRPr>
              <a:highlight>
                <a:srgbClr val="F7BDF7"/>
              </a:highlight>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 Use the banker’s algorithm</a:t>
            </a:r>
            <a:endParaRPr>
              <a:highlight>
                <a:srgbClr val="F7BDF7"/>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0"/>
          <p:cNvSpPr txBox="1">
            <a:spLocks noGrp="1"/>
          </p:cNvSpPr>
          <p:nvPr>
            <p:ph type="title" idx="4294967295"/>
          </p:nvPr>
        </p:nvSpPr>
        <p:spPr>
          <a:xfrm>
            <a:off x="304800" y="198437"/>
            <a:ext cx="8650287"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Resource-Allocation Graph Scheme</a:t>
            </a:r>
            <a:endParaRPr sz="2800" b="1" i="0" u="none" strike="noStrike" cap="none">
              <a:solidFill>
                <a:schemeClr val="dk1"/>
              </a:solidFill>
              <a:latin typeface="Times New Roman"/>
              <a:ea typeface="Times New Roman"/>
              <a:cs typeface="Times New Roman"/>
              <a:sym typeface="Times New Roman"/>
            </a:endParaRPr>
          </a:p>
        </p:txBody>
      </p:sp>
      <p:sp>
        <p:nvSpPr>
          <p:cNvPr id="226" name="Google Shape;226;p20"/>
          <p:cNvSpPr txBox="1">
            <a:spLocks noGrp="1"/>
          </p:cNvSpPr>
          <p:nvPr>
            <p:ph type="body" idx="4294967295"/>
          </p:nvPr>
        </p:nvSpPr>
        <p:spPr>
          <a:xfrm>
            <a:off x="304800" y="1155700"/>
            <a:ext cx="8305800" cy="448310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993300"/>
              </a:buClr>
              <a:buSzPts val="1620"/>
              <a:buFont typeface="Arial"/>
              <a:buChar char="●"/>
            </a:pPr>
            <a:r>
              <a:rPr lang="en-US" sz="1800" b="1" i="0" u="none">
                <a:solidFill>
                  <a:srgbClr val="3366FF"/>
                </a:solidFill>
                <a:highlight>
                  <a:srgbClr val="F7BDF7"/>
                </a:highlight>
                <a:latin typeface="Helvetica Neue"/>
                <a:ea typeface="Helvetica Neue"/>
                <a:cs typeface="Helvetica Neue"/>
                <a:sym typeface="Helvetica Neue"/>
              </a:rPr>
              <a:t>Claim edge</a:t>
            </a:r>
            <a:r>
              <a:rPr lang="en-US" sz="1800" b="0" i="0" u="none">
                <a:solidFill>
                  <a:srgbClr val="3366FF"/>
                </a:solidFill>
                <a:highlight>
                  <a:srgbClr val="F7BDF7"/>
                </a:highlight>
                <a:latin typeface="Helvetica Neue"/>
                <a:ea typeface="Helvetica Neue"/>
                <a:cs typeface="Helvetica Neue"/>
                <a:sym typeface="Helvetica Neue"/>
              </a:rPr>
              <a:t>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 </a:t>
            </a:r>
            <a:r>
              <a:rPr lang="en-US" sz="1800" b="0" i="1" u="none">
                <a:solidFill>
                  <a:schemeClr val="dk1"/>
                </a:solidFill>
                <a:highlight>
                  <a:srgbClr val="F7BDF7"/>
                </a:highlight>
                <a:latin typeface="Helvetica Neue"/>
                <a:ea typeface="Helvetica Neue"/>
                <a:cs typeface="Helvetica Neue"/>
                <a:sym typeface="Helvetica Neue"/>
              </a:rPr>
              <a:t>R</a:t>
            </a:r>
            <a:r>
              <a:rPr lang="en-US" sz="1800" b="0" i="1" u="none" baseline="-25000">
                <a:solidFill>
                  <a:schemeClr val="dk1"/>
                </a:solidFill>
                <a:highlight>
                  <a:srgbClr val="F7BDF7"/>
                </a:highlight>
                <a:latin typeface="Helvetica Neue"/>
                <a:ea typeface="Helvetica Neue"/>
                <a:cs typeface="Helvetica Neue"/>
                <a:sym typeface="Helvetica Neue"/>
              </a:rPr>
              <a:t>j</a:t>
            </a:r>
            <a:r>
              <a:rPr lang="en-US" sz="1800" b="0" i="0" u="none">
                <a:solidFill>
                  <a:schemeClr val="dk1"/>
                </a:solidFill>
                <a:highlight>
                  <a:srgbClr val="F7BDF7"/>
                </a:highlight>
                <a:latin typeface="Helvetica Neue"/>
                <a:ea typeface="Helvetica Neue"/>
                <a:cs typeface="Helvetica Neue"/>
                <a:sym typeface="Helvetica Neue"/>
              </a:rPr>
              <a:t> indicated that process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j</a:t>
            </a:r>
            <a:r>
              <a:rPr lang="en-US" sz="1800" b="0" i="0" u="none">
                <a:solidFill>
                  <a:schemeClr val="dk1"/>
                </a:solidFill>
                <a:highlight>
                  <a:srgbClr val="F7BDF7"/>
                </a:highlight>
                <a:latin typeface="Helvetica Neue"/>
                <a:ea typeface="Helvetica Neue"/>
                <a:cs typeface="Helvetica Neue"/>
                <a:sym typeface="Helvetica Neue"/>
              </a:rPr>
              <a:t> may request resource </a:t>
            </a:r>
            <a:r>
              <a:rPr lang="en-US" sz="1800" b="0" i="1" u="none">
                <a:solidFill>
                  <a:schemeClr val="dk1"/>
                </a:solidFill>
                <a:highlight>
                  <a:srgbClr val="F7BDF7"/>
                </a:highlight>
                <a:latin typeface="Helvetica Neue"/>
                <a:ea typeface="Helvetica Neue"/>
                <a:cs typeface="Helvetica Neue"/>
                <a:sym typeface="Helvetica Neue"/>
              </a:rPr>
              <a:t>R</a:t>
            </a:r>
            <a:r>
              <a:rPr lang="en-US" sz="1800" b="0" i="1" u="none" baseline="-25000">
                <a:solidFill>
                  <a:schemeClr val="dk1"/>
                </a:solidFill>
                <a:highlight>
                  <a:srgbClr val="F7BDF7"/>
                </a:highlight>
                <a:latin typeface="Helvetica Neue"/>
                <a:ea typeface="Helvetica Neue"/>
                <a:cs typeface="Helvetica Neue"/>
                <a:sym typeface="Helvetica Neue"/>
              </a:rPr>
              <a:t>j</a:t>
            </a:r>
            <a:r>
              <a:rPr lang="en-US" sz="1800" b="0" i="0" u="none">
                <a:solidFill>
                  <a:schemeClr val="dk1"/>
                </a:solidFill>
                <a:highlight>
                  <a:srgbClr val="F7BDF7"/>
                </a:highlight>
                <a:latin typeface="Helvetica Neue"/>
                <a:ea typeface="Helvetica Neue"/>
                <a:cs typeface="Helvetica Neue"/>
                <a:sym typeface="Helvetica Neue"/>
              </a:rPr>
              <a:t>; represented by a dashed line</a:t>
            </a:r>
            <a:endParaRPr>
              <a:highlight>
                <a:srgbClr val="F7BDF7"/>
              </a:highlight>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Claim edge converts to request edge when a process requests a resource</a:t>
            </a:r>
            <a:endParaRPr>
              <a:highlight>
                <a:srgbClr val="F7BDF7"/>
              </a:highlight>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Request edge converted to an assignment edge when the  resource is allocated to the process</a:t>
            </a:r>
            <a:endParaRPr>
              <a:highlight>
                <a:srgbClr val="F7BDF7"/>
              </a:highlight>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When a resource is released by a process, assignment edge reconverts to a claim edge</a:t>
            </a:r>
            <a:endParaRPr>
              <a:highlight>
                <a:srgbClr val="F7BDF7"/>
              </a:highlight>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Resources must be claimed </a:t>
            </a:r>
            <a:r>
              <a:rPr lang="en-US" sz="1800" b="0" i="1" u="none">
                <a:solidFill>
                  <a:schemeClr val="dk1"/>
                </a:solidFill>
                <a:highlight>
                  <a:srgbClr val="F7BDF7"/>
                </a:highlight>
                <a:latin typeface="Helvetica Neue"/>
                <a:ea typeface="Helvetica Neue"/>
                <a:cs typeface="Helvetica Neue"/>
                <a:sym typeface="Helvetica Neue"/>
              </a:rPr>
              <a:t>a priori</a:t>
            </a:r>
            <a:r>
              <a:rPr lang="en-US" sz="1800" b="0" i="0" u="none">
                <a:solidFill>
                  <a:schemeClr val="dk1"/>
                </a:solidFill>
                <a:highlight>
                  <a:srgbClr val="F7BDF7"/>
                </a:highlight>
                <a:latin typeface="Helvetica Neue"/>
                <a:ea typeface="Helvetica Neue"/>
                <a:cs typeface="Helvetica Neue"/>
                <a:sym typeface="Helvetica Neue"/>
              </a:rPr>
              <a:t> in the system</a:t>
            </a:r>
            <a:endParaRPr>
              <a:highlight>
                <a:srgbClr val="F7BDF7"/>
              </a:high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1"/>
          <p:cNvSpPr txBox="1">
            <a:spLocks noGrp="1"/>
          </p:cNvSpPr>
          <p:nvPr>
            <p:ph type="title"/>
          </p:nvPr>
        </p:nvSpPr>
        <p:spPr>
          <a:xfrm>
            <a:off x="741362" y="280987"/>
            <a:ext cx="8224837"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Resource-Allocation Graph</a:t>
            </a:r>
            <a:endParaRPr/>
          </a:p>
        </p:txBody>
      </p:sp>
      <p:pic>
        <p:nvPicPr>
          <p:cNvPr id="233" name="Google Shape;233;p21" descr="7"/>
          <p:cNvPicPr preferRelativeResize="0"/>
          <p:nvPr/>
        </p:nvPicPr>
        <p:blipFill rotWithShape="1">
          <a:blip r:embed="rId3">
            <a:alphaModFix/>
          </a:blip>
          <a:srcRect/>
          <a:stretch/>
        </p:blipFill>
        <p:spPr>
          <a:xfrm>
            <a:off x="2668587" y="1409700"/>
            <a:ext cx="3681412" cy="37306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2"/>
          <p:cNvSpPr txBox="1">
            <a:spLocks noGrp="1"/>
          </p:cNvSpPr>
          <p:nvPr>
            <p:ph type="title"/>
          </p:nvPr>
        </p:nvSpPr>
        <p:spPr>
          <a:xfrm>
            <a:off x="76200" y="228600"/>
            <a:ext cx="8243887"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6699"/>
              </a:buClr>
              <a:buSzPts val="2800"/>
              <a:buFont typeface="Arial"/>
              <a:buNone/>
            </a:pPr>
            <a:r>
              <a:rPr lang="en-US" sz="2800" b="1" i="0" u="none">
                <a:solidFill>
                  <a:srgbClr val="006699"/>
                </a:solidFill>
                <a:latin typeface="Arial"/>
                <a:ea typeface="Arial"/>
                <a:cs typeface="Arial"/>
                <a:sym typeface="Arial"/>
              </a:rPr>
              <a:t>Unsafe State In Resource-Allocation Graph</a:t>
            </a:r>
            <a:endParaRPr/>
          </a:p>
        </p:txBody>
      </p:sp>
      <p:pic>
        <p:nvPicPr>
          <p:cNvPr id="240" name="Google Shape;240;p22" descr="7"/>
          <p:cNvPicPr preferRelativeResize="0"/>
          <p:nvPr/>
        </p:nvPicPr>
        <p:blipFill rotWithShape="1">
          <a:blip r:embed="rId3">
            <a:alphaModFix/>
          </a:blip>
          <a:srcRect/>
          <a:stretch/>
        </p:blipFill>
        <p:spPr>
          <a:xfrm>
            <a:off x="2971800" y="1282700"/>
            <a:ext cx="3360737" cy="3406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3"/>
          <p:cNvSpPr txBox="1">
            <a:spLocks noGrp="1"/>
          </p:cNvSpPr>
          <p:nvPr>
            <p:ph type="title" idx="4294967295"/>
          </p:nvPr>
        </p:nvSpPr>
        <p:spPr>
          <a:xfrm>
            <a:off x="381000" y="152400"/>
            <a:ext cx="7656512"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2800"/>
              <a:buFont typeface="Arial"/>
              <a:buNone/>
            </a:pPr>
            <a:r>
              <a:rPr lang="en-US" sz="2800" b="1" i="0" u="none" strike="noStrike" cap="none">
                <a:solidFill>
                  <a:srgbClr val="006699"/>
                </a:solidFill>
                <a:latin typeface="Arial"/>
                <a:ea typeface="Arial"/>
                <a:cs typeface="Arial"/>
                <a:sym typeface="Arial"/>
              </a:rPr>
              <a:t>Resource-Allocation Graph Algorithm</a:t>
            </a:r>
            <a:endParaRPr sz="2800" b="1" i="0" u="none" strike="noStrike" cap="none">
              <a:solidFill>
                <a:schemeClr val="dk1"/>
              </a:solidFill>
              <a:latin typeface="Times New Roman"/>
              <a:ea typeface="Times New Roman"/>
              <a:cs typeface="Times New Roman"/>
              <a:sym typeface="Times New Roman"/>
            </a:endParaRPr>
          </a:p>
        </p:txBody>
      </p:sp>
      <p:sp>
        <p:nvSpPr>
          <p:cNvPr id="247" name="Google Shape;247;p23"/>
          <p:cNvSpPr txBox="1">
            <a:spLocks noGrp="1"/>
          </p:cNvSpPr>
          <p:nvPr>
            <p:ph type="body" idx="4294967295"/>
          </p:nvPr>
        </p:nvSpPr>
        <p:spPr>
          <a:xfrm>
            <a:off x="381000" y="1187450"/>
            <a:ext cx="8458200" cy="4303712"/>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Suppose that process</a:t>
            </a:r>
            <a:r>
              <a:rPr lang="en-US" sz="1800" b="0" i="1" u="none">
                <a:solidFill>
                  <a:schemeClr val="dk1"/>
                </a:solidFill>
                <a:latin typeface="Helvetica Neue"/>
                <a:ea typeface="Helvetica Neue"/>
                <a:cs typeface="Helvetica Neue"/>
                <a:sym typeface="Helvetica Neue"/>
              </a:rPr>
              <a:t> 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requests a resource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a:p>
            <a:pPr marL="342900" lvl="0" indent="-342900" algn="just"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request can be granted only if converting the request edge to an assignment edge does not result in the formation of a cycle in the resource allocation graph</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4"/>
          <p:cNvSpPr txBox="1">
            <a:spLocks noGrp="1"/>
          </p:cNvSpPr>
          <p:nvPr>
            <p:ph type="title" idx="4294967295"/>
          </p:nvPr>
        </p:nvSpPr>
        <p:spPr>
          <a:xfrm>
            <a:off x="914400" y="182562"/>
            <a:ext cx="77724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Banker’s Algorithm</a:t>
            </a:r>
            <a:endParaRPr sz="2800" b="1" i="0" u="none" strike="noStrike" cap="none">
              <a:solidFill>
                <a:schemeClr val="dk1"/>
              </a:solidFill>
              <a:latin typeface="Times New Roman"/>
              <a:ea typeface="Times New Roman"/>
              <a:cs typeface="Times New Roman"/>
              <a:sym typeface="Times New Roman"/>
            </a:endParaRPr>
          </a:p>
        </p:txBody>
      </p:sp>
      <p:sp>
        <p:nvSpPr>
          <p:cNvPr id="254" name="Google Shape;254;p24"/>
          <p:cNvSpPr txBox="1">
            <a:spLocks noGrp="1"/>
          </p:cNvSpPr>
          <p:nvPr>
            <p:ph type="body" idx="4294967295"/>
          </p:nvPr>
        </p:nvSpPr>
        <p:spPr>
          <a:xfrm>
            <a:off x="858825" y="1128700"/>
            <a:ext cx="6500700" cy="44418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Multiple instances</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Each process must a priori claim maximum use</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When a process requests a resource it may have to wait  </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When a process gets all its resources it must return them in a finite amount of time</a:t>
            </a:r>
            <a:endParaRPr>
              <a:highlight>
                <a:srgbClr val="F7BDF7"/>
              </a:high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25"/>
          <p:cNvSpPr txBox="1">
            <a:spLocks noGrp="1"/>
          </p:cNvSpPr>
          <p:nvPr>
            <p:ph type="title" idx="4294967295"/>
          </p:nvPr>
        </p:nvSpPr>
        <p:spPr>
          <a:xfrm>
            <a:off x="76200" y="224270"/>
            <a:ext cx="7586662" cy="4318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6699"/>
              </a:buClr>
              <a:buSzPts val="2800"/>
              <a:buFont typeface="Arial"/>
              <a:buNone/>
            </a:pPr>
            <a:r>
              <a:rPr lang="en-US" sz="2800" b="1" i="0" u="none" strike="noStrike" cap="none">
                <a:solidFill>
                  <a:srgbClr val="006699"/>
                </a:solidFill>
                <a:latin typeface="Arial"/>
                <a:ea typeface="Arial"/>
                <a:cs typeface="Arial"/>
                <a:sym typeface="Arial"/>
              </a:rPr>
              <a:t>Data Structures for the Banker’s Algorithm </a:t>
            </a:r>
            <a:endParaRPr sz="2800" b="1" i="0" u="none" strike="noStrike" cap="none">
              <a:solidFill>
                <a:schemeClr val="dk1"/>
              </a:solidFill>
              <a:latin typeface="Times New Roman"/>
              <a:ea typeface="Times New Roman"/>
              <a:cs typeface="Times New Roman"/>
              <a:sym typeface="Times New Roman"/>
            </a:endParaRPr>
          </a:p>
        </p:txBody>
      </p:sp>
      <p:sp>
        <p:nvSpPr>
          <p:cNvPr id="261" name="Google Shape;261;p25"/>
          <p:cNvSpPr txBox="1">
            <a:spLocks noGrp="1"/>
          </p:cNvSpPr>
          <p:nvPr>
            <p:ph type="body" idx="4294967295"/>
          </p:nvPr>
        </p:nvSpPr>
        <p:spPr>
          <a:xfrm>
            <a:off x="228600" y="1654175"/>
            <a:ext cx="8610600" cy="4387850"/>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Available</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Vector of length </a:t>
            </a:r>
            <a:r>
              <a:rPr lang="en-US" sz="1800" b="0" i="1" u="none">
                <a:solidFill>
                  <a:schemeClr val="dk1"/>
                </a:solidFill>
                <a:latin typeface="Helvetica Neue"/>
                <a:ea typeface="Helvetica Neue"/>
                <a:cs typeface="Helvetica Neue"/>
                <a:sym typeface="Helvetica Neue"/>
              </a:rPr>
              <a:t>m</a:t>
            </a:r>
            <a:r>
              <a:rPr lang="en-US" sz="1800" b="0" i="0" u="none">
                <a:solidFill>
                  <a:schemeClr val="dk1"/>
                </a:solidFill>
                <a:latin typeface="Helvetica Neue"/>
                <a:ea typeface="Helvetica Neue"/>
                <a:cs typeface="Helvetica Neue"/>
                <a:sym typeface="Helvetica Neue"/>
              </a:rPr>
              <a:t>. If available [</a:t>
            </a:r>
            <a:r>
              <a:rPr lang="en-US" sz="1800" b="0" i="1" u="none">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there are</a:t>
            </a:r>
            <a:r>
              <a:rPr lang="en-US" sz="1800" b="0" i="1" u="none">
                <a:solidFill>
                  <a:schemeClr val="dk1"/>
                </a:solidFill>
                <a:highlight>
                  <a:srgbClr val="F7BDF7"/>
                </a:highlight>
                <a:latin typeface="Helvetica Neue"/>
                <a:ea typeface="Helvetica Neue"/>
                <a:cs typeface="Helvetica Neue"/>
                <a:sym typeface="Helvetica Neue"/>
              </a:rPr>
              <a:t> k</a:t>
            </a:r>
            <a:r>
              <a:rPr lang="en-US" sz="1800" b="0" i="0" u="none">
                <a:solidFill>
                  <a:schemeClr val="dk1"/>
                </a:solidFill>
                <a:highlight>
                  <a:srgbClr val="F7BDF7"/>
                </a:highlight>
                <a:latin typeface="Helvetica Neue"/>
                <a:ea typeface="Helvetica Neue"/>
                <a:cs typeface="Helvetica Neue"/>
                <a:sym typeface="Helvetica Neue"/>
              </a:rPr>
              <a:t> instances of resource type </a:t>
            </a:r>
            <a:r>
              <a:rPr lang="en-US" sz="1800" b="0" i="1" u="none">
                <a:solidFill>
                  <a:schemeClr val="dk1"/>
                </a:solidFill>
                <a:highlight>
                  <a:srgbClr val="F7BDF7"/>
                </a:highlight>
                <a:latin typeface="Helvetica Neue"/>
                <a:ea typeface="Helvetica Neue"/>
                <a:cs typeface="Helvetica Neue"/>
                <a:sym typeface="Helvetica Neue"/>
              </a:rPr>
              <a:t>R</a:t>
            </a:r>
            <a:r>
              <a:rPr lang="en-US" sz="1800" b="0" i="1" u="none" baseline="-25000">
                <a:solidFill>
                  <a:schemeClr val="dk1"/>
                </a:solidFill>
                <a:highlight>
                  <a:srgbClr val="F7BDF7"/>
                </a:highlight>
                <a:latin typeface="Helvetica Neue"/>
                <a:ea typeface="Helvetica Neue"/>
                <a:cs typeface="Helvetica Neue"/>
                <a:sym typeface="Helvetica Neue"/>
              </a:rPr>
              <a:t>j</a:t>
            </a:r>
            <a:r>
              <a:rPr lang="en-US" sz="1800" b="0" i="0" u="none" baseline="-25000">
                <a:solidFill>
                  <a:schemeClr val="dk1"/>
                </a:solidFill>
                <a:highlight>
                  <a:srgbClr val="F7BDF7"/>
                </a:highlight>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available</a:t>
            </a:r>
            <a:endParaRPr>
              <a:highlight>
                <a:srgbClr val="F7BDF7"/>
              </a:highlight>
            </a:endParaRPr>
          </a:p>
          <a:p>
            <a:pPr marL="342900" lvl="0" indent="-297180" algn="just" rtl="0">
              <a:lnSpc>
                <a:spcPct val="100000"/>
              </a:lnSpc>
              <a:spcBef>
                <a:spcPts val="280"/>
              </a:spcBef>
              <a:spcAft>
                <a:spcPts val="0"/>
              </a:spcAft>
              <a:buClr>
                <a:srgbClr val="993300"/>
              </a:buClr>
              <a:buSzPts val="720"/>
              <a:buFont typeface="Arial"/>
              <a:buNone/>
            </a:pPr>
            <a:endParaRPr sz="800" b="0" i="0" u="none">
              <a:solidFill>
                <a:schemeClr val="dk1"/>
              </a:solidFill>
              <a:latin typeface="Helvetica Neue"/>
              <a:ea typeface="Helvetica Neue"/>
              <a:cs typeface="Helvetica Neue"/>
              <a:sym typeface="Helvetica Neue"/>
            </a:endParaRPr>
          </a:p>
          <a:p>
            <a:pPr marL="342900" lvl="0" indent="-342900" algn="just"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Max</a:t>
            </a:r>
            <a:r>
              <a:rPr lang="en-US" sz="1800" b="0" i="1" u="none">
                <a:solidFill>
                  <a:schemeClr val="dk1"/>
                </a:solidFill>
                <a:latin typeface="Helvetica Neue"/>
                <a:ea typeface="Helvetica Neue"/>
                <a:cs typeface="Helvetica Neue"/>
                <a:sym typeface="Helvetica Neue"/>
              </a:rPr>
              <a:t>: n x m</a:t>
            </a:r>
            <a:r>
              <a:rPr lang="en-US" sz="1800" b="0" i="0" u="none">
                <a:solidFill>
                  <a:schemeClr val="dk1"/>
                </a:solidFill>
                <a:latin typeface="Helvetica Neue"/>
                <a:ea typeface="Helvetica Neue"/>
                <a:cs typeface="Helvetica Neue"/>
                <a:sym typeface="Helvetica Neue"/>
              </a:rPr>
              <a:t> matrix.  If </a:t>
            </a:r>
            <a:r>
              <a:rPr lang="en-US" sz="1800" b="0" i="1" u="none">
                <a:solidFill>
                  <a:schemeClr val="dk1"/>
                </a:solidFill>
                <a:latin typeface="Helvetica Neue"/>
                <a:ea typeface="Helvetica Neue"/>
                <a:cs typeface="Helvetica Neue"/>
                <a:sym typeface="Helvetica Neue"/>
              </a:rPr>
              <a:t>Max </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then process </a:t>
            </a:r>
            <a:r>
              <a:rPr lang="en-US" sz="1800" b="0" i="1" u="none">
                <a:solidFill>
                  <a:schemeClr val="dk1"/>
                </a:solidFill>
                <a:highlight>
                  <a:srgbClr val="F7BDF7"/>
                </a:highlight>
                <a:latin typeface="Helvetica Neue"/>
                <a:ea typeface="Helvetica Neue"/>
                <a:cs typeface="Helvetica Neue"/>
                <a:sym typeface="Helvetica Neue"/>
              </a:rPr>
              <a:t>P</a:t>
            </a:r>
            <a:r>
              <a:rPr lang="en-US" sz="1800" b="0" i="1" u="none" baseline="-25000">
                <a:solidFill>
                  <a:schemeClr val="dk1"/>
                </a:solidFill>
                <a:highlight>
                  <a:srgbClr val="F7BDF7"/>
                </a:highlight>
                <a:latin typeface="Helvetica Neue"/>
                <a:ea typeface="Helvetica Neue"/>
                <a:cs typeface="Helvetica Neue"/>
                <a:sym typeface="Helvetica Neue"/>
              </a:rPr>
              <a:t>i</a:t>
            </a:r>
            <a:r>
              <a:rPr lang="en-US" sz="1800" b="0" i="1" u="none">
                <a:solidFill>
                  <a:schemeClr val="dk1"/>
                </a:solidFill>
                <a:highlight>
                  <a:srgbClr val="F7BDF7"/>
                </a:highlight>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may request at most</a:t>
            </a:r>
            <a:r>
              <a:rPr lang="en-US" sz="1800" b="0" i="1" u="none">
                <a:solidFill>
                  <a:schemeClr val="dk1"/>
                </a:solidFill>
                <a:highlight>
                  <a:srgbClr val="F7BDF7"/>
                </a:highlight>
                <a:latin typeface="Helvetica Neue"/>
                <a:ea typeface="Helvetica Neue"/>
                <a:cs typeface="Helvetica Neue"/>
                <a:sym typeface="Helvetica Neue"/>
              </a:rPr>
              <a:t> k </a:t>
            </a:r>
            <a:r>
              <a:rPr lang="en-US" sz="1800" b="0" i="0" u="none">
                <a:solidFill>
                  <a:schemeClr val="dk1"/>
                </a:solidFill>
                <a:highlight>
                  <a:srgbClr val="F7BDF7"/>
                </a:highlight>
                <a:latin typeface="Helvetica Neue"/>
                <a:ea typeface="Helvetica Neue"/>
                <a:cs typeface="Helvetica Neue"/>
                <a:sym typeface="Helvetica Neue"/>
              </a:rPr>
              <a:t>instances of resource type </a:t>
            </a:r>
            <a:r>
              <a:rPr lang="en-US" sz="1800" b="0" i="1" u="none">
                <a:solidFill>
                  <a:schemeClr val="dk1"/>
                </a:solidFill>
                <a:highlight>
                  <a:srgbClr val="F7BDF7"/>
                </a:highlight>
                <a:latin typeface="Helvetica Neue"/>
                <a:ea typeface="Helvetica Neue"/>
                <a:cs typeface="Helvetica Neue"/>
                <a:sym typeface="Helvetica Neue"/>
              </a:rPr>
              <a:t>R</a:t>
            </a:r>
            <a:r>
              <a:rPr lang="en-US" sz="1800" b="0" i="1" u="none" baseline="-25000">
                <a:solidFill>
                  <a:schemeClr val="dk1"/>
                </a:solidFill>
                <a:highlight>
                  <a:srgbClr val="F7BDF7"/>
                </a:highlight>
                <a:latin typeface="Helvetica Neue"/>
                <a:ea typeface="Helvetica Neue"/>
                <a:cs typeface="Helvetica Neue"/>
                <a:sym typeface="Helvetica Neue"/>
              </a:rPr>
              <a:t>j</a:t>
            </a:r>
            <a:endParaRPr>
              <a:highlight>
                <a:srgbClr val="F7BDF7"/>
              </a:highlight>
            </a:endParaRPr>
          </a:p>
          <a:p>
            <a:pPr marL="342900" lvl="0" indent="-297180" algn="just" rtl="0">
              <a:lnSpc>
                <a:spcPct val="100000"/>
              </a:lnSpc>
              <a:spcBef>
                <a:spcPts val="280"/>
              </a:spcBef>
              <a:spcAft>
                <a:spcPts val="0"/>
              </a:spcAft>
              <a:buClr>
                <a:srgbClr val="993300"/>
              </a:buClr>
              <a:buSzPts val="720"/>
              <a:buFont typeface="Arial"/>
              <a:buNone/>
            </a:pPr>
            <a:endParaRPr sz="800" b="0" i="1" u="none" baseline="-25000">
              <a:solidFill>
                <a:schemeClr val="dk1"/>
              </a:solidFill>
              <a:highlight>
                <a:srgbClr val="F7BDF7"/>
              </a:highlight>
              <a:latin typeface="Helvetica Neue"/>
              <a:ea typeface="Helvetica Neue"/>
              <a:cs typeface="Helvetica Neue"/>
              <a:sym typeface="Helvetica Neue"/>
            </a:endParaRPr>
          </a:p>
          <a:p>
            <a:pPr marL="342900" lvl="0" indent="-342900" algn="just"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Allocation</a:t>
            </a:r>
            <a:r>
              <a:rPr lang="en-US" sz="1800" b="0" i="1" u="none">
                <a:solidFill>
                  <a:schemeClr val="dk1"/>
                </a:solidFill>
                <a:latin typeface="Helvetica Neue"/>
                <a:ea typeface="Helvetica Neue"/>
                <a:cs typeface="Helvetica Neue"/>
                <a:sym typeface="Helvetica Neue"/>
              </a:rPr>
              <a:t>:  n </a:t>
            </a:r>
            <a:r>
              <a:rPr lang="en-US" sz="1800" b="0" i="0" u="none">
                <a:solidFill>
                  <a:schemeClr val="dk1"/>
                </a:solidFill>
                <a:latin typeface="Helvetica Neue"/>
                <a:ea typeface="Helvetica Neue"/>
                <a:cs typeface="Helvetica Neue"/>
                <a:sym typeface="Helvetica Neue"/>
              </a:rPr>
              <a:t>x</a:t>
            </a:r>
            <a:r>
              <a:rPr lang="en-US" sz="1800" b="0" i="1" u="none">
                <a:solidFill>
                  <a:schemeClr val="dk1"/>
                </a:solidFill>
                <a:latin typeface="Helvetica Neue"/>
                <a:ea typeface="Helvetica Neue"/>
                <a:cs typeface="Helvetica Neue"/>
                <a:sym typeface="Helvetica Neue"/>
              </a:rPr>
              <a:t> m</a:t>
            </a:r>
            <a:r>
              <a:rPr lang="en-US" sz="1800" b="0" i="0" u="none">
                <a:solidFill>
                  <a:schemeClr val="dk1"/>
                </a:solidFill>
                <a:latin typeface="Helvetica Neue"/>
                <a:ea typeface="Helvetica Neue"/>
                <a:cs typeface="Helvetica Neue"/>
                <a:sym typeface="Helvetica Neue"/>
              </a:rPr>
              <a:t> matrix.  If Allocation[</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 = </a:t>
            </a:r>
            <a:r>
              <a:rPr lang="en-US" sz="1800" b="0"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t</a:t>
            </a:r>
            <a:r>
              <a:rPr lang="en-US" sz="1800" b="0" i="0" u="none">
                <a:solidFill>
                  <a:schemeClr val="dk1"/>
                </a:solidFill>
                <a:highlight>
                  <a:srgbClr val="F7BDF7"/>
                </a:highlight>
                <a:latin typeface="Helvetica Neue"/>
                <a:ea typeface="Helvetica Neue"/>
                <a:cs typeface="Helvetica Neue"/>
                <a:sym typeface="Helvetica Neue"/>
              </a:rPr>
              <a:t>hen</a:t>
            </a:r>
            <a:r>
              <a:rPr lang="en-US" sz="1800" b="0" i="1" u="none">
                <a:solidFill>
                  <a:schemeClr val="dk1"/>
                </a:solidFill>
                <a:highlight>
                  <a:srgbClr val="F7BDF7"/>
                </a:highlight>
                <a:latin typeface="Helvetica Neue"/>
                <a:ea typeface="Helvetica Neue"/>
                <a:cs typeface="Helvetica Neue"/>
                <a:sym typeface="Helvetica Neue"/>
              </a:rPr>
              <a:t> P</a:t>
            </a:r>
            <a:r>
              <a:rPr lang="en-US" sz="1800" b="0"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is currently allocated </a:t>
            </a:r>
            <a:r>
              <a:rPr lang="en-US" sz="1800" b="0" i="1" u="none">
                <a:solidFill>
                  <a:schemeClr val="dk1"/>
                </a:solidFill>
                <a:highlight>
                  <a:srgbClr val="F7BDF7"/>
                </a:highlight>
                <a:latin typeface="Helvetica Neue"/>
                <a:ea typeface="Helvetica Neue"/>
                <a:cs typeface="Helvetica Neue"/>
                <a:sym typeface="Helvetica Neue"/>
              </a:rPr>
              <a:t>k</a:t>
            </a:r>
            <a:r>
              <a:rPr lang="en-US" sz="1800" b="0" i="0" u="none">
                <a:solidFill>
                  <a:schemeClr val="dk1"/>
                </a:solidFill>
                <a:highlight>
                  <a:srgbClr val="F7BDF7"/>
                </a:highlight>
                <a:latin typeface="Helvetica Neue"/>
                <a:ea typeface="Helvetica Neue"/>
                <a:cs typeface="Helvetica Neue"/>
                <a:sym typeface="Helvetica Neue"/>
              </a:rPr>
              <a:t> instances of </a:t>
            </a:r>
            <a:r>
              <a:rPr lang="en-US" sz="1800" b="0" i="1" u="none">
                <a:solidFill>
                  <a:schemeClr val="dk1"/>
                </a:solidFill>
                <a:highlight>
                  <a:srgbClr val="F7BDF7"/>
                </a:highlight>
                <a:latin typeface="Helvetica Neue"/>
                <a:ea typeface="Helvetica Neue"/>
                <a:cs typeface="Helvetica Neue"/>
                <a:sym typeface="Helvetica Neue"/>
              </a:rPr>
              <a:t>R</a:t>
            </a:r>
            <a:r>
              <a:rPr lang="en-US" sz="1800" b="0" i="1" u="none" baseline="-25000">
                <a:solidFill>
                  <a:schemeClr val="dk1"/>
                </a:solidFill>
                <a:highlight>
                  <a:srgbClr val="F7BDF7"/>
                </a:highlight>
                <a:latin typeface="Helvetica Neue"/>
                <a:ea typeface="Helvetica Neue"/>
                <a:cs typeface="Helvetica Neue"/>
                <a:sym typeface="Helvetica Neue"/>
              </a:rPr>
              <a:t>j</a:t>
            </a:r>
            <a:endParaRPr>
              <a:highlight>
                <a:srgbClr val="F7BDF7"/>
              </a:highlight>
            </a:endParaRPr>
          </a:p>
          <a:p>
            <a:pPr marL="342900" lvl="0" indent="-297180" algn="just" rtl="0">
              <a:lnSpc>
                <a:spcPct val="100000"/>
              </a:lnSpc>
              <a:spcBef>
                <a:spcPts val="280"/>
              </a:spcBef>
              <a:spcAft>
                <a:spcPts val="0"/>
              </a:spcAft>
              <a:buClr>
                <a:srgbClr val="993300"/>
              </a:buClr>
              <a:buSzPts val="720"/>
              <a:buFont typeface="Arial"/>
              <a:buNone/>
            </a:pPr>
            <a:endParaRPr sz="800" b="0" i="1" u="none" baseline="-25000">
              <a:solidFill>
                <a:schemeClr val="dk1"/>
              </a:solidFill>
              <a:highlight>
                <a:srgbClr val="F7BDF7"/>
              </a:highlight>
              <a:latin typeface="Helvetica Neue"/>
              <a:ea typeface="Helvetica Neue"/>
              <a:cs typeface="Helvetica Neue"/>
              <a:sym typeface="Helvetica Neue"/>
            </a:endParaRPr>
          </a:p>
          <a:p>
            <a:pPr marL="342900" lvl="0" indent="-342900" algn="just"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Need</a:t>
            </a:r>
            <a:r>
              <a:rPr lang="en-US" sz="1800" b="0" i="1" u="none">
                <a:solidFill>
                  <a:schemeClr val="dk1"/>
                </a:solidFill>
                <a:latin typeface="Helvetica Neue"/>
                <a:ea typeface="Helvetica Neue"/>
                <a:cs typeface="Helvetica Neue"/>
                <a:sym typeface="Helvetica Neue"/>
              </a:rPr>
              <a:t>:  n </a:t>
            </a:r>
            <a:r>
              <a:rPr lang="en-US" sz="1800" b="0" i="0" u="none">
                <a:solidFill>
                  <a:schemeClr val="dk1"/>
                </a:solidFill>
                <a:latin typeface="Helvetica Neue"/>
                <a:ea typeface="Helvetica Neue"/>
                <a:cs typeface="Helvetica Neue"/>
                <a:sym typeface="Helvetica Neue"/>
              </a:rPr>
              <a:t>x</a:t>
            </a:r>
            <a:r>
              <a:rPr lang="en-US" sz="1800" b="0" i="1" u="none">
                <a:solidFill>
                  <a:schemeClr val="dk1"/>
                </a:solidFill>
                <a:latin typeface="Helvetica Neue"/>
                <a:ea typeface="Helvetica Neue"/>
                <a:cs typeface="Helvetica Neue"/>
                <a:sym typeface="Helvetica Neue"/>
              </a:rPr>
              <a:t> m</a:t>
            </a:r>
            <a:r>
              <a:rPr lang="en-US" sz="1800" b="0" i="0" u="none">
                <a:solidFill>
                  <a:schemeClr val="dk1"/>
                </a:solidFill>
                <a:latin typeface="Helvetica Neue"/>
                <a:ea typeface="Helvetica Neue"/>
                <a:cs typeface="Helvetica Neue"/>
                <a:sym typeface="Helvetica Neue"/>
              </a:rPr>
              <a:t> matrix. If </a:t>
            </a:r>
            <a:r>
              <a:rPr lang="en-US" sz="1800" b="0" i="1" u="none">
                <a:solidFill>
                  <a:schemeClr val="dk1"/>
                </a:solidFill>
                <a:latin typeface="Helvetica Neue"/>
                <a:ea typeface="Helvetica Neue"/>
                <a:cs typeface="Helvetica Neue"/>
                <a:sym typeface="Helvetica Neue"/>
              </a:rPr>
              <a:t>Need</a:t>
            </a:r>
            <a:r>
              <a:rPr lang="en-US" sz="1800" b="0" i="0" u="none">
                <a:solidFill>
                  <a:schemeClr val="dk1"/>
                </a:solidFill>
                <a:latin typeface="Helvetica Neue"/>
                <a:ea typeface="Helvetica Neue"/>
                <a:cs typeface="Helvetica Neue"/>
                <a:sym typeface="Helvetica Neue"/>
              </a:rPr>
              <a:t>[</a:t>
            </a:r>
            <a:r>
              <a:rPr lang="en-US" sz="1800" b="0" i="1" u="none">
                <a:solidFill>
                  <a:schemeClr val="dk1"/>
                </a:solidFill>
                <a:latin typeface="Helvetica Neue"/>
                <a:ea typeface="Helvetica Neue"/>
                <a:cs typeface="Helvetica Neue"/>
                <a:sym typeface="Helvetica Neue"/>
              </a:rPr>
              <a:t>i,j</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 k</a:t>
            </a:r>
            <a:r>
              <a:rPr lang="en-US" sz="1800" b="0" i="0" u="none">
                <a:solidFill>
                  <a:schemeClr val="dk1"/>
                </a:solidFill>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then</a:t>
            </a:r>
            <a:r>
              <a:rPr lang="en-US" sz="1800" b="0" i="1" u="none">
                <a:solidFill>
                  <a:schemeClr val="dk1"/>
                </a:solidFill>
                <a:highlight>
                  <a:srgbClr val="F7BDF7"/>
                </a:highlight>
                <a:latin typeface="Helvetica Neue"/>
                <a:ea typeface="Helvetica Neue"/>
                <a:cs typeface="Helvetica Neue"/>
                <a:sym typeface="Helvetica Neue"/>
              </a:rPr>
              <a:t> P</a:t>
            </a:r>
            <a:r>
              <a:rPr lang="en-US" sz="1800" b="0"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may need </a:t>
            </a:r>
            <a:r>
              <a:rPr lang="en-US" sz="1800" b="0" i="1" u="none">
                <a:solidFill>
                  <a:schemeClr val="dk1"/>
                </a:solidFill>
                <a:highlight>
                  <a:srgbClr val="F7BDF7"/>
                </a:highlight>
                <a:latin typeface="Helvetica Neue"/>
                <a:ea typeface="Helvetica Neue"/>
                <a:cs typeface="Helvetica Neue"/>
                <a:sym typeface="Helvetica Neue"/>
              </a:rPr>
              <a:t>k</a:t>
            </a:r>
            <a:r>
              <a:rPr lang="en-US" sz="1800" b="0" i="0" u="none">
                <a:solidFill>
                  <a:schemeClr val="dk1"/>
                </a:solidFill>
                <a:highlight>
                  <a:srgbClr val="F7BDF7"/>
                </a:highlight>
                <a:latin typeface="Helvetica Neue"/>
                <a:ea typeface="Helvetica Neue"/>
                <a:cs typeface="Helvetica Neue"/>
                <a:sym typeface="Helvetica Neue"/>
              </a:rPr>
              <a:t> more instances of </a:t>
            </a:r>
            <a:r>
              <a:rPr lang="en-US" sz="1800" b="0" i="1" u="none">
                <a:solidFill>
                  <a:schemeClr val="dk1"/>
                </a:solidFill>
                <a:highlight>
                  <a:srgbClr val="F7BDF7"/>
                </a:highlight>
                <a:latin typeface="Helvetica Neue"/>
                <a:ea typeface="Helvetica Neue"/>
                <a:cs typeface="Helvetica Neue"/>
                <a:sym typeface="Helvetica Neue"/>
              </a:rPr>
              <a:t>R</a:t>
            </a:r>
            <a:r>
              <a:rPr lang="en-US" sz="1800" b="0" i="1" u="none" baseline="-25000">
                <a:solidFill>
                  <a:schemeClr val="dk1"/>
                </a:solidFill>
                <a:highlight>
                  <a:srgbClr val="F7BDF7"/>
                </a:highlight>
                <a:latin typeface="Helvetica Neue"/>
                <a:ea typeface="Helvetica Neue"/>
                <a:cs typeface="Helvetica Neue"/>
                <a:sym typeface="Helvetica Neue"/>
              </a:rPr>
              <a:t>j</a:t>
            </a:r>
            <a:r>
              <a:rPr lang="en-US" sz="1800" b="0" i="0" u="none" baseline="-25000">
                <a:solidFill>
                  <a:schemeClr val="dk1"/>
                </a:solidFill>
                <a:highlight>
                  <a:srgbClr val="F7BDF7"/>
                </a:highlight>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to complete its task</a:t>
            </a:r>
            <a:endParaRPr>
              <a:highlight>
                <a:srgbClr val="F7BDF7"/>
              </a:highlight>
            </a:endParaRPr>
          </a:p>
          <a:p>
            <a:pPr marL="1085850" lvl="2" indent="-228600" algn="just" rtl="0">
              <a:lnSpc>
                <a:spcPct val="100000"/>
              </a:lnSpc>
              <a:spcBef>
                <a:spcPts val="630"/>
              </a:spcBef>
              <a:spcAft>
                <a:spcPts val="0"/>
              </a:spcAft>
              <a:buClr>
                <a:schemeClr val="dk1"/>
              </a:buClr>
              <a:buSzPts val="1350"/>
              <a:buFont typeface="Helvetica Neue"/>
              <a:buNone/>
            </a:pP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1" u="none">
                <a:solidFill>
                  <a:schemeClr val="dk1"/>
                </a:solidFill>
                <a:highlight>
                  <a:srgbClr val="F7BDF7"/>
                </a:highlight>
                <a:latin typeface="Helvetica Neue"/>
                <a:ea typeface="Helvetica Neue"/>
                <a:cs typeface="Helvetica Neue"/>
                <a:sym typeface="Helvetica Neue"/>
              </a:rPr>
              <a:t>Need</a:t>
            </a:r>
            <a:r>
              <a:rPr lang="en-US" sz="1800" b="0" i="0" u="none">
                <a:solidFill>
                  <a:schemeClr val="dk1"/>
                </a:solidFill>
                <a:highlight>
                  <a:srgbClr val="F7BDF7"/>
                </a:highlight>
                <a:latin typeface="Helvetica Neue"/>
                <a:ea typeface="Helvetica Neue"/>
                <a:cs typeface="Helvetica Neue"/>
                <a:sym typeface="Helvetica Neue"/>
              </a:rPr>
              <a:t> [</a:t>
            </a:r>
            <a:r>
              <a:rPr lang="en-US" sz="1800" b="0" i="1" u="none">
                <a:solidFill>
                  <a:schemeClr val="dk1"/>
                </a:solidFill>
                <a:highlight>
                  <a:srgbClr val="F7BDF7"/>
                </a:highlight>
                <a:latin typeface="Helvetica Neue"/>
                <a:ea typeface="Helvetica Neue"/>
                <a:cs typeface="Helvetica Neue"/>
                <a:sym typeface="Helvetica Neue"/>
              </a:rPr>
              <a:t>i,j]</a:t>
            </a:r>
            <a:r>
              <a:rPr lang="en-US" sz="1800" b="0" i="0" u="none">
                <a:solidFill>
                  <a:schemeClr val="dk1"/>
                </a:solidFill>
                <a:highlight>
                  <a:srgbClr val="F7BDF7"/>
                </a:highlight>
                <a:latin typeface="Helvetica Neue"/>
                <a:ea typeface="Helvetica Neue"/>
                <a:cs typeface="Helvetica Neue"/>
                <a:sym typeface="Helvetica Neue"/>
              </a:rPr>
              <a:t> = </a:t>
            </a:r>
            <a:r>
              <a:rPr lang="en-US" sz="1800" b="0" i="1" u="none">
                <a:solidFill>
                  <a:schemeClr val="dk1"/>
                </a:solidFill>
                <a:highlight>
                  <a:srgbClr val="F7BDF7"/>
                </a:highlight>
                <a:latin typeface="Helvetica Neue"/>
                <a:ea typeface="Helvetica Neue"/>
                <a:cs typeface="Helvetica Neue"/>
                <a:sym typeface="Helvetica Neue"/>
              </a:rPr>
              <a:t>Max</a:t>
            </a:r>
            <a:r>
              <a:rPr lang="en-US" sz="1800" b="0" i="0" u="none">
                <a:solidFill>
                  <a:schemeClr val="dk1"/>
                </a:solidFill>
                <a:highlight>
                  <a:srgbClr val="F7BDF7"/>
                </a:highlight>
                <a:latin typeface="Helvetica Neue"/>
                <a:ea typeface="Helvetica Neue"/>
                <a:cs typeface="Helvetica Neue"/>
                <a:sym typeface="Helvetica Neue"/>
              </a:rPr>
              <a:t>[</a:t>
            </a:r>
            <a:r>
              <a:rPr lang="en-US" sz="1800" b="0" i="1" u="none">
                <a:solidFill>
                  <a:schemeClr val="dk1"/>
                </a:solidFill>
                <a:highlight>
                  <a:srgbClr val="F7BDF7"/>
                </a:highlight>
                <a:latin typeface="Helvetica Neue"/>
                <a:ea typeface="Helvetica Neue"/>
                <a:cs typeface="Helvetica Neue"/>
                <a:sym typeface="Helvetica Neue"/>
              </a:rPr>
              <a:t>i,j</a:t>
            </a:r>
            <a:r>
              <a:rPr lang="en-US" sz="1800" b="0" i="0" u="none">
                <a:solidFill>
                  <a:schemeClr val="dk1"/>
                </a:solidFill>
                <a:highlight>
                  <a:srgbClr val="F7BDF7"/>
                </a:highlight>
                <a:latin typeface="Helvetica Neue"/>
                <a:ea typeface="Helvetica Neue"/>
                <a:cs typeface="Helvetica Neue"/>
                <a:sym typeface="Helvetica Neue"/>
              </a:rPr>
              <a:t>] – </a:t>
            </a:r>
            <a:r>
              <a:rPr lang="en-US" sz="1800" b="0" i="1" u="none">
                <a:solidFill>
                  <a:schemeClr val="dk1"/>
                </a:solidFill>
                <a:highlight>
                  <a:srgbClr val="F7BDF7"/>
                </a:highlight>
                <a:latin typeface="Helvetica Neue"/>
                <a:ea typeface="Helvetica Neue"/>
                <a:cs typeface="Helvetica Neue"/>
                <a:sym typeface="Helvetica Neue"/>
              </a:rPr>
              <a:t>Allocation</a:t>
            </a:r>
            <a:r>
              <a:rPr lang="en-US" sz="1800" b="0" i="0" u="none">
                <a:solidFill>
                  <a:schemeClr val="dk1"/>
                </a:solidFill>
                <a:highlight>
                  <a:srgbClr val="F7BDF7"/>
                </a:highlight>
                <a:latin typeface="Helvetica Neue"/>
                <a:ea typeface="Helvetica Neue"/>
                <a:cs typeface="Helvetica Neue"/>
                <a:sym typeface="Helvetica Neue"/>
              </a:rPr>
              <a:t> [</a:t>
            </a:r>
            <a:r>
              <a:rPr lang="en-US" sz="1800" b="0" i="1" u="none">
                <a:solidFill>
                  <a:schemeClr val="dk1"/>
                </a:solidFill>
                <a:highlight>
                  <a:srgbClr val="F7BDF7"/>
                </a:highlight>
                <a:latin typeface="Helvetica Neue"/>
                <a:ea typeface="Helvetica Neue"/>
                <a:cs typeface="Helvetica Neue"/>
                <a:sym typeface="Helvetica Neue"/>
              </a:rPr>
              <a:t>i,j</a:t>
            </a:r>
            <a:r>
              <a:rPr lang="en-US" sz="1800" b="0" i="0" u="none">
                <a:solidFill>
                  <a:schemeClr val="dk1"/>
                </a:solidFill>
                <a:highlight>
                  <a:srgbClr val="F7BDF7"/>
                </a:highlight>
                <a:latin typeface="Helvetica Neue"/>
                <a:ea typeface="Helvetica Neue"/>
                <a:cs typeface="Helvetica Neue"/>
                <a:sym typeface="Helvetica Neue"/>
              </a:rPr>
              <a:t>]</a:t>
            </a:r>
            <a:endParaRPr>
              <a:highlight>
                <a:srgbClr val="F7BDF7"/>
              </a:highlight>
            </a:endParaRPr>
          </a:p>
        </p:txBody>
      </p:sp>
      <p:sp>
        <p:nvSpPr>
          <p:cNvPr id="262" name="Google Shape;262;p25"/>
          <p:cNvSpPr txBox="1"/>
          <p:nvPr/>
        </p:nvSpPr>
        <p:spPr>
          <a:xfrm>
            <a:off x="950912" y="1108075"/>
            <a:ext cx="6934200" cy="6465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Let </a:t>
            </a:r>
            <a:r>
              <a:rPr lang="en-US" sz="1800" b="0" i="1" u="none">
                <a:solidFill>
                  <a:schemeClr val="dk1"/>
                </a:solidFill>
                <a:highlight>
                  <a:srgbClr val="F7BDF7"/>
                </a:highlight>
                <a:latin typeface="Helvetica Neue"/>
                <a:ea typeface="Helvetica Neue"/>
                <a:cs typeface="Helvetica Neue"/>
                <a:sym typeface="Helvetica Neue"/>
              </a:rPr>
              <a:t>n</a:t>
            </a:r>
            <a:r>
              <a:rPr lang="en-US" sz="1800" b="0" i="0" u="none">
                <a:solidFill>
                  <a:schemeClr val="dk1"/>
                </a:solidFill>
                <a:highlight>
                  <a:srgbClr val="F7BDF7"/>
                </a:highlight>
                <a:latin typeface="Helvetica Neue"/>
                <a:ea typeface="Helvetica Neue"/>
                <a:cs typeface="Helvetica Neue"/>
                <a:sym typeface="Helvetica Neue"/>
              </a:rPr>
              <a:t> = number of processes, and </a:t>
            </a:r>
            <a:r>
              <a:rPr lang="en-US" sz="1800" b="0" i="1" u="none">
                <a:solidFill>
                  <a:schemeClr val="dk1"/>
                </a:solidFill>
                <a:highlight>
                  <a:srgbClr val="F7BDF7"/>
                </a:highlight>
                <a:latin typeface="Helvetica Neue"/>
                <a:ea typeface="Helvetica Neue"/>
                <a:cs typeface="Helvetica Neue"/>
                <a:sym typeface="Helvetica Neue"/>
              </a:rPr>
              <a:t>m </a:t>
            </a:r>
            <a:r>
              <a:rPr lang="en-US" sz="1800" b="0" i="0" u="none">
                <a:solidFill>
                  <a:schemeClr val="dk1"/>
                </a:solidFill>
                <a:highlight>
                  <a:srgbClr val="F7BDF7"/>
                </a:highlight>
                <a:latin typeface="Helvetica Neue"/>
                <a:ea typeface="Helvetica Neue"/>
                <a:cs typeface="Helvetica Neue"/>
                <a:sym typeface="Helvetica Neue"/>
              </a:rPr>
              <a:t>= number of resources types.</a:t>
            </a:r>
            <a:r>
              <a:rPr lang="en-US" sz="1800" b="0" i="0" u="none">
                <a:solidFill>
                  <a:schemeClr val="dk1"/>
                </a:solidFill>
                <a:latin typeface="Helvetica Neue"/>
                <a:ea typeface="Helvetica Neue"/>
                <a:cs typeface="Helvetica Neue"/>
                <a:sym typeface="Helvetica Neue"/>
              </a:rPr>
              <a:t> </a:t>
            </a:r>
            <a:endParaRPr sz="1800">
              <a:solidFill>
                <a:schemeClr val="dk1"/>
              </a:solidFill>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26"/>
          <p:cNvSpPr txBox="1">
            <a:spLocks noGrp="1"/>
          </p:cNvSpPr>
          <p:nvPr>
            <p:ph type="title" idx="4294967295"/>
          </p:nvPr>
        </p:nvSpPr>
        <p:spPr>
          <a:xfrm>
            <a:off x="457200" y="166687"/>
            <a:ext cx="82296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Safety Algorithm</a:t>
            </a:r>
            <a:endParaRPr sz="2800" b="1" i="0" u="none" strike="noStrike" cap="none">
              <a:solidFill>
                <a:schemeClr val="dk1"/>
              </a:solidFill>
              <a:latin typeface="Times New Roman"/>
              <a:ea typeface="Times New Roman"/>
              <a:cs typeface="Times New Roman"/>
              <a:sym typeface="Times New Roman"/>
            </a:endParaRPr>
          </a:p>
        </p:txBody>
      </p:sp>
      <p:sp>
        <p:nvSpPr>
          <p:cNvPr id="269" name="Google Shape;269;p26"/>
          <p:cNvSpPr txBox="1">
            <a:spLocks noGrp="1"/>
          </p:cNvSpPr>
          <p:nvPr>
            <p:ph type="body" idx="4294967295"/>
          </p:nvPr>
        </p:nvSpPr>
        <p:spPr>
          <a:xfrm>
            <a:off x="228600" y="1157287"/>
            <a:ext cx="8686800" cy="49434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1.	Let </a:t>
            </a:r>
            <a:r>
              <a:rPr lang="en-US" sz="1800" b="1" i="1" u="none">
                <a:solidFill>
                  <a:srgbClr val="000000"/>
                </a:solidFill>
                <a:latin typeface="Helvetica Neue"/>
                <a:ea typeface="Helvetica Neue"/>
                <a:cs typeface="Helvetica Neue"/>
                <a:sym typeface="Helvetica Neue"/>
              </a:rPr>
              <a:t>Work</a:t>
            </a:r>
            <a:r>
              <a:rPr lang="en-US" sz="1800" b="0" i="1" u="none">
                <a:solidFill>
                  <a:srgbClr val="000000"/>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and </a:t>
            </a:r>
            <a:r>
              <a:rPr lang="en-US" sz="1800" b="1" i="1" u="none">
                <a:solidFill>
                  <a:srgbClr val="000000"/>
                </a:solidFill>
                <a:latin typeface="Helvetica Neue"/>
                <a:ea typeface="Helvetica Neue"/>
                <a:cs typeface="Helvetica Neue"/>
                <a:sym typeface="Helvetica Neue"/>
              </a:rPr>
              <a:t>Finish</a:t>
            </a:r>
            <a:r>
              <a:rPr lang="en-US" sz="1800" b="0" i="0" u="none">
                <a:solidFill>
                  <a:srgbClr val="000000"/>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be vectors of length</a:t>
            </a:r>
            <a:r>
              <a:rPr lang="en-US" sz="1800" b="0" i="1" u="none">
                <a:solidFill>
                  <a:schemeClr val="dk1"/>
                </a:solidFill>
                <a:latin typeface="Helvetica Neue"/>
                <a:ea typeface="Helvetica Neue"/>
                <a:cs typeface="Helvetica Neue"/>
                <a:sym typeface="Helvetica Neue"/>
              </a:rPr>
              <a:t> m</a:t>
            </a:r>
            <a:r>
              <a:rPr lang="en-US" sz="1800" b="0" i="0" u="none">
                <a:solidFill>
                  <a:schemeClr val="dk1"/>
                </a:solidFill>
                <a:latin typeface="Helvetica Neue"/>
                <a:ea typeface="Helvetica Neue"/>
                <a:cs typeface="Helvetica Neue"/>
                <a:sym typeface="Helvetica Neue"/>
              </a:rPr>
              <a:t> and</a:t>
            </a:r>
            <a:r>
              <a:rPr lang="en-US" sz="1800" b="0" i="1" u="none">
                <a:solidFill>
                  <a:schemeClr val="dk1"/>
                </a:solidFill>
                <a:latin typeface="Helvetica Neue"/>
                <a:ea typeface="Helvetica Neue"/>
                <a:cs typeface="Helvetica Neue"/>
                <a:sym typeface="Helvetica Neue"/>
              </a:rPr>
              <a:t> n</a:t>
            </a:r>
            <a:r>
              <a:rPr lang="en-US" sz="1800" b="0" i="0" u="none">
                <a:solidFill>
                  <a:schemeClr val="dk1"/>
                </a:solidFill>
                <a:latin typeface="Helvetica Neue"/>
                <a:ea typeface="Helvetica Neue"/>
                <a:cs typeface="Helvetica Neue"/>
                <a:sym typeface="Helvetica Neue"/>
              </a:rPr>
              <a:t>, respectively.  Initialize:</a:t>
            </a:r>
            <a:endParaRPr/>
          </a:p>
          <a:p>
            <a:pPr marL="1543050" lvl="3" indent="-342900" algn="l" rtl="0">
              <a:lnSpc>
                <a:spcPct val="90000"/>
              </a:lnSpc>
              <a:spcBef>
                <a:spcPts val="630"/>
              </a:spcBef>
              <a:spcAft>
                <a:spcPts val="0"/>
              </a:spcAft>
              <a:buClr>
                <a:schemeClr val="dk1"/>
              </a:buClr>
              <a:buSzPts val="1350"/>
              <a:buFont typeface="Helvetica Neue"/>
              <a:buNone/>
            </a:pPr>
            <a:r>
              <a:rPr lang="en-US" sz="1800" b="1" i="1" u="none">
                <a:solidFill>
                  <a:schemeClr val="dk1"/>
                </a:solidFill>
                <a:latin typeface="Helvetica Neue"/>
                <a:ea typeface="Helvetica Neue"/>
                <a:cs typeface="Helvetica Neue"/>
                <a:sym typeface="Helvetica Neue"/>
              </a:rPr>
              <a:t>Work </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Available</a:t>
            </a:r>
            <a:endParaRPr/>
          </a:p>
          <a:p>
            <a:pPr marL="1543050" lvl="3" indent="-342900" algn="l" rtl="0">
              <a:lnSpc>
                <a:spcPct val="90000"/>
              </a:lnSpc>
              <a:spcBef>
                <a:spcPts val="630"/>
              </a:spcBef>
              <a:spcAft>
                <a:spcPts val="0"/>
              </a:spcAft>
              <a:buClr>
                <a:schemeClr val="dk1"/>
              </a:buClr>
              <a:buSzPts val="1350"/>
              <a:buFont typeface="Helvetica Neue"/>
              <a:buNone/>
            </a:pPr>
            <a:r>
              <a:rPr lang="en-US" sz="1800" b="1" i="1" u="none">
                <a:solidFill>
                  <a:schemeClr val="dk1"/>
                </a:solidFill>
                <a:latin typeface="Helvetica Neue"/>
                <a:ea typeface="Helvetica Neue"/>
                <a:cs typeface="Helvetica Neue"/>
                <a:sym typeface="Helvetica Neue"/>
              </a:rPr>
              <a:t>Finish </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 false </a:t>
            </a:r>
            <a:r>
              <a:rPr lang="en-US" sz="1800" b="1" i="0" u="none">
                <a:solidFill>
                  <a:schemeClr val="dk1"/>
                </a:solidFill>
                <a:latin typeface="Helvetica Neue"/>
                <a:ea typeface="Helvetica Neue"/>
                <a:cs typeface="Helvetica Neue"/>
                <a:sym typeface="Helvetica Neue"/>
              </a:rPr>
              <a:t>for</a:t>
            </a:r>
            <a:r>
              <a:rPr lang="en-US" sz="1800" b="1" i="1" u="none">
                <a:solidFill>
                  <a:schemeClr val="dk1"/>
                </a:solidFill>
                <a:latin typeface="Helvetica Neue"/>
                <a:ea typeface="Helvetica Neue"/>
                <a:cs typeface="Helvetica Neue"/>
                <a:sym typeface="Helvetica Neue"/>
              </a:rPr>
              <a:t> i</a:t>
            </a:r>
            <a:r>
              <a:rPr lang="en-US" sz="1800" b="1" i="0" u="none">
                <a:solidFill>
                  <a:schemeClr val="dk1"/>
                </a:solidFill>
                <a:latin typeface="Helvetica Neue"/>
                <a:ea typeface="Helvetica Neue"/>
                <a:cs typeface="Helvetica Neue"/>
                <a:sym typeface="Helvetica Neue"/>
              </a:rPr>
              <a:t> = 0, 1, …, </a:t>
            </a:r>
            <a:r>
              <a:rPr lang="en-US" sz="1800" b="1" i="1" u="none">
                <a:solidFill>
                  <a:schemeClr val="dk1"/>
                </a:solidFill>
                <a:latin typeface="Helvetica Neue"/>
                <a:ea typeface="Helvetica Neue"/>
                <a:cs typeface="Helvetica Neue"/>
                <a:sym typeface="Helvetica Neue"/>
              </a:rPr>
              <a:t>n- </a:t>
            </a:r>
            <a:r>
              <a:rPr lang="en-US" sz="1800" b="1" i="0" u="none">
                <a:solidFill>
                  <a:schemeClr val="dk1"/>
                </a:solidFill>
                <a:latin typeface="Helvetica Neue"/>
                <a:ea typeface="Helvetica Neue"/>
                <a:cs typeface="Helvetica Neue"/>
                <a:sym typeface="Helvetica Neue"/>
              </a:rPr>
              <a:t>1</a:t>
            </a:r>
            <a:endParaRPr/>
          </a:p>
          <a:p>
            <a:pPr marL="1543050" lvl="3" indent="-342900" algn="l" rtl="0">
              <a:lnSpc>
                <a:spcPct val="90000"/>
              </a:lnSpc>
              <a:spcBef>
                <a:spcPts val="280"/>
              </a:spcBef>
              <a:spcAft>
                <a:spcPts val="0"/>
              </a:spcAft>
              <a:buSzPts val="600"/>
              <a:buFont typeface="Helvetica Neue"/>
              <a:buNone/>
            </a:pPr>
            <a:endParaRPr sz="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2.	Find an </a:t>
            </a:r>
            <a:r>
              <a:rPr lang="en-US" sz="1800" b="1" i="1" u="none">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such that both: </a:t>
            </a:r>
            <a:endParaRPr/>
          </a:p>
          <a:p>
            <a:pPr marL="800100" lvl="1" indent="-342900" algn="l" rtl="0">
              <a:lnSpc>
                <a:spcPct val="90000"/>
              </a:lnSpc>
              <a:spcBef>
                <a:spcPts val="630"/>
              </a:spcBef>
              <a:spcAft>
                <a:spcPts val="0"/>
              </a:spcAft>
              <a:buClr>
                <a:schemeClr val="dk1"/>
              </a:buClr>
              <a:buSzPts val="1440"/>
              <a:buFont typeface="Helvetica Neue"/>
              <a:buNone/>
            </a:pPr>
            <a:r>
              <a:rPr lang="en-US" sz="1800" b="0" i="0" u="none">
                <a:solidFill>
                  <a:schemeClr val="dk1"/>
                </a:solidFill>
                <a:latin typeface="Helvetica Neue"/>
                <a:ea typeface="Helvetica Neue"/>
                <a:cs typeface="Helvetica Neue"/>
                <a:sym typeface="Helvetica Neue"/>
              </a:rPr>
              <a:t>(a)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false</a:t>
            </a:r>
            <a:endParaRPr sz="1800" b="1" i="0" u="none">
              <a:solidFill>
                <a:schemeClr val="dk1"/>
              </a:solidFill>
              <a:latin typeface="Helvetica Neue"/>
              <a:ea typeface="Helvetica Neue"/>
              <a:cs typeface="Helvetica Neue"/>
              <a:sym typeface="Helvetica Neue"/>
            </a:endParaRPr>
          </a:p>
          <a:p>
            <a:pPr marL="800100" lvl="1" indent="-342900" algn="l" rtl="0">
              <a:lnSpc>
                <a:spcPct val="90000"/>
              </a:lnSpc>
              <a:spcBef>
                <a:spcPts val="630"/>
              </a:spcBef>
              <a:spcAft>
                <a:spcPts val="0"/>
              </a:spcAft>
              <a:buClr>
                <a:schemeClr val="dk1"/>
              </a:buClr>
              <a:buSzPts val="1440"/>
              <a:buFont typeface="Helvetica Neue"/>
              <a:buNone/>
            </a:pPr>
            <a:r>
              <a:rPr lang="en-US" sz="1800" b="0" i="0" u="none">
                <a:solidFill>
                  <a:schemeClr val="dk1"/>
                </a:solidFill>
                <a:latin typeface="Helvetica Neue"/>
                <a:ea typeface="Helvetica Neue"/>
                <a:cs typeface="Helvetica Neue"/>
                <a:sym typeface="Helvetica Neue"/>
              </a:rPr>
              <a:t>(b) </a:t>
            </a:r>
            <a:r>
              <a:rPr lang="en-US" sz="1800" b="1" i="1" u="none">
                <a:solidFill>
                  <a:schemeClr val="dk1"/>
                </a:solidFill>
                <a:latin typeface="Helvetica Neue"/>
                <a:ea typeface="Helvetica Neue"/>
                <a:cs typeface="Helvetica Neue"/>
                <a:sym typeface="Helvetica Neue"/>
              </a:rPr>
              <a:t>Need</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Work</a:t>
            </a:r>
            <a:endParaRPr/>
          </a:p>
          <a:p>
            <a:pPr marL="800100" lvl="1" indent="-342900" algn="l" rtl="0">
              <a:lnSpc>
                <a:spcPct val="90000"/>
              </a:lnSpc>
              <a:spcBef>
                <a:spcPts val="630"/>
              </a:spcBef>
              <a:spcAft>
                <a:spcPts val="0"/>
              </a:spcAft>
              <a:buClr>
                <a:schemeClr val="dk1"/>
              </a:buClr>
              <a:buSzPts val="1440"/>
              <a:buFont typeface="Helvetica Neue"/>
              <a:buNone/>
            </a:pPr>
            <a:r>
              <a:rPr lang="en-US" sz="1800" b="0" i="0" u="none">
                <a:solidFill>
                  <a:schemeClr val="dk1"/>
                </a:solidFill>
                <a:latin typeface="Helvetica Neue"/>
                <a:ea typeface="Helvetica Neue"/>
                <a:cs typeface="Helvetica Neue"/>
                <a:sym typeface="Helvetica Neue"/>
              </a:rPr>
              <a:t>If no such</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i </a:t>
            </a:r>
            <a:r>
              <a:rPr lang="en-US" sz="1800" b="0" i="0" u="none">
                <a:solidFill>
                  <a:schemeClr val="dk1"/>
                </a:solidFill>
                <a:latin typeface="Helvetica Neue"/>
                <a:ea typeface="Helvetica Neue"/>
                <a:cs typeface="Helvetica Neue"/>
                <a:sym typeface="Helvetica Neue"/>
              </a:rPr>
              <a:t>exists, go to step 4</a:t>
            </a:r>
            <a:endParaRPr/>
          </a:p>
          <a:p>
            <a:pPr marL="800100" lvl="1" indent="-342900" algn="l" rtl="0">
              <a:lnSpc>
                <a:spcPct val="90000"/>
              </a:lnSpc>
              <a:spcBef>
                <a:spcPts val="280"/>
              </a:spcBef>
              <a:spcAft>
                <a:spcPts val="0"/>
              </a:spcAft>
              <a:buSzPts val="640"/>
              <a:buFont typeface="Calibri"/>
              <a:buNone/>
            </a:pPr>
            <a:endParaRPr sz="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3.  </a:t>
            </a:r>
            <a:r>
              <a:rPr lang="en-US" sz="1800" b="1" i="1" u="none">
                <a:solidFill>
                  <a:schemeClr val="dk1"/>
                </a:solidFill>
                <a:latin typeface="Helvetica Neue"/>
                <a:ea typeface="Helvetica Neue"/>
                <a:cs typeface="Helvetica Neue"/>
                <a:sym typeface="Helvetica Neue"/>
              </a:rPr>
              <a:t>Work</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Work </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Allocation</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a:r>
            <a:br>
              <a:rPr lang="en-US" sz="1800" b="1" i="0" u="none">
                <a:solidFill>
                  <a:schemeClr val="dk1"/>
                </a:solidFill>
                <a:latin typeface="Helvetica Neue"/>
                <a:ea typeface="Helvetica Neue"/>
                <a:cs typeface="Helvetica Neue"/>
                <a:sym typeface="Helvetica Neue"/>
              </a:rPr>
            </a:b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 true</a:t>
            </a:r>
            <a:r>
              <a:rPr lang="en-US" sz="1800" b="1" i="0" u="none">
                <a:solidFill>
                  <a:schemeClr val="dk1"/>
                </a:solidFill>
                <a:latin typeface="Helvetica Neue"/>
                <a:ea typeface="Helvetica Neue"/>
                <a:cs typeface="Helvetica Neue"/>
                <a:sym typeface="Helvetica Neue"/>
              </a:rPr>
              <a:t/>
            </a:r>
            <a:br>
              <a:rPr lang="en-US" sz="1800" b="1"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go to step 2</a:t>
            </a:r>
            <a:endParaRPr/>
          </a:p>
          <a:p>
            <a:pPr marL="342900" lvl="0" indent="-297180" algn="l" rtl="0">
              <a:lnSpc>
                <a:spcPct val="90000"/>
              </a:lnSpc>
              <a:spcBef>
                <a:spcPts val="280"/>
              </a:spcBef>
              <a:spcAft>
                <a:spcPts val="0"/>
              </a:spcAft>
              <a:buClr>
                <a:srgbClr val="993300"/>
              </a:buClr>
              <a:buSzPts val="720"/>
              <a:buFont typeface="Arial"/>
              <a:buNone/>
            </a:pPr>
            <a:endParaRPr sz="800" b="0" i="0" u="none">
              <a:solidFill>
                <a:schemeClr val="dk1"/>
              </a:solidFill>
              <a:latin typeface="Helvetica Neue"/>
              <a:ea typeface="Helvetica Neue"/>
              <a:cs typeface="Helvetica Neue"/>
              <a:sym typeface="Helvetica Neue"/>
            </a:endParaRPr>
          </a:p>
          <a:p>
            <a:pPr marL="342900" lvl="0" indent="-342900" algn="l" rtl="0">
              <a:lnSpc>
                <a:spcPct val="9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4.	If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true</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for all </a:t>
            </a:r>
            <a:r>
              <a:rPr lang="en-US" sz="1800" b="1" i="1" u="none">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then the system is in a safe state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7"/>
          <p:cNvSpPr txBox="1">
            <a:spLocks noGrp="1"/>
          </p:cNvSpPr>
          <p:nvPr>
            <p:ph type="title" idx="4294967295"/>
          </p:nvPr>
        </p:nvSpPr>
        <p:spPr>
          <a:xfrm>
            <a:off x="152400" y="228600"/>
            <a:ext cx="79248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2800"/>
              <a:buFont typeface="Arial"/>
              <a:buNone/>
            </a:pPr>
            <a:r>
              <a:rPr lang="en-US" sz="2800" b="1" i="0" u="none" strike="noStrike" cap="none">
                <a:solidFill>
                  <a:srgbClr val="006699"/>
                </a:solidFill>
                <a:latin typeface="Arial"/>
                <a:ea typeface="Arial"/>
                <a:cs typeface="Arial"/>
                <a:sym typeface="Arial"/>
              </a:rPr>
              <a:t>Resource-Request Algorithm for Process </a:t>
            </a:r>
            <a:r>
              <a:rPr lang="en-US" sz="2800" b="1" i="1" u="none" strike="noStrike" cap="none">
                <a:solidFill>
                  <a:srgbClr val="006699"/>
                </a:solidFill>
                <a:latin typeface="Arial"/>
                <a:ea typeface="Arial"/>
                <a:cs typeface="Arial"/>
                <a:sym typeface="Arial"/>
              </a:rPr>
              <a:t>P</a:t>
            </a:r>
            <a:r>
              <a:rPr lang="en-US" sz="2800" b="1" i="1" u="none" strike="noStrike" cap="none" baseline="-25000">
                <a:solidFill>
                  <a:srgbClr val="006699"/>
                </a:solidFill>
                <a:latin typeface="Arial"/>
                <a:ea typeface="Arial"/>
                <a:cs typeface="Arial"/>
                <a:sym typeface="Arial"/>
              </a:rPr>
              <a:t>i</a:t>
            </a:r>
            <a:endParaRPr sz="2800" b="1" i="0" u="none" strike="noStrike" cap="none">
              <a:solidFill>
                <a:schemeClr val="dk1"/>
              </a:solidFill>
              <a:latin typeface="Times New Roman"/>
              <a:ea typeface="Times New Roman"/>
              <a:cs typeface="Times New Roman"/>
              <a:sym typeface="Times New Roman"/>
            </a:endParaRPr>
          </a:p>
        </p:txBody>
      </p:sp>
      <p:sp>
        <p:nvSpPr>
          <p:cNvPr id="276" name="Google Shape;276;p27"/>
          <p:cNvSpPr txBox="1">
            <a:spLocks noGrp="1"/>
          </p:cNvSpPr>
          <p:nvPr>
            <p:ph type="body" idx="4294967295"/>
          </p:nvPr>
        </p:nvSpPr>
        <p:spPr>
          <a:xfrm>
            <a:off x="381000" y="1143000"/>
            <a:ext cx="8464550" cy="4686300"/>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request vector for process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If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1" i="0" u="none" baseline="-25000">
                <a:solidFill>
                  <a:schemeClr val="dk1"/>
                </a:solidFill>
                <a:latin typeface="Helvetica Neue"/>
                <a:ea typeface="Helvetica Neue"/>
                <a:cs typeface="Helvetica Neue"/>
                <a:sym typeface="Helvetica Neue"/>
              </a:rPr>
              <a:t> </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j</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k</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then </a:t>
            </a:r>
            <a:r>
              <a:rPr lang="en-US" sz="1800" b="0" i="0" u="none">
                <a:solidFill>
                  <a:schemeClr val="dk1"/>
                </a:solidFill>
                <a:highlight>
                  <a:srgbClr val="F7BDF7"/>
                </a:highlight>
                <a:latin typeface="Helvetica Neue"/>
                <a:ea typeface="Helvetica Neue"/>
                <a:cs typeface="Helvetica Neue"/>
                <a:sym typeface="Helvetica Neue"/>
              </a:rPr>
              <a:t>process </a:t>
            </a:r>
            <a:r>
              <a:rPr lang="en-US" sz="1800" b="1" i="1" u="none">
                <a:solidFill>
                  <a:schemeClr val="dk1"/>
                </a:solidFill>
                <a:highlight>
                  <a:srgbClr val="F7BDF7"/>
                </a:highlight>
                <a:latin typeface="Helvetica Neue"/>
                <a:ea typeface="Helvetica Neue"/>
                <a:cs typeface="Helvetica Neue"/>
                <a:sym typeface="Helvetica Neue"/>
              </a:rPr>
              <a:t>P</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wants </a:t>
            </a:r>
            <a:r>
              <a:rPr lang="en-US" sz="1800" b="1" i="1" u="none">
                <a:solidFill>
                  <a:schemeClr val="dk1"/>
                </a:solidFill>
                <a:highlight>
                  <a:srgbClr val="F7BDF7"/>
                </a:highlight>
                <a:latin typeface="Helvetica Neue"/>
                <a:ea typeface="Helvetica Neue"/>
                <a:cs typeface="Helvetica Neue"/>
                <a:sym typeface="Helvetica Neue"/>
              </a:rPr>
              <a:t>k</a:t>
            </a:r>
            <a:r>
              <a:rPr lang="en-US" sz="1800" b="0" i="0" u="none">
                <a:solidFill>
                  <a:schemeClr val="dk1"/>
                </a:solidFill>
                <a:highlight>
                  <a:srgbClr val="F7BDF7"/>
                </a:highlight>
                <a:latin typeface="Helvetica Neue"/>
                <a:ea typeface="Helvetica Neue"/>
                <a:cs typeface="Helvetica Neue"/>
                <a:sym typeface="Helvetica Neue"/>
              </a:rPr>
              <a:t> instances of resource type </a:t>
            </a:r>
            <a:r>
              <a:rPr lang="en-US" sz="1800" b="1" i="1" u="none">
                <a:solidFill>
                  <a:schemeClr val="dk1"/>
                </a:solidFill>
                <a:highlight>
                  <a:srgbClr val="F7BDF7"/>
                </a:highlight>
                <a:latin typeface="Helvetica Neue"/>
                <a:ea typeface="Helvetica Neue"/>
                <a:cs typeface="Helvetica Neue"/>
                <a:sym typeface="Helvetica Neue"/>
              </a:rPr>
              <a:t>R</a:t>
            </a:r>
            <a:r>
              <a:rPr lang="en-US" sz="1800" b="1" i="1" u="none" baseline="-25000">
                <a:solidFill>
                  <a:schemeClr val="dk1"/>
                </a:solidFill>
                <a:highlight>
                  <a:srgbClr val="F7BDF7"/>
                </a:highlight>
                <a:latin typeface="Helvetica Neue"/>
                <a:ea typeface="Helvetica Neue"/>
                <a:cs typeface="Helvetica Neue"/>
                <a:sym typeface="Helvetica Neue"/>
              </a:rPr>
              <a:t>j</a:t>
            </a:r>
            <a:endParaRPr sz="1800" b="1" i="0" u="none" baseline="-25000">
              <a:solidFill>
                <a:schemeClr val="dk1"/>
              </a:solidFill>
              <a:highlight>
                <a:srgbClr val="F7BDF7"/>
              </a:highlight>
              <a:latin typeface="Helvetica Neue"/>
              <a:ea typeface="Helvetica Neue"/>
              <a:cs typeface="Helvetica Neue"/>
              <a:sym typeface="Helvetica Neue"/>
            </a:endParaRPr>
          </a:p>
          <a:p>
            <a:pPr marL="742950" lvl="1" indent="-285750" algn="just" rtl="0">
              <a:lnSpc>
                <a:spcPct val="90000"/>
              </a:lnSpc>
              <a:spcBef>
                <a:spcPts val="630"/>
              </a:spcBef>
              <a:spcAft>
                <a:spcPts val="0"/>
              </a:spcAft>
              <a:buClr>
                <a:schemeClr val="dk1"/>
              </a:buClr>
              <a:buSzPts val="1440"/>
              <a:buFont typeface="Helvetica Neue"/>
              <a:buNone/>
            </a:pPr>
            <a:r>
              <a:rPr lang="en-US" sz="1800" b="0" i="0" u="none">
                <a:solidFill>
                  <a:schemeClr val="dk1"/>
                </a:solidFill>
                <a:highlight>
                  <a:srgbClr val="F7BDF7"/>
                </a:highlight>
                <a:latin typeface="Helvetica Neue"/>
                <a:ea typeface="Helvetica Neue"/>
                <a:cs typeface="Helvetica Neue"/>
                <a:sym typeface="Helvetica Neue"/>
              </a:rPr>
              <a:t>1.	If </a:t>
            </a:r>
            <a:r>
              <a:rPr lang="en-US" sz="1800" b="1" i="1" u="none">
                <a:solidFill>
                  <a:schemeClr val="dk1"/>
                </a:solidFill>
                <a:highlight>
                  <a:srgbClr val="F7BDF7"/>
                </a:highlight>
                <a:latin typeface="Helvetica Neue"/>
                <a:ea typeface="Helvetica Neue"/>
                <a:cs typeface="Helvetica Neue"/>
                <a:sym typeface="Helvetica Neue"/>
              </a:rPr>
              <a:t>Request</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1" u="none">
                <a:solidFill>
                  <a:schemeClr val="dk1"/>
                </a:solidFill>
                <a:highlight>
                  <a:srgbClr val="F7BDF7"/>
                </a:highlight>
                <a:latin typeface="Helvetica Neue"/>
                <a:ea typeface="Helvetica Neue"/>
                <a:cs typeface="Helvetica Neue"/>
                <a:sym typeface="Helvetica Neue"/>
              </a:rPr>
              <a:t> </a:t>
            </a:r>
            <a:r>
              <a:rPr lang="en-US" sz="1800" b="1" i="0" u="none">
                <a:solidFill>
                  <a:schemeClr val="dk1"/>
                </a:solidFill>
                <a:highlight>
                  <a:srgbClr val="F7BDF7"/>
                </a:highlight>
                <a:latin typeface="Helvetica Neue"/>
                <a:ea typeface="Helvetica Neue"/>
                <a:cs typeface="Helvetica Neue"/>
                <a:sym typeface="Helvetica Neue"/>
              </a:rPr>
              <a:t>≤ </a:t>
            </a:r>
            <a:r>
              <a:rPr lang="en-US" sz="1800" b="1" i="1" u="none">
                <a:solidFill>
                  <a:schemeClr val="dk1"/>
                </a:solidFill>
                <a:highlight>
                  <a:srgbClr val="F7BDF7"/>
                </a:highlight>
                <a:latin typeface="Helvetica Neue"/>
                <a:ea typeface="Helvetica Neue"/>
                <a:cs typeface="Helvetica Neue"/>
                <a:sym typeface="Helvetica Neue"/>
              </a:rPr>
              <a:t>Need</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1" u="none">
                <a:solidFill>
                  <a:schemeClr val="dk1"/>
                </a:solidFill>
                <a:highlight>
                  <a:srgbClr val="F7BDF7"/>
                </a:highlight>
                <a:latin typeface="Helvetica Neue"/>
                <a:ea typeface="Helvetica Neue"/>
                <a:cs typeface="Helvetica Neue"/>
                <a:sym typeface="Helvetica Neue"/>
              </a:rPr>
              <a:t> </a:t>
            </a:r>
            <a:r>
              <a:rPr lang="en-US" sz="1800" b="0" i="0" u="none">
                <a:solidFill>
                  <a:schemeClr val="dk1"/>
                </a:solidFill>
                <a:highlight>
                  <a:srgbClr val="F7BDF7"/>
                </a:highlight>
                <a:latin typeface="Helvetica Neue"/>
                <a:ea typeface="Helvetica Neue"/>
                <a:cs typeface="Helvetica Neue"/>
                <a:sym typeface="Helvetica Neue"/>
              </a:rPr>
              <a:t>go to step 2.  Otherwise, raise error condition, since process has exceeded its maximum claim</a:t>
            </a:r>
            <a:endParaRPr>
              <a:highlight>
                <a:srgbClr val="F7BDF7"/>
              </a:highlight>
            </a:endParaRPr>
          </a:p>
          <a:p>
            <a:pPr marL="742950" lvl="1" indent="-285750" algn="just" rtl="0">
              <a:lnSpc>
                <a:spcPct val="90000"/>
              </a:lnSpc>
              <a:spcBef>
                <a:spcPts val="630"/>
              </a:spcBef>
              <a:spcAft>
                <a:spcPts val="0"/>
              </a:spcAft>
              <a:buClr>
                <a:schemeClr val="dk1"/>
              </a:buClr>
              <a:buSzPts val="1440"/>
              <a:buFont typeface="Helvetica Neue"/>
              <a:buNone/>
            </a:pPr>
            <a:r>
              <a:rPr lang="en-US" sz="1800" b="0" i="0" u="none">
                <a:solidFill>
                  <a:schemeClr val="dk1"/>
                </a:solidFill>
                <a:highlight>
                  <a:srgbClr val="F7BDF7"/>
                </a:highlight>
                <a:latin typeface="Helvetica Neue"/>
                <a:ea typeface="Helvetica Neue"/>
                <a:cs typeface="Helvetica Neue"/>
                <a:sym typeface="Helvetica Neue"/>
              </a:rPr>
              <a:t>2.	If </a:t>
            </a:r>
            <a:r>
              <a:rPr lang="en-US" sz="1800" b="1" i="1" u="none">
                <a:solidFill>
                  <a:schemeClr val="dk1"/>
                </a:solidFill>
                <a:highlight>
                  <a:srgbClr val="F7BDF7"/>
                </a:highlight>
                <a:latin typeface="Helvetica Neue"/>
                <a:ea typeface="Helvetica Neue"/>
                <a:cs typeface="Helvetica Neue"/>
                <a:sym typeface="Helvetica Neue"/>
              </a:rPr>
              <a:t>Request</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0" u="none">
                <a:solidFill>
                  <a:schemeClr val="dk1"/>
                </a:solidFill>
                <a:highlight>
                  <a:srgbClr val="F7BDF7"/>
                </a:highlight>
                <a:latin typeface="Helvetica Neue"/>
                <a:ea typeface="Helvetica Neue"/>
                <a:cs typeface="Helvetica Neue"/>
                <a:sym typeface="Helvetica Neue"/>
              </a:rPr>
              <a:t> ≤ </a:t>
            </a:r>
            <a:r>
              <a:rPr lang="en-US" sz="1800" b="1" i="1" u="none">
                <a:solidFill>
                  <a:schemeClr val="dk1"/>
                </a:solidFill>
                <a:highlight>
                  <a:srgbClr val="F7BDF7"/>
                </a:highlight>
                <a:latin typeface="Helvetica Neue"/>
                <a:ea typeface="Helvetica Neue"/>
                <a:cs typeface="Helvetica Neue"/>
                <a:sym typeface="Helvetica Neue"/>
              </a:rPr>
              <a:t>Available</a:t>
            </a:r>
            <a:r>
              <a:rPr lang="en-US" sz="1800" b="0" i="0" u="none">
                <a:solidFill>
                  <a:schemeClr val="dk1"/>
                </a:solidFill>
                <a:highlight>
                  <a:srgbClr val="F7BDF7"/>
                </a:highlight>
                <a:latin typeface="Helvetica Neue"/>
                <a:ea typeface="Helvetica Neue"/>
                <a:cs typeface="Helvetica Neue"/>
                <a:sym typeface="Helvetica Neue"/>
              </a:rPr>
              <a:t>, go to step 3.  Otherwise </a:t>
            </a:r>
            <a:r>
              <a:rPr lang="en-US" sz="1800" b="1" i="1" u="none">
                <a:solidFill>
                  <a:schemeClr val="dk1"/>
                </a:solidFill>
                <a:highlight>
                  <a:srgbClr val="F7BDF7"/>
                </a:highlight>
                <a:latin typeface="Helvetica Neue"/>
                <a:ea typeface="Helvetica Neue"/>
                <a:cs typeface="Helvetica Neue"/>
                <a:sym typeface="Helvetica Neue"/>
              </a:rPr>
              <a:t>P</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must wait, since resources are not available</a:t>
            </a:r>
            <a:endParaRPr>
              <a:highlight>
                <a:srgbClr val="F7BDF7"/>
              </a:highlight>
            </a:endParaRPr>
          </a:p>
          <a:p>
            <a:pPr marL="742950" lvl="1" indent="-285750" algn="just" rtl="0">
              <a:lnSpc>
                <a:spcPct val="90000"/>
              </a:lnSpc>
              <a:spcBef>
                <a:spcPts val="630"/>
              </a:spcBef>
              <a:spcAft>
                <a:spcPts val="0"/>
              </a:spcAft>
              <a:buClr>
                <a:schemeClr val="dk1"/>
              </a:buClr>
              <a:buSzPts val="1440"/>
              <a:buFont typeface="Helvetica Neue"/>
              <a:buNone/>
            </a:pPr>
            <a:r>
              <a:rPr lang="en-US" sz="1800" b="0" i="0" u="none">
                <a:solidFill>
                  <a:schemeClr val="dk1"/>
                </a:solidFill>
                <a:highlight>
                  <a:srgbClr val="F7BDF7"/>
                </a:highlight>
                <a:latin typeface="Helvetica Neue"/>
                <a:ea typeface="Helvetica Neue"/>
                <a:cs typeface="Helvetica Neue"/>
                <a:sym typeface="Helvetica Neue"/>
              </a:rPr>
              <a:t>3.	Pretend to allocate requested resources to </a:t>
            </a:r>
            <a:r>
              <a:rPr lang="en-US" sz="1800" b="1" i="1" u="none">
                <a:solidFill>
                  <a:schemeClr val="dk1"/>
                </a:solidFill>
                <a:highlight>
                  <a:srgbClr val="F7BDF7"/>
                </a:highlight>
                <a:latin typeface="Helvetica Neue"/>
                <a:ea typeface="Helvetica Neue"/>
                <a:cs typeface="Helvetica Neue"/>
                <a:sym typeface="Helvetica Neue"/>
              </a:rPr>
              <a:t>P</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by modifying the state as follows:</a:t>
            </a:r>
            <a:endParaRPr>
              <a:highlight>
                <a:srgbClr val="F7BDF7"/>
              </a:highlight>
            </a:endParaRPr>
          </a:p>
          <a:p>
            <a:pPr marL="1428750" lvl="3" indent="-228600" algn="just" rtl="0">
              <a:lnSpc>
                <a:spcPct val="90000"/>
              </a:lnSpc>
              <a:spcBef>
                <a:spcPts val="630"/>
              </a:spcBef>
              <a:spcAft>
                <a:spcPts val="0"/>
              </a:spcAft>
              <a:buClr>
                <a:schemeClr val="dk1"/>
              </a:buClr>
              <a:buSzPts val="1350"/>
              <a:buFont typeface="Helvetica Neue"/>
              <a:buNone/>
            </a:pPr>
            <a:r>
              <a:rPr lang="en-US" sz="1800" b="0" i="0" u="none">
                <a:solidFill>
                  <a:schemeClr val="dk1"/>
                </a:solidFill>
                <a:highlight>
                  <a:srgbClr val="F7BDF7"/>
                </a:highlight>
                <a:latin typeface="Helvetica Neue"/>
                <a:ea typeface="Helvetica Neue"/>
                <a:cs typeface="Helvetica Neue"/>
                <a:sym typeface="Helvetica Neue"/>
              </a:rPr>
              <a:t>		</a:t>
            </a:r>
            <a:r>
              <a:rPr lang="en-US" sz="1800" b="1" i="1" u="none">
                <a:solidFill>
                  <a:schemeClr val="dk1"/>
                </a:solidFill>
                <a:highlight>
                  <a:srgbClr val="F7BDF7"/>
                </a:highlight>
                <a:latin typeface="Helvetica Neue"/>
                <a:ea typeface="Helvetica Neue"/>
                <a:cs typeface="Helvetica Neue"/>
                <a:sym typeface="Helvetica Neue"/>
              </a:rPr>
              <a:t>Available</a:t>
            </a:r>
            <a:r>
              <a:rPr lang="en-US" sz="1800" b="1" i="0" u="none">
                <a:solidFill>
                  <a:schemeClr val="dk1"/>
                </a:solidFill>
                <a:highlight>
                  <a:srgbClr val="F7BDF7"/>
                </a:highlight>
                <a:latin typeface="Helvetica Neue"/>
                <a:ea typeface="Helvetica Neue"/>
                <a:cs typeface="Helvetica Neue"/>
                <a:sym typeface="Helvetica Neue"/>
              </a:rPr>
              <a:t> = </a:t>
            </a:r>
            <a:r>
              <a:rPr lang="en-US" sz="1800" b="1" i="1" u="none">
                <a:solidFill>
                  <a:schemeClr val="dk1"/>
                </a:solidFill>
                <a:highlight>
                  <a:srgbClr val="F7BDF7"/>
                </a:highlight>
                <a:latin typeface="Helvetica Neue"/>
                <a:ea typeface="Helvetica Neue"/>
                <a:cs typeface="Helvetica Neue"/>
                <a:sym typeface="Helvetica Neue"/>
              </a:rPr>
              <a:t>Available  </a:t>
            </a:r>
            <a:r>
              <a:rPr lang="en-US" sz="1800" b="1" i="0" u="none">
                <a:solidFill>
                  <a:schemeClr val="dk1"/>
                </a:solidFill>
                <a:highlight>
                  <a:srgbClr val="F7BDF7"/>
                </a:highlight>
                <a:latin typeface="Helvetica Neue"/>
                <a:ea typeface="Helvetica Neue"/>
                <a:cs typeface="Helvetica Neue"/>
                <a:sym typeface="Helvetica Neue"/>
              </a:rPr>
              <a:t>–</a:t>
            </a:r>
            <a:r>
              <a:rPr lang="en-US" sz="1800" b="1" i="1" u="none">
                <a:solidFill>
                  <a:schemeClr val="dk1"/>
                </a:solidFill>
                <a:highlight>
                  <a:srgbClr val="F7BDF7"/>
                </a:highlight>
                <a:latin typeface="Helvetica Neue"/>
                <a:ea typeface="Helvetica Neue"/>
                <a:cs typeface="Helvetica Neue"/>
                <a:sym typeface="Helvetica Neue"/>
              </a:rPr>
              <a:t> Request</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1" u="none">
                <a:solidFill>
                  <a:schemeClr val="dk1"/>
                </a:solidFill>
                <a:highlight>
                  <a:srgbClr val="F7BDF7"/>
                </a:highlight>
                <a:latin typeface="Helvetica Neue"/>
                <a:ea typeface="Helvetica Neue"/>
                <a:cs typeface="Helvetica Neue"/>
                <a:sym typeface="Helvetica Neue"/>
              </a:rPr>
              <a:t>;</a:t>
            </a:r>
            <a:endParaRPr>
              <a:highlight>
                <a:srgbClr val="F7BDF7"/>
              </a:highlight>
            </a:endParaRPr>
          </a:p>
          <a:p>
            <a:pPr marL="1428750" lvl="3" indent="-228600" algn="just" rtl="0">
              <a:lnSpc>
                <a:spcPct val="90000"/>
              </a:lnSpc>
              <a:spcBef>
                <a:spcPts val="630"/>
              </a:spcBef>
              <a:spcAft>
                <a:spcPts val="0"/>
              </a:spcAft>
              <a:buClr>
                <a:schemeClr val="dk1"/>
              </a:buClr>
              <a:buSzPts val="1350"/>
              <a:buFont typeface="Helvetica Neue"/>
              <a:buNone/>
            </a:pPr>
            <a:r>
              <a:rPr lang="en-US" sz="1800" b="1" i="0" u="none">
                <a:solidFill>
                  <a:schemeClr val="dk1"/>
                </a:solidFill>
                <a:highlight>
                  <a:srgbClr val="F7BDF7"/>
                </a:highlight>
                <a:latin typeface="Helvetica Neue"/>
                <a:ea typeface="Helvetica Neue"/>
                <a:cs typeface="Helvetica Neue"/>
                <a:sym typeface="Helvetica Neue"/>
              </a:rPr>
              <a:t>		</a:t>
            </a:r>
            <a:r>
              <a:rPr lang="en-US" sz="1800" b="1" i="1" u="none">
                <a:solidFill>
                  <a:schemeClr val="dk1"/>
                </a:solidFill>
                <a:highlight>
                  <a:srgbClr val="F7BDF7"/>
                </a:highlight>
                <a:latin typeface="Helvetica Neue"/>
                <a:ea typeface="Helvetica Neue"/>
                <a:cs typeface="Helvetica Neue"/>
                <a:sym typeface="Helvetica Neue"/>
              </a:rPr>
              <a:t>Allocation</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0" u="none" baseline="-25000">
                <a:solidFill>
                  <a:schemeClr val="dk1"/>
                </a:solidFill>
                <a:highlight>
                  <a:srgbClr val="F7BDF7"/>
                </a:highlight>
                <a:latin typeface="Helvetica Neue"/>
                <a:ea typeface="Helvetica Neue"/>
                <a:cs typeface="Helvetica Neue"/>
                <a:sym typeface="Helvetica Neue"/>
              </a:rPr>
              <a:t> </a:t>
            </a:r>
            <a:r>
              <a:rPr lang="en-US" sz="1800" b="1" i="0" u="none">
                <a:solidFill>
                  <a:schemeClr val="dk1"/>
                </a:solidFill>
                <a:highlight>
                  <a:srgbClr val="F7BDF7"/>
                </a:highlight>
                <a:latin typeface="Helvetica Neue"/>
                <a:ea typeface="Helvetica Neue"/>
                <a:cs typeface="Helvetica Neue"/>
                <a:sym typeface="Helvetica Neue"/>
              </a:rPr>
              <a:t>= </a:t>
            </a:r>
            <a:r>
              <a:rPr lang="en-US" sz="1800" b="1" i="1" u="none">
                <a:solidFill>
                  <a:schemeClr val="dk1"/>
                </a:solidFill>
                <a:highlight>
                  <a:srgbClr val="F7BDF7"/>
                </a:highlight>
                <a:latin typeface="Helvetica Neue"/>
                <a:ea typeface="Helvetica Neue"/>
                <a:cs typeface="Helvetica Neue"/>
                <a:sym typeface="Helvetica Neue"/>
              </a:rPr>
              <a:t>Allocation</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0" u="none">
                <a:solidFill>
                  <a:schemeClr val="dk1"/>
                </a:solidFill>
                <a:highlight>
                  <a:srgbClr val="F7BDF7"/>
                </a:highlight>
                <a:latin typeface="Helvetica Neue"/>
                <a:ea typeface="Helvetica Neue"/>
                <a:cs typeface="Helvetica Neue"/>
                <a:sym typeface="Helvetica Neue"/>
              </a:rPr>
              <a:t> + </a:t>
            </a:r>
            <a:r>
              <a:rPr lang="en-US" sz="1800" b="1" i="1" u="none">
                <a:solidFill>
                  <a:schemeClr val="dk1"/>
                </a:solidFill>
                <a:highlight>
                  <a:srgbClr val="F7BDF7"/>
                </a:highlight>
                <a:latin typeface="Helvetica Neue"/>
                <a:ea typeface="Helvetica Neue"/>
                <a:cs typeface="Helvetica Neue"/>
                <a:sym typeface="Helvetica Neue"/>
              </a:rPr>
              <a:t>Request</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0" u="none">
                <a:solidFill>
                  <a:schemeClr val="dk1"/>
                </a:solidFill>
                <a:highlight>
                  <a:srgbClr val="F7BDF7"/>
                </a:highlight>
                <a:latin typeface="Helvetica Neue"/>
                <a:ea typeface="Helvetica Neue"/>
                <a:cs typeface="Helvetica Neue"/>
                <a:sym typeface="Helvetica Neue"/>
              </a:rPr>
              <a:t>;</a:t>
            </a:r>
            <a:endParaRPr>
              <a:highlight>
                <a:srgbClr val="F7BDF7"/>
              </a:highlight>
            </a:endParaRPr>
          </a:p>
          <a:p>
            <a:pPr marL="1428750" lvl="3" indent="-228600" algn="just" rtl="0">
              <a:lnSpc>
                <a:spcPct val="90000"/>
              </a:lnSpc>
              <a:spcBef>
                <a:spcPts val="630"/>
              </a:spcBef>
              <a:spcAft>
                <a:spcPts val="0"/>
              </a:spcAft>
              <a:buClr>
                <a:schemeClr val="dk1"/>
              </a:buClr>
              <a:buSzPts val="1350"/>
              <a:buFont typeface="Helvetica Neue"/>
              <a:buNone/>
            </a:pPr>
            <a:r>
              <a:rPr lang="en-US" sz="1800" b="1" i="0" u="none">
                <a:solidFill>
                  <a:schemeClr val="dk1"/>
                </a:solidFill>
                <a:highlight>
                  <a:srgbClr val="F7BDF7"/>
                </a:highlight>
                <a:latin typeface="Helvetica Neue"/>
                <a:ea typeface="Helvetica Neue"/>
                <a:cs typeface="Helvetica Neue"/>
                <a:sym typeface="Helvetica Neue"/>
              </a:rPr>
              <a:t>		</a:t>
            </a:r>
            <a:r>
              <a:rPr lang="en-US" sz="1800" b="1" i="1" u="none">
                <a:solidFill>
                  <a:schemeClr val="dk1"/>
                </a:solidFill>
                <a:highlight>
                  <a:srgbClr val="F7BDF7"/>
                </a:highlight>
                <a:latin typeface="Helvetica Neue"/>
                <a:ea typeface="Helvetica Neue"/>
                <a:cs typeface="Helvetica Neue"/>
                <a:sym typeface="Helvetica Neue"/>
              </a:rPr>
              <a:t>Need</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1" u="none">
                <a:solidFill>
                  <a:schemeClr val="dk1"/>
                </a:solidFill>
                <a:highlight>
                  <a:srgbClr val="F7BDF7"/>
                </a:highlight>
                <a:latin typeface="Helvetica Neue"/>
                <a:ea typeface="Helvetica Neue"/>
                <a:cs typeface="Helvetica Neue"/>
                <a:sym typeface="Helvetica Neue"/>
              </a:rPr>
              <a:t> </a:t>
            </a:r>
            <a:r>
              <a:rPr lang="en-US" sz="1800" b="1" i="0" u="none">
                <a:solidFill>
                  <a:schemeClr val="dk1"/>
                </a:solidFill>
                <a:highlight>
                  <a:srgbClr val="F7BDF7"/>
                </a:highlight>
                <a:latin typeface="Helvetica Neue"/>
                <a:ea typeface="Helvetica Neue"/>
                <a:cs typeface="Helvetica Neue"/>
                <a:sym typeface="Helvetica Neue"/>
              </a:rPr>
              <a:t>=</a:t>
            </a:r>
            <a:r>
              <a:rPr lang="en-US" sz="1800" b="1" i="1" u="none">
                <a:solidFill>
                  <a:schemeClr val="dk1"/>
                </a:solidFill>
                <a:highlight>
                  <a:srgbClr val="F7BDF7"/>
                </a:highlight>
                <a:latin typeface="Helvetica Neue"/>
                <a:ea typeface="Helvetica Neue"/>
                <a:cs typeface="Helvetica Neue"/>
                <a:sym typeface="Helvetica Neue"/>
              </a:rPr>
              <a:t> Need</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0" u="none">
                <a:solidFill>
                  <a:schemeClr val="dk1"/>
                </a:solidFill>
                <a:highlight>
                  <a:srgbClr val="F7BDF7"/>
                </a:highlight>
                <a:latin typeface="Helvetica Neue"/>
                <a:ea typeface="Helvetica Neue"/>
                <a:cs typeface="Helvetica Neue"/>
                <a:sym typeface="Helvetica Neue"/>
              </a:rPr>
              <a:t> – </a:t>
            </a:r>
            <a:r>
              <a:rPr lang="en-US" sz="1800" b="1" i="1" u="none">
                <a:solidFill>
                  <a:schemeClr val="dk1"/>
                </a:solidFill>
                <a:highlight>
                  <a:srgbClr val="F7BDF7"/>
                </a:highlight>
                <a:latin typeface="Helvetica Neue"/>
                <a:ea typeface="Helvetica Neue"/>
                <a:cs typeface="Helvetica Neue"/>
                <a:sym typeface="Helvetica Neue"/>
              </a:rPr>
              <a:t>Request</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1" i="1" u="none">
                <a:solidFill>
                  <a:schemeClr val="dk1"/>
                </a:solidFill>
                <a:highlight>
                  <a:srgbClr val="F7BDF7"/>
                </a:highlight>
                <a:latin typeface="Helvetica Neue"/>
                <a:ea typeface="Helvetica Neue"/>
                <a:cs typeface="Helvetica Neue"/>
                <a:sym typeface="Helvetica Neue"/>
              </a:rPr>
              <a:t>;</a:t>
            </a:r>
            <a:endParaRPr>
              <a:highlight>
                <a:srgbClr val="F7BDF7"/>
              </a:highlight>
            </a:endParaRPr>
          </a:p>
          <a:p>
            <a:pPr marL="1085850" lvl="2" indent="-228600" algn="just" rtl="0">
              <a:lnSpc>
                <a:spcPct val="9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If safe ⇒ the resources are allocated to </a:t>
            </a:r>
            <a:r>
              <a:rPr lang="en-US" sz="1800" b="1" i="1" u="none">
                <a:solidFill>
                  <a:schemeClr val="dk1"/>
                </a:solidFill>
                <a:highlight>
                  <a:srgbClr val="F7BDF7"/>
                </a:highlight>
                <a:latin typeface="Helvetica Neue"/>
                <a:ea typeface="Helvetica Neue"/>
                <a:cs typeface="Helvetica Neue"/>
                <a:sym typeface="Helvetica Neue"/>
              </a:rPr>
              <a:t>P</a:t>
            </a:r>
            <a:r>
              <a:rPr lang="en-US" sz="1800" b="1" i="1" u="none" baseline="-25000">
                <a:solidFill>
                  <a:schemeClr val="dk1"/>
                </a:solidFill>
                <a:highlight>
                  <a:srgbClr val="F7BDF7"/>
                </a:highlight>
                <a:latin typeface="Helvetica Neue"/>
                <a:ea typeface="Helvetica Neue"/>
                <a:cs typeface="Helvetica Neue"/>
                <a:sym typeface="Helvetica Neue"/>
              </a:rPr>
              <a:t>i</a:t>
            </a:r>
            <a:endParaRPr>
              <a:highlight>
                <a:srgbClr val="F7BDF7"/>
              </a:highlight>
            </a:endParaRPr>
          </a:p>
          <a:p>
            <a:pPr marL="1085850" lvl="2" indent="-228600" algn="just" rtl="0">
              <a:lnSpc>
                <a:spcPct val="90000"/>
              </a:lnSpc>
              <a:spcBef>
                <a:spcPts val="630"/>
              </a:spcBef>
              <a:spcAft>
                <a:spcPts val="0"/>
              </a:spcAft>
              <a:buClr>
                <a:srgbClr val="CC6600"/>
              </a:buClr>
              <a:buSzPts val="1440"/>
              <a:buFont typeface="Arial"/>
              <a:buChar char="●"/>
            </a:pPr>
            <a:r>
              <a:rPr lang="en-US" sz="1800" b="0" i="0" u="none">
                <a:solidFill>
                  <a:schemeClr val="dk1"/>
                </a:solidFill>
                <a:highlight>
                  <a:srgbClr val="F7BDF7"/>
                </a:highlight>
                <a:latin typeface="Helvetica Neue"/>
                <a:ea typeface="Helvetica Neue"/>
                <a:cs typeface="Helvetica Neue"/>
                <a:sym typeface="Helvetica Neue"/>
              </a:rPr>
              <a:t>If unsafe ⇒ </a:t>
            </a:r>
            <a:r>
              <a:rPr lang="en-US" sz="1800" b="1" i="1" u="none">
                <a:solidFill>
                  <a:schemeClr val="dk1"/>
                </a:solidFill>
                <a:highlight>
                  <a:srgbClr val="F7BDF7"/>
                </a:highlight>
                <a:latin typeface="Helvetica Neue"/>
                <a:ea typeface="Helvetica Neue"/>
                <a:cs typeface="Helvetica Neue"/>
                <a:sym typeface="Helvetica Neue"/>
              </a:rPr>
              <a:t>P</a:t>
            </a:r>
            <a:r>
              <a:rPr lang="en-US" sz="1800" b="1" i="1" u="none" baseline="-25000">
                <a:solidFill>
                  <a:schemeClr val="dk1"/>
                </a:solidFill>
                <a:highlight>
                  <a:srgbClr val="F7BDF7"/>
                </a:highlight>
                <a:latin typeface="Helvetica Neue"/>
                <a:ea typeface="Helvetica Neue"/>
                <a:cs typeface="Helvetica Neue"/>
                <a:sym typeface="Helvetica Neue"/>
              </a:rPr>
              <a:t>i</a:t>
            </a:r>
            <a:r>
              <a:rPr lang="en-US" sz="1800" b="0" i="0" u="none">
                <a:solidFill>
                  <a:schemeClr val="dk1"/>
                </a:solidFill>
                <a:highlight>
                  <a:srgbClr val="F7BDF7"/>
                </a:highlight>
                <a:latin typeface="Helvetica Neue"/>
                <a:ea typeface="Helvetica Neue"/>
                <a:cs typeface="Helvetica Neue"/>
                <a:sym typeface="Helvetica Neue"/>
              </a:rPr>
              <a:t> must wait</a:t>
            </a:r>
            <a:r>
              <a:rPr lang="en-US" sz="1800" b="0" i="0" u="none">
                <a:solidFill>
                  <a:schemeClr val="dk1"/>
                </a:solidFill>
                <a:latin typeface="Helvetica Neue"/>
                <a:ea typeface="Helvetica Neue"/>
                <a:cs typeface="Helvetica Neue"/>
                <a:sym typeface="Helvetica Neue"/>
              </a:rPr>
              <a:t>, and the old resource-allocation state is restored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3"/>
          <p:cNvSpPr txBox="1">
            <a:spLocks noGrp="1"/>
          </p:cNvSpPr>
          <p:nvPr>
            <p:ph type="title" idx="4294967295"/>
          </p:nvPr>
        </p:nvSpPr>
        <p:spPr>
          <a:xfrm>
            <a:off x="457200" y="163512"/>
            <a:ext cx="82296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Chapter Objectives</a:t>
            </a:r>
            <a:endParaRPr sz="2800" b="1" i="0" u="none" strike="noStrike" cap="none">
              <a:solidFill>
                <a:schemeClr val="dk1"/>
              </a:solidFill>
              <a:latin typeface="Times New Roman"/>
              <a:ea typeface="Times New Roman"/>
              <a:cs typeface="Times New Roman"/>
              <a:sym typeface="Times New Roman"/>
            </a:endParaRPr>
          </a:p>
        </p:txBody>
      </p:sp>
      <p:sp>
        <p:nvSpPr>
          <p:cNvPr id="77" name="Google Shape;77;p3"/>
          <p:cNvSpPr txBox="1">
            <a:spLocks noGrp="1"/>
          </p:cNvSpPr>
          <p:nvPr>
            <p:ph type="body" idx="4294967295"/>
          </p:nvPr>
        </p:nvSpPr>
        <p:spPr>
          <a:xfrm>
            <a:off x="457200" y="1233487"/>
            <a:ext cx="8382000" cy="4500562"/>
          </a:xfrm>
          <a:prstGeom prst="rect">
            <a:avLst/>
          </a:prstGeom>
          <a:noFill/>
          <a:ln>
            <a:noFill/>
          </a:ln>
        </p:spPr>
        <p:txBody>
          <a:bodyPr spcFirstLastPara="1" wrap="square" lIns="91425" tIns="45700" rIns="91425" bIns="45700" anchor="t" anchorCtr="0">
            <a:noAutofit/>
          </a:bodyPr>
          <a:lstStyle/>
          <a:p>
            <a:pPr marL="342900" lvl="0" indent="-387350" algn="just" rtl="0">
              <a:lnSpc>
                <a:spcPct val="100000"/>
              </a:lnSpc>
              <a:spcBef>
                <a:spcPts val="0"/>
              </a:spcBef>
              <a:spcAft>
                <a:spcPts val="0"/>
              </a:spcAft>
              <a:buClr>
                <a:srgbClr val="993300"/>
              </a:buClr>
              <a:buSzPts val="2320"/>
              <a:buFont typeface="Times New Roman"/>
              <a:buChar char="●"/>
            </a:pPr>
            <a:r>
              <a:rPr lang="en-US" sz="2500" i="0" u="none">
                <a:solidFill>
                  <a:schemeClr val="dk1"/>
                </a:solidFill>
              </a:rPr>
              <a:t>To develop a description of deadlocks, which prevent sets of concurrent processes from completing their tasks</a:t>
            </a:r>
            <a:endParaRPr sz="3500"/>
          </a:p>
          <a:p>
            <a:pPr marL="342900" lvl="0" indent="-387350" algn="just" rtl="0">
              <a:lnSpc>
                <a:spcPct val="100000"/>
              </a:lnSpc>
              <a:spcBef>
                <a:spcPts val="630"/>
              </a:spcBef>
              <a:spcAft>
                <a:spcPts val="0"/>
              </a:spcAft>
              <a:buClr>
                <a:srgbClr val="993300"/>
              </a:buClr>
              <a:buSzPts val="2320"/>
              <a:buFont typeface="Times New Roman"/>
              <a:buChar char="●"/>
            </a:pPr>
            <a:r>
              <a:rPr lang="en-US" sz="2500" i="0" u="none">
                <a:solidFill>
                  <a:schemeClr val="dk1"/>
                </a:solidFill>
              </a:rPr>
              <a:t>To present a number of different methods for preventing or avoiding deadlocks in a computer system</a:t>
            </a:r>
            <a:endParaRPr sz="3500"/>
          </a:p>
          <a:p>
            <a:pPr marL="342900" lvl="0" indent="-240030" algn="just" rtl="0">
              <a:spcBef>
                <a:spcPts val="630"/>
              </a:spcBef>
              <a:spcAft>
                <a:spcPts val="0"/>
              </a:spcAft>
              <a:buClr>
                <a:schemeClr val="dk1"/>
              </a:buClr>
              <a:buSzPts val="1620"/>
              <a:buFont typeface="Times New Roman"/>
              <a:buNone/>
            </a:pPr>
            <a:endParaRPr sz="2500" i="0" u="none">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28"/>
          <p:cNvSpPr txBox="1">
            <a:spLocks noGrp="1"/>
          </p:cNvSpPr>
          <p:nvPr>
            <p:ph type="title" idx="4294967295"/>
          </p:nvPr>
        </p:nvSpPr>
        <p:spPr>
          <a:xfrm>
            <a:off x="304800" y="152400"/>
            <a:ext cx="766445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Example of Banker’s Algorithm</a:t>
            </a:r>
            <a:endParaRPr sz="2800" b="1" i="0" u="none" strike="noStrike" cap="none">
              <a:solidFill>
                <a:schemeClr val="dk1"/>
              </a:solidFill>
              <a:latin typeface="Times New Roman"/>
              <a:ea typeface="Times New Roman"/>
              <a:cs typeface="Times New Roman"/>
              <a:sym typeface="Times New Roman"/>
            </a:endParaRPr>
          </a:p>
        </p:txBody>
      </p:sp>
      <p:sp>
        <p:nvSpPr>
          <p:cNvPr id="283" name="Google Shape;283;p28"/>
          <p:cNvSpPr txBox="1">
            <a:spLocks noGrp="1"/>
          </p:cNvSpPr>
          <p:nvPr>
            <p:ph type="body" idx="4294967295"/>
          </p:nvPr>
        </p:nvSpPr>
        <p:spPr>
          <a:xfrm>
            <a:off x="852487" y="1360487"/>
            <a:ext cx="7923212" cy="454025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5 processes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  </a:t>
            </a:r>
            <a:r>
              <a:rPr lang="en-US" sz="1800" b="0" i="0" u="none">
                <a:solidFill>
                  <a:schemeClr val="dk1"/>
                </a:solidFill>
                <a:latin typeface="Helvetica Neue"/>
                <a:ea typeface="Helvetica Neue"/>
                <a:cs typeface="Helvetica Neue"/>
                <a:sym typeface="Helvetica Neue"/>
              </a:rPr>
              <a:t>through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3 resource types:</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a:t>
            </a:r>
            <a:r>
              <a:rPr lang="en-US" sz="1800" b="0" i="0" u="none">
                <a:solidFill>
                  <a:schemeClr val="dk1"/>
                </a:solidFill>
                <a:latin typeface="Helvetica Neue"/>
                <a:ea typeface="Helvetica Neue"/>
                <a:cs typeface="Helvetica Neue"/>
                <a:sym typeface="Helvetica Neue"/>
              </a:rPr>
              <a:t> (10 instances),  </a:t>
            </a:r>
            <a:r>
              <a:rPr lang="en-US" sz="1800" b="0" i="1" u="none">
                <a:solidFill>
                  <a:schemeClr val="dk1"/>
                </a:solidFill>
                <a:latin typeface="Helvetica Neue"/>
                <a:ea typeface="Helvetica Neue"/>
                <a:cs typeface="Helvetica Neue"/>
                <a:sym typeface="Helvetica Neue"/>
              </a:rPr>
              <a:t>B</a:t>
            </a:r>
            <a:r>
              <a:rPr lang="en-US" sz="1800" b="0" i="0" u="none">
                <a:solidFill>
                  <a:schemeClr val="dk1"/>
                </a:solidFill>
                <a:latin typeface="Helvetica Neue"/>
                <a:ea typeface="Helvetica Neue"/>
                <a:cs typeface="Helvetica Neue"/>
                <a:sym typeface="Helvetica Neue"/>
              </a:rPr>
              <a:t> (5instances), and </a:t>
            </a:r>
            <a:r>
              <a:rPr lang="en-US" sz="1800" b="0" i="1" u="none">
                <a:solidFill>
                  <a:schemeClr val="dk1"/>
                </a:solidFill>
                <a:latin typeface="Helvetica Neue"/>
                <a:ea typeface="Helvetica Neue"/>
                <a:cs typeface="Helvetica Neue"/>
                <a:sym typeface="Helvetica Neue"/>
              </a:rPr>
              <a:t>C</a:t>
            </a:r>
            <a:r>
              <a:rPr lang="en-US" sz="1800" b="0" i="0" u="none">
                <a:solidFill>
                  <a:schemeClr val="dk1"/>
                </a:solidFill>
                <a:latin typeface="Helvetica Neue"/>
                <a:ea typeface="Helvetica Neue"/>
                <a:cs typeface="Helvetica Neue"/>
                <a:sym typeface="Helvetica Neue"/>
              </a:rPr>
              <a:t> (7 instances)</a:t>
            </a: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Snapshot at time </a:t>
            </a:r>
            <a:r>
              <a:rPr lang="en-US" sz="1800" b="0" i="1" u="none">
                <a:solidFill>
                  <a:schemeClr val="dk1"/>
                </a:solidFill>
                <a:latin typeface="Helvetica Neue"/>
                <a:ea typeface="Helvetica Neue"/>
                <a:cs typeface="Helvetica Neue"/>
                <a:sym typeface="Helvetica Neue"/>
              </a:rPr>
              <a:t>T</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Allocation</a:t>
            </a:r>
            <a:r>
              <a:rPr lang="en-US" sz="1800" i="1">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Max</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Available</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			A B C	        A B C 	A B C</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	</a:t>
            </a:r>
            <a:r>
              <a:rPr lang="en-US" sz="1800" b="0" i="0" u="none">
                <a:solidFill>
                  <a:schemeClr val="dk1"/>
                </a:solidFill>
                <a:latin typeface="Helvetica Neue"/>
                <a:ea typeface="Helvetica Neue"/>
                <a:cs typeface="Helvetica Neue"/>
                <a:sym typeface="Helvetica Neue"/>
              </a:rPr>
              <a:t>0 1 0	         7 5 3 	3 3 2</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	</a:t>
            </a:r>
            <a:r>
              <a:rPr lang="en-US" sz="1800" b="0" i="0" u="none">
                <a:solidFill>
                  <a:schemeClr val="dk1"/>
                </a:solidFill>
                <a:latin typeface="Helvetica Neue"/>
                <a:ea typeface="Helvetica Neue"/>
                <a:cs typeface="Helvetica Neue"/>
                <a:sym typeface="Helvetica Neue"/>
              </a:rPr>
              <a:t>2 0 0 	         3 2 2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3 0 2 	         9 0 2</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2 1 1 	         2 2 2</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0 0 2	         4 3 3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29"/>
          <p:cNvSpPr txBox="1">
            <a:spLocks noGrp="1"/>
          </p:cNvSpPr>
          <p:nvPr>
            <p:ph type="title" idx="4294967295"/>
          </p:nvPr>
        </p:nvSpPr>
        <p:spPr>
          <a:xfrm>
            <a:off x="457200" y="277812"/>
            <a:ext cx="82296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Example (Cont.)</a:t>
            </a:r>
            <a:endParaRPr sz="2800" b="1" i="0" u="none" strike="noStrike" cap="none">
              <a:solidFill>
                <a:schemeClr val="dk1"/>
              </a:solidFill>
              <a:latin typeface="Times New Roman"/>
              <a:ea typeface="Times New Roman"/>
              <a:cs typeface="Times New Roman"/>
              <a:sym typeface="Times New Roman"/>
            </a:endParaRPr>
          </a:p>
        </p:txBody>
      </p:sp>
      <p:sp>
        <p:nvSpPr>
          <p:cNvPr id="290" name="Google Shape;290;p29"/>
          <p:cNvSpPr txBox="1">
            <a:spLocks noGrp="1"/>
          </p:cNvSpPr>
          <p:nvPr>
            <p:ph type="body" idx="4294967295"/>
          </p:nvPr>
        </p:nvSpPr>
        <p:spPr>
          <a:xfrm>
            <a:off x="931862" y="1136650"/>
            <a:ext cx="7724775" cy="464026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content of the matrix </a:t>
            </a:r>
            <a:r>
              <a:rPr lang="en-US" sz="1800" b="1" i="1" u="none">
                <a:solidFill>
                  <a:schemeClr val="dk1"/>
                </a:solidFill>
                <a:latin typeface="Helvetica Neue"/>
                <a:ea typeface="Helvetica Neue"/>
                <a:cs typeface="Helvetica Neue"/>
                <a:sym typeface="Helvetica Neue"/>
              </a:rPr>
              <a:t>Need</a:t>
            </a:r>
            <a:r>
              <a:rPr lang="en-US" sz="1800" b="0" i="0" u="none">
                <a:solidFill>
                  <a:schemeClr val="dk1"/>
                </a:solidFill>
                <a:latin typeface="Helvetica Neue"/>
                <a:ea typeface="Helvetica Neue"/>
                <a:cs typeface="Helvetica Neue"/>
                <a:sym typeface="Helvetica Neue"/>
              </a:rPr>
              <a:t> is defined to be </a:t>
            </a:r>
            <a:r>
              <a:rPr lang="en-US" sz="1800" b="1" i="1" u="none">
                <a:solidFill>
                  <a:schemeClr val="dk1"/>
                </a:solidFill>
                <a:latin typeface="Helvetica Neue"/>
                <a:ea typeface="Helvetica Neue"/>
                <a:cs typeface="Helvetica Neue"/>
                <a:sym typeface="Helvetica Neue"/>
              </a:rPr>
              <a:t>Max</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Allocation</a:t>
            </a:r>
            <a:endParaRPr sz="1800" b="1"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1"/>
              </a:buClr>
              <a:buSzPts val="1620"/>
              <a:buFont typeface="Times New Roman"/>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Need</a:t>
            </a:r>
            <a:endParaRPr sz="1800" b="0" i="0" u="sng">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 B C</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	</a:t>
            </a:r>
            <a:r>
              <a:rPr lang="en-US" sz="1800" b="0" i="0" u="none">
                <a:solidFill>
                  <a:schemeClr val="dk1"/>
                </a:solidFill>
                <a:latin typeface="Helvetica Neue"/>
                <a:ea typeface="Helvetica Neue"/>
                <a:cs typeface="Helvetica Neue"/>
                <a:sym typeface="Helvetica Neue"/>
              </a:rPr>
              <a:t>7 4 3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	</a:t>
            </a:r>
            <a:r>
              <a:rPr lang="en-US" sz="1800" b="0" i="0" u="none">
                <a:solidFill>
                  <a:schemeClr val="dk1"/>
                </a:solidFill>
                <a:latin typeface="Helvetica Neue"/>
                <a:ea typeface="Helvetica Neue"/>
                <a:cs typeface="Helvetica Neue"/>
                <a:sym typeface="Helvetica Neue"/>
              </a:rPr>
              <a:t>1 2 2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6 0 0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0 1 1</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4 3 1 </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The system is in a safe state since the sequence &lt;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&gt; satisfies safety criteria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0"/>
          <p:cNvSpPr txBox="1">
            <a:spLocks noGrp="1"/>
          </p:cNvSpPr>
          <p:nvPr>
            <p:ph type="title" idx="4294967295"/>
          </p:nvPr>
        </p:nvSpPr>
        <p:spPr>
          <a:xfrm>
            <a:off x="817562" y="214312"/>
            <a:ext cx="7869237"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Example:  </a:t>
            </a:r>
            <a:r>
              <a:rPr lang="en-US" sz="3200" b="1" i="1" u="none" strike="noStrike" cap="none">
                <a:solidFill>
                  <a:srgbClr val="006699"/>
                </a:solidFill>
                <a:latin typeface="Arial"/>
                <a:ea typeface="Arial"/>
                <a:cs typeface="Arial"/>
                <a:sym typeface="Arial"/>
              </a:rPr>
              <a:t>P</a:t>
            </a:r>
            <a:r>
              <a:rPr lang="en-US" sz="3200" b="1" i="0" u="none" strike="noStrike" cap="none" baseline="-25000">
                <a:solidFill>
                  <a:srgbClr val="006699"/>
                </a:solidFill>
                <a:latin typeface="Arial"/>
                <a:ea typeface="Arial"/>
                <a:cs typeface="Arial"/>
                <a:sym typeface="Arial"/>
              </a:rPr>
              <a:t>1</a:t>
            </a:r>
            <a:r>
              <a:rPr lang="en-US" sz="3200" b="1" i="0" u="none" strike="noStrike" cap="none">
                <a:solidFill>
                  <a:srgbClr val="006699"/>
                </a:solidFill>
                <a:latin typeface="Arial"/>
                <a:ea typeface="Arial"/>
                <a:cs typeface="Arial"/>
                <a:sym typeface="Arial"/>
              </a:rPr>
              <a:t> Request (1,0,2)</a:t>
            </a:r>
            <a:endParaRPr sz="2800" b="1" i="0" u="none" strike="noStrike" cap="none">
              <a:solidFill>
                <a:schemeClr val="dk1"/>
              </a:solidFill>
              <a:latin typeface="Times New Roman"/>
              <a:ea typeface="Times New Roman"/>
              <a:cs typeface="Times New Roman"/>
              <a:sym typeface="Times New Roman"/>
            </a:endParaRPr>
          </a:p>
        </p:txBody>
      </p:sp>
      <p:sp>
        <p:nvSpPr>
          <p:cNvPr id="297" name="Google Shape;297;p30"/>
          <p:cNvSpPr txBox="1">
            <a:spLocks noGrp="1"/>
          </p:cNvSpPr>
          <p:nvPr>
            <p:ph type="body" idx="4294967295"/>
          </p:nvPr>
        </p:nvSpPr>
        <p:spPr>
          <a:xfrm>
            <a:off x="896937" y="1103312"/>
            <a:ext cx="7766050" cy="5103812"/>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Check that Request ≤ Available (that is, (1,0,2) ≤ (3,3,2) ⇒ true</a:t>
            </a:r>
            <a:endParaRPr sz="1800" b="0" i="1"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Allocation</a:t>
            </a:r>
            <a:r>
              <a:rPr lang="en-US" sz="1800" i="1">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Need</a:t>
            </a:r>
            <a:r>
              <a:rPr lang="en-US" sz="1800" i="1">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Available</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			A B C	     A B C          A B C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0 1 0 	     7 4 3   </a:t>
            </a:r>
            <a:r>
              <a:rPr lang="en-US" sz="18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2 3 0</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3 0 2           0 2 0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3 0 2 	     6 0 0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2 1 1 	     0 1 1</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0 0 2 	     4 3 1 </a:t>
            </a:r>
            <a:endParaRPr/>
          </a:p>
          <a:p>
            <a:pPr marL="342900" lvl="0" indent="-342900" algn="l" rtl="0">
              <a:lnSpc>
                <a:spcPct val="100000"/>
              </a:lnSpc>
              <a:spcBef>
                <a:spcPts val="280"/>
              </a:spcBef>
              <a:spcAft>
                <a:spcPts val="0"/>
              </a:spcAft>
              <a:buClr>
                <a:schemeClr val="dk1"/>
              </a:buClr>
              <a:buSzPts val="720"/>
              <a:buFont typeface="Times New Roman"/>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Executing safety algorithm shows that sequence &lt;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1</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3</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4</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0</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&gt; satisfies safety requirement</a:t>
            </a:r>
            <a:endParaRPr/>
          </a:p>
          <a:p>
            <a:pPr marL="342900" lvl="0" indent="-297180" algn="l" rtl="0">
              <a:lnSpc>
                <a:spcPct val="100000"/>
              </a:lnSpc>
              <a:spcBef>
                <a:spcPts val="280"/>
              </a:spcBef>
              <a:spcAft>
                <a:spcPts val="0"/>
              </a:spcAft>
              <a:buClr>
                <a:srgbClr val="993300"/>
              </a:buClr>
              <a:buSzPts val="720"/>
              <a:buFont typeface="Arial"/>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Can request for (3,3,0) by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be granted?</a:t>
            </a:r>
            <a:endParaRPr/>
          </a:p>
          <a:p>
            <a:pPr marL="342900" lvl="0" indent="-297180" algn="l" rtl="0">
              <a:lnSpc>
                <a:spcPct val="100000"/>
              </a:lnSpc>
              <a:spcBef>
                <a:spcPts val="280"/>
              </a:spcBef>
              <a:spcAft>
                <a:spcPts val="0"/>
              </a:spcAft>
              <a:buClr>
                <a:srgbClr val="993300"/>
              </a:buClr>
              <a:buSzPts val="720"/>
              <a:buFont typeface="Arial"/>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Can request for (0,2,0) by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be granted?</a:t>
            </a:r>
            <a:endParaRPr/>
          </a:p>
          <a:p>
            <a:pPr marL="342900" lvl="0" indent="-240030" algn="l" rtl="0">
              <a:spcBef>
                <a:spcPts val="630"/>
              </a:spcBef>
              <a:spcAft>
                <a:spcPts val="0"/>
              </a:spcAft>
              <a:buClr>
                <a:schemeClr val="dk1"/>
              </a:buClr>
              <a:buSzPts val="1620"/>
              <a:buFont typeface="Times New Roman"/>
              <a:buNone/>
            </a:pPr>
            <a:endParaRPr sz="18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31"/>
          <p:cNvSpPr txBox="1">
            <a:spLocks noGrp="1"/>
          </p:cNvSpPr>
          <p:nvPr>
            <p:ph type="title" idx="4294967295"/>
          </p:nvPr>
        </p:nvSpPr>
        <p:spPr>
          <a:xfrm>
            <a:off x="1141412" y="198437"/>
            <a:ext cx="7421562"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Deadlock Detection</a:t>
            </a:r>
            <a:endParaRPr sz="2800" b="1" i="0" u="none" strike="noStrike" cap="none">
              <a:solidFill>
                <a:schemeClr val="dk1"/>
              </a:solidFill>
              <a:latin typeface="Times New Roman"/>
              <a:ea typeface="Times New Roman"/>
              <a:cs typeface="Times New Roman"/>
              <a:sym typeface="Times New Roman"/>
            </a:endParaRPr>
          </a:p>
        </p:txBody>
      </p:sp>
      <p:sp>
        <p:nvSpPr>
          <p:cNvPr id="304" name="Google Shape;304;p31"/>
          <p:cNvSpPr txBox="1">
            <a:spLocks noGrp="1"/>
          </p:cNvSpPr>
          <p:nvPr>
            <p:ph type="body" idx="4294967295"/>
          </p:nvPr>
        </p:nvSpPr>
        <p:spPr>
          <a:xfrm>
            <a:off x="901700" y="1233487"/>
            <a:ext cx="73914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Allow system to enter deadlock state </a:t>
            </a:r>
            <a:br>
              <a:rPr lang="en-US" sz="1800" b="0" i="0" u="none">
                <a:solidFill>
                  <a:schemeClr val="dk1"/>
                </a:solidFill>
                <a:highlight>
                  <a:srgbClr val="F7BDF7"/>
                </a:highlight>
                <a:latin typeface="Helvetica Neue"/>
                <a:ea typeface="Helvetica Neue"/>
                <a:cs typeface="Helvetica Neue"/>
                <a:sym typeface="Helvetica Neue"/>
              </a:rPr>
            </a:br>
            <a:endParaRPr>
              <a:highlight>
                <a:srgbClr val="F7BDF7"/>
              </a:highlight>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Detection algorithm</a:t>
            </a:r>
            <a:br>
              <a:rPr lang="en-US" sz="1800" b="0" i="0" u="none">
                <a:solidFill>
                  <a:schemeClr val="dk1"/>
                </a:solidFill>
                <a:highlight>
                  <a:srgbClr val="F7BDF7"/>
                </a:highlight>
                <a:latin typeface="Helvetica Neue"/>
                <a:ea typeface="Helvetica Neue"/>
                <a:cs typeface="Helvetica Neue"/>
                <a:sym typeface="Helvetica Neue"/>
              </a:rPr>
            </a:br>
            <a:endParaRPr>
              <a:highlight>
                <a:srgbClr val="F7BDF7"/>
              </a:highlight>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Recovery scheme</a:t>
            </a:r>
            <a:endParaRPr>
              <a:highlight>
                <a:srgbClr val="F7BDF7"/>
              </a:highlight>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32"/>
          <p:cNvSpPr txBox="1">
            <a:spLocks noGrp="1"/>
          </p:cNvSpPr>
          <p:nvPr>
            <p:ph type="title" idx="4294967295"/>
          </p:nvPr>
        </p:nvSpPr>
        <p:spPr>
          <a:xfrm>
            <a:off x="304800" y="-152400"/>
            <a:ext cx="7772400" cy="84455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2800"/>
              <a:buFont typeface="Arial"/>
              <a:buNone/>
            </a:pPr>
            <a:r>
              <a:rPr lang="en-US" sz="2800" b="1" i="0" u="none" strike="noStrike" cap="none">
                <a:solidFill>
                  <a:srgbClr val="006699"/>
                </a:solidFill>
                <a:latin typeface="Arial"/>
                <a:ea typeface="Arial"/>
                <a:cs typeface="Arial"/>
                <a:sym typeface="Arial"/>
              </a:rPr>
              <a:t>Single Instance of Each Resource Type</a:t>
            </a:r>
            <a:endParaRPr sz="2800" b="1" i="0" u="none" strike="noStrike" cap="none">
              <a:solidFill>
                <a:schemeClr val="dk1"/>
              </a:solidFill>
              <a:latin typeface="Times New Roman"/>
              <a:ea typeface="Times New Roman"/>
              <a:cs typeface="Times New Roman"/>
              <a:sym typeface="Times New Roman"/>
            </a:endParaRPr>
          </a:p>
        </p:txBody>
      </p:sp>
      <p:sp>
        <p:nvSpPr>
          <p:cNvPr id="311" name="Google Shape;311;p32"/>
          <p:cNvSpPr txBox="1">
            <a:spLocks noGrp="1"/>
          </p:cNvSpPr>
          <p:nvPr>
            <p:ph type="body" idx="4294967295"/>
          </p:nvPr>
        </p:nvSpPr>
        <p:spPr>
          <a:xfrm>
            <a:off x="228600" y="1173162"/>
            <a:ext cx="8610599" cy="45116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Maintain </a:t>
            </a:r>
            <a:r>
              <a:rPr lang="en-US" sz="1800" b="1" i="0" u="none">
                <a:solidFill>
                  <a:srgbClr val="3366FF"/>
                </a:solidFill>
                <a:latin typeface="Helvetica Neue"/>
                <a:ea typeface="Helvetica Neue"/>
                <a:cs typeface="Helvetica Neue"/>
                <a:sym typeface="Helvetica Neue"/>
              </a:rPr>
              <a:t>wait-for </a:t>
            </a:r>
            <a:r>
              <a:rPr lang="en-US" sz="1800" b="0" i="0" u="none">
                <a:solidFill>
                  <a:schemeClr val="dk1"/>
                </a:solidFill>
                <a:latin typeface="Helvetica Neue"/>
                <a:ea typeface="Helvetica Neue"/>
                <a:cs typeface="Helvetica Neue"/>
                <a:sym typeface="Helvetica Neue"/>
              </a:rPr>
              <a:t>graph</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Nodes are processes</a:t>
            </a:r>
            <a:endParaRPr/>
          </a:p>
          <a:p>
            <a:pPr marL="742950" lvl="1" indent="-285750" algn="l" rtl="0">
              <a:lnSpc>
                <a:spcPct val="100000"/>
              </a:lnSpc>
              <a:spcBef>
                <a:spcPts val="630"/>
              </a:spcBef>
              <a:spcAft>
                <a:spcPts val="0"/>
              </a:spcAft>
              <a:buClr>
                <a:srgbClr val="CC6600"/>
              </a:buClr>
              <a:buSzPts val="1440"/>
              <a:buFont typeface="Arial"/>
              <a:buChar char="●"/>
            </a:pP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j   </a:t>
            </a:r>
            <a:r>
              <a:rPr lang="en-US" sz="1800" b="0" i="0" u="none">
                <a:solidFill>
                  <a:schemeClr val="dk1"/>
                </a:solidFill>
                <a:latin typeface="Helvetica Neue"/>
                <a:ea typeface="Helvetica Neue"/>
                <a:cs typeface="Helvetica Neue"/>
                <a:sym typeface="Helvetica Neue"/>
              </a:rPr>
              <a:t>if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is waiting for</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j</a:t>
            </a:r>
            <a:r>
              <a:rPr lang="en-US" sz="1800" b="1" i="1" u="none">
                <a:solidFill>
                  <a:schemeClr val="dk1"/>
                </a:solidFill>
                <a:latin typeface="Helvetica Neue"/>
                <a:ea typeface="Helvetica Neue"/>
                <a:cs typeface="Helvetica Neue"/>
                <a:sym typeface="Helvetica Neue"/>
              </a:rPr>
              <a:t/>
            </a:r>
            <a:br>
              <a:rPr lang="en-US" sz="1800" b="1" i="1"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Periodically invoke an algorithm that searches for a cycle in the graph. If there is a cycle, there exists a deadlock</a:t>
            </a:r>
            <a:endParaRPr/>
          </a:p>
          <a:p>
            <a:pPr marL="342900" lvl="0" indent="-342900" algn="l" rtl="0">
              <a:lnSpc>
                <a:spcPct val="100000"/>
              </a:lnSpc>
              <a:spcBef>
                <a:spcPts val="630"/>
              </a:spcBef>
              <a:spcAft>
                <a:spcPts val="0"/>
              </a:spcAft>
              <a:buClr>
                <a:schemeClr val="dk1"/>
              </a:buClr>
              <a:buSzPts val="1620"/>
              <a:buFont typeface="Times New Roman"/>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An algorithm to detect a cycle in a graph requires an order of</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n</a:t>
            </a:r>
            <a:r>
              <a:rPr lang="en-US" sz="1800" b="1" i="0" u="none" baseline="30000">
                <a:solidFill>
                  <a:schemeClr val="dk1"/>
                </a:solidFill>
                <a:latin typeface="Helvetica Neue"/>
                <a:ea typeface="Helvetica Neue"/>
                <a:cs typeface="Helvetica Neue"/>
                <a:sym typeface="Helvetica Neue"/>
              </a:rPr>
              <a:t>2</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operations, where </a:t>
            </a:r>
            <a:r>
              <a:rPr lang="en-US" sz="1800" b="1"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is the number of vertices in the graph</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3"/>
          <p:cNvSpPr txBox="1">
            <a:spLocks noGrp="1"/>
          </p:cNvSpPr>
          <p:nvPr>
            <p:ph type="title"/>
          </p:nvPr>
        </p:nvSpPr>
        <p:spPr>
          <a:xfrm>
            <a:off x="169286" y="152400"/>
            <a:ext cx="7751762"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006699"/>
              </a:buClr>
              <a:buSzPts val="2400"/>
              <a:buFont typeface="Arial"/>
              <a:buNone/>
            </a:pPr>
            <a:r>
              <a:rPr lang="en-US" sz="2400" b="1" i="0" u="none">
                <a:solidFill>
                  <a:srgbClr val="006699"/>
                </a:solidFill>
                <a:latin typeface="Arial"/>
                <a:ea typeface="Arial"/>
                <a:cs typeface="Arial"/>
                <a:sym typeface="Arial"/>
              </a:rPr>
              <a:t>Resource-Allocation Graph and  Wait-for Graph</a:t>
            </a:r>
            <a:endParaRPr/>
          </a:p>
        </p:txBody>
      </p:sp>
      <p:sp>
        <p:nvSpPr>
          <p:cNvPr id="318" name="Google Shape;318;p33"/>
          <p:cNvSpPr txBox="1"/>
          <p:nvPr/>
        </p:nvSpPr>
        <p:spPr>
          <a:xfrm>
            <a:off x="1647825" y="5294312"/>
            <a:ext cx="29273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Resource-Allocation Graph</a:t>
            </a:r>
            <a:endParaRPr sz="1800">
              <a:solidFill>
                <a:schemeClr val="dk1"/>
              </a:solidFill>
              <a:latin typeface="Calibri"/>
              <a:ea typeface="Calibri"/>
              <a:cs typeface="Calibri"/>
              <a:sym typeface="Calibri"/>
            </a:endParaRPr>
          </a:p>
        </p:txBody>
      </p:sp>
      <p:sp>
        <p:nvSpPr>
          <p:cNvPr id="319" name="Google Shape;319;p33"/>
          <p:cNvSpPr txBox="1"/>
          <p:nvPr/>
        </p:nvSpPr>
        <p:spPr>
          <a:xfrm>
            <a:off x="4810125" y="5294312"/>
            <a:ext cx="3143250" cy="366712"/>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latin typeface="Helvetica Neue"/>
                <a:ea typeface="Helvetica Neue"/>
                <a:cs typeface="Helvetica Neue"/>
                <a:sym typeface="Helvetica Neue"/>
              </a:rPr>
              <a:t>Corresponding wait-for graph</a:t>
            </a:r>
            <a:endParaRPr sz="1800">
              <a:solidFill>
                <a:schemeClr val="dk1"/>
              </a:solidFill>
              <a:latin typeface="Calibri"/>
              <a:ea typeface="Calibri"/>
              <a:cs typeface="Calibri"/>
              <a:sym typeface="Calibri"/>
            </a:endParaRPr>
          </a:p>
        </p:txBody>
      </p:sp>
      <p:pic>
        <p:nvPicPr>
          <p:cNvPr id="320" name="Google Shape;320;p33" descr="7"/>
          <p:cNvPicPr preferRelativeResize="0"/>
          <p:nvPr/>
        </p:nvPicPr>
        <p:blipFill rotWithShape="1">
          <a:blip r:embed="rId3">
            <a:alphaModFix/>
          </a:blip>
          <a:srcRect/>
          <a:stretch/>
        </p:blipFill>
        <p:spPr>
          <a:xfrm>
            <a:off x="1876425" y="1257300"/>
            <a:ext cx="5937250" cy="383063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34"/>
          <p:cNvSpPr txBox="1">
            <a:spLocks noGrp="1"/>
          </p:cNvSpPr>
          <p:nvPr>
            <p:ph type="title" idx="4294967295"/>
          </p:nvPr>
        </p:nvSpPr>
        <p:spPr>
          <a:xfrm>
            <a:off x="16164" y="152400"/>
            <a:ext cx="7772400" cy="62865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Several Instances of a Resource Type</a:t>
            </a:r>
            <a:endParaRPr sz="2800" b="1" i="0" u="none" strike="noStrike" cap="none">
              <a:solidFill>
                <a:schemeClr val="dk1"/>
              </a:solidFill>
              <a:latin typeface="Times New Roman"/>
              <a:ea typeface="Times New Roman"/>
              <a:cs typeface="Times New Roman"/>
              <a:sym typeface="Times New Roman"/>
            </a:endParaRPr>
          </a:p>
        </p:txBody>
      </p:sp>
      <p:sp>
        <p:nvSpPr>
          <p:cNvPr id="327" name="Google Shape;327;p34"/>
          <p:cNvSpPr txBox="1">
            <a:spLocks noGrp="1"/>
          </p:cNvSpPr>
          <p:nvPr>
            <p:ph type="body" idx="4294967295"/>
          </p:nvPr>
        </p:nvSpPr>
        <p:spPr>
          <a:xfrm>
            <a:off x="152400" y="1187450"/>
            <a:ext cx="8763000" cy="3851275"/>
          </a:xfrm>
          <a:prstGeom prst="rect">
            <a:avLst/>
          </a:prstGeom>
          <a:noFill/>
          <a:ln>
            <a:noFill/>
          </a:ln>
        </p:spPr>
        <p:txBody>
          <a:bodyPr spcFirstLastPara="1" wrap="square" lIns="91425" tIns="45700" rIns="91425" bIns="45700" anchor="t" anchorCtr="0">
            <a:noAutofit/>
          </a:bodyPr>
          <a:lstStyle/>
          <a:p>
            <a:pPr marL="342900" lvl="0" indent="-342900" algn="just" rtl="0">
              <a:lnSpc>
                <a:spcPct val="100000"/>
              </a:lnSpc>
              <a:spcBef>
                <a:spcPts val="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Available</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 vector of length </a:t>
            </a:r>
            <a:r>
              <a:rPr lang="en-US" sz="1800" b="1" i="1" u="none">
                <a:solidFill>
                  <a:schemeClr val="dk1"/>
                </a:solidFill>
                <a:latin typeface="Helvetica Neue"/>
                <a:ea typeface="Helvetica Neue"/>
                <a:cs typeface="Helvetica Neue"/>
                <a:sym typeface="Helvetica Neue"/>
              </a:rPr>
              <a:t>m</a:t>
            </a:r>
            <a:r>
              <a:rPr lang="en-US" sz="1800" b="0" i="0" u="none">
                <a:solidFill>
                  <a:schemeClr val="dk1"/>
                </a:solidFill>
                <a:latin typeface="Helvetica Neue"/>
                <a:ea typeface="Helvetica Neue"/>
                <a:cs typeface="Helvetica Neue"/>
                <a:sym typeface="Helvetica Neue"/>
              </a:rPr>
              <a:t> indicates the number of available resources of each type</a:t>
            </a:r>
            <a:endParaRPr/>
          </a:p>
          <a:p>
            <a:pPr marL="342900" lvl="0" indent="-342900" algn="just"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Allocation</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An </a:t>
            </a:r>
            <a:r>
              <a:rPr lang="en-US" sz="1800" b="1" i="1" u="none">
                <a:solidFill>
                  <a:schemeClr val="dk1"/>
                </a:solidFill>
                <a:latin typeface="Helvetica Neue"/>
                <a:ea typeface="Helvetica Neue"/>
                <a:cs typeface="Helvetica Neue"/>
                <a:sym typeface="Helvetica Neue"/>
              </a:rPr>
              <a:t>n </a:t>
            </a:r>
            <a:r>
              <a:rPr lang="en-US" sz="1800" b="1" i="0" u="none">
                <a:solidFill>
                  <a:schemeClr val="dk1"/>
                </a:solidFill>
                <a:latin typeface="Helvetica Neue"/>
                <a:ea typeface="Helvetica Neue"/>
                <a:cs typeface="Helvetica Neue"/>
                <a:sym typeface="Helvetica Neue"/>
              </a:rPr>
              <a:t>x</a:t>
            </a:r>
            <a:r>
              <a:rPr lang="en-US" sz="1800" b="1" i="1" u="none">
                <a:solidFill>
                  <a:schemeClr val="dk1"/>
                </a:solidFill>
                <a:latin typeface="Helvetica Neue"/>
                <a:ea typeface="Helvetica Neue"/>
                <a:cs typeface="Helvetica Neue"/>
                <a:sym typeface="Helvetica Neue"/>
              </a:rPr>
              <a:t> m</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matrix defines the number of resources of each type currently allocated to each process</a:t>
            </a:r>
            <a:endParaRPr/>
          </a:p>
          <a:p>
            <a:pPr marL="342900" lvl="0" indent="-342900" algn="just" rtl="0">
              <a:lnSpc>
                <a:spcPct val="100000"/>
              </a:lnSpc>
              <a:spcBef>
                <a:spcPts val="630"/>
              </a:spcBef>
              <a:spcAft>
                <a:spcPts val="0"/>
              </a:spcAft>
              <a:buClr>
                <a:srgbClr val="993300"/>
              </a:buClr>
              <a:buSzPts val="1620"/>
              <a:buFont typeface="Arial"/>
              <a:buChar char="●"/>
            </a:pPr>
            <a:r>
              <a:rPr lang="en-US" sz="1800" b="1" i="0" u="none">
                <a:solidFill>
                  <a:srgbClr val="000000"/>
                </a:solidFill>
                <a:latin typeface="Helvetica Neue"/>
                <a:ea typeface="Helvetica Neue"/>
                <a:cs typeface="Helvetica Neue"/>
                <a:sym typeface="Helvetica Neue"/>
              </a:rPr>
              <a:t>Request</a:t>
            </a:r>
            <a:r>
              <a:rPr lang="en-US" sz="1800" b="0" i="1" u="none">
                <a:solidFill>
                  <a:schemeClr val="dk1"/>
                </a:solidFill>
                <a:latin typeface="Helvetica Neue"/>
                <a:ea typeface="Helvetica Neue"/>
                <a:cs typeface="Helvetica Neue"/>
                <a:sym typeface="Helvetica Neue"/>
              </a:rPr>
              <a:t>:</a:t>
            </a:r>
            <a:r>
              <a:rPr lang="en-US" sz="1800" b="0" i="0" u="none">
                <a:solidFill>
                  <a:schemeClr val="dk1"/>
                </a:solidFill>
                <a:latin typeface="Helvetica Neue"/>
                <a:ea typeface="Helvetica Neue"/>
                <a:cs typeface="Helvetica Neue"/>
                <a:sym typeface="Helvetica Neue"/>
              </a:rPr>
              <a:t>  An </a:t>
            </a:r>
            <a:r>
              <a:rPr lang="en-US" sz="1800" b="1" i="1" u="none">
                <a:solidFill>
                  <a:schemeClr val="dk1"/>
                </a:solidFill>
                <a:latin typeface="Helvetica Neue"/>
                <a:ea typeface="Helvetica Neue"/>
                <a:cs typeface="Helvetica Neue"/>
                <a:sym typeface="Helvetica Neue"/>
              </a:rPr>
              <a:t>n </a:t>
            </a:r>
            <a:r>
              <a:rPr lang="en-US" sz="1800" b="1" i="0" u="none">
                <a:solidFill>
                  <a:schemeClr val="dk1"/>
                </a:solidFill>
                <a:latin typeface="Helvetica Neue"/>
                <a:ea typeface="Helvetica Neue"/>
                <a:cs typeface="Helvetica Neue"/>
                <a:sym typeface="Helvetica Neue"/>
              </a:rPr>
              <a:t>x</a:t>
            </a:r>
            <a:r>
              <a:rPr lang="en-US" sz="1800" b="1" i="1" u="none">
                <a:solidFill>
                  <a:schemeClr val="dk1"/>
                </a:solidFill>
                <a:latin typeface="Helvetica Neue"/>
                <a:ea typeface="Helvetica Neue"/>
                <a:cs typeface="Helvetica Neue"/>
                <a:sym typeface="Helvetica Neue"/>
              </a:rPr>
              <a:t> m</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matrix indicates the current request  of each process.  If </a:t>
            </a:r>
            <a:r>
              <a:rPr lang="en-US" sz="1800" b="1" i="1" u="none">
                <a:solidFill>
                  <a:schemeClr val="dk1"/>
                </a:solidFill>
                <a:latin typeface="Helvetica Neue"/>
                <a:ea typeface="Helvetica Neue"/>
                <a:cs typeface="Helvetica Neue"/>
                <a:sym typeface="Helvetica Neue"/>
              </a:rPr>
              <a:t>Request </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j</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then process</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is requesting</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k</a:t>
            </a:r>
            <a:r>
              <a:rPr lang="en-US" sz="1800" b="0" i="0" u="none">
                <a:solidFill>
                  <a:schemeClr val="dk1"/>
                </a:solidFill>
                <a:latin typeface="Helvetica Neue"/>
                <a:ea typeface="Helvetica Neue"/>
                <a:cs typeface="Helvetica Neue"/>
                <a:sym typeface="Helvetica Neue"/>
              </a:rPr>
              <a:t> more instances of resource type </a:t>
            </a:r>
            <a:r>
              <a:rPr lang="en-US" sz="1800" b="1" i="1" u="none">
                <a:solidFill>
                  <a:schemeClr val="dk1"/>
                </a:solidFill>
                <a:latin typeface="Helvetica Neue"/>
                <a:ea typeface="Helvetica Neue"/>
                <a:cs typeface="Helvetica Neue"/>
                <a:sym typeface="Helvetica Neue"/>
              </a:rPr>
              <a:t>R</a:t>
            </a:r>
            <a:r>
              <a:rPr lang="en-US" sz="1800" b="1" i="1" u="none" baseline="-25000">
                <a:solidFill>
                  <a:schemeClr val="dk1"/>
                </a:solidFill>
                <a:latin typeface="Helvetica Neue"/>
                <a:ea typeface="Helvetica Neue"/>
                <a:cs typeface="Helvetica Neue"/>
                <a:sym typeface="Helvetica Neue"/>
              </a:rPr>
              <a:t>j</a:t>
            </a:r>
            <a:r>
              <a:rPr lang="en-US" sz="1800" b="0" i="0" u="none">
                <a:solidFill>
                  <a:schemeClr val="dk1"/>
                </a:solidFill>
                <a:latin typeface="Helvetica Neue"/>
                <a:ea typeface="Helvetica Neue"/>
                <a:cs typeface="Helvetica Neue"/>
                <a:sym typeface="Helvetica Neue"/>
              </a:rPr>
              <a: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5"/>
          <p:cNvSpPr txBox="1">
            <a:spLocks noGrp="1"/>
          </p:cNvSpPr>
          <p:nvPr>
            <p:ph type="title" idx="4294967295"/>
          </p:nvPr>
        </p:nvSpPr>
        <p:spPr>
          <a:xfrm>
            <a:off x="787400" y="152400"/>
            <a:ext cx="78994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Detection Algorithm</a:t>
            </a:r>
            <a:endParaRPr sz="2800" b="1" i="0" u="none" strike="noStrike" cap="none">
              <a:solidFill>
                <a:schemeClr val="dk1"/>
              </a:solidFill>
              <a:latin typeface="Times New Roman"/>
              <a:ea typeface="Times New Roman"/>
              <a:cs typeface="Times New Roman"/>
              <a:sym typeface="Times New Roman"/>
            </a:endParaRPr>
          </a:p>
        </p:txBody>
      </p:sp>
      <p:sp>
        <p:nvSpPr>
          <p:cNvPr id="334" name="Google Shape;334;p35"/>
          <p:cNvSpPr txBox="1">
            <a:spLocks noGrp="1"/>
          </p:cNvSpPr>
          <p:nvPr>
            <p:ph type="body" idx="4294967295"/>
          </p:nvPr>
        </p:nvSpPr>
        <p:spPr>
          <a:xfrm>
            <a:off x="304800" y="1233487"/>
            <a:ext cx="8443912"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1.	Let </a:t>
            </a:r>
            <a:r>
              <a:rPr lang="en-US" sz="1800" b="1" i="1" u="none">
                <a:solidFill>
                  <a:schemeClr val="dk1"/>
                </a:solidFill>
                <a:latin typeface="Helvetica Neue"/>
                <a:ea typeface="Helvetica Neue"/>
                <a:cs typeface="Helvetica Neue"/>
                <a:sym typeface="Helvetica Neue"/>
              </a:rPr>
              <a:t>Work</a:t>
            </a:r>
            <a:r>
              <a:rPr lang="en-US" sz="1800" b="0" i="0" u="none">
                <a:solidFill>
                  <a:schemeClr val="dk1"/>
                </a:solidFill>
                <a:latin typeface="Helvetica Neue"/>
                <a:ea typeface="Helvetica Neue"/>
                <a:cs typeface="Helvetica Neue"/>
                <a:sym typeface="Helvetica Neue"/>
              </a:rPr>
              <a:t> and </a:t>
            </a:r>
            <a:r>
              <a:rPr lang="en-US" sz="1800" b="1" i="1" u="none">
                <a:solidFill>
                  <a:schemeClr val="dk1"/>
                </a:solidFill>
                <a:latin typeface="Helvetica Neue"/>
                <a:ea typeface="Helvetica Neue"/>
                <a:cs typeface="Helvetica Neue"/>
                <a:sym typeface="Helvetica Neue"/>
              </a:rPr>
              <a:t>Finish</a:t>
            </a:r>
            <a:r>
              <a:rPr lang="en-US" sz="1800" b="0" i="0" u="none">
                <a:solidFill>
                  <a:schemeClr val="dk1"/>
                </a:solidFill>
                <a:latin typeface="Helvetica Neue"/>
                <a:ea typeface="Helvetica Neue"/>
                <a:cs typeface="Helvetica Neue"/>
                <a:sym typeface="Helvetica Neue"/>
              </a:rPr>
              <a:t> be vectors of length </a:t>
            </a:r>
            <a:r>
              <a:rPr lang="en-US" sz="1800" b="1" i="1" u="none">
                <a:solidFill>
                  <a:schemeClr val="dk1"/>
                </a:solidFill>
                <a:latin typeface="Helvetica Neue"/>
                <a:ea typeface="Helvetica Neue"/>
                <a:cs typeface="Helvetica Neue"/>
                <a:sym typeface="Helvetica Neue"/>
              </a:rPr>
              <a:t>m</a:t>
            </a:r>
            <a:r>
              <a:rPr lang="en-US" sz="1800" b="0" i="0" u="none">
                <a:solidFill>
                  <a:schemeClr val="dk1"/>
                </a:solidFill>
                <a:latin typeface="Helvetica Neue"/>
                <a:ea typeface="Helvetica Neue"/>
                <a:cs typeface="Helvetica Neue"/>
                <a:sym typeface="Helvetica Neue"/>
              </a:rPr>
              <a:t> and </a:t>
            </a:r>
            <a:r>
              <a:rPr lang="en-US" sz="1800" b="1"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respectively Initialize:</a:t>
            </a:r>
            <a:endParaRPr/>
          </a:p>
          <a:p>
            <a:pPr marL="850900" lvl="1" indent="-393700" algn="l" rtl="0">
              <a:lnSpc>
                <a:spcPct val="100000"/>
              </a:lnSpc>
              <a:spcBef>
                <a:spcPts val="630"/>
              </a:spcBef>
              <a:spcAft>
                <a:spcPts val="0"/>
              </a:spcAft>
              <a:buClr>
                <a:schemeClr val="dk1"/>
              </a:buClr>
              <a:buSzPts val="1440"/>
              <a:buFont typeface="Helvetica Neue"/>
              <a:buNone/>
            </a:pPr>
            <a:r>
              <a:rPr lang="en-US" sz="1800" b="0" i="0" u="none">
                <a:solidFill>
                  <a:schemeClr val="dk1"/>
                </a:solidFill>
                <a:latin typeface="Helvetica Neue"/>
                <a:ea typeface="Helvetica Neue"/>
                <a:cs typeface="Helvetica Neue"/>
                <a:sym typeface="Helvetica Neue"/>
              </a:rPr>
              <a:t>(a) </a:t>
            </a:r>
            <a:r>
              <a:rPr lang="en-US" sz="1800" b="1" i="1" u="none">
                <a:solidFill>
                  <a:schemeClr val="dk1"/>
                </a:solidFill>
                <a:latin typeface="Helvetica Neue"/>
                <a:ea typeface="Helvetica Neue"/>
                <a:cs typeface="Helvetica Neue"/>
                <a:sym typeface="Helvetica Neue"/>
              </a:rPr>
              <a:t>Work</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Available</a:t>
            </a:r>
            <a:endParaRPr sz="1800" b="1" i="0" u="none">
              <a:solidFill>
                <a:schemeClr val="dk1"/>
              </a:solidFill>
              <a:latin typeface="Helvetica Neue"/>
              <a:ea typeface="Helvetica Neue"/>
              <a:cs typeface="Helvetica Neue"/>
              <a:sym typeface="Helvetica Neue"/>
            </a:endParaRPr>
          </a:p>
          <a:p>
            <a:pPr marL="850900" lvl="1" indent="-393700" algn="l" rtl="0">
              <a:lnSpc>
                <a:spcPct val="100000"/>
              </a:lnSpc>
              <a:spcBef>
                <a:spcPts val="630"/>
              </a:spcBef>
              <a:spcAft>
                <a:spcPts val="0"/>
              </a:spcAft>
              <a:buClr>
                <a:schemeClr val="dk1"/>
              </a:buClr>
              <a:buSzPts val="1440"/>
              <a:buFont typeface="Helvetica Neue"/>
              <a:buNone/>
            </a:pPr>
            <a:r>
              <a:rPr lang="en-US" sz="1800" b="0" i="0" u="none">
                <a:solidFill>
                  <a:schemeClr val="dk1"/>
                </a:solidFill>
                <a:latin typeface="Helvetica Neue"/>
                <a:ea typeface="Helvetica Neue"/>
                <a:cs typeface="Helvetica Neue"/>
                <a:sym typeface="Helvetica Neue"/>
              </a:rPr>
              <a:t>(b)	For </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1,2, …,</a:t>
            </a:r>
            <a:r>
              <a:rPr lang="en-US" sz="1800" b="1" i="1" u="none">
                <a:solidFill>
                  <a:schemeClr val="dk1"/>
                </a:solidFill>
                <a:latin typeface="Helvetica Neue"/>
                <a:ea typeface="Helvetica Neue"/>
                <a:cs typeface="Helvetica Neue"/>
                <a:sym typeface="Helvetica Neue"/>
              </a:rPr>
              <a:t> n</a:t>
            </a:r>
            <a:r>
              <a:rPr lang="en-US" sz="1800" b="0" i="0" u="none">
                <a:solidFill>
                  <a:schemeClr val="dk1"/>
                </a:solidFill>
                <a:latin typeface="Helvetica Neue"/>
                <a:ea typeface="Helvetica Neue"/>
                <a:cs typeface="Helvetica Neue"/>
                <a:sym typeface="Helvetica Neue"/>
              </a:rPr>
              <a:t>, if </a:t>
            </a:r>
            <a:r>
              <a:rPr lang="en-US" sz="1800" b="1" i="1" u="none">
                <a:solidFill>
                  <a:schemeClr val="dk1"/>
                </a:solidFill>
                <a:latin typeface="Helvetica Neue"/>
                <a:ea typeface="Helvetica Neue"/>
                <a:cs typeface="Helvetica Neue"/>
                <a:sym typeface="Helvetica Neue"/>
              </a:rPr>
              <a:t>Allocation</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0</a:t>
            </a:r>
            <a:r>
              <a:rPr lang="en-US" sz="1800" b="0" i="0" u="none">
                <a:solidFill>
                  <a:schemeClr val="dk1"/>
                </a:solidFill>
                <a:latin typeface="Helvetica Neue"/>
                <a:ea typeface="Helvetica Neue"/>
                <a:cs typeface="Helvetica Neue"/>
                <a:sym typeface="Helvetica Neue"/>
              </a:rPr>
              <a:t>, then </a:t>
            </a:r>
            <a:br>
              <a:rPr lang="en-US" sz="1800" b="0" i="0" u="none">
                <a:solidFill>
                  <a:schemeClr val="dk1"/>
                </a:solidFill>
                <a:latin typeface="Helvetica Neue"/>
                <a:ea typeface="Helvetica Neue"/>
                <a:cs typeface="Helvetica Neue"/>
                <a:sym typeface="Helvetica Neue"/>
              </a:rPr>
            </a:b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[i] </a:t>
            </a:r>
            <a:r>
              <a:rPr lang="en-US" sz="1800" b="1" i="1" u="none">
                <a:solidFill>
                  <a:schemeClr val="dk1"/>
                </a:solidFill>
                <a:latin typeface="Helvetica Neue"/>
                <a:ea typeface="Helvetica Neue"/>
                <a:cs typeface="Helvetica Neue"/>
                <a:sym typeface="Helvetica Neue"/>
              </a:rPr>
              <a:t>= false</a:t>
            </a:r>
            <a:r>
              <a:rPr lang="en-US" sz="1800" b="0" i="0" u="none">
                <a:solidFill>
                  <a:schemeClr val="dk1"/>
                </a:solidFill>
                <a:latin typeface="Helvetica Neue"/>
                <a:ea typeface="Helvetica Neue"/>
                <a:cs typeface="Helvetica Neue"/>
                <a:sym typeface="Helvetica Neue"/>
              </a:rPr>
              <a:t>; otherwise,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[i] = </a:t>
            </a:r>
            <a:r>
              <a:rPr lang="en-US" sz="1800" b="1" i="1" u="none">
                <a:solidFill>
                  <a:schemeClr val="dk1"/>
                </a:solidFill>
                <a:latin typeface="Helvetica Neue"/>
                <a:ea typeface="Helvetica Neue"/>
                <a:cs typeface="Helvetica Neue"/>
                <a:sym typeface="Helvetica Neue"/>
              </a:rPr>
              <a:t>true</a:t>
            </a:r>
            <a:endParaRPr/>
          </a:p>
          <a:p>
            <a:pPr marL="850900" lvl="1" indent="-393700" algn="l" rtl="0">
              <a:lnSpc>
                <a:spcPct val="100000"/>
              </a:lnSpc>
              <a:spcBef>
                <a:spcPts val="630"/>
              </a:spcBef>
              <a:spcAft>
                <a:spcPts val="0"/>
              </a:spcAft>
              <a:buSzPts val="1440"/>
              <a:buFont typeface="Calibri"/>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2.	Find an index </a:t>
            </a:r>
            <a:r>
              <a:rPr lang="en-US" sz="1800" b="1" i="1" u="none">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such that both:</a:t>
            </a:r>
            <a:endParaRPr/>
          </a:p>
          <a:p>
            <a:pPr marL="850900" lvl="1" indent="-393700" algn="l" rtl="0">
              <a:lnSpc>
                <a:spcPct val="100000"/>
              </a:lnSpc>
              <a:spcBef>
                <a:spcPts val="630"/>
              </a:spcBef>
              <a:spcAft>
                <a:spcPts val="0"/>
              </a:spcAft>
              <a:buClr>
                <a:schemeClr val="dk1"/>
              </a:buClr>
              <a:buSzPts val="1440"/>
              <a:buFont typeface="Helvetica Neue"/>
              <a:buNone/>
            </a:pPr>
            <a:r>
              <a:rPr lang="en-US" sz="1800" b="0" i="0" u="none">
                <a:solidFill>
                  <a:schemeClr val="dk1"/>
                </a:solidFill>
                <a:latin typeface="Helvetica Neue"/>
                <a:ea typeface="Helvetica Neue"/>
                <a:cs typeface="Helvetica Neue"/>
                <a:sym typeface="Helvetica Neue"/>
              </a:rPr>
              <a:t>(a)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false</a:t>
            </a:r>
            <a:endParaRPr sz="1800" b="1" i="0" u="none">
              <a:solidFill>
                <a:schemeClr val="dk1"/>
              </a:solidFill>
              <a:latin typeface="Helvetica Neue"/>
              <a:ea typeface="Helvetica Neue"/>
              <a:cs typeface="Helvetica Neue"/>
              <a:sym typeface="Helvetica Neue"/>
            </a:endParaRPr>
          </a:p>
          <a:p>
            <a:pPr marL="850900" lvl="1" indent="-393700" algn="l" rtl="0">
              <a:lnSpc>
                <a:spcPct val="100000"/>
              </a:lnSpc>
              <a:spcBef>
                <a:spcPts val="630"/>
              </a:spcBef>
              <a:spcAft>
                <a:spcPts val="0"/>
              </a:spcAft>
              <a:buClr>
                <a:schemeClr val="dk1"/>
              </a:buClr>
              <a:buSzPts val="1440"/>
              <a:buFont typeface="Helvetica Neue"/>
              <a:buNone/>
            </a:pPr>
            <a:r>
              <a:rPr lang="en-US" sz="1800" b="0" i="0" u="none">
                <a:solidFill>
                  <a:schemeClr val="dk1"/>
                </a:solidFill>
                <a:latin typeface="Helvetica Neue"/>
                <a:ea typeface="Helvetica Neue"/>
                <a:cs typeface="Helvetica Neue"/>
                <a:sym typeface="Helvetica Neue"/>
              </a:rPr>
              <a:t>(b)	</a:t>
            </a:r>
            <a:r>
              <a:rPr lang="en-US" sz="1800" b="1" i="1" u="none">
                <a:solidFill>
                  <a:schemeClr val="dk1"/>
                </a:solidFill>
                <a:latin typeface="Helvetica Neue"/>
                <a:ea typeface="Helvetica Neue"/>
                <a:cs typeface="Helvetica Neue"/>
                <a:sym typeface="Helvetica Neue"/>
              </a:rPr>
              <a:t>Request</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Work</a:t>
            </a:r>
            <a:br>
              <a:rPr lang="en-US" sz="1800" b="1" i="1" u="none">
                <a:solidFill>
                  <a:schemeClr val="dk1"/>
                </a:solidFill>
                <a:latin typeface="Helvetica Neue"/>
                <a:ea typeface="Helvetica Neue"/>
                <a:cs typeface="Helvetica Neue"/>
                <a:sym typeface="Helvetica Neue"/>
              </a:rPr>
            </a:br>
            <a:endParaRPr sz="1800" b="1" i="0" u="none">
              <a:solidFill>
                <a:schemeClr val="dk1"/>
              </a:solidFill>
              <a:latin typeface="Helvetica Neue"/>
              <a:ea typeface="Helvetica Neue"/>
              <a:cs typeface="Helvetica Neue"/>
              <a:sym typeface="Helvetica Neue"/>
            </a:endParaRPr>
          </a:p>
          <a:p>
            <a:pPr marL="850900" lvl="1" indent="-393700" algn="l" rtl="0">
              <a:lnSpc>
                <a:spcPct val="100000"/>
              </a:lnSpc>
              <a:spcBef>
                <a:spcPts val="630"/>
              </a:spcBef>
              <a:spcAft>
                <a:spcPts val="0"/>
              </a:spcAft>
              <a:buClr>
                <a:schemeClr val="dk1"/>
              </a:buClr>
              <a:buSzPts val="1440"/>
              <a:buFont typeface="Helvetica Neue"/>
              <a:buNone/>
            </a:pPr>
            <a:r>
              <a:rPr lang="en-US" sz="1800" b="0" i="0" u="none">
                <a:solidFill>
                  <a:schemeClr val="dk1"/>
                </a:solidFill>
                <a:latin typeface="Helvetica Neue"/>
                <a:ea typeface="Helvetica Neue"/>
                <a:cs typeface="Helvetica Neue"/>
                <a:sym typeface="Helvetica Neue"/>
              </a:rPr>
              <a:t>If no such </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exists, go to step 4</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36"/>
          <p:cNvSpPr txBox="1">
            <a:spLocks noGrp="1"/>
          </p:cNvSpPr>
          <p:nvPr>
            <p:ph type="title" idx="4294967295"/>
          </p:nvPr>
        </p:nvSpPr>
        <p:spPr>
          <a:xfrm>
            <a:off x="152400" y="129382"/>
            <a:ext cx="7558087"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Detection Algorithm (Cont.)</a:t>
            </a:r>
            <a:endParaRPr sz="2800" b="1" i="0" u="none" strike="noStrike" cap="none">
              <a:solidFill>
                <a:schemeClr val="dk1"/>
              </a:solidFill>
              <a:latin typeface="Times New Roman"/>
              <a:ea typeface="Times New Roman"/>
              <a:cs typeface="Times New Roman"/>
              <a:sym typeface="Times New Roman"/>
            </a:endParaRPr>
          </a:p>
        </p:txBody>
      </p:sp>
      <p:sp>
        <p:nvSpPr>
          <p:cNvPr id="341" name="Google Shape;341;p36"/>
          <p:cNvSpPr txBox="1">
            <a:spLocks noGrp="1"/>
          </p:cNvSpPr>
          <p:nvPr>
            <p:ph type="body" idx="4294967295"/>
          </p:nvPr>
        </p:nvSpPr>
        <p:spPr>
          <a:xfrm>
            <a:off x="457200" y="1171575"/>
            <a:ext cx="8305800" cy="2297112"/>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3.	</a:t>
            </a:r>
            <a:r>
              <a:rPr lang="en-US" sz="1800" b="1" i="1" u="none">
                <a:solidFill>
                  <a:schemeClr val="dk1"/>
                </a:solidFill>
                <a:latin typeface="Helvetica Neue"/>
                <a:ea typeface="Helvetica Neue"/>
                <a:cs typeface="Helvetica Neue"/>
                <a:sym typeface="Helvetica Neue"/>
              </a:rPr>
              <a:t>Work</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Work</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Allocation</a:t>
            </a:r>
            <a:r>
              <a:rPr lang="en-US" sz="1800" b="1" i="1" u="none" baseline="-25000">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a:r>
            <a:br>
              <a:rPr lang="en-US" sz="1800" b="1" i="0" u="none">
                <a:solidFill>
                  <a:schemeClr val="dk1"/>
                </a:solidFill>
                <a:latin typeface="Helvetica Neue"/>
                <a:ea typeface="Helvetica Neue"/>
                <a:cs typeface="Helvetica Neue"/>
                <a:sym typeface="Helvetica Neue"/>
              </a:rPr>
            </a:b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true</a:t>
            </a:r>
            <a:r>
              <a:rPr lang="en-US" sz="1800" b="1" i="0" u="none">
                <a:solidFill>
                  <a:schemeClr val="dk1"/>
                </a:solidFill>
                <a:latin typeface="Helvetica Neue"/>
                <a:ea typeface="Helvetica Neue"/>
                <a:cs typeface="Helvetica Neue"/>
                <a:sym typeface="Helvetica Neue"/>
              </a:rPr>
              <a:t/>
            </a:r>
            <a:br>
              <a:rPr lang="en-US" sz="1800" b="1"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go to step 2</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9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4.	If </a:t>
            </a:r>
            <a:r>
              <a:rPr lang="en-US" sz="1800" b="1" i="1" u="none">
                <a:solidFill>
                  <a:schemeClr val="dk1"/>
                </a:solidFill>
                <a:latin typeface="Helvetica Neue"/>
                <a:ea typeface="Helvetica Neue"/>
                <a:cs typeface="Helvetica Neue"/>
                <a:sym typeface="Helvetica Neue"/>
              </a:rPr>
              <a:t>Finish[i] == false</a:t>
            </a:r>
            <a:r>
              <a:rPr lang="en-US" sz="1800" b="0" i="0" u="none">
                <a:solidFill>
                  <a:schemeClr val="dk1"/>
                </a:solidFill>
                <a:latin typeface="Helvetica Neue"/>
                <a:ea typeface="Helvetica Neue"/>
                <a:cs typeface="Helvetica Neue"/>
                <a:sym typeface="Helvetica Neue"/>
              </a:rPr>
              <a:t>, for some </a:t>
            </a:r>
            <a:r>
              <a:rPr lang="en-US" sz="1800" b="1" i="1" u="none">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1 ≤ </a:t>
            </a:r>
            <a:r>
              <a:rPr lang="en-US" sz="1800" b="1" i="1" u="none">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n</a:t>
            </a:r>
            <a:r>
              <a:rPr lang="en-US" sz="1800" b="0" i="0" u="none">
                <a:solidFill>
                  <a:schemeClr val="dk1"/>
                </a:solidFill>
                <a:latin typeface="Helvetica Neue"/>
                <a:ea typeface="Helvetica Neue"/>
                <a:cs typeface="Helvetica Neue"/>
                <a:sym typeface="Helvetica Neue"/>
              </a:rPr>
              <a:t>, then the system is in deadlock state. Moreover, if </a:t>
            </a:r>
            <a:r>
              <a:rPr lang="en-US" sz="1800" b="1" i="1" u="none">
                <a:solidFill>
                  <a:schemeClr val="dk1"/>
                </a:solidFill>
                <a:latin typeface="Helvetica Neue"/>
                <a:ea typeface="Helvetica Neue"/>
                <a:cs typeface="Helvetica Neue"/>
                <a:sym typeface="Helvetica Neue"/>
              </a:rPr>
              <a:t>Finish</a:t>
            </a:r>
            <a:r>
              <a:rPr lang="en-US" sz="1800" b="1" i="0" u="none">
                <a:solidFill>
                  <a:schemeClr val="dk1"/>
                </a:solidFill>
                <a:latin typeface="Helvetica Neue"/>
                <a:ea typeface="Helvetica Neue"/>
                <a:cs typeface="Helvetica Neue"/>
                <a:sym typeface="Helvetica Neue"/>
              </a:rPr>
              <a:t>[</a:t>
            </a:r>
            <a:r>
              <a:rPr lang="en-US" sz="1800" b="1" i="1" u="none">
                <a:solidFill>
                  <a:schemeClr val="dk1"/>
                </a:solidFill>
                <a:latin typeface="Helvetica Neue"/>
                <a:ea typeface="Helvetica Neue"/>
                <a:cs typeface="Helvetica Neue"/>
                <a:sym typeface="Helvetica Neue"/>
              </a:rPr>
              <a:t>i</a:t>
            </a:r>
            <a:r>
              <a:rPr lang="en-US" sz="1800" b="1" i="0" u="none">
                <a:solidFill>
                  <a:schemeClr val="dk1"/>
                </a:solidFill>
                <a:latin typeface="Helvetica Neue"/>
                <a:ea typeface="Helvetica Neue"/>
                <a:cs typeface="Helvetica Neue"/>
                <a:sym typeface="Helvetica Neue"/>
              </a:rPr>
              <a:t>] == </a:t>
            </a:r>
            <a:r>
              <a:rPr lang="en-US" sz="1800" b="1" i="1" u="none">
                <a:solidFill>
                  <a:schemeClr val="dk1"/>
                </a:solidFill>
                <a:latin typeface="Helvetica Neue"/>
                <a:ea typeface="Helvetica Neue"/>
                <a:cs typeface="Helvetica Neue"/>
                <a:sym typeface="Helvetica Neue"/>
              </a:rPr>
              <a:t>false</a:t>
            </a:r>
            <a:r>
              <a:rPr lang="en-US" sz="1800" b="0" i="0" u="none">
                <a:solidFill>
                  <a:schemeClr val="dk1"/>
                </a:solidFill>
                <a:latin typeface="Helvetica Neue"/>
                <a:ea typeface="Helvetica Neue"/>
                <a:cs typeface="Helvetica Neue"/>
                <a:sym typeface="Helvetica Neue"/>
              </a:rPr>
              <a:t>, then </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is deadlocked</a:t>
            </a:r>
            <a:endParaRPr/>
          </a:p>
          <a:p>
            <a:pPr marL="342900" lvl="0" indent="-342900" algn="l" rtl="0">
              <a:lnSpc>
                <a:spcPct val="9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endParaRPr/>
          </a:p>
        </p:txBody>
      </p:sp>
      <p:sp>
        <p:nvSpPr>
          <p:cNvPr id="342" name="Google Shape;342;p36"/>
          <p:cNvSpPr txBox="1"/>
          <p:nvPr/>
        </p:nvSpPr>
        <p:spPr>
          <a:xfrm>
            <a:off x="852487" y="3824287"/>
            <a:ext cx="7694612" cy="106045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FF0066"/>
              </a:buClr>
              <a:buSzPts val="1800"/>
              <a:buFont typeface="Helvetica Neue"/>
              <a:buNone/>
            </a:pPr>
            <a:r>
              <a:rPr lang="en-US" sz="1800" b="1" i="0" u="none">
                <a:solidFill>
                  <a:srgbClr val="FF0066"/>
                </a:solidFill>
                <a:latin typeface="Helvetica Neue"/>
                <a:ea typeface="Helvetica Neue"/>
                <a:cs typeface="Helvetica Neue"/>
                <a:sym typeface="Helvetica Neue"/>
              </a:rPr>
              <a:t>Algorithm requires an order of O(</a:t>
            </a:r>
            <a:r>
              <a:rPr lang="en-US" sz="1800" b="1" i="1" u="none">
                <a:solidFill>
                  <a:srgbClr val="FF0066"/>
                </a:solidFill>
                <a:latin typeface="Helvetica Neue"/>
                <a:ea typeface="Helvetica Neue"/>
                <a:cs typeface="Helvetica Neue"/>
                <a:sym typeface="Helvetica Neue"/>
              </a:rPr>
              <a:t>m </a:t>
            </a:r>
            <a:r>
              <a:rPr lang="en-US" sz="1800" b="1" i="0" u="none">
                <a:solidFill>
                  <a:srgbClr val="FF0066"/>
                </a:solidFill>
                <a:latin typeface="Helvetica Neue"/>
                <a:ea typeface="Helvetica Neue"/>
                <a:cs typeface="Helvetica Neue"/>
                <a:sym typeface="Helvetica Neue"/>
              </a:rPr>
              <a:t>x</a:t>
            </a:r>
            <a:r>
              <a:rPr lang="en-US" sz="1800" b="1" i="1" u="none">
                <a:solidFill>
                  <a:srgbClr val="FF0066"/>
                </a:solidFill>
                <a:latin typeface="Helvetica Neue"/>
                <a:ea typeface="Helvetica Neue"/>
                <a:cs typeface="Helvetica Neue"/>
                <a:sym typeface="Helvetica Neue"/>
              </a:rPr>
              <a:t> n</a:t>
            </a:r>
            <a:r>
              <a:rPr lang="en-US" sz="1800" b="1" i="0" u="none" baseline="30000">
                <a:solidFill>
                  <a:srgbClr val="FF0066"/>
                </a:solidFill>
                <a:latin typeface="Helvetica Neue"/>
                <a:ea typeface="Helvetica Neue"/>
                <a:cs typeface="Helvetica Neue"/>
                <a:sym typeface="Helvetica Neue"/>
              </a:rPr>
              <a:t>2</a:t>
            </a:r>
            <a:r>
              <a:rPr lang="en-US" sz="1800" b="1" i="0" u="none">
                <a:solidFill>
                  <a:srgbClr val="FF0066"/>
                </a:solidFill>
                <a:latin typeface="Helvetica Neue"/>
                <a:ea typeface="Helvetica Neue"/>
                <a:cs typeface="Helvetica Neue"/>
                <a:sym typeface="Helvetica Neue"/>
              </a:rPr>
              <a:t>) operations to detect whether the system is in deadlocked state</a:t>
            </a:r>
            <a:endParaRPr sz="1800" b="0" i="0" u="none">
              <a:solidFill>
                <a:srgbClr val="FF0066"/>
              </a:solidFill>
              <a:latin typeface="Helvetica Neue"/>
              <a:ea typeface="Helvetica Neue"/>
              <a:cs typeface="Helvetica Neue"/>
              <a:sym typeface="Helvetica Neue"/>
            </a:endParaRPr>
          </a:p>
          <a:p>
            <a:pPr marL="0" marR="0" lvl="0" indent="0" algn="l" rtl="0">
              <a:lnSpc>
                <a:spcPct val="100000"/>
              </a:lnSpc>
              <a:spcBef>
                <a:spcPts val="0"/>
              </a:spcBef>
              <a:spcAft>
                <a:spcPts val="0"/>
              </a:spcAft>
              <a:buClr>
                <a:schemeClr val="dk1"/>
              </a:buClr>
              <a:buSzPts val="1800"/>
              <a:buFont typeface="Calibri"/>
              <a:buNone/>
            </a:pPr>
            <a:endParaRPr sz="1800" b="0" i="0" u="none">
              <a:solidFill>
                <a:srgbClr val="FF0066"/>
              </a:solidFill>
              <a:latin typeface="Helvetica Neue"/>
              <a:ea typeface="Helvetica Neue"/>
              <a:cs typeface="Helvetica Neue"/>
              <a:sym typeface="Helvetica Neue"/>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37"/>
          <p:cNvSpPr txBox="1">
            <a:spLocks noGrp="1"/>
          </p:cNvSpPr>
          <p:nvPr>
            <p:ph type="title" idx="4294967295"/>
          </p:nvPr>
        </p:nvSpPr>
        <p:spPr>
          <a:xfrm>
            <a:off x="1022350" y="214312"/>
            <a:ext cx="766445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Example of Detection Algorithm</a:t>
            </a:r>
            <a:endParaRPr sz="2800" b="1" i="0" u="none" strike="noStrike" cap="none">
              <a:solidFill>
                <a:schemeClr val="dk1"/>
              </a:solidFill>
              <a:latin typeface="Times New Roman"/>
              <a:ea typeface="Times New Roman"/>
              <a:cs typeface="Times New Roman"/>
              <a:sym typeface="Times New Roman"/>
            </a:endParaRPr>
          </a:p>
        </p:txBody>
      </p:sp>
      <p:sp>
        <p:nvSpPr>
          <p:cNvPr id="349" name="Google Shape;349;p37"/>
          <p:cNvSpPr txBox="1">
            <a:spLocks noGrp="1"/>
          </p:cNvSpPr>
          <p:nvPr>
            <p:ph type="body" idx="4294967295"/>
          </p:nvPr>
        </p:nvSpPr>
        <p:spPr>
          <a:xfrm>
            <a:off x="381000" y="1066800"/>
            <a:ext cx="8037512" cy="512127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Five processes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through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a:t>
            </a:r>
            <a:r>
              <a:rPr lang="en-US" sz="1800" b="0" i="0" u="none" baseline="-25000">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three resource types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A (7 instances), </a:t>
            </a:r>
            <a:r>
              <a:rPr lang="en-US" sz="1800" b="0" i="1" u="none">
                <a:solidFill>
                  <a:schemeClr val="dk1"/>
                </a:solidFill>
                <a:latin typeface="Helvetica Neue"/>
                <a:ea typeface="Helvetica Neue"/>
                <a:cs typeface="Helvetica Neue"/>
                <a:sym typeface="Helvetica Neue"/>
              </a:rPr>
              <a:t>B </a:t>
            </a:r>
            <a:r>
              <a:rPr lang="en-US" sz="1800" b="0" i="0" u="none">
                <a:solidFill>
                  <a:schemeClr val="dk1"/>
                </a:solidFill>
                <a:latin typeface="Helvetica Neue"/>
                <a:ea typeface="Helvetica Neue"/>
                <a:cs typeface="Helvetica Neue"/>
                <a:sym typeface="Helvetica Neue"/>
              </a:rPr>
              <a:t>(2 instances), and </a:t>
            </a:r>
            <a:r>
              <a:rPr lang="en-US" sz="1800" b="0" i="1" u="none">
                <a:solidFill>
                  <a:schemeClr val="dk1"/>
                </a:solidFill>
                <a:latin typeface="Helvetica Neue"/>
                <a:ea typeface="Helvetica Neue"/>
                <a:cs typeface="Helvetica Neue"/>
                <a:sym typeface="Helvetica Neue"/>
              </a:rPr>
              <a:t>C</a:t>
            </a:r>
            <a:r>
              <a:rPr lang="en-US" sz="1800" b="0" i="0" u="none">
                <a:solidFill>
                  <a:schemeClr val="dk1"/>
                </a:solidFill>
                <a:latin typeface="Helvetica Neue"/>
                <a:ea typeface="Helvetica Neue"/>
                <a:cs typeface="Helvetica Neue"/>
                <a:sym typeface="Helvetica Neue"/>
              </a:rPr>
              <a:t> (6 instances)</a:t>
            </a:r>
            <a:endParaRPr/>
          </a:p>
          <a:p>
            <a:pPr marL="342900" lvl="0" indent="-342900" algn="l" rtl="0">
              <a:lnSpc>
                <a:spcPct val="100000"/>
              </a:lnSpc>
              <a:spcBef>
                <a:spcPts val="630"/>
              </a:spcBef>
              <a:spcAft>
                <a:spcPts val="0"/>
              </a:spcAft>
              <a:buClr>
                <a:schemeClr val="dk1"/>
              </a:buClr>
              <a:buSzPts val="1620"/>
              <a:buFont typeface="Times New Roman"/>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Snapshot at time </a:t>
            </a:r>
            <a:r>
              <a:rPr lang="en-US" sz="1800" b="1" i="1" u="none">
                <a:solidFill>
                  <a:schemeClr val="dk1"/>
                </a:solidFill>
                <a:latin typeface="Helvetica Neue"/>
                <a:ea typeface="Helvetica Neue"/>
                <a:cs typeface="Helvetica Neue"/>
                <a:sym typeface="Helvetica Neue"/>
              </a:rPr>
              <a:t>T</a:t>
            </a:r>
            <a:r>
              <a:rPr lang="en-US" sz="1800" b="1"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Allocation</a:t>
            </a:r>
            <a:r>
              <a:rPr lang="en-US" i="1">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Request</a:t>
            </a:r>
            <a:r>
              <a:rPr lang="en-US" sz="1800" b="0" i="1"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Available</a:t>
            </a:r>
            <a:endParaRPr/>
          </a:p>
          <a:p>
            <a:pPr marL="0" lvl="0" indent="0" algn="l" rtl="0">
              <a:lnSpc>
                <a:spcPct val="100000"/>
              </a:lnSpc>
              <a:spcBef>
                <a:spcPts val="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A B C 	  	A B C 	   A B C</a:t>
            </a:r>
            <a:endParaRPr/>
          </a:p>
          <a:p>
            <a:pPr marL="0" lvl="0" indent="0" algn="l" rtl="0">
              <a:lnSpc>
                <a:spcPct val="100000"/>
              </a:lnSpc>
              <a:spcBef>
                <a:spcPts val="0"/>
              </a:spcBef>
              <a:spcAft>
                <a:spcPts val="0"/>
              </a:spcAft>
              <a:buClr>
                <a:schemeClr val="dk1"/>
              </a:buClr>
              <a:buSzPts val="1620"/>
              <a:buFont typeface="Helvetica Neue"/>
              <a:buNone/>
            </a:pPr>
            <a:r>
              <a:rPr lang="en-US" sz="1800">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0 1 0                    0 0 0 	    0 0 0</a:t>
            </a:r>
            <a:endParaRPr/>
          </a:p>
          <a:p>
            <a:pPr marL="0" lvl="0" indent="0" algn="l" rtl="0">
              <a:lnSpc>
                <a:spcPct val="100000"/>
              </a:lnSpc>
              <a:spcBef>
                <a:spcPts val="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               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2 0 0       </a:t>
            </a:r>
            <a:r>
              <a:rPr lang="en-US">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 2 0 2</a:t>
            </a:r>
            <a:endParaRPr/>
          </a:p>
          <a:p>
            <a:pPr marL="0" lvl="0" indent="0" algn="l" rtl="0">
              <a:lnSpc>
                <a:spcPct val="100000"/>
              </a:lnSpc>
              <a:spcBef>
                <a:spcPts val="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               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a:t>
            </a:r>
            <a:r>
              <a:rPr lang="en-US">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3 0 3                    0 0 0 </a:t>
            </a:r>
            <a:endParaRPr/>
          </a:p>
          <a:p>
            <a:pPr marL="0" lvl="0" indent="0" algn="l" rtl="0">
              <a:lnSpc>
                <a:spcPct val="100000"/>
              </a:lnSpc>
              <a:spcBef>
                <a:spcPts val="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               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2 1 1 	               1 0 0 </a:t>
            </a:r>
            <a:endParaRPr/>
          </a:p>
          <a:p>
            <a:pPr marL="0" lvl="0" indent="0" algn="l" rtl="0">
              <a:lnSpc>
                <a:spcPct val="100000"/>
              </a:lnSpc>
              <a:spcBef>
                <a:spcPts val="0"/>
              </a:spcBef>
              <a:spcAft>
                <a:spcPts val="0"/>
              </a:spcAft>
              <a:buClr>
                <a:schemeClr val="dk1"/>
              </a:buClr>
              <a:buSzPts val="1620"/>
              <a:buFont typeface="Helvetica Neue"/>
              <a:buNone/>
            </a:pPr>
            <a:r>
              <a:rPr lang="en-US" sz="1800">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	   </a:t>
            </a:r>
            <a:r>
              <a:rPr lang="en-US" sz="1800" b="0" i="0" u="none">
                <a:solidFill>
                  <a:schemeClr val="dk1"/>
                </a:solidFill>
                <a:latin typeface="Helvetica Neue"/>
                <a:ea typeface="Helvetica Neue"/>
                <a:cs typeface="Helvetica Neue"/>
                <a:sym typeface="Helvetica Neue"/>
              </a:rPr>
              <a:t>0 0 2 	               0 0 2</a:t>
            </a:r>
            <a:endParaRPr/>
          </a:p>
          <a:p>
            <a:pPr marL="342900" lvl="0" indent="-342900" algn="l" rtl="0">
              <a:lnSpc>
                <a:spcPct val="100000"/>
              </a:lnSpc>
              <a:spcBef>
                <a:spcPts val="630"/>
              </a:spcBef>
              <a:spcAft>
                <a:spcPts val="0"/>
              </a:spcAft>
              <a:buClr>
                <a:schemeClr val="dk1"/>
              </a:buClr>
              <a:buSzPts val="1620"/>
              <a:buFont typeface="Times New Roman"/>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Sequence &lt;</a:t>
            </a:r>
            <a:r>
              <a:rPr lang="en-US" sz="1800" b="1" i="1" u="none">
                <a:solidFill>
                  <a:schemeClr val="dk1"/>
                </a:solidFill>
                <a:latin typeface="Helvetica Neue"/>
                <a:ea typeface="Helvetica Neue"/>
                <a:cs typeface="Helvetica Neue"/>
                <a:sym typeface="Helvetica Neue"/>
              </a:rPr>
              <a:t>P</a:t>
            </a:r>
            <a:r>
              <a:rPr lang="en-US" sz="1800" b="1" i="1" u="none" baseline="-25000">
                <a:solidFill>
                  <a:schemeClr val="dk1"/>
                </a:solidFill>
                <a:latin typeface="Helvetica Neue"/>
                <a:ea typeface="Helvetica Neue"/>
                <a:cs typeface="Helvetica Neue"/>
                <a:sym typeface="Helvetica Neue"/>
              </a:rPr>
              <a:t>0</a:t>
            </a:r>
            <a:r>
              <a:rPr lang="en-US" sz="1800" b="1" i="1" u="none">
                <a:solidFill>
                  <a:schemeClr val="dk1"/>
                </a:solidFill>
                <a:latin typeface="Helvetica Neue"/>
                <a:ea typeface="Helvetica Neue"/>
                <a:cs typeface="Helvetica Neue"/>
                <a:sym typeface="Helvetica Neue"/>
              </a:rPr>
              <a:t>, P</a:t>
            </a:r>
            <a:r>
              <a:rPr lang="en-US" sz="1800" b="1" i="1" u="none" baseline="-25000">
                <a:solidFill>
                  <a:schemeClr val="dk1"/>
                </a:solidFill>
                <a:latin typeface="Helvetica Neue"/>
                <a:ea typeface="Helvetica Neue"/>
                <a:cs typeface="Helvetica Neue"/>
                <a:sym typeface="Helvetica Neue"/>
              </a:rPr>
              <a:t>2</a:t>
            </a:r>
            <a:r>
              <a:rPr lang="en-US" sz="1800" b="1" i="1" u="none">
                <a:solidFill>
                  <a:schemeClr val="dk1"/>
                </a:solidFill>
                <a:latin typeface="Helvetica Neue"/>
                <a:ea typeface="Helvetica Neue"/>
                <a:cs typeface="Helvetica Neue"/>
                <a:sym typeface="Helvetica Neue"/>
              </a:rPr>
              <a:t>, P</a:t>
            </a:r>
            <a:r>
              <a:rPr lang="en-US" sz="1800" b="1" i="1" u="none" baseline="-25000">
                <a:solidFill>
                  <a:schemeClr val="dk1"/>
                </a:solidFill>
                <a:latin typeface="Helvetica Neue"/>
                <a:ea typeface="Helvetica Neue"/>
                <a:cs typeface="Helvetica Neue"/>
                <a:sym typeface="Helvetica Neue"/>
              </a:rPr>
              <a:t>3</a:t>
            </a:r>
            <a:r>
              <a:rPr lang="en-US" sz="1800" b="1" i="1" u="none">
                <a:solidFill>
                  <a:schemeClr val="dk1"/>
                </a:solidFill>
                <a:latin typeface="Helvetica Neue"/>
                <a:ea typeface="Helvetica Neue"/>
                <a:cs typeface="Helvetica Neue"/>
                <a:sym typeface="Helvetica Neue"/>
              </a:rPr>
              <a:t>, P</a:t>
            </a:r>
            <a:r>
              <a:rPr lang="en-US" sz="1800" b="1" i="1" u="none" baseline="-25000">
                <a:solidFill>
                  <a:schemeClr val="dk1"/>
                </a:solidFill>
                <a:latin typeface="Helvetica Neue"/>
                <a:ea typeface="Helvetica Neue"/>
                <a:cs typeface="Helvetica Neue"/>
                <a:sym typeface="Helvetica Neue"/>
              </a:rPr>
              <a:t>1</a:t>
            </a:r>
            <a:r>
              <a:rPr lang="en-US" sz="1800" b="1" i="1" u="none">
                <a:solidFill>
                  <a:schemeClr val="dk1"/>
                </a:solidFill>
                <a:latin typeface="Helvetica Neue"/>
                <a:ea typeface="Helvetica Neue"/>
                <a:cs typeface="Helvetica Neue"/>
                <a:sym typeface="Helvetica Neue"/>
              </a:rPr>
              <a:t>, P</a:t>
            </a:r>
            <a:r>
              <a:rPr lang="en-US" sz="1800" b="1" i="1"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&gt; will result in </a:t>
            </a:r>
            <a:r>
              <a:rPr lang="en-US" sz="1800" b="1" i="1" u="none">
                <a:solidFill>
                  <a:schemeClr val="dk1"/>
                </a:solidFill>
                <a:latin typeface="Helvetica Neue"/>
                <a:ea typeface="Helvetica Neue"/>
                <a:cs typeface="Helvetica Neue"/>
                <a:sym typeface="Helvetica Neue"/>
              </a:rPr>
              <a:t>Finish[i] = true </a:t>
            </a:r>
            <a:r>
              <a:rPr lang="en-US" sz="1800" b="0" i="0" u="none">
                <a:solidFill>
                  <a:schemeClr val="dk1"/>
                </a:solidFill>
                <a:latin typeface="Helvetica Neue"/>
                <a:ea typeface="Helvetica Neue"/>
                <a:cs typeface="Helvetica Neue"/>
                <a:sym typeface="Helvetica Neue"/>
              </a:rPr>
              <a:t>for all </a:t>
            </a:r>
            <a:r>
              <a:rPr lang="en-US" sz="1800" b="1" i="1" u="none">
                <a:solidFill>
                  <a:schemeClr val="dk1"/>
                </a:solidFill>
                <a:latin typeface="Helvetica Neue"/>
                <a:ea typeface="Helvetica Neue"/>
                <a:cs typeface="Helvetica Neue"/>
                <a:sym typeface="Helvetica Neue"/>
              </a:rPr>
              <a:t>i</a:t>
            </a:r>
            <a:endParaRPr sz="1800" b="1" i="0" u="none">
              <a:solidFill>
                <a:schemeClr val="dk1"/>
              </a:solidFill>
              <a:latin typeface="Helvetica Neue"/>
              <a:ea typeface="Helvetica Neue"/>
              <a:cs typeface="Helvetica Neue"/>
              <a:sym typeface="Helvetica Neue"/>
            </a:endParaRPr>
          </a:p>
          <a:p>
            <a:pPr marL="342900" lvl="0" indent="-240030" algn="l" rtl="0">
              <a:spcBef>
                <a:spcPts val="630"/>
              </a:spcBef>
              <a:spcAft>
                <a:spcPts val="0"/>
              </a:spcAft>
              <a:buClr>
                <a:schemeClr val="dk1"/>
              </a:buClr>
              <a:buSzPts val="1620"/>
              <a:buFont typeface="Times New Roman"/>
              <a:buNone/>
            </a:pPr>
            <a:endParaRPr sz="1800" b="1" i="0" u="none">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g332c3b6f947_0_3"/>
          <p:cNvSpPr txBox="1">
            <a:spLocks noGrp="1"/>
          </p:cNvSpPr>
          <p:nvPr>
            <p:ph type="title"/>
          </p:nvPr>
        </p:nvSpPr>
        <p:spPr>
          <a:xfrm>
            <a:off x="1160170" y="-32816"/>
            <a:ext cx="6823800" cy="878700"/>
          </a:xfrm>
          <a:prstGeom prst="rect">
            <a:avLst/>
          </a:prstGeom>
          <a:noFill/>
          <a:ln>
            <a:noFill/>
          </a:ln>
        </p:spPr>
        <p:txBody>
          <a:bodyPr spcFirstLastPara="1" wrap="square" lIns="75725" tIns="37850" rIns="75725" bIns="37850" anchor="ctr" anchorCtr="0">
            <a:normAutofit/>
          </a:bodyPr>
          <a:lstStyle/>
          <a:p>
            <a:pPr marL="0" lvl="0" indent="0" algn="l" rtl="0">
              <a:spcBef>
                <a:spcPts val="0"/>
              </a:spcBef>
              <a:spcAft>
                <a:spcPts val="0"/>
              </a:spcAft>
              <a:buNone/>
            </a:pPr>
            <a:r>
              <a:rPr lang="en-US"/>
              <a:t>Deadlock Introduction</a:t>
            </a:r>
            <a:endParaRPr/>
          </a:p>
        </p:txBody>
      </p:sp>
      <p:sp>
        <p:nvSpPr>
          <p:cNvPr id="83" name="Google Shape;83;g332c3b6f947_0_3"/>
          <p:cNvSpPr txBox="1">
            <a:spLocks noGrp="1"/>
          </p:cNvSpPr>
          <p:nvPr>
            <p:ph type="body" idx="1"/>
          </p:nvPr>
        </p:nvSpPr>
        <p:spPr>
          <a:xfrm>
            <a:off x="487625" y="1392375"/>
            <a:ext cx="7941600" cy="4134900"/>
          </a:xfrm>
          <a:prstGeom prst="rect">
            <a:avLst/>
          </a:prstGeom>
          <a:noFill/>
          <a:ln>
            <a:noFill/>
          </a:ln>
        </p:spPr>
        <p:txBody>
          <a:bodyPr spcFirstLastPara="1" wrap="square" lIns="75725" tIns="37850" rIns="75725" bIns="37850" anchor="t" anchorCtr="0">
            <a:spAutoFit/>
          </a:bodyPr>
          <a:lstStyle/>
          <a:p>
            <a:pPr marL="365125" lvl="0" indent="-134683" algn="just" rtl="0">
              <a:spcBef>
                <a:spcPts val="0"/>
              </a:spcBef>
              <a:spcAft>
                <a:spcPts val="0"/>
              </a:spcAft>
              <a:buSzPts val="1904"/>
              <a:buNone/>
            </a:pPr>
            <a:r>
              <a:rPr lang="en-US" sz="2800">
                <a:latin typeface="Times New Roman"/>
                <a:ea typeface="Times New Roman"/>
                <a:cs typeface="Times New Roman"/>
                <a:sym typeface="Times New Roman"/>
              </a:rPr>
              <a:t>In a multiprogramming environment, several processes may compete for a finite number of resources.</a:t>
            </a:r>
            <a:endParaRPr/>
          </a:p>
          <a:p>
            <a:pPr marL="365125" lvl="0" indent="-134683" algn="just" rtl="0">
              <a:spcBef>
                <a:spcPts val="400"/>
              </a:spcBef>
              <a:spcAft>
                <a:spcPts val="0"/>
              </a:spcAft>
              <a:buSzPts val="1904"/>
              <a:buNone/>
            </a:pPr>
            <a:r>
              <a:rPr lang="en-US" sz="2800">
                <a:latin typeface="Times New Roman"/>
                <a:ea typeface="Times New Roman"/>
                <a:cs typeface="Times New Roman"/>
                <a:sym typeface="Times New Roman"/>
              </a:rPr>
              <a:t>A process requests resources, and if the resources are not available at that time, the process enters a waiting state. Sometimes, a waiting process is never again able to change state because the resources it has requested are held by other waiting processes. </a:t>
            </a:r>
            <a:endParaRPr/>
          </a:p>
          <a:p>
            <a:pPr marL="365125" lvl="0" indent="-134683" algn="just" rtl="0">
              <a:spcBef>
                <a:spcPts val="400"/>
              </a:spcBef>
              <a:spcAft>
                <a:spcPts val="0"/>
              </a:spcAft>
              <a:buSzPts val="1904"/>
              <a:buNone/>
            </a:pPr>
            <a:r>
              <a:rPr lang="en-US" sz="2800">
                <a:latin typeface="Times New Roman"/>
                <a:ea typeface="Times New Roman"/>
                <a:cs typeface="Times New Roman"/>
                <a:sym typeface="Times New Roman"/>
              </a:rPr>
              <a:t>This situation is called a </a:t>
            </a:r>
            <a:r>
              <a:rPr lang="en-US" sz="3300" b="1">
                <a:latin typeface="Times New Roman"/>
                <a:ea typeface="Times New Roman"/>
                <a:cs typeface="Times New Roman"/>
                <a:sym typeface="Times New Roman"/>
              </a:rPr>
              <a:t>DEADLOOCK</a:t>
            </a:r>
            <a:endParaRPr sz="3200" b="1"/>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8"/>
          <p:cNvSpPr txBox="1">
            <a:spLocks noGrp="1"/>
          </p:cNvSpPr>
          <p:nvPr>
            <p:ph type="title" idx="4294967295"/>
          </p:nvPr>
        </p:nvSpPr>
        <p:spPr>
          <a:xfrm>
            <a:off x="457200" y="214312"/>
            <a:ext cx="82296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Example (Cont.)</a:t>
            </a:r>
            <a:endParaRPr sz="2800" b="1" i="0" u="none" strike="noStrike" cap="none">
              <a:solidFill>
                <a:schemeClr val="dk1"/>
              </a:solidFill>
              <a:latin typeface="Times New Roman"/>
              <a:ea typeface="Times New Roman"/>
              <a:cs typeface="Times New Roman"/>
              <a:sym typeface="Times New Roman"/>
            </a:endParaRPr>
          </a:p>
        </p:txBody>
      </p:sp>
      <p:sp>
        <p:nvSpPr>
          <p:cNvPr id="356" name="Google Shape;356;p38"/>
          <p:cNvSpPr txBox="1">
            <a:spLocks noGrp="1"/>
          </p:cNvSpPr>
          <p:nvPr>
            <p:ph type="body" idx="4294967295"/>
          </p:nvPr>
        </p:nvSpPr>
        <p:spPr>
          <a:xfrm>
            <a:off x="381000" y="1233487"/>
            <a:ext cx="8207375" cy="5037137"/>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requests an additional instance of type</a:t>
            </a:r>
            <a:r>
              <a:rPr lang="en-US" sz="1800" b="0" i="1"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C</a:t>
            </a:r>
            <a:endParaRPr sz="1800" b="1"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sng">
                <a:solidFill>
                  <a:schemeClr val="dk1"/>
                </a:solidFill>
                <a:latin typeface="Helvetica Neue"/>
                <a:ea typeface="Helvetica Neue"/>
                <a:cs typeface="Helvetica Neue"/>
                <a:sym typeface="Helvetica Neue"/>
              </a:rPr>
              <a:t>Request</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1" u="none">
                <a:solidFill>
                  <a:schemeClr val="dk1"/>
                </a:solidFill>
                <a:latin typeface="Helvetica Neue"/>
                <a:ea typeface="Helvetica Neue"/>
                <a:cs typeface="Helvetica Neue"/>
                <a:sym typeface="Helvetica Neue"/>
              </a:rPr>
              <a:t>			A B C</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0 0 0</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1</a:t>
            </a:r>
            <a:r>
              <a:rPr lang="en-US" sz="1800" b="0" i="0" u="none">
                <a:solidFill>
                  <a:schemeClr val="dk1"/>
                </a:solidFill>
                <a:latin typeface="Helvetica Neue"/>
                <a:ea typeface="Helvetica Neue"/>
                <a:cs typeface="Helvetica Neue"/>
                <a:sym typeface="Helvetica Neue"/>
              </a:rPr>
              <a:t>	2 0 2</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2</a:t>
            </a:r>
            <a:r>
              <a:rPr lang="en-US" sz="1800" b="0" i="0" u="none">
                <a:solidFill>
                  <a:schemeClr val="dk1"/>
                </a:solidFill>
                <a:latin typeface="Helvetica Neue"/>
                <a:ea typeface="Helvetica Neue"/>
                <a:cs typeface="Helvetica Neue"/>
                <a:sym typeface="Helvetica Neue"/>
              </a:rPr>
              <a:t>	0 0 1</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1 0 0 </a:t>
            </a:r>
            <a:endParaRPr/>
          </a:p>
          <a:p>
            <a:pPr marL="342900" lvl="0" indent="-342900" algn="l" rtl="0">
              <a:lnSpc>
                <a:spcPct val="100000"/>
              </a:lnSpc>
              <a:spcBef>
                <a:spcPts val="630"/>
              </a:spcBef>
              <a:spcAft>
                <a:spcPts val="0"/>
              </a:spcAft>
              <a:buClr>
                <a:schemeClr val="dk1"/>
              </a:buClr>
              <a:buSzPts val="1620"/>
              <a:buFont typeface="Helvetica Neue"/>
              <a:buNone/>
            </a:pPr>
            <a:r>
              <a:rPr lang="en-US" sz="1800" b="0" i="0" u="none">
                <a:solidFill>
                  <a:schemeClr val="dk1"/>
                </a:solidFill>
                <a:latin typeface="Helvetica Neue"/>
                <a:ea typeface="Helvetica Neue"/>
                <a:cs typeface="Helvetica Neue"/>
                <a:sym typeface="Helvetica Neue"/>
              </a:rPr>
              <a:t>		 </a:t>
            </a:r>
            <a:r>
              <a:rPr lang="en-US" sz="1800" b="0" i="1" u="none">
                <a:solidFill>
                  <a:schemeClr val="dk1"/>
                </a:solidFill>
                <a:latin typeface="Helvetica Neue"/>
                <a:ea typeface="Helvetica Neue"/>
                <a:cs typeface="Helvetica Neue"/>
                <a:sym typeface="Helvetica Neue"/>
              </a:rPr>
              <a:t>P</a:t>
            </a:r>
            <a:r>
              <a:rPr lang="en-US" sz="1800" b="0" i="0" u="none" baseline="-25000">
                <a:solidFill>
                  <a:schemeClr val="dk1"/>
                </a:solidFill>
                <a:latin typeface="Helvetica Neue"/>
                <a:ea typeface="Helvetica Neue"/>
                <a:cs typeface="Helvetica Neue"/>
                <a:sym typeface="Helvetica Neue"/>
              </a:rPr>
              <a:t>4</a:t>
            </a:r>
            <a:r>
              <a:rPr lang="en-US" sz="1800" b="0" i="0" u="none">
                <a:solidFill>
                  <a:schemeClr val="dk1"/>
                </a:solidFill>
                <a:latin typeface="Helvetica Neue"/>
                <a:ea typeface="Helvetica Neue"/>
                <a:cs typeface="Helvetica Neue"/>
                <a:sym typeface="Helvetica Neue"/>
              </a:rPr>
              <a:t>	0 0 2</a:t>
            </a:r>
            <a:endParaRPr/>
          </a:p>
          <a:p>
            <a:pPr marL="342900" lvl="0" indent="-342900" algn="l" rtl="0">
              <a:lnSpc>
                <a:spcPct val="100000"/>
              </a:lnSpc>
              <a:spcBef>
                <a:spcPts val="280"/>
              </a:spcBef>
              <a:spcAft>
                <a:spcPts val="0"/>
              </a:spcAft>
              <a:buClr>
                <a:schemeClr val="dk1"/>
              </a:buClr>
              <a:buSzPts val="720"/>
              <a:buFont typeface="Times New Roman"/>
              <a:buNone/>
            </a:pPr>
            <a:endParaRPr sz="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State of system?</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Can reclaim resources held by process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0</a:t>
            </a:r>
            <a:r>
              <a:rPr lang="en-US" sz="1800" b="0" i="0" u="none">
                <a:solidFill>
                  <a:schemeClr val="dk1"/>
                </a:solidFill>
                <a:latin typeface="Helvetica Neue"/>
                <a:ea typeface="Helvetica Neue"/>
                <a:cs typeface="Helvetica Neue"/>
                <a:sym typeface="Helvetica Neue"/>
              </a:rPr>
              <a:t>, but insufficient resources to fulfill other processes; requests</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Deadlock exists, consisting of processes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1</a:t>
            </a:r>
            <a:r>
              <a:rPr lang="en-US" sz="1800" b="1" i="0" u="none">
                <a:solidFill>
                  <a:schemeClr val="dk1"/>
                </a:solidFill>
                <a:latin typeface="Helvetica Neue"/>
                <a:ea typeface="Helvetica Neue"/>
                <a:cs typeface="Helvetica Neue"/>
                <a:sym typeface="Helvetica Neue"/>
              </a:rPr>
              <a:t>, </a:t>
            </a:r>
            <a:r>
              <a:rPr lang="en-US" sz="1800" b="1" i="0" u="none" baseline="-25000">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2</a:t>
            </a:r>
            <a:r>
              <a:rPr lang="en-US" sz="1800" b="1" i="0" u="none">
                <a:solidFill>
                  <a:schemeClr val="dk1"/>
                </a:solidFill>
                <a:latin typeface="Helvetica Neue"/>
                <a:ea typeface="Helvetica Neue"/>
                <a:cs typeface="Helvetica Neue"/>
                <a:sym typeface="Helvetica Neue"/>
              </a:rPr>
              <a:t>,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3</a:t>
            </a:r>
            <a:r>
              <a:rPr lang="en-US" sz="1800" b="0" i="0" u="none">
                <a:solidFill>
                  <a:schemeClr val="dk1"/>
                </a:solidFill>
                <a:latin typeface="Helvetica Neue"/>
                <a:ea typeface="Helvetica Neue"/>
                <a:cs typeface="Helvetica Neue"/>
                <a:sym typeface="Helvetica Neue"/>
              </a:rPr>
              <a:t>, and </a:t>
            </a:r>
            <a:r>
              <a:rPr lang="en-US" sz="1800" b="1" i="1" u="none">
                <a:solidFill>
                  <a:schemeClr val="dk1"/>
                </a:solidFill>
                <a:latin typeface="Helvetica Neue"/>
                <a:ea typeface="Helvetica Neue"/>
                <a:cs typeface="Helvetica Neue"/>
                <a:sym typeface="Helvetica Neue"/>
              </a:rPr>
              <a:t>P</a:t>
            </a:r>
            <a:r>
              <a:rPr lang="en-US" sz="1800" b="1" i="0" u="none" baseline="-25000">
                <a:solidFill>
                  <a:schemeClr val="dk1"/>
                </a:solidFill>
                <a:latin typeface="Helvetica Neue"/>
                <a:ea typeface="Helvetica Neue"/>
                <a:cs typeface="Helvetica Neue"/>
                <a:sym typeface="Helvetica Neue"/>
              </a:rPr>
              <a:t>4</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39"/>
          <p:cNvSpPr txBox="1">
            <a:spLocks noGrp="1"/>
          </p:cNvSpPr>
          <p:nvPr>
            <p:ph type="title" idx="4294967295"/>
          </p:nvPr>
        </p:nvSpPr>
        <p:spPr>
          <a:xfrm>
            <a:off x="228600" y="152400"/>
            <a:ext cx="7586662"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Detection-Algorithm Usage</a:t>
            </a:r>
            <a:endParaRPr sz="2800" b="1" i="0" u="none" strike="noStrike" cap="none">
              <a:solidFill>
                <a:schemeClr val="dk1"/>
              </a:solidFill>
              <a:latin typeface="Times New Roman"/>
              <a:ea typeface="Times New Roman"/>
              <a:cs typeface="Times New Roman"/>
              <a:sym typeface="Times New Roman"/>
            </a:endParaRPr>
          </a:p>
        </p:txBody>
      </p:sp>
      <p:sp>
        <p:nvSpPr>
          <p:cNvPr id="363" name="Google Shape;363;p39"/>
          <p:cNvSpPr txBox="1">
            <a:spLocks noGrp="1"/>
          </p:cNvSpPr>
          <p:nvPr>
            <p:ph type="body" idx="4294967295"/>
          </p:nvPr>
        </p:nvSpPr>
        <p:spPr>
          <a:xfrm>
            <a:off x="152400" y="1122362"/>
            <a:ext cx="8763000"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When, and how often, to invoke depends on:</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How often a deadlock is likely to occur?</a:t>
            </a:r>
            <a:endParaRPr/>
          </a:p>
          <a:p>
            <a:pPr marL="742950" lvl="1" indent="-285750" algn="l" rtl="0">
              <a:lnSpc>
                <a:spcPct val="100000"/>
              </a:lnSpc>
              <a:spcBef>
                <a:spcPts val="630"/>
              </a:spcBef>
              <a:spcAft>
                <a:spcPts val="0"/>
              </a:spcAft>
              <a:buClr>
                <a:srgbClr val="CC6600"/>
              </a:buClr>
              <a:buSzPts val="1440"/>
              <a:buFont typeface="Arial"/>
              <a:buChar char="●"/>
            </a:pPr>
            <a:r>
              <a:rPr lang="en-US" sz="1800" b="0" i="0" u="none">
                <a:solidFill>
                  <a:schemeClr val="dk1"/>
                </a:solidFill>
                <a:latin typeface="Helvetica Neue"/>
                <a:ea typeface="Helvetica Neue"/>
                <a:cs typeface="Helvetica Neue"/>
                <a:sym typeface="Helvetica Neue"/>
              </a:rPr>
              <a:t>How many processes will need to be rolled back?</a:t>
            </a:r>
            <a:endParaRPr/>
          </a:p>
          <a:p>
            <a:pPr marL="1143000" lvl="2" indent="-285750" algn="l" rtl="0">
              <a:lnSpc>
                <a:spcPct val="100000"/>
              </a:lnSpc>
              <a:spcBef>
                <a:spcPts val="630"/>
              </a:spcBef>
              <a:spcAft>
                <a:spcPts val="0"/>
              </a:spcAft>
              <a:buClr>
                <a:srgbClr val="009900"/>
              </a:buClr>
              <a:buSzPts val="1350"/>
              <a:buFont typeface="Arial"/>
              <a:buChar char="•"/>
            </a:pPr>
            <a:r>
              <a:rPr lang="en-US" sz="1800" b="0" i="0" u="none">
                <a:solidFill>
                  <a:schemeClr val="dk1"/>
                </a:solidFill>
                <a:latin typeface="Helvetica Neue"/>
                <a:ea typeface="Helvetica Neue"/>
                <a:cs typeface="Helvetica Neue"/>
                <a:sym typeface="Helvetica Neue"/>
              </a:rPr>
              <a:t>one for each disjoint cycle</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If detection algorithm is invoked arbitrarily, there may be many cycles in the resource graph and so we would not be able to tell which of the many deadlocked processes “caused” the deadlock.</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0"/>
          <p:cNvSpPr txBox="1">
            <a:spLocks noGrp="1"/>
          </p:cNvSpPr>
          <p:nvPr>
            <p:ph type="title" idx="4294967295"/>
          </p:nvPr>
        </p:nvSpPr>
        <p:spPr>
          <a:xfrm>
            <a:off x="228600" y="228600"/>
            <a:ext cx="8588375"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2400"/>
              <a:buFont typeface="Arial"/>
              <a:buNone/>
            </a:pPr>
            <a:r>
              <a:rPr lang="en-US" sz="2400" b="1" i="0" u="none" strike="noStrike" cap="none">
                <a:solidFill>
                  <a:srgbClr val="006699"/>
                </a:solidFill>
                <a:latin typeface="Arial"/>
                <a:ea typeface="Arial"/>
                <a:cs typeface="Arial"/>
                <a:sym typeface="Arial"/>
              </a:rPr>
              <a:t>Recovery from Deadlock:  </a:t>
            </a:r>
            <a:r>
              <a:rPr lang="en-US" sz="2400" b="1" i="0" u="none" strike="noStrike" cap="none">
                <a:solidFill>
                  <a:srgbClr val="006699"/>
                </a:solidFill>
                <a:highlight>
                  <a:srgbClr val="F7BDF7"/>
                </a:highlight>
                <a:latin typeface="Arial"/>
                <a:ea typeface="Arial"/>
                <a:cs typeface="Arial"/>
                <a:sym typeface="Arial"/>
              </a:rPr>
              <a:t>Process Termination</a:t>
            </a:r>
            <a:endParaRPr sz="2800" b="1" i="0" u="none" strike="noStrike" cap="none">
              <a:solidFill>
                <a:schemeClr val="dk1"/>
              </a:solidFill>
              <a:highlight>
                <a:srgbClr val="F7BDF7"/>
              </a:highlight>
              <a:latin typeface="Times New Roman"/>
              <a:ea typeface="Times New Roman"/>
              <a:cs typeface="Times New Roman"/>
              <a:sym typeface="Times New Roman"/>
            </a:endParaRPr>
          </a:p>
        </p:txBody>
      </p:sp>
      <p:sp>
        <p:nvSpPr>
          <p:cNvPr id="370" name="Google Shape;370;p40"/>
          <p:cNvSpPr txBox="1">
            <a:spLocks noGrp="1"/>
          </p:cNvSpPr>
          <p:nvPr>
            <p:ph type="body" idx="4294967295"/>
          </p:nvPr>
        </p:nvSpPr>
        <p:spPr>
          <a:xfrm>
            <a:off x="533400" y="1108075"/>
            <a:ext cx="8124824" cy="4530725"/>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Abort all deadlocked processes</a:t>
            </a:r>
            <a:br>
              <a:rPr lang="en-US" sz="1800" b="0" i="0" u="none">
                <a:solidFill>
                  <a:schemeClr val="dk1"/>
                </a:solidFill>
                <a:highlight>
                  <a:srgbClr val="F7BDF7"/>
                </a:highlight>
                <a:latin typeface="Helvetica Neue"/>
                <a:ea typeface="Helvetica Neue"/>
                <a:cs typeface="Helvetica Neue"/>
                <a:sym typeface="Helvetica Neue"/>
              </a:rPr>
            </a:br>
            <a:endParaRPr>
              <a:highlight>
                <a:srgbClr val="F7BDF7"/>
              </a:highlight>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Abort one process at a time until the deadlock cycle is eliminated</a:t>
            </a:r>
            <a:br>
              <a:rPr lang="en-US" sz="1800" b="0" i="0" u="none">
                <a:solidFill>
                  <a:schemeClr val="dk1"/>
                </a:solidFill>
                <a:highlight>
                  <a:srgbClr val="F7BDF7"/>
                </a:highlight>
                <a:latin typeface="Helvetica Neue"/>
                <a:ea typeface="Helvetica Neue"/>
                <a:cs typeface="Helvetica Neue"/>
                <a:sym typeface="Helvetica Neue"/>
              </a:rPr>
            </a:br>
            <a:endParaRPr>
              <a:highlight>
                <a:srgbClr val="F7BDF7"/>
              </a:highlight>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highlight>
                  <a:srgbClr val="F7BDF7"/>
                </a:highlight>
                <a:latin typeface="Helvetica Neue"/>
                <a:ea typeface="Helvetica Neue"/>
                <a:cs typeface="Helvetica Neue"/>
                <a:sym typeface="Helvetica Neue"/>
              </a:rPr>
              <a:t>In which order should we choose to abort?</a:t>
            </a:r>
            <a:endParaRPr>
              <a:highlight>
                <a:srgbClr val="F7BDF7"/>
              </a:highlight>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highlight>
                  <a:srgbClr val="F7BDF7"/>
                </a:highlight>
                <a:latin typeface="Helvetica Neue"/>
                <a:ea typeface="Helvetica Neue"/>
                <a:cs typeface="Helvetica Neue"/>
                <a:sym typeface="Helvetica Neue"/>
              </a:rPr>
              <a:t>Priority of the process</a:t>
            </a:r>
            <a:endParaRPr>
              <a:highlight>
                <a:srgbClr val="F7BDF7"/>
              </a:highlight>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highlight>
                  <a:srgbClr val="F7BDF7"/>
                </a:highlight>
                <a:latin typeface="Helvetica Neue"/>
                <a:ea typeface="Helvetica Neue"/>
                <a:cs typeface="Helvetica Neue"/>
                <a:sym typeface="Helvetica Neue"/>
              </a:rPr>
              <a:t>How long process has computed, and how much longer to completion</a:t>
            </a:r>
            <a:endParaRPr>
              <a:highlight>
                <a:srgbClr val="F7BDF7"/>
              </a:highlight>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highlight>
                  <a:srgbClr val="F7BDF7"/>
                </a:highlight>
                <a:latin typeface="Helvetica Neue"/>
                <a:ea typeface="Helvetica Neue"/>
                <a:cs typeface="Helvetica Neue"/>
                <a:sym typeface="Helvetica Neue"/>
              </a:rPr>
              <a:t>Resources the process has used</a:t>
            </a:r>
            <a:endParaRPr>
              <a:highlight>
                <a:srgbClr val="F7BDF7"/>
              </a:highlight>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Resources process needs to complete</a:t>
            </a:r>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How many processes will need to be terminated</a:t>
            </a:r>
            <a:endParaRPr/>
          </a:p>
          <a:p>
            <a:pPr marL="800100" lvl="1" indent="-342900" algn="l" rtl="0">
              <a:lnSpc>
                <a:spcPct val="100000"/>
              </a:lnSpc>
              <a:spcBef>
                <a:spcPts val="630"/>
              </a:spcBef>
              <a:spcAft>
                <a:spcPts val="0"/>
              </a:spcAft>
              <a:buClr>
                <a:srgbClr val="CC6600"/>
              </a:buClr>
              <a:buSzPts val="1440"/>
              <a:buFont typeface="Arial"/>
              <a:buAutoNum type="arabicPeriod"/>
            </a:pPr>
            <a:r>
              <a:rPr lang="en-US" sz="1800" b="0" i="0" u="none">
                <a:solidFill>
                  <a:schemeClr val="dk1"/>
                </a:solidFill>
                <a:latin typeface="Helvetica Neue"/>
                <a:ea typeface="Helvetica Neue"/>
                <a:cs typeface="Helvetica Neue"/>
                <a:sym typeface="Helvetica Neue"/>
              </a:rPr>
              <a:t>Is process interactive or batch?</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1"/>
          <p:cNvSpPr txBox="1">
            <a:spLocks noGrp="1"/>
          </p:cNvSpPr>
          <p:nvPr>
            <p:ph type="title" idx="4294967295"/>
          </p:nvPr>
        </p:nvSpPr>
        <p:spPr>
          <a:xfrm>
            <a:off x="304800" y="152400"/>
            <a:ext cx="802005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2400"/>
              <a:buFont typeface="Arial"/>
              <a:buNone/>
            </a:pPr>
            <a:r>
              <a:rPr lang="en-US" sz="2400" b="1" i="0" u="none" strike="noStrike" cap="none">
                <a:solidFill>
                  <a:srgbClr val="006699"/>
                </a:solidFill>
                <a:latin typeface="Arial"/>
                <a:ea typeface="Arial"/>
                <a:cs typeface="Arial"/>
                <a:sym typeface="Arial"/>
              </a:rPr>
              <a:t>Recovery from Deadlock:  </a:t>
            </a:r>
            <a:r>
              <a:rPr lang="en-US" sz="2400" b="1" i="0" u="none" strike="noStrike" cap="none">
                <a:solidFill>
                  <a:srgbClr val="006699"/>
                </a:solidFill>
                <a:highlight>
                  <a:srgbClr val="F7BDF7"/>
                </a:highlight>
                <a:latin typeface="Arial"/>
                <a:ea typeface="Arial"/>
                <a:cs typeface="Arial"/>
                <a:sym typeface="Arial"/>
              </a:rPr>
              <a:t>Resource Preemption</a:t>
            </a:r>
            <a:endParaRPr sz="2800" b="1" i="0" u="none" strike="noStrike" cap="none">
              <a:solidFill>
                <a:schemeClr val="dk1"/>
              </a:solidFill>
              <a:highlight>
                <a:srgbClr val="F7BDF7"/>
              </a:highlight>
              <a:latin typeface="Times New Roman"/>
              <a:ea typeface="Times New Roman"/>
              <a:cs typeface="Times New Roman"/>
              <a:sym typeface="Times New Roman"/>
            </a:endParaRPr>
          </a:p>
        </p:txBody>
      </p:sp>
      <p:sp>
        <p:nvSpPr>
          <p:cNvPr id="377" name="Google Shape;377;p41"/>
          <p:cNvSpPr txBox="1">
            <a:spLocks noGrp="1"/>
          </p:cNvSpPr>
          <p:nvPr>
            <p:ph type="body" idx="4294967295"/>
          </p:nvPr>
        </p:nvSpPr>
        <p:spPr>
          <a:xfrm>
            <a:off x="304800" y="1150937"/>
            <a:ext cx="8458199" cy="4483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1" i="0" u="none">
                <a:solidFill>
                  <a:schemeClr val="dk1"/>
                </a:solidFill>
                <a:highlight>
                  <a:srgbClr val="F7BDF7"/>
                </a:highlight>
                <a:latin typeface="Helvetica Neue"/>
                <a:ea typeface="Helvetica Neue"/>
                <a:cs typeface="Helvetica Neue"/>
                <a:sym typeface="Helvetica Neue"/>
              </a:rPr>
              <a:t>Selecting a victim </a:t>
            </a:r>
            <a:r>
              <a:rPr lang="en-US" sz="1800" b="0" i="0" u="none">
                <a:solidFill>
                  <a:schemeClr val="dk1"/>
                </a:solidFill>
                <a:highlight>
                  <a:srgbClr val="F7BDF7"/>
                </a:highlight>
                <a:latin typeface="Helvetica Neue"/>
                <a:ea typeface="Helvetica Neue"/>
                <a:cs typeface="Helvetica Neue"/>
                <a:sym typeface="Helvetica Neue"/>
              </a:rPr>
              <a:t>– minimize cost</a:t>
            </a: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Rollback</a:t>
            </a:r>
            <a:r>
              <a:rPr lang="en-US" sz="1800" b="0" i="0" u="none">
                <a:solidFill>
                  <a:schemeClr val="dk1"/>
                </a:solidFill>
                <a:latin typeface="Helvetica Neue"/>
                <a:ea typeface="Helvetica Neue"/>
                <a:cs typeface="Helvetica Neue"/>
                <a:sym typeface="Helvetica Neue"/>
              </a:rPr>
              <a:t> – return to some safe state, restart process for that state</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1" i="0" u="none">
                <a:solidFill>
                  <a:schemeClr val="dk1"/>
                </a:solidFill>
                <a:latin typeface="Helvetica Neue"/>
                <a:ea typeface="Helvetica Neue"/>
                <a:cs typeface="Helvetica Neue"/>
                <a:sym typeface="Helvetica Neue"/>
              </a:rPr>
              <a:t>Starvation</a:t>
            </a:r>
            <a:r>
              <a:rPr lang="en-US" sz="1800" b="0" i="0" u="none">
                <a:solidFill>
                  <a:schemeClr val="dk1"/>
                </a:solidFill>
                <a:latin typeface="Helvetica Neue"/>
                <a:ea typeface="Helvetica Neue"/>
                <a:cs typeface="Helvetica Neue"/>
                <a:sym typeface="Helvetica Neue"/>
              </a:rPr>
              <a:t> –  same process may always be picked as victim, include number of rollback in cost factor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g332c3b6f947_0_101"/>
          <p:cNvSpPr txBox="1">
            <a:spLocks noGrp="1"/>
          </p:cNvSpPr>
          <p:nvPr>
            <p:ph type="title"/>
          </p:nvPr>
        </p:nvSpPr>
        <p:spPr>
          <a:xfrm>
            <a:off x="618370" y="138284"/>
            <a:ext cx="6823800" cy="585000"/>
          </a:xfrm>
          <a:prstGeom prst="rect">
            <a:avLst/>
          </a:prstGeom>
        </p:spPr>
        <p:txBody>
          <a:bodyPr spcFirstLastPara="1" wrap="square" lIns="0" tIns="0" rIns="0" bIns="0" anchor="t" anchorCtr="0">
            <a:spAutoFit/>
          </a:bodyPr>
          <a:lstStyle/>
          <a:p>
            <a:pPr marL="0" lvl="0" indent="0" algn="l" rtl="0">
              <a:spcBef>
                <a:spcPts val="0"/>
              </a:spcBef>
              <a:spcAft>
                <a:spcPts val="0"/>
              </a:spcAft>
              <a:buNone/>
            </a:pPr>
            <a:r>
              <a:rPr lang="en-US" sz="3800">
                <a:solidFill>
                  <a:srgbClr val="464646"/>
                </a:solidFill>
              </a:rPr>
              <a:t>What is Deadlock?</a:t>
            </a:r>
            <a:endParaRPr sz="2500"/>
          </a:p>
        </p:txBody>
      </p:sp>
      <p:sp>
        <p:nvSpPr>
          <p:cNvPr id="90" name="Google Shape;90;g332c3b6f947_0_101"/>
          <p:cNvSpPr txBox="1">
            <a:spLocks noGrp="1"/>
          </p:cNvSpPr>
          <p:nvPr>
            <p:ph type="body" idx="1"/>
          </p:nvPr>
        </p:nvSpPr>
        <p:spPr>
          <a:xfrm>
            <a:off x="207550" y="1067100"/>
            <a:ext cx="8420700" cy="4815900"/>
          </a:xfrm>
          <a:prstGeom prst="rect">
            <a:avLst/>
          </a:prstGeom>
        </p:spPr>
        <p:txBody>
          <a:bodyPr spcFirstLastPara="1" wrap="square" lIns="0" tIns="0" rIns="0" bIns="0" anchor="t" anchorCtr="0">
            <a:spAutoFit/>
          </a:bodyPr>
          <a:lstStyle/>
          <a:p>
            <a:pPr marL="365125" lvl="0" indent="-255587" algn="just" rtl="0">
              <a:lnSpc>
                <a:spcPct val="80000"/>
              </a:lnSpc>
              <a:spcBef>
                <a:spcPts val="0"/>
              </a:spcBef>
              <a:spcAft>
                <a:spcPts val="0"/>
              </a:spcAft>
              <a:buClr>
                <a:srgbClr val="2DA2BF"/>
              </a:buClr>
              <a:buSzPts val="2176"/>
              <a:buFont typeface="Noto Sans Symbols"/>
              <a:buChar char="🞂"/>
            </a:pPr>
            <a:r>
              <a:rPr lang="en-US" sz="3200" b="1"/>
              <a:t>Definition: A</a:t>
            </a:r>
            <a:r>
              <a:rPr lang="en-US" sz="3200"/>
              <a:t> set of processes is </a:t>
            </a:r>
            <a:r>
              <a:rPr lang="en-US" sz="3200" i="1"/>
              <a:t>deadlocked</a:t>
            </a:r>
            <a:r>
              <a:rPr lang="en-US" sz="3200"/>
              <a:t>  when they are sharing the same set of resources and preventing each other from accessing the resource, resulting in both programs ceasing to function. </a:t>
            </a:r>
            <a:endParaRPr sz="3200"/>
          </a:p>
          <a:p>
            <a:pPr marL="365125" lvl="0" indent="-255587" algn="just" rtl="0">
              <a:lnSpc>
                <a:spcPct val="80000"/>
              </a:lnSpc>
              <a:spcBef>
                <a:spcPts val="400"/>
              </a:spcBef>
              <a:spcAft>
                <a:spcPts val="0"/>
              </a:spcAft>
              <a:buClr>
                <a:srgbClr val="2DA2BF"/>
              </a:buClr>
              <a:buSzPts val="2176"/>
              <a:buFont typeface="Times New Roman"/>
              <a:buChar char="🞂"/>
            </a:pPr>
            <a:r>
              <a:rPr lang="en-US" sz="3200"/>
              <a:t>Process Deadlock</a:t>
            </a:r>
            <a:endParaRPr sz="2700"/>
          </a:p>
          <a:p>
            <a:pPr marL="620712" lvl="1" indent="-228600" algn="just" rtl="0">
              <a:lnSpc>
                <a:spcPct val="90000"/>
              </a:lnSpc>
              <a:spcBef>
                <a:spcPts val="325"/>
              </a:spcBef>
              <a:spcAft>
                <a:spcPts val="0"/>
              </a:spcAft>
              <a:buClr>
                <a:srgbClr val="2DA2BF"/>
              </a:buClr>
              <a:buSzPts val="3200"/>
              <a:buFont typeface="Times New Roman"/>
              <a:buChar char="◦"/>
            </a:pPr>
            <a:r>
              <a:rPr lang="en-US" sz="3200">
                <a:solidFill>
                  <a:schemeClr val="dk1"/>
                </a:solidFill>
                <a:latin typeface="Times New Roman"/>
                <a:ea typeface="Times New Roman"/>
                <a:cs typeface="Times New Roman"/>
                <a:sym typeface="Times New Roman"/>
              </a:rPr>
              <a:t>A process is deadlocked when it is waiting for an event that will never happen. </a:t>
            </a:r>
            <a:endParaRPr sz="2300">
              <a:solidFill>
                <a:schemeClr val="dk1"/>
              </a:solidFill>
              <a:latin typeface="Times New Roman"/>
              <a:ea typeface="Times New Roman"/>
              <a:cs typeface="Times New Roman"/>
              <a:sym typeface="Times New Roman"/>
            </a:endParaRPr>
          </a:p>
          <a:p>
            <a:pPr marL="365125" lvl="0" indent="-255587" algn="just" rtl="0">
              <a:lnSpc>
                <a:spcPct val="80000"/>
              </a:lnSpc>
              <a:spcBef>
                <a:spcPts val="400"/>
              </a:spcBef>
              <a:spcAft>
                <a:spcPts val="0"/>
              </a:spcAft>
              <a:buClr>
                <a:srgbClr val="2DA2BF"/>
              </a:buClr>
              <a:buSzPts val="2176"/>
              <a:buFont typeface="Times New Roman"/>
              <a:buChar char="🞂"/>
            </a:pPr>
            <a:r>
              <a:rPr lang="en-US" sz="3200"/>
              <a:t>System Deadlock</a:t>
            </a:r>
            <a:endParaRPr sz="2700"/>
          </a:p>
          <a:p>
            <a:pPr marL="620712" lvl="1" indent="-228600" algn="just" rtl="0">
              <a:spcBef>
                <a:spcPts val="325"/>
              </a:spcBef>
              <a:spcAft>
                <a:spcPts val="0"/>
              </a:spcAft>
              <a:buClr>
                <a:srgbClr val="2DA2BF"/>
              </a:buClr>
              <a:buSzPts val="3200"/>
              <a:buFont typeface="Times New Roman"/>
              <a:buChar char="◦"/>
            </a:pPr>
            <a:r>
              <a:rPr lang="en-US" sz="3200">
                <a:solidFill>
                  <a:schemeClr val="dk1"/>
                </a:solidFill>
                <a:latin typeface="Times New Roman"/>
                <a:ea typeface="Times New Roman"/>
                <a:cs typeface="Times New Roman"/>
                <a:sym typeface="Times New Roman"/>
              </a:rPr>
              <a:t>A system is deadlocked when one or more processes are deadlocked</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4"/>
          <p:cNvSpPr txBox="1">
            <a:spLocks noGrp="1"/>
          </p:cNvSpPr>
          <p:nvPr>
            <p:ph type="title" idx="4294967295"/>
          </p:nvPr>
        </p:nvSpPr>
        <p:spPr>
          <a:xfrm>
            <a:off x="457200" y="176212"/>
            <a:ext cx="82296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System Model</a:t>
            </a:r>
            <a:endParaRPr sz="2800" b="1" i="0" u="none" strike="noStrike" cap="none">
              <a:solidFill>
                <a:schemeClr val="dk1"/>
              </a:solidFill>
              <a:latin typeface="Times New Roman"/>
              <a:ea typeface="Times New Roman"/>
              <a:cs typeface="Times New Roman"/>
              <a:sym typeface="Times New Roman"/>
            </a:endParaRPr>
          </a:p>
        </p:txBody>
      </p:sp>
      <p:sp>
        <p:nvSpPr>
          <p:cNvPr id="97" name="Google Shape;97;p4"/>
          <p:cNvSpPr txBox="1">
            <a:spLocks noGrp="1"/>
          </p:cNvSpPr>
          <p:nvPr>
            <p:ph type="body" idx="4294967295"/>
          </p:nvPr>
        </p:nvSpPr>
        <p:spPr>
          <a:xfrm>
            <a:off x="609600" y="1158875"/>
            <a:ext cx="8077200" cy="4483100"/>
          </a:xfrm>
          <a:prstGeom prst="rect">
            <a:avLst/>
          </a:prstGeom>
          <a:noFill/>
          <a:ln>
            <a:noFill/>
          </a:ln>
        </p:spPr>
        <p:txBody>
          <a:bodyPr spcFirstLastPara="1" wrap="square" lIns="91425" tIns="45700" rIns="91425" bIns="45700" anchor="t" anchorCtr="0">
            <a:noAutofit/>
          </a:bodyPr>
          <a:lstStyle/>
          <a:p>
            <a:pPr marL="342900" lvl="0" indent="-393700" algn="l" rtl="0">
              <a:lnSpc>
                <a:spcPct val="100000"/>
              </a:lnSpc>
              <a:spcBef>
                <a:spcPts val="0"/>
              </a:spcBef>
              <a:spcAft>
                <a:spcPts val="0"/>
              </a:spcAft>
              <a:buClr>
                <a:srgbClr val="993300"/>
              </a:buClr>
              <a:buSzPts val="2420"/>
              <a:buFont typeface="Times New Roman"/>
              <a:buChar char="●"/>
            </a:pPr>
            <a:r>
              <a:rPr lang="en-US" sz="2600" i="0" u="none">
                <a:solidFill>
                  <a:schemeClr val="dk1"/>
                </a:solidFill>
                <a:highlight>
                  <a:schemeClr val="lt1"/>
                </a:highlight>
              </a:rPr>
              <a:t>System consists of resources</a:t>
            </a:r>
            <a:endParaRPr sz="3600">
              <a:highlight>
                <a:schemeClr val="lt1"/>
              </a:highlight>
            </a:endParaRPr>
          </a:p>
          <a:p>
            <a:pPr marL="342900" lvl="0" indent="-393700" algn="l" rtl="0">
              <a:lnSpc>
                <a:spcPct val="100000"/>
              </a:lnSpc>
              <a:spcBef>
                <a:spcPts val="630"/>
              </a:spcBef>
              <a:spcAft>
                <a:spcPts val="0"/>
              </a:spcAft>
              <a:buClr>
                <a:srgbClr val="993300"/>
              </a:buClr>
              <a:buSzPts val="2420"/>
              <a:buFont typeface="Times New Roman"/>
              <a:buChar char="●"/>
            </a:pPr>
            <a:r>
              <a:rPr lang="en-US" sz="2600" i="0" u="none">
                <a:solidFill>
                  <a:schemeClr val="dk1"/>
                </a:solidFill>
                <a:highlight>
                  <a:schemeClr val="lt1"/>
                </a:highlight>
              </a:rPr>
              <a:t>Resource types </a:t>
            </a:r>
            <a:r>
              <a:rPr lang="en-US" sz="2600" i="1" u="none">
                <a:solidFill>
                  <a:schemeClr val="dk1"/>
                </a:solidFill>
                <a:highlight>
                  <a:schemeClr val="lt1"/>
                </a:highlight>
              </a:rPr>
              <a:t>R</a:t>
            </a:r>
            <a:r>
              <a:rPr lang="en-US" sz="2600" i="0" u="none" baseline="-25000">
                <a:solidFill>
                  <a:schemeClr val="dk1"/>
                </a:solidFill>
                <a:highlight>
                  <a:schemeClr val="lt1"/>
                </a:highlight>
              </a:rPr>
              <a:t>1</a:t>
            </a:r>
            <a:r>
              <a:rPr lang="en-US" sz="2600" i="0" u="none">
                <a:solidFill>
                  <a:schemeClr val="dk1"/>
                </a:solidFill>
                <a:highlight>
                  <a:schemeClr val="lt1"/>
                </a:highlight>
              </a:rPr>
              <a:t>, </a:t>
            </a:r>
            <a:r>
              <a:rPr lang="en-US" sz="2600" i="1" u="none">
                <a:solidFill>
                  <a:schemeClr val="dk1"/>
                </a:solidFill>
                <a:highlight>
                  <a:schemeClr val="lt1"/>
                </a:highlight>
              </a:rPr>
              <a:t>R</a:t>
            </a:r>
            <a:r>
              <a:rPr lang="en-US" sz="2600" i="0" u="none" baseline="-25000">
                <a:solidFill>
                  <a:schemeClr val="dk1"/>
                </a:solidFill>
                <a:highlight>
                  <a:schemeClr val="lt1"/>
                </a:highlight>
              </a:rPr>
              <a:t>2</a:t>
            </a:r>
            <a:r>
              <a:rPr lang="en-US" sz="2600" i="0" u="none">
                <a:solidFill>
                  <a:schemeClr val="dk1"/>
                </a:solidFill>
                <a:highlight>
                  <a:schemeClr val="lt1"/>
                </a:highlight>
              </a:rPr>
              <a:t>, . . ., </a:t>
            </a:r>
            <a:r>
              <a:rPr lang="en-US" sz="2600" i="1" u="none">
                <a:solidFill>
                  <a:schemeClr val="dk1"/>
                </a:solidFill>
                <a:highlight>
                  <a:schemeClr val="lt1"/>
                </a:highlight>
              </a:rPr>
              <a:t>R</a:t>
            </a:r>
            <a:r>
              <a:rPr lang="en-US" sz="2600" i="0" u="none" baseline="-25000">
                <a:solidFill>
                  <a:schemeClr val="dk1"/>
                </a:solidFill>
                <a:highlight>
                  <a:schemeClr val="lt1"/>
                </a:highlight>
              </a:rPr>
              <a:t>m</a:t>
            </a:r>
            <a:endParaRPr sz="3600">
              <a:highlight>
                <a:schemeClr val="lt1"/>
              </a:highlight>
            </a:endParaRPr>
          </a:p>
          <a:p>
            <a:pPr marL="1085850" lvl="2" indent="-228600" algn="l" rtl="0">
              <a:lnSpc>
                <a:spcPct val="100000"/>
              </a:lnSpc>
              <a:spcBef>
                <a:spcPts val="630"/>
              </a:spcBef>
              <a:spcAft>
                <a:spcPts val="0"/>
              </a:spcAft>
              <a:buClr>
                <a:schemeClr val="dk1"/>
              </a:buClr>
              <a:buSzPts val="1350"/>
              <a:buFont typeface="Helvetica Neue"/>
              <a:buNone/>
            </a:pPr>
            <a:r>
              <a:rPr lang="en-US" sz="2600" i="1" u="none">
                <a:solidFill>
                  <a:schemeClr val="dk1"/>
                </a:solidFill>
                <a:highlight>
                  <a:schemeClr val="lt1"/>
                </a:highlight>
                <a:latin typeface="Times New Roman"/>
                <a:ea typeface="Times New Roman"/>
                <a:cs typeface="Times New Roman"/>
                <a:sym typeface="Times New Roman"/>
              </a:rPr>
              <a:t>CPU cycles, memory space, I/O devices</a:t>
            </a:r>
            <a:endParaRPr sz="2600">
              <a:highlight>
                <a:schemeClr val="lt1"/>
              </a:highlight>
              <a:latin typeface="Times New Roman"/>
              <a:ea typeface="Times New Roman"/>
              <a:cs typeface="Times New Roman"/>
              <a:sym typeface="Times New Roman"/>
            </a:endParaRPr>
          </a:p>
          <a:p>
            <a:pPr marL="342900" lvl="0" indent="-393700" algn="l" rtl="0">
              <a:lnSpc>
                <a:spcPct val="100000"/>
              </a:lnSpc>
              <a:spcBef>
                <a:spcPts val="630"/>
              </a:spcBef>
              <a:spcAft>
                <a:spcPts val="0"/>
              </a:spcAft>
              <a:buClr>
                <a:srgbClr val="993300"/>
              </a:buClr>
              <a:buSzPts val="2420"/>
              <a:buFont typeface="Times New Roman"/>
              <a:buChar char="●"/>
            </a:pPr>
            <a:r>
              <a:rPr lang="en-US" sz="2600" i="0" u="none">
                <a:solidFill>
                  <a:schemeClr val="dk1"/>
                </a:solidFill>
                <a:highlight>
                  <a:schemeClr val="lt1"/>
                </a:highlight>
              </a:rPr>
              <a:t>Each resource type </a:t>
            </a:r>
            <a:r>
              <a:rPr lang="en-US" sz="2600" i="1" u="none">
                <a:solidFill>
                  <a:schemeClr val="dk1"/>
                </a:solidFill>
                <a:highlight>
                  <a:schemeClr val="lt1"/>
                </a:highlight>
              </a:rPr>
              <a:t>R</a:t>
            </a:r>
            <a:r>
              <a:rPr lang="en-US" sz="2600" i="0" u="none" baseline="-25000">
                <a:solidFill>
                  <a:schemeClr val="dk1"/>
                </a:solidFill>
                <a:highlight>
                  <a:schemeClr val="lt1"/>
                </a:highlight>
              </a:rPr>
              <a:t>i</a:t>
            </a:r>
            <a:r>
              <a:rPr lang="en-US" sz="2600" i="0" u="none">
                <a:solidFill>
                  <a:schemeClr val="dk1"/>
                </a:solidFill>
                <a:highlight>
                  <a:schemeClr val="lt1"/>
                </a:highlight>
              </a:rPr>
              <a:t> has </a:t>
            </a:r>
            <a:r>
              <a:rPr lang="en-US" sz="2600" i="1" u="none">
                <a:solidFill>
                  <a:schemeClr val="dk1"/>
                </a:solidFill>
                <a:highlight>
                  <a:schemeClr val="lt1"/>
                </a:highlight>
              </a:rPr>
              <a:t>W</a:t>
            </a:r>
            <a:r>
              <a:rPr lang="en-US" sz="2600" i="0" u="none" baseline="-25000">
                <a:solidFill>
                  <a:schemeClr val="dk1"/>
                </a:solidFill>
                <a:highlight>
                  <a:schemeClr val="lt1"/>
                </a:highlight>
              </a:rPr>
              <a:t>i</a:t>
            </a:r>
            <a:r>
              <a:rPr lang="en-US" sz="2600" i="0" u="none">
                <a:solidFill>
                  <a:schemeClr val="dk1"/>
                </a:solidFill>
                <a:highlight>
                  <a:schemeClr val="lt1"/>
                </a:highlight>
              </a:rPr>
              <a:t> instances.</a:t>
            </a:r>
            <a:endParaRPr sz="3600">
              <a:highlight>
                <a:schemeClr val="lt1"/>
              </a:highlight>
            </a:endParaRPr>
          </a:p>
          <a:p>
            <a:pPr marL="342900" lvl="0" indent="-393700" algn="l" rtl="0">
              <a:lnSpc>
                <a:spcPct val="100000"/>
              </a:lnSpc>
              <a:spcBef>
                <a:spcPts val="630"/>
              </a:spcBef>
              <a:spcAft>
                <a:spcPts val="0"/>
              </a:spcAft>
              <a:buClr>
                <a:srgbClr val="993300"/>
              </a:buClr>
              <a:buSzPts val="2420"/>
              <a:buFont typeface="Times New Roman"/>
              <a:buChar char="●"/>
            </a:pPr>
            <a:r>
              <a:rPr lang="en-US" sz="2600" i="0" u="none">
                <a:solidFill>
                  <a:schemeClr val="dk1"/>
                </a:solidFill>
                <a:highlight>
                  <a:schemeClr val="lt1"/>
                </a:highlight>
              </a:rPr>
              <a:t>Each process utilizes a resource as follows:</a:t>
            </a:r>
            <a:endParaRPr sz="3600">
              <a:highlight>
                <a:schemeClr val="lt1"/>
              </a:highlight>
            </a:endParaRPr>
          </a:p>
          <a:p>
            <a:pPr marL="742950" lvl="1" indent="-336550" algn="l" rtl="0">
              <a:lnSpc>
                <a:spcPct val="100000"/>
              </a:lnSpc>
              <a:spcBef>
                <a:spcPts val="630"/>
              </a:spcBef>
              <a:spcAft>
                <a:spcPts val="0"/>
              </a:spcAft>
              <a:buClr>
                <a:srgbClr val="CC6600"/>
              </a:buClr>
              <a:buSzPts val="2240"/>
              <a:buFont typeface="Times New Roman"/>
              <a:buChar char="●"/>
            </a:pPr>
            <a:r>
              <a:rPr lang="en-US" sz="2600" b="1" i="0" u="none">
                <a:solidFill>
                  <a:schemeClr val="dk1"/>
                </a:solidFill>
                <a:highlight>
                  <a:schemeClr val="lt1"/>
                </a:highlight>
                <a:latin typeface="Times New Roman"/>
                <a:ea typeface="Times New Roman"/>
                <a:cs typeface="Times New Roman"/>
                <a:sym typeface="Times New Roman"/>
              </a:rPr>
              <a:t>request </a:t>
            </a:r>
            <a:endParaRPr sz="2600">
              <a:highlight>
                <a:schemeClr val="lt1"/>
              </a:highlight>
              <a:latin typeface="Times New Roman"/>
              <a:ea typeface="Times New Roman"/>
              <a:cs typeface="Times New Roman"/>
              <a:sym typeface="Times New Roman"/>
            </a:endParaRPr>
          </a:p>
          <a:p>
            <a:pPr marL="742950" lvl="1" indent="-336550" algn="l" rtl="0">
              <a:lnSpc>
                <a:spcPct val="100000"/>
              </a:lnSpc>
              <a:spcBef>
                <a:spcPts val="630"/>
              </a:spcBef>
              <a:spcAft>
                <a:spcPts val="0"/>
              </a:spcAft>
              <a:buClr>
                <a:srgbClr val="CC6600"/>
              </a:buClr>
              <a:buSzPts val="2240"/>
              <a:buFont typeface="Times New Roman"/>
              <a:buChar char="●"/>
            </a:pPr>
            <a:r>
              <a:rPr lang="en-US" sz="2600" b="1" i="0" u="none">
                <a:solidFill>
                  <a:schemeClr val="dk1"/>
                </a:solidFill>
                <a:highlight>
                  <a:schemeClr val="lt1"/>
                </a:highlight>
                <a:latin typeface="Times New Roman"/>
                <a:ea typeface="Times New Roman"/>
                <a:cs typeface="Times New Roman"/>
                <a:sym typeface="Times New Roman"/>
              </a:rPr>
              <a:t>use </a:t>
            </a:r>
            <a:endParaRPr sz="2600">
              <a:highlight>
                <a:schemeClr val="lt1"/>
              </a:highlight>
              <a:latin typeface="Times New Roman"/>
              <a:ea typeface="Times New Roman"/>
              <a:cs typeface="Times New Roman"/>
              <a:sym typeface="Times New Roman"/>
            </a:endParaRPr>
          </a:p>
          <a:p>
            <a:pPr marL="742950" lvl="1" indent="-336550" algn="l" rtl="0">
              <a:lnSpc>
                <a:spcPct val="100000"/>
              </a:lnSpc>
              <a:spcBef>
                <a:spcPts val="630"/>
              </a:spcBef>
              <a:spcAft>
                <a:spcPts val="0"/>
              </a:spcAft>
              <a:buClr>
                <a:srgbClr val="CC6600"/>
              </a:buClr>
              <a:buSzPts val="2240"/>
              <a:buFont typeface="Times New Roman"/>
              <a:buChar char="●"/>
            </a:pPr>
            <a:r>
              <a:rPr lang="en-US" sz="2600" b="1" i="0" u="none">
                <a:solidFill>
                  <a:schemeClr val="dk1"/>
                </a:solidFill>
                <a:highlight>
                  <a:schemeClr val="lt1"/>
                </a:highlight>
                <a:latin typeface="Times New Roman"/>
                <a:ea typeface="Times New Roman"/>
                <a:cs typeface="Times New Roman"/>
                <a:sym typeface="Times New Roman"/>
              </a:rPr>
              <a:t>release</a:t>
            </a:r>
            <a:endParaRPr sz="2600">
              <a:highlight>
                <a:schemeClr val="lt1"/>
              </a:highlight>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5"/>
          <p:cNvSpPr txBox="1">
            <a:spLocks noGrp="1"/>
          </p:cNvSpPr>
          <p:nvPr>
            <p:ph type="title" idx="4294967295"/>
          </p:nvPr>
        </p:nvSpPr>
        <p:spPr>
          <a:xfrm>
            <a:off x="749300" y="182562"/>
            <a:ext cx="79375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Deadlock Characterization</a:t>
            </a:r>
            <a:endParaRPr sz="2800" b="1" i="0" u="none" strike="noStrike" cap="none">
              <a:solidFill>
                <a:schemeClr val="dk1"/>
              </a:solidFill>
              <a:latin typeface="Times New Roman"/>
              <a:ea typeface="Times New Roman"/>
              <a:cs typeface="Times New Roman"/>
              <a:sym typeface="Times New Roman"/>
            </a:endParaRPr>
          </a:p>
        </p:txBody>
      </p:sp>
      <p:sp>
        <p:nvSpPr>
          <p:cNvPr id="104" name="Google Shape;104;p5"/>
          <p:cNvSpPr txBox="1">
            <a:spLocks noGrp="1"/>
          </p:cNvSpPr>
          <p:nvPr>
            <p:ph type="body" idx="4294967295"/>
          </p:nvPr>
        </p:nvSpPr>
        <p:spPr>
          <a:xfrm>
            <a:off x="152400" y="1617662"/>
            <a:ext cx="8382000" cy="4668900"/>
          </a:xfrm>
          <a:prstGeom prst="rect">
            <a:avLst/>
          </a:prstGeom>
          <a:noFill/>
          <a:ln>
            <a:noFill/>
          </a:ln>
        </p:spPr>
        <p:txBody>
          <a:bodyPr spcFirstLastPara="1" wrap="square" lIns="91425" tIns="45700" rIns="91425" bIns="45700" anchor="t" anchorCtr="0">
            <a:noAutofit/>
          </a:bodyPr>
          <a:lstStyle/>
          <a:p>
            <a:pPr marL="342900" lvl="0" indent="-381000" algn="just" rtl="0">
              <a:lnSpc>
                <a:spcPct val="100000"/>
              </a:lnSpc>
              <a:spcBef>
                <a:spcPts val="0"/>
              </a:spcBef>
              <a:spcAft>
                <a:spcPts val="0"/>
              </a:spcAft>
              <a:buClr>
                <a:srgbClr val="993300"/>
              </a:buClr>
              <a:buSzPts val="2220"/>
              <a:buFont typeface="Arial"/>
              <a:buChar char="●"/>
            </a:pPr>
            <a:r>
              <a:rPr lang="en-US" sz="2400" b="1" i="0" u="none">
                <a:solidFill>
                  <a:srgbClr val="3366FF"/>
                </a:solidFill>
                <a:highlight>
                  <a:schemeClr val="lt1"/>
                </a:highlight>
              </a:rPr>
              <a:t>Mutual exclusion</a:t>
            </a:r>
            <a:r>
              <a:rPr lang="en-US" sz="2400" b="1" i="0" u="none">
                <a:solidFill>
                  <a:schemeClr val="dk1"/>
                </a:solidFill>
                <a:highlight>
                  <a:schemeClr val="lt1"/>
                </a:highlight>
              </a:rPr>
              <a:t>:</a:t>
            </a:r>
            <a:r>
              <a:rPr lang="en-US" sz="2400">
                <a:highlight>
                  <a:schemeClr val="lt1"/>
                </a:highlight>
              </a:rPr>
              <a:t> </a:t>
            </a:r>
            <a:r>
              <a:rPr lang="en-US" sz="2400" i="0" u="none">
                <a:solidFill>
                  <a:schemeClr val="dk1"/>
                </a:solidFill>
                <a:highlight>
                  <a:schemeClr val="lt1"/>
                </a:highlight>
              </a:rPr>
              <a:t>only one process at a time can use a resource</a:t>
            </a:r>
            <a:endParaRPr sz="1400" i="0" u="none">
              <a:solidFill>
                <a:schemeClr val="dk1"/>
              </a:solidFill>
              <a:highlight>
                <a:schemeClr val="lt1"/>
              </a:highlight>
            </a:endParaRPr>
          </a:p>
          <a:p>
            <a:pPr marL="342900" lvl="0" indent="-381000" algn="just" rtl="0">
              <a:lnSpc>
                <a:spcPct val="100000"/>
              </a:lnSpc>
              <a:spcBef>
                <a:spcPts val="630"/>
              </a:spcBef>
              <a:spcAft>
                <a:spcPts val="0"/>
              </a:spcAft>
              <a:buClr>
                <a:srgbClr val="993300"/>
              </a:buClr>
              <a:buSzPts val="2220"/>
              <a:buFont typeface="Arial"/>
              <a:buChar char="●"/>
            </a:pPr>
            <a:r>
              <a:rPr lang="en-US" sz="2400" b="1" i="0" u="none">
                <a:solidFill>
                  <a:srgbClr val="3366FF"/>
                </a:solidFill>
                <a:highlight>
                  <a:schemeClr val="lt1"/>
                </a:highlight>
              </a:rPr>
              <a:t>Hold and wait</a:t>
            </a:r>
            <a:r>
              <a:rPr lang="en-US" sz="2400" b="1" i="0" u="none">
                <a:solidFill>
                  <a:schemeClr val="dk1"/>
                </a:solidFill>
                <a:highlight>
                  <a:schemeClr val="lt1"/>
                </a:highlight>
              </a:rPr>
              <a:t>:</a:t>
            </a:r>
            <a:r>
              <a:rPr lang="en-US" sz="2400" i="0" u="none">
                <a:solidFill>
                  <a:schemeClr val="dk1"/>
                </a:solidFill>
                <a:highlight>
                  <a:schemeClr val="lt1"/>
                </a:highlight>
              </a:rPr>
              <a:t> a process holding at least one resource is waiting to acquire additional resources held by other processes</a:t>
            </a:r>
            <a:endParaRPr sz="1400" i="0" u="none">
              <a:solidFill>
                <a:schemeClr val="dk1"/>
              </a:solidFill>
              <a:highlight>
                <a:schemeClr val="lt1"/>
              </a:highlight>
            </a:endParaRPr>
          </a:p>
          <a:p>
            <a:pPr marL="342900" lvl="0" indent="-381000" algn="just" rtl="0">
              <a:lnSpc>
                <a:spcPct val="100000"/>
              </a:lnSpc>
              <a:spcBef>
                <a:spcPts val="630"/>
              </a:spcBef>
              <a:spcAft>
                <a:spcPts val="0"/>
              </a:spcAft>
              <a:buClr>
                <a:srgbClr val="993300"/>
              </a:buClr>
              <a:buSzPts val="2220"/>
              <a:buFont typeface="Arial"/>
              <a:buChar char="●"/>
            </a:pPr>
            <a:r>
              <a:rPr lang="en-US" sz="2400" b="1" i="0" u="none">
                <a:solidFill>
                  <a:srgbClr val="3366FF"/>
                </a:solidFill>
                <a:highlight>
                  <a:schemeClr val="lt1"/>
                </a:highlight>
              </a:rPr>
              <a:t>No preemption</a:t>
            </a:r>
            <a:r>
              <a:rPr lang="en-US" sz="2400" b="1" i="0" u="none">
                <a:solidFill>
                  <a:schemeClr val="dk1"/>
                </a:solidFill>
                <a:highlight>
                  <a:schemeClr val="lt1"/>
                </a:highlight>
              </a:rPr>
              <a:t>:</a:t>
            </a:r>
            <a:r>
              <a:rPr lang="en-US" sz="2400" i="0" u="none">
                <a:solidFill>
                  <a:schemeClr val="dk1"/>
                </a:solidFill>
                <a:highlight>
                  <a:schemeClr val="lt1"/>
                </a:highlight>
              </a:rPr>
              <a:t>  a resource can be released only voluntarily by the process holding </a:t>
            </a:r>
            <a:r>
              <a:rPr lang="en-US" sz="2400">
                <a:highlight>
                  <a:schemeClr val="lt1"/>
                </a:highlight>
              </a:rPr>
              <a:t>it</a:t>
            </a:r>
            <a:r>
              <a:rPr lang="en-US" sz="2400" i="0" u="none">
                <a:solidFill>
                  <a:schemeClr val="dk1"/>
                </a:solidFill>
                <a:highlight>
                  <a:schemeClr val="lt1"/>
                </a:highlight>
              </a:rPr>
              <a:t> after that process has completed its task</a:t>
            </a:r>
            <a:endParaRPr sz="1400" i="0" u="none">
              <a:solidFill>
                <a:schemeClr val="dk1"/>
              </a:solidFill>
              <a:highlight>
                <a:schemeClr val="lt1"/>
              </a:highlight>
            </a:endParaRPr>
          </a:p>
          <a:p>
            <a:pPr marL="342900" lvl="0" indent="-381000" algn="just" rtl="0">
              <a:lnSpc>
                <a:spcPct val="100000"/>
              </a:lnSpc>
              <a:spcBef>
                <a:spcPts val="630"/>
              </a:spcBef>
              <a:spcAft>
                <a:spcPts val="0"/>
              </a:spcAft>
              <a:buClr>
                <a:srgbClr val="993300"/>
              </a:buClr>
              <a:buSzPts val="2220"/>
              <a:buFont typeface="Arial"/>
              <a:buChar char="●"/>
            </a:pPr>
            <a:r>
              <a:rPr lang="en-US" sz="2400" b="1" i="0" u="none">
                <a:solidFill>
                  <a:srgbClr val="3366FF"/>
                </a:solidFill>
                <a:highlight>
                  <a:schemeClr val="lt1"/>
                </a:highlight>
              </a:rPr>
              <a:t>Circular wait</a:t>
            </a:r>
            <a:r>
              <a:rPr lang="en-US" sz="2400" b="1" i="0" u="none">
                <a:solidFill>
                  <a:schemeClr val="dk1"/>
                </a:solidFill>
                <a:highlight>
                  <a:schemeClr val="lt1"/>
                </a:highlight>
              </a:rPr>
              <a:t>:</a:t>
            </a:r>
            <a:r>
              <a:rPr lang="en-US" sz="2400" i="0" u="none">
                <a:solidFill>
                  <a:schemeClr val="dk1"/>
                </a:solidFill>
                <a:highlight>
                  <a:schemeClr val="lt1"/>
                </a:highlight>
              </a:rPr>
              <a:t>  there exists a set {</a:t>
            </a:r>
            <a:r>
              <a:rPr lang="en-US" sz="2400" i="1" u="none">
                <a:solidFill>
                  <a:schemeClr val="dk1"/>
                </a:solidFill>
                <a:highlight>
                  <a:schemeClr val="lt1"/>
                </a:highlight>
              </a:rPr>
              <a:t>P</a:t>
            </a:r>
            <a:r>
              <a:rPr lang="en-US" sz="2400" i="0" u="none" baseline="-25000">
                <a:solidFill>
                  <a:schemeClr val="dk1"/>
                </a:solidFill>
                <a:highlight>
                  <a:schemeClr val="lt1"/>
                </a:highlight>
              </a:rPr>
              <a:t>0</a:t>
            </a:r>
            <a:r>
              <a:rPr lang="en-US" sz="2400" i="0" u="none">
                <a:solidFill>
                  <a:schemeClr val="dk1"/>
                </a:solidFill>
                <a:highlight>
                  <a:schemeClr val="lt1"/>
                </a:highlight>
              </a:rPr>
              <a:t>, </a:t>
            </a:r>
            <a:r>
              <a:rPr lang="en-US" sz="2400" i="1" u="none">
                <a:solidFill>
                  <a:schemeClr val="dk1"/>
                </a:solidFill>
                <a:highlight>
                  <a:schemeClr val="lt1"/>
                </a:highlight>
              </a:rPr>
              <a:t>P</a:t>
            </a:r>
            <a:r>
              <a:rPr lang="en-US" sz="2400" i="0" u="none" baseline="-25000">
                <a:solidFill>
                  <a:schemeClr val="dk1"/>
                </a:solidFill>
                <a:highlight>
                  <a:schemeClr val="lt1"/>
                </a:highlight>
              </a:rPr>
              <a:t>1</a:t>
            </a:r>
            <a:r>
              <a:rPr lang="en-US" sz="2400" i="0" u="none">
                <a:solidFill>
                  <a:schemeClr val="dk1"/>
                </a:solidFill>
                <a:highlight>
                  <a:schemeClr val="lt1"/>
                </a:highlight>
              </a:rPr>
              <a:t>, …, </a:t>
            </a:r>
            <a:r>
              <a:rPr lang="en-US" sz="2400" i="1" u="none">
                <a:solidFill>
                  <a:schemeClr val="dk1"/>
                </a:solidFill>
                <a:highlight>
                  <a:schemeClr val="lt1"/>
                </a:highlight>
              </a:rPr>
              <a:t>P</a:t>
            </a:r>
            <a:r>
              <a:rPr lang="en-US" sz="2400" i="0" u="none" baseline="-25000">
                <a:solidFill>
                  <a:schemeClr val="dk1"/>
                </a:solidFill>
                <a:highlight>
                  <a:schemeClr val="lt1"/>
                </a:highlight>
              </a:rPr>
              <a:t>n</a:t>
            </a:r>
            <a:r>
              <a:rPr lang="en-US" sz="2400" i="0" u="none">
                <a:solidFill>
                  <a:schemeClr val="dk1"/>
                </a:solidFill>
                <a:highlight>
                  <a:schemeClr val="lt1"/>
                </a:highlight>
              </a:rPr>
              <a:t>} of waiting processes such that </a:t>
            </a:r>
            <a:r>
              <a:rPr lang="en-US" sz="2400" i="1" u="none">
                <a:solidFill>
                  <a:schemeClr val="dk1"/>
                </a:solidFill>
                <a:highlight>
                  <a:schemeClr val="lt1"/>
                </a:highlight>
              </a:rPr>
              <a:t>P</a:t>
            </a:r>
            <a:r>
              <a:rPr lang="en-US" sz="2400" i="0" u="none" baseline="-25000">
                <a:solidFill>
                  <a:schemeClr val="dk1"/>
                </a:solidFill>
                <a:highlight>
                  <a:schemeClr val="lt1"/>
                </a:highlight>
              </a:rPr>
              <a:t>0 </a:t>
            </a:r>
            <a:r>
              <a:rPr lang="en-US" sz="2400" i="0" u="none">
                <a:solidFill>
                  <a:schemeClr val="dk1"/>
                </a:solidFill>
                <a:highlight>
                  <a:schemeClr val="lt1"/>
                </a:highlight>
              </a:rPr>
              <a:t>is waiting for a resource that is held by </a:t>
            </a:r>
            <a:r>
              <a:rPr lang="en-US" sz="2400" i="1" u="none">
                <a:solidFill>
                  <a:schemeClr val="dk1"/>
                </a:solidFill>
                <a:highlight>
                  <a:schemeClr val="lt1"/>
                </a:highlight>
              </a:rPr>
              <a:t>P</a:t>
            </a:r>
            <a:r>
              <a:rPr lang="en-US" sz="2400" i="0" u="none" baseline="-25000">
                <a:solidFill>
                  <a:schemeClr val="dk1"/>
                </a:solidFill>
                <a:highlight>
                  <a:schemeClr val="lt1"/>
                </a:highlight>
              </a:rPr>
              <a:t>1</a:t>
            </a:r>
            <a:r>
              <a:rPr lang="en-US" sz="2400" i="0" u="none">
                <a:solidFill>
                  <a:schemeClr val="dk1"/>
                </a:solidFill>
                <a:highlight>
                  <a:schemeClr val="lt1"/>
                </a:highlight>
              </a:rPr>
              <a:t>, </a:t>
            </a:r>
            <a:r>
              <a:rPr lang="en-US" sz="2400" i="1" u="none">
                <a:solidFill>
                  <a:schemeClr val="dk1"/>
                </a:solidFill>
                <a:highlight>
                  <a:schemeClr val="lt1"/>
                </a:highlight>
              </a:rPr>
              <a:t>P</a:t>
            </a:r>
            <a:r>
              <a:rPr lang="en-US" sz="2400" i="0" u="none" baseline="-25000">
                <a:solidFill>
                  <a:schemeClr val="dk1"/>
                </a:solidFill>
                <a:highlight>
                  <a:schemeClr val="lt1"/>
                </a:highlight>
              </a:rPr>
              <a:t>1</a:t>
            </a:r>
            <a:r>
              <a:rPr lang="en-US" sz="2400" i="0" u="none">
                <a:solidFill>
                  <a:schemeClr val="dk1"/>
                </a:solidFill>
                <a:highlight>
                  <a:schemeClr val="lt1"/>
                </a:highlight>
              </a:rPr>
              <a:t> is waiting for a resource that is held by </a:t>
            </a:r>
            <a:r>
              <a:rPr lang="en-US" sz="2400" i="1" u="none">
                <a:solidFill>
                  <a:schemeClr val="dk1"/>
                </a:solidFill>
                <a:highlight>
                  <a:schemeClr val="lt1"/>
                </a:highlight>
              </a:rPr>
              <a:t>P</a:t>
            </a:r>
            <a:r>
              <a:rPr lang="en-US" sz="2400" i="0" u="none" baseline="-25000">
                <a:solidFill>
                  <a:schemeClr val="dk1"/>
                </a:solidFill>
                <a:highlight>
                  <a:schemeClr val="lt1"/>
                </a:highlight>
              </a:rPr>
              <a:t>2</a:t>
            </a:r>
            <a:r>
              <a:rPr lang="en-US" sz="2400" i="0" u="none">
                <a:solidFill>
                  <a:schemeClr val="dk1"/>
                </a:solidFill>
                <a:highlight>
                  <a:schemeClr val="lt1"/>
                </a:highlight>
              </a:rPr>
              <a:t>, …, </a:t>
            </a:r>
            <a:r>
              <a:rPr lang="en-US" sz="2400" i="1" u="none">
                <a:solidFill>
                  <a:schemeClr val="dk1"/>
                </a:solidFill>
                <a:highlight>
                  <a:schemeClr val="lt1"/>
                </a:highlight>
              </a:rPr>
              <a:t>P</a:t>
            </a:r>
            <a:r>
              <a:rPr lang="en-US" sz="2400" i="1" u="none" baseline="-25000">
                <a:solidFill>
                  <a:schemeClr val="dk1"/>
                </a:solidFill>
                <a:highlight>
                  <a:schemeClr val="lt1"/>
                </a:highlight>
              </a:rPr>
              <a:t>n</a:t>
            </a:r>
            <a:r>
              <a:rPr lang="en-US" sz="2400" i="0" u="none" baseline="-25000">
                <a:solidFill>
                  <a:schemeClr val="dk1"/>
                </a:solidFill>
                <a:highlight>
                  <a:schemeClr val="lt1"/>
                </a:highlight>
              </a:rPr>
              <a:t>–1</a:t>
            </a:r>
            <a:r>
              <a:rPr lang="en-US" sz="2400" i="0" u="none">
                <a:solidFill>
                  <a:schemeClr val="dk1"/>
                </a:solidFill>
                <a:highlight>
                  <a:schemeClr val="lt1"/>
                </a:highlight>
              </a:rPr>
              <a:t> is waiting for a resource that is held by </a:t>
            </a:r>
            <a:r>
              <a:rPr lang="en-US" sz="2400" i="1" u="none">
                <a:solidFill>
                  <a:schemeClr val="dk1"/>
                </a:solidFill>
                <a:highlight>
                  <a:schemeClr val="lt1"/>
                </a:highlight>
              </a:rPr>
              <a:t>P</a:t>
            </a:r>
            <a:r>
              <a:rPr lang="en-US" sz="2400" i="0" u="none" baseline="-25000">
                <a:solidFill>
                  <a:schemeClr val="dk1"/>
                </a:solidFill>
                <a:highlight>
                  <a:schemeClr val="lt1"/>
                </a:highlight>
              </a:rPr>
              <a:t>n</a:t>
            </a:r>
            <a:r>
              <a:rPr lang="en-US" sz="2400" i="0" u="none">
                <a:solidFill>
                  <a:schemeClr val="dk1"/>
                </a:solidFill>
                <a:highlight>
                  <a:schemeClr val="lt1"/>
                </a:highlight>
              </a:rPr>
              <a:t>, and </a:t>
            </a:r>
            <a:r>
              <a:rPr lang="en-US" sz="2400" i="1" u="none">
                <a:solidFill>
                  <a:schemeClr val="dk1"/>
                </a:solidFill>
                <a:highlight>
                  <a:schemeClr val="lt1"/>
                </a:highlight>
              </a:rPr>
              <a:t>P</a:t>
            </a:r>
            <a:r>
              <a:rPr lang="en-US" sz="2400" i="0" u="none" baseline="-25000">
                <a:solidFill>
                  <a:schemeClr val="dk1"/>
                </a:solidFill>
                <a:highlight>
                  <a:schemeClr val="lt1"/>
                </a:highlight>
              </a:rPr>
              <a:t>n</a:t>
            </a:r>
            <a:r>
              <a:rPr lang="en-US" sz="2400" i="0" u="none">
                <a:solidFill>
                  <a:schemeClr val="dk1"/>
                </a:solidFill>
                <a:highlight>
                  <a:schemeClr val="lt1"/>
                </a:highlight>
              </a:rPr>
              <a:t> is waiting for a resource that is held by </a:t>
            </a:r>
            <a:r>
              <a:rPr lang="en-US" sz="2400" i="1" u="none">
                <a:solidFill>
                  <a:schemeClr val="dk1"/>
                </a:solidFill>
                <a:highlight>
                  <a:schemeClr val="lt1"/>
                </a:highlight>
              </a:rPr>
              <a:t>P</a:t>
            </a:r>
            <a:r>
              <a:rPr lang="en-US" sz="2400" i="0" u="none" baseline="-25000">
                <a:solidFill>
                  <a:schemeClr val="dk1"/>
                </a:solidFill>
                <a:highlight>
                  <a:schemeClr val="lt1"/>
                </a:highlight>
              </a:rPr>
              <a:t>0</a:t>
            </a:r>
            <a:r>
              <a:rPr lang="en-US" sz="2400" i="0" u="none">
                <a:solidFill>
                  <a:schemeClr val="dk1"/>
                </a:solidFill>
                <a:highlight>
                  <a:schemeClr val="lt1"/>
                </a:highlight>
              </a:rPr>
              <a:t>.</a:t>
            </a:r>
            <a:endParaRPr sz="3400">
              <a:highlight>
                <a:schemeClr val="lt1"/>
              </a:highlight>
            </a:endParaRPr>
          </a:p>
          <a:p>
            <a:pPr marL="342900" lvl="0" indent="-240030" algn="just" rtl="0">
              <a:spcBef>
                <a:spcPts val="630"/>
              </a:spcBef>
              <a:spcAft>
                <a:spcPts val="0"/>
              </a:spcAft>
              <a:buClr>
                <a:schemeClr val="dk1"/>
              </a:buClr>
              <a:buSzPts val="1620"/>
              <a:buFont typeface="Times New Roman"/>
              <a:buNone/>
            </a:pPr>
            <a:endParaRPr sz="2400" i="0" u="none">
              <a:solidFill>
                <a:schemeClr val="dk1"/>
              </a:solidFill>
              <a:highlight>
                <a:schemeClr val="lt1"/>
              </a:highlight>
            </a:endParaRPr>
          </a:p>
        </p:txBody>
      </p:sp>
      <p:sp>
        <p:nvSpPr>
          <p:cNvPr id="105" name="Google Shape;105;p5"/>
          <p:cNvSpPr txBox="1"/>
          <p:nvPr/>
        </p:nvSpPr>
        <p:spPr>
          <a:xfrm>
            <a:off x="304800" y="1049337"/>
            <a:ext cx="6873800" cy="3693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0" u="none">
                <a:solidFill>
                  <a:schemeClr val="dk1"/>
                </a:solidFill>
                <a:highlight>
                  <a:srgbClr val="F7BDF7"/>
                </a:highlight>
                <a:latin typeface="Helvetica Neue"/>
                <a:ea typeface="Helvetica Neue"/>
                <a:cs typeface="Helvetica Neue"/>
                <a:sym typeface="Helvetica Neue"/>
              </a:rPr>
              <a:t>Deadlock can arise if four conditions hold simultaneously</a:t>
            </a:r>
            <a:r>
              <a:rPr lang="en-US" sz="1800" b="0" i="0" u="none">
                <a:solidFill>
                  <a:schemeClr val="dk1"/>
                </a:solidFill>
                <a:latin typeface="Helvetica Neue"/>
                <a:ea typeface="Helvetica Neue"/>
                <a:cs typeface="Helvetica Neue"/>
                <a:sym typeface="Helvetica Neue"/>
              </a:rPr>
              <a:t>.</a:t>
            </a:r>
            <a:endParaRPr sz="18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6"/>
          <p:cNvSpPr txBox="1">
            <a:spLocks noGrp="1"/>
          </p:cNvSpPr>
          <p:nvPr>
            <p:ph type="title" idx="4294967295"/>
          </p:nvPr>
        </p:nvSpPr>
        <p:spPr>
          <a:xfrm>
            <a:off x="609600" y="228600"/>
            <a:ext cx="76835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Resource-Allocation Graph</a:t>
            </a:r>
            <a:endParaRPr sz="2800" b="1" i="0" u="none" strike="noStrike" cap="none">
              <a:solidFill>
                <a:schemeClr val="dk1"/>
              </a:solidFill>
              <a:latin typeface="Times New Roman"/>
              <a:ea typeface="Times New Roman"/>
              <a:cs typeface="Times New Roman"/>
              <a:sym typeface="Times New Roman"/>
            </a:endParaRPr>
          </a:p>
        </p:txBody>
      </p:sp>
      <p:sp>
        <p:nvSpPr>
          <p:cNvPr id="112" name="Google Shape;112;p6"/>
          <p:cNvSpPr txBox="1">
            <a:spLocks noGrp="1"/>
          </p:cNvSpPr>
          <p:nvPr>
            <p:ph type="body" idx="4294967295"/>
          </p:nvPr>
        </p:nvSpPr>
        <p:spPr>
          <a:xfrm>
            <a:off x="336550" y="3047002"/>
            <a:ext cx="8229600" cy="3403200"/>
          </a:xfrm>
          <a:prstGeom prst="rect">
            <a:avLst/>
          </a:prstGeom>
          <a:noFill/>
          <a:ln>
            <a:noFill/>
          </a:ln>
        </p:spPr>
        <p:txBody>
          <a:bodyPr spcFirstLastPara="1" wrap="square" lIns="91425" tIns="45700" rIns="91425" bIns="45700" anchor="t" anchorCtr="0">
            <a:noAutofit/>
          </a:bodyPr>
          <a:lstStyle/>
          <a:p>
            <a:pPr marL="457200" lvl="0" indent="-381000" algn="l" rtl="0">
              <a:lnSpc>
                <a:spcPct val="100000"/>
              </a:lnSpc>
              <a:spcBef>
                <a:spcPts val="0"/>
              </a:spcBef>
              <a:spcAft>
                <a:spcPts val="0"/>
              </a:spcAft>
              <a:buClr>
                <a:schemeClr val="dk1"/>
              </a:buClr>
              <a:buSzPts val="2400"/>
              <a:buChar char="●"/>
            </a:pPr>
            <a:r>
              <a:rPr lang="en-US" sz="2400" i="0" u="none">
                <a:solidFill>
                  <a:schemeClr val="dk1"/>
                </a:solidFill>
                <a:highlight>
                  <a:schemeClr val="lt1"/>
                </a:highlight>
              </a:rPr>
              <a:t>V is partitioned into two types:</a:t>
            </a:r>
            <a:endParaRPr sz="2400">
              <a:highlight>
                <a:schemeClr val="lt1"/>
              </a:highlight>
            </a:endParaRPr>
          </a:p>
          <a:p>
            <a:pPr marL="914400" marR="0" lvl="1" indent="-381000" algn="l" rtl="0">
              <a:lnSpc>
                <a:spcPct val="100000"/>
              </a:lnSpc>
              <a:spcBef>
                <a:spcPts val="0"/>
              </a:spcBef>
              <a:spcAft>
                <a:spcPts val="0"/>
              </a:spcAft>
              <a:buClr>
                <a:schemeClr val="dk1"/>
              </a:buClr>
              <a:buSzPts val="2400"/>
              <a:buFont typeface="Times New Roman"/>
              <a:buChar char="○"/>
            </a:pPr>
            <a:r>
              <a:rPr lang="en-US" sz="2400" i="1" u="none">
                <a:solidFill>
                  <a:schemeClr val="dk1"/>
                </a:solidFill>
                <a:highlight>
                  <a:schemeClr val="lt1"/>
                </a:highlight>
                <a:latin typeface="Times New Roman"/>
                <a:ea typeface="Times New Roman"/>
                <a:cs typeface="Times New Roman"/>
                <a:sym typeface="Times New Roman"/>
              </a:rPr>
              <a:t>P</a:t>
            </a:r>
            <a:r>
              <a:rPr lang="en-US" sz="2400" i="0" u="none">
                <a:solidFill>
                  <a:schemeClr val="dk1"/>
                </a:solidFill>
                <a:highlight>
                  <a:schemeClr val="lt1"/>
                </a:highlight>
                <a:latin typeface="Times New Roman"/>
                <a:ea typeface="Times New Roman"/>
                <a:cs typeface="Times New Roman"/>
                <a:sym typeface="Times New Roman"/>
              </a:rPr>
              <a:t> = {</a:t>
            </a:r>
            <a:r>
              <a:rPr lang="en-US" sz="2400" i="1" u="none">
                <a:solidFill>
                  <a:schemeClr val="dk1"/>
                </a:solidFill>
                <a:highlight>
                  <a:schemeClr val="lt1"/>
                </a:highlight>
                <a:latin typeface="Times New Roman"/>
                <a:ea typeface="Times New Roman"/>
                <a:cs typeface="Times New Roman"/>
                <a:sym typeface="Times New Roman"/>
              </a:rPr>
              <a:t>P</a:t>
            </a:r>
            <a:r>
              <a:rPr lang="en-US" sz="2400" i="0" u="none" baseline="-25000">
                <a:solidFill>
                  <a:schemeClr val="dk1"/>
                </a:solidFill>
                <a:highlight>
                  <a:schemeClr val="lt1"/>
                </a:highlight>
                <a:latin typeface="Times New Roman"/>
                <a:ea typeface="Times New Roman"/>
                <a:cs typeface="Times New Roman"/>
                <a:sym typeface="Times New Roman"/>
              </a:rPr>
              <a:t>1</a:t>
            </a:r>
            <a:r>
              <a:rPr lang="en-US" sz="2400" i="0" u="none">
                <a:solidFill>
                  <a:schemeClr val="dk1"/>
                </a:solidFill>
                <a:highlight>
                  <a:schemeClr val="lt1"/>
                </a:highlight>
                <a:latin typeface="Times New Roman"/>
                <a:ea typeface="Times New Roman"/>
                <a:cs typeface="Times New Roman"/>
                <a:sym typeface="Times New Roman"/>
              </a:rPr>
              <a:t>, </a:t>
            </a:r>
            <a:r>
              <a:rPr lang="en-US" sz="2400" i="1" u="none">
                <a:solidFill>
                  <a:schemeClr val="dk1"/>
                </a:solidFill>
                <a:highlight>
                  <a:schemeClr val="lt1"/>
                </a:highlight>
                <a:latin typeface="Times New Roman"/>
                <a:ea typeface="Times New Roman"/>
                <a:cs typeface="Times New Roman"/>
                <a:sym typeface="Times New Roman"/>
              </a:rPr>
              <a:t>P</a:t>
            </a:r>
            <a:r>
              <a:rPr lang="en-US" sz="2400" i="0" u="none" baseline="-25000">
                <a:solidFill>
                  <a:schemeClr val="dk1"/>
                </a:solidFill>
                <a:highlight>
                  <a:schemeClr val="lt1"/>
                </a:highlight>
                <a:latin typeface="Times New Roman"/>
                <a:ea typeface="Times New Roman"/>
                <a:cs typeface="Times New Roman"/>
                <a:sym typeface="Times New Roman"/>
              </a:rPr>
              <a:t>2</a:t>
            </a:r>
            <a:r>
              <a:rPr lang="en-US" sz="2400" i="0" u="none">
                <a:solidFill>
                  <a:schemeClr val="dk1"/>
                </a:solidFill>
                <a:highlight>
                  <a:schemeClr val="lt1"/>
                </a:highlight>
                <a:latin typeface="Times New Roman"/>
                <a:ea typeface="Times New Roman"/>
                <a:cs typeface="Times New Roman"/>
                <a:sym typeface="Times New Roman"/>
              </a:rPr>
              <a:t>, …, </a:t>
            </a:r>
            <a:r>
              <a:rPr lang="en-US" sz="2400" i="1" u="none">
                <a:solidFill>
                  <a:schemeClr val="dk1"/>
                </a:solidFill>
                <a:highlight>
                  <a:schemeClr val="lt1"/>
                </a:highlight>
                <a:latin typeface="Times New Roman"/>
                <a:ea typeface="Times New Roman"/>
                <a:cs typeface="Times New Roman"/>
                <a:sym typeface="Times New Roman"/>
              </a:rPr>
              <a:t>P</a:t>
            </a:r>
            <a:r>
              <a:rPr lang="en-US" sz="2400" i="1" u="none" baseline="-25000">
                <a:solidFill>
                  <a:schemeClr val="dk1"/>
                </a:solidFill>
                <a:highlight>
                  <a:schemeClr val="lt1"/>
                </a:highlight>
                <a:latin typeface="Times New Roman"/>
                <a:ea typeface="Times New Roman"/>
                <a:cs typeface="Times New Roman"/>
                <a:sym typeface="Times New Roman"/>
              </a:rPr>
              <a:t>n</a:t>
            </a:r>
            <a:r>
              <a:rPr lang="en-US" sz="2400" i="0" u="none">
                <a:solidFill>
                  <a:schemeClr val="dk1"/>
                </a:solidFill>
                <a:highlight>
                  <a:schemeClr val="lt1"/>
                </a:highlight>
                <a:latin typeface="Times New Roman"/>
                <a:ea typeface="Times New Roman"/>
                <a:cs typeface="Times New Roman"/>
                <a:sym typeface="Times New Roman"/>
              </a:rPr>
              <a:t>}, the set consisting of all the processes in the system</a:t>
            </a:r>
            <a:endParaRPr sz="2400">
              <a:solidFill>
                <a:schemeClr val="dk1"/>
              </a:solidFill>
              <a:highlight>
                <a:schemeClr val="lt1"/>
              </a:highlight>
              <a:latin typeface="Times New Roman"/>
              <a:ea typeface="Times New Roman"/>
              <a:cs typeface="Times New Roman"/>
              <a:sym typeface="Times New Roman"/>
            </a:endParaRPr>
          </a:p>
          <a:p>
            <a:pPr marL="914400" marR="0" lvl="1" indent="-381000" algn="l" rtl="0">
              <a:lnSpc>
                <a:spcPct val="100000"/>
              </a:lnSpc>
              <a:spcBef>
                <a:spcPts val="0"/>
              </a:spcBef>
              <a:spcAft>
                <a:spcPts val="0"/>
              </a:spcAft>
              <a:buClr>
                <a:schemeClr val="dk1"/>
              </a:buClr>
              <a:buSzPts val="2400"/>
              <a:buFont typeface="Times New Roman"/>
              <a:buChar char="○"/>
            </a:pPr>
            <a:r>
              <a:rPr lang="en-US" sz="2400" i="1">
                <a:solidFill>
                  <a:schemeClr val="dk1"/>
                </a:solidFill>
                <a:highlight>
                  <a:schemeClr val="lt1"/>
                </a:highlight>
                <a:latin typeface="Times New Roman"/>
                <a:ea typeface="Times New Roman"/>
                <a:cs typeface="Times New Roman"/>
                <a:sym typeface="Times New Roman"/>
              </a:rPr>
              <a:t>R</a:t>
            </a:r>
            <a:r>
              <a:rPr lang="en-US" sz="2400" i="0" u="none">
                <a:solidFill>
                  <a:schemeClr val="dk1"/>
                </a:solidFill>
                <a:highlight>
                  <a:schemeClr val="lt1"/>
                </a:highlight>
                <a:latin typeface="Times New Roman"/>
                <a:ea typeface="Times New Roman"/>
                <a:cs typeface="Times New Roman"/>
                <a:sym typeface="Times New Roman"/>
              </a:rPr>
              <a:t> = {</a:t>
            </a:r>
            <a:r>
              <a:rPr lang="en-US" sz="2400" i="1" u="none">
                <a:solidFill>
                  <a:schemeClr val="dk1"/>
                </a:solidFill>
                <a:highlight>
                  <a:schemeClr val="lt1"/>
                </a:highlight>
                <a:latin typeface="Times New Roman"/>
                <a:ea typeface="Times New Roman"/>
                <a:cs typeface="Times New Roman"/>
                <a:sym typeface="Times New Roman"/>
              </a:rPr>
              <a:t>R</a:t>
            </a:r>
            <a:r>
              <a:rPr lang="en-US" sz="2400" i="0" u="none" baseline="-25000">
                <a:solidFill>
                  <a:schemeClr val="dk1"/>
                </a:solidFill>
                <a:highlight>
                  <a:schemeClr val="lt1"/>
                </a:highlight>
                <a:latin typeface="Times New Roman"/>
                <a:ea typeface="Times New Roman"/>
                <a:cs typeface="Times New Roman"/>
                <a:sym typeface="Times New Roman"/>
              </a:rPr>
              <a:t>1</a:t>
            </a:r>
            <a:r>
              <a:rPr lang="en-US" sz="2400" i="0" u="none">
                <a:solidFill>
                  <a:schemeClr val="dk1"/>
                </a:solidFill>
                <a:highlight>
                  <a:schemeClr val="lt1"/>
                </a:highlight>
                <a:latin typeface="Times New Roman"/>
                <a:ea typeface="Times New Roman"/>
                <a:cs typeface="Times New Roman"/>
                <a:sym typeface="Times New Roman"/>
              </a:rPr>
              <a:t>, </a:t>
            </a:r>
            <a:r>
              <a:rPr lang="en-US" sz="2400" i="1" u="none">
                <a:solidFill>
                  <a:schemeClr val="dk1"/>
                </a:solidFill>
                <a:highlight>
                  <a:schemeClr val="lt1"/>
                </a:highlight>
                <a:latin typeface="Times New Roman"/>
                <a:ea typeface="Times New Roman"/>
                <a:cs typeface="Times New Roman"/>
                <a:sym typeface="Times New Roman"/>
              </a:rPr>
              <a:t>R</a:t>
            </a:r>
            <a:r>
              <a:rPr lang="en-US" sz="2400" i="0" u="none" baseline="-25000">
                <a:solidFill>
                  <a:schemeClr val="dk1"/>
                </a:solidFill>
                <a:highlight>
                  <a:schemeClr val="lt1"/>
                </a:highlight>
                <a:latin typeface="Times New Roman"/>
                <a:ea typeface="Times New Roman"/>
                <a:cs typeface="Times New Roman"/>
                <a:sym typeface="Times New Roman"/>
              </a:rPr>
              <a:t>2</a:t>
            </a:r>
            <a:r>
              <a:rPr lang="en-US" sz="2400" i="0" u="none">
                <a:solidFill>
                  <a:schemeClr val="dk1"/>
                </a:solidFill>
                <a:highlight>
                  <a:schemeClr val="lt1"/>
                </a:highlight>
                <a:latin typeface="Times New Roman"/>
                <a:ea typeface="Times New Roman"/>
                <a:cs typeface="Times New Roman"/>
                <a:sym typeface="Times New Roman"/>
              </a:rPr>
              <a:t>, …, </a:t>
            </a:r>
            <a:r>
              <a:rPr lang="en-US" sz="2400" i="1" u="none">
                <a:solidFill>
                  <a:schemeClr val="dk1"/>
                </a:solidFill>
                <a:highlight>
                  <a:schemeClr val="lt1"/>
                </a:highlight>
                <a:latin typeface="Times New Roman"/>
                <a:ea typeface="Times New Roman"/>
                <a:cs typeface="Times New Roman"/>
                <a:sym typeface="Times New Roman"/>
              </a:rPr>
              <a:t>R</a:t>
            </a:r>
            <a:r>
              <a:rPr lang="en-US" sz="2400" i="1" u="none" baseline="-25000">
                <a:solidFill>
                  <a:schemeClr val="dk1"/>
                </a:solidFill>
                <a:highlight>
                  <a:schemeClr val="lt1"/>
                </a:highlight>
                <a:latin typeface="Times New Roman"/>
                <a:ea typeface="Times New Roman"/>
                <a:cs typeface="Times New Roman"/>
                <a:sym typeface="Times New Roman"/>
              </a:rPr>
              <a:t>m</a:t>
            </a:r>
            <a:r>
              <a:rPr lang="en-US" sz="2400" i="0" u="none">
                <a:solidFill>
                  <a:schemeClr val="dk1"/>
                </a:solidFill>
                <a:highlight>
                  <a:schemeClr val="lt1"/>
                </a:highlight>
                <a:latin typeface="Times New Roman"/>
                <a:ea typeface="Times New Roman"/>
                <a:cs typeface="Times New Roman"/>
                <a:sym typeface="Times New Roman"/>
              </a:rPr>
              <a:t>}, the set consisting of all resource types in the system</a:t>
            </a:r>
            <a:endParaRPr sz="2400">
              <a:highlight>
                <a:schemeClr val="lt1"/>
              </a:highlight>
              <a:latin typeface="Times New Roman"/>
              <a:ea typeface="Times New Roman"/>
              <a:cs typeface="Times New Roman"/>
              <a:sym typeface="Times New Roman"/>
            </a:endParaRPr>
          </a:p>
          <a:p>
            <a:pPr marL="914400" lvl="0" indent="0" algn="l" rtl="0">
              <a:lnSpc>
                <a:spcPct val="100000"/>
              </a:lnSpc>
              <a:spcBef>
                <a:spcPts val="315"/>
              </a:spcBef>
              <a:spcAft>
                <a:spcPts val="0"/>
              </a:spcAft>
              <a:buNone/>
            </a:pPr>
            <a:endParaRPr sz="2400" i="0" u="none">
              <a:solidFill>
                <a:schemeClr val="dk1"/>
              </a:solidFill>
              <a:highlight>
                <a:schemeClr val="lt1"/>
              </a:highlight>
              <a:latin typeface="Times New Roman"/>
              <a:ea typeface="Times New Roman"/>
              <a:cs typeface="Times New Roman"/>
              <a:sym typeface="Times New Roman"/>
            </a:endParaRPr>
          </a:p>
          <a:p>
            <a:pPr marL="457200" lvl="0" indent="-381000" algn="l" rtl="0">
              <a:lnSpc>
                <a:spcPct val="100000"/>
              </a:lnSpc>
              <a:spcBef>
                <a:spcPts val="630"/>
              </a:spcBef>
              <a:spcAft>
                <a:spcPts val="0"/>
              </a:spcAft>
              <a:buSzPts val="2400"/>
              <a:buChar char="●"/>
            </a:pPr>
            <a:r>
              <a:rPr lang="en-US" sz="2400" b="1" i="0" u="none">
                <a:solidFill>
                  <a:srgbClr val="3366FF"/>
                </a:solidFill>
                <a:highlight>
                  <a:schemeClr val="lt1"/>
                </a:highlight>
              </a:rPr>
              <a:t>request edge</a:t>
            </a:r>
            <a:r>
              <a:rPr lang="en-US" sz="2400" i="0" u="none">
                <a:solidFill>
                  <a:srgbClr val="3366FF"/>
                </a:solidFill>
                <a:highlight>
                  <a:schemeClr val="lt1"/>
                </a:highlight>
              </a:rPr>
              <a:t> </a:t>
            </a:r>
            <a:r>
              <a:rPr lang="en-US" sz="2400" i="0" u="none">
                <a:solidFill>
                  <a:schemeClr val="dk1"/>
                </a:solidFill>
                <a:highlight>
                  <a:schemeClr val="lt1"/>
                </a:highlight>
              </a:rPr>
              <a:t>– directed edge </a:t>
            </a:r>
            <a:r>
              <a:rPr lang="en-US" sz="2400" i="1" u="none">
                <a:solidFill>
                  <a:schemeClr val="dk1"/>
                </a:solidFill>
                <a:highlight>
                  <a:schemeClr val="lt1"/>
                </a:highlight>
              </a:rPr>
              <a:t>P</a:t>
            </a:r>
            <a:r>
              <a:rPr lang="en-US" sz="2400" i="1" u="none" baseline="-25000">
                <a:solidFill>
                  <a:schemeClr val="dk1"/>
                </a:solidFill>
                <a:highlight>
                  <a:schemeClr val="lt1"/>
                </a:highlight>
              </a:rPr>
              <a:t>i </a:t>
            </a:r>
            <a:r>
              <a:rPr lang="en-US" sz="2400" i="0" u="none">
                <a:solidFill>
                  <a:schemeClr val="dk1"/>
                </a:solidFill>
                <a:highlight>
                  <a:schemeClr val="lt1"/>
                </a:highlight>
              </a:rPr>
              <a:t>→ </a:t>
            </a:r>
            <a:r>
              <a:rPr lang="en-US" sz="2400" i="1" u="none">
                <a:solidFill>
                  <a:schemeClr val="dk1"/>
                </a:solidFill>
                <a:highlight>
                  <a:schemeClr val="lt1"/>
                </a:highlight>
              </a:rPr>
              <a:t>R</a:t>
            </a:r>
            <a:r>
              <a:rPr lang="en-US" sz="2400" i="1" u="none" baseline="-25000">
                <a:solidFill>
                  <a:schemeClr val="dk1"/>
                </a:solidFill>
                <a:highlight>
                  <a:schemeClr val="lt1"/>
                </a:highlight>
              </a:rPr>
              <a:t>j</a:t>
            </a:r>
            <a:endParaRPr sz="2400">
              <a:highlight>
                <a:schemeClr val="lt1"/>
              </a:highlight>
            </a:endParaRPr>
          </a:p>
          <a:p>
            <a:pPr marL="457200" lvl="0" indent="-381000" algn="l" rtl="0">
              <a:lnSpc>
                <a:spcPct val="100000"/>
              </a:lnSpc>
              <a:spcBef>
                <a:spcPts val="0"/>
              </a:spcBef>
              <a:spcAft>
                <a:spcPts val="0"/>
              </a:spcAft>
              <a:buSzPts val="2400"/>
              <a:buChar char="●"/>
            </a:pPr>
            <a:r>
              <a:rPr lang="en-US" sz="2400" b="1" i="0" u="none">
                <a:solidFill>
                  <a:srgbClr val="3366FF"/>
                </a:solidFill>
                <a:highlight>
                  <a:schemeClr val="lt1"/>
                </a:highlight>
              </a:rPr>
              <a:t>assignment edge</a:t>
            </a:r>
            <a:r>
              <a:rPr lang="en-US" sz="2400" i="0" u="none">
                <a:solidFill>
                  <a:srgbClr val="3366FF"/>
                </a:solidFill>
                <a:highlight>
                  <a:schemeClr val="lt1"/>
                </a:highlight>
              </a:rPr>
              <a:t> </a:t>
            </a:r>
            <a:r>
              <a:rPr lang="en-US" sz="2400" i="0" u="none">
                <a:solidFill>
                  <a:schemeClr val="dk1"/>
                </a:solidFill>
                <a:highlight>
                  <a:schemeClr val="lt1"/>
                </a:highlight>
              </a:rPr>
              <a:t>– directed edge </a:t>
            </a:r>
            <a:r>
              <a:rPr lang="en-US" sz="2400" i="1" u="none">
                <a:solidFill>
                  <a:schemeClr val="dk1"/>
                </a:solidFill>
                <a:highlight>
                  <a:schemeClr val="lt1"/>
                </a:highlight>
              </a:rPr>
              <a:t>R</a:t>
            </a:r>
            <a:r>
              <a:rPr lang="en-US" sz="2400" i="1" u="none" baseline="-25000">
                <a:solidFill>
                  <a:schemeClr val="dk1"/>
                </a:solidFill>
                <a:highlight>
                  <a:schemeClr val="lt1"/>
                </a:highlight>
              </a:rPr>
              <a:t>j</a:t>
            </a:r>
            <a:r>
              <a:rPr lang="en-US" sz="2400" i="1" u="none">
                <a:solidFill>
                  <a:schemeClr val="dk1"/>
                </a:solidFill>
                <a:highlight>
                  <a:schemeClr val="lt1"/>
                </a:highlight>
              </a:rPr>
              <a:t> </a:t>
            </a:r>
            <a:r>
              <a:rPr lang="en-US" sz="2400" i="0" u="none">
                <a:solidFill>
                  <a:schemeClr val="dk1"/>
                </a:solidFill>
                <a:highlight>
                  <a:schemeClr val="lt1"/>
                </a:highlight>
              </a:rPr>
              <a:t>→ </a:t>
            </a:r>
            <a:r>
              <a:rPr lang="en-US" sz="2400" i="1" u="none">
                <a:solidFill>
                  <a:schemeClr val="dk1"/>
                </a:solidFill>
                <a:highlight>
                  <a:schemeClr val="lt1"/>
                </a:highlight>
              </a:rPr>
              <a:t>P</a:t>
            </a:r>
            <a:r>
              <a:rPr lang="en-US" sz="2400" i="1" u="none" baseline="-25000">
                <a:solidFill>
                  <a:schemeClr val="dk1"/>
                </a:solidFill>
                <a:highlight>
                  <a:schemeClr val="lt1"/>
                </a:highlight>
              </a:rPr>
              <a:t>i</a:t>
            </a:r>
            <a:endParaRPr sz="2400">
              <a:highlight>
                <a:schemeClr val="lt1"/>
              </a:highlight>
            </a:endParaRPr>
          </a:p>
        </p:txBody>
      </p:sp>
      <p:sp>
        <p:nvSpPr>
          <p:cNvPr id="113" name="Google Shape;113;p6"/>
          <p:cNvSpPr txBox="1"/>
          <p:nvPr/>
        </p:nvSpPr>
        <p:spPr>
          <a:xfrm>
            <a:off x="394850" y="984975"/>
            <a:ext cx="7898400" cy="2031900"/>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000"/>
              <a:buFont typeface="Helvetica Neue"/>
              <a:buNone/>
            </a:pPr>
            <a:r>
              <a:rPr lang="en-US" sz="2400">
                <a:solidFill>
                  <a:schemeClr val="dk1"/>
                </a:solidFill>
                <a:latin typeface="Times New Roman"/>
                <a:ea typeface="Times New Roman"/>
                <a:cs typeface="Times New Roman"/>
                <a:sym typeface="Times New Roman"/>
              </a:rPr>
              <a:t>Deadlocks can be described more precisely in terms of a directed graph called a system resource-allocation graph. This graph consists of a </a:t>
            </a:r>
            <a:endParaRPr sz="2400">
              <a:solidFill>
                <a:schemeClr val="dk1"/>
              </a:solidFill>
              <a:latin typeface="Times New Roman"/>
              <a:ea typeface="Times New Roman"/>
              <a:cs typeface="Times New Roman"/>
              <a:sym typeface="Times New Roman"/>
            </a:endParaRPr>
          </a:p>
          <a:p>
            <a:pPr marL="457200" marR="0" lvl="0" indent="-400050" algn="just" rtl="0">
              <a:lnSpc>
                <a:spcPct val="100000"/>
              </a:lnSpc>
              <a:spcBef>
                <a:spcPts val="0"/>
              </a:spcBef>
              <a:spcAft>
                <a:spcPts val="0"/>
              </a:spcAft>
              <a:buClr>
                <a:schemeClr val="dk1"/>
              </a:buClr>
              <a:buSzPts val="2700"/>
              <a:buFont typeface="Times New Roman"/>
              <a:buChar char="➢"/>
            </a:pPr>
            <a:r>
              <a:rPr lang="en-US" sz="2700" b="1" i="0" u="none">
                <a:solidFill>
                  <a:schemeClr val="dk1"/>
                </a:solidFill>
                <a:latin typeface="Times New Roman"/>
                <a:ea typeface="Times New Roman"/>
                <a:cs typeface="Times New Roman"/>
                <a:sym typeface="Times New Roman"/>
              </a:rPr>
              <a:t>set of vertices </a:t>
            </a:r>
            <a:r>
              <a:rPr lang="en-US" sz="2700" b="1" i="1" u="none">
                <a:solidFill>
                  <a:schemeClr val="dk1"/>
                </a:solidFill>
                <a:latin typeface="Times New Roman"/>
                <a:ea typeface="Times New Roman"/>
                <a:cs typeface="Times New Roman"/>
                <a:sym typeface="Times New Roman"/>
              </a:rPr>
              <a:t>V</a:t>
            </a:r>
            <a:r>
              <a:rPr lang="en-US" sz="2700" b="1" i="0" u="none">
                <a:solidFill>
                  <a:schemeClr val="dk1"/>
                </a:solidFill>
                <a:latin typeface="Times New Roman"/>
                <a:ea typeface="Times New Roman"/>
                <a:cs typeface="Times New Roman"/>
                <a:sym typeface="Times New Roman"/>
              </a:rPr>
              <a:t> and,</a:t>
            </a:r>
            <a:endParaRPr sz="2700" b="1" i="0" u="none">
              <a:solidFill>
                <a:schemeClr val="dk1"/>
              </a:solidFill>
              <a:latin typeface="Times New Roman"/>
              <a:ea typeface="Times New Roman"/>
              <a:cs typeface="Times New Roman"/>
              <a:sym typeface="Times New Roman"/>
            </a:endParaRPr>
          </a:p>
          <a:p>
            <a:pPr marL="457200" marR="0" lvl="0" indent="-400050" algn="just" rtl="0">
              <a:lnSpc>
                <a:spcPct val="100000"/>
              </a:lnSpc>
              <a:spcBef>
                <a:spcPts val="0"/>
              </a:spcBef>
              <a:spcAft>
                <a:spcPts val="0"/>
              </a:spcAft>
              <a:buClr>
                <a:schemeClr val="dk1"/>
              </a:buClr>
              <a:buSzPts val="2700"/>
              <a:buFont typeface="Times New Roman"/>
              <a:buChar char="➢"/>
            </a:pPr>
            <a:r>
              <a:rPr lang="en-US" sz="2700" b="1" i="0" u="none">
                <a:solidFill>
                  <a:schemeClr val="dk1"/>
                </a:solidFill>
                <a:latin typeface="Times New Roman"/>
                <a:ea typeface="Times New Roman"/>
                <a:cs typeface="Times New Roman"/>
                <a:sym typeface="Times New Roman"/>
              </a:rPr>
              <a:t>a set of edges</a:t>
            </a:r>
            <a:r>
              <a:rPr lang="en-US" sz="2700" b="1">
                <a:solidFill>
                  <a:schemeClr val="dk1"/>
                </a:solidFill>
                <a:latin typeface="Times New Roman"/>
                <a:ea typeface="Times New Roman"/>
                <a:cs typeface="Times New Roman"/>
                <a:sym typeface="Times New Roman"/>
              </a:rPr>
              <a:t> </a:t>
            </a:r>
            <a:r>
              <a:rPr lang="en-US" sz="2700" b="1" i="1" u="none">
                <a:solidFill>
                  <a:schemeClr val="dk1"/>
                </a:solidFill>
                <a:latin typeface="Times New Roman"/>
                <a:ea typeface="Times New Roman"/>
                <a:cs typeface="Times New Roman"/>
                <a:sym typeface="Times New Roman"/>
              </a:rPr>
              <a:t>E</a:t>
            </a:r>
            <a:r>
              <a:rPr lang="en-US" sz="2700" b="1" i="0" u="none">
                <a:solidFill>
                  <a:schemeClr val="dk1"/>
                </a:solidFill>
                <a:latin typeface="Times New Roman"/>
                <a:ea typeface="Times New Roman"/>
                <a:cs typeface="Times New Roman"/>
                <a:sym typeface="Times New Roman"/>
              </a:rPr>
              <a:t>.</a:t>
            </a:r>
            <a:endParaRPr sz="2700" b="1">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7"/>
          <p:cNvSpPr txBox="1">
            <a:spLocks noGrp="1"/>
          </p:cNvSpPr>
          <p:nvPr>
            <p:ph type="title" idx="4294967295"/>
          </p:nvPr>
        </p:nvSpPr>
        <p:spPr>
          <a:xfrm>
            <a:off x="203200" y="147638"/>
            <a:ext cx="7810500" cy="576262"/>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6699"/>
              </a:buClr>
              <a:buSzPts val="3200"/>
              <a:buFont typeface="Arial"/>
              <a:buNone/>
            </a:pPr>
            <a:r>
              <a:rPr lang="en-US" sz="3200" b="1" i="0" u="none" strike="noStrike" cap="none">
                <a:solidFill>
                  <a:srgbClr val="006699"/>
                </a:solidFill>
                <a:latin typeface="Arial"/>
                <a:ea typeface="Arial"/>
                <a:cs typeface="Arial"/>
                <a:sym typeface="Arial"/>
              </a:rPr>
              <a:t>Resource-Allocation Graph (Cont.)</a:t>
            </a:r>
            <a:endParaRPr sz="2800" b="1" i="0" u="none" strike="noStrike" cap="none">
              <a:solidFill>
                <a:schemeClr val="dk1"/>
              </a:solidFill>
              <a:latin typeface="Times New Roman"/>
              <a:ea typeface="Times New Roman"/>
              <a:cs typeface="Times New Roman"/>
              <a:sym typeface="Times New Roman"/>
            </a:endParaRPr>
          </a:p>
        </p:txBody>
      </p:sp>
      <p:sp>
        <p:nvSpPr>
          <p:cNvPr id="120" name="Google Shape;120;p7"/>
          <p:cNvSpPr txBox="1">
            <a:spLocks noGrp="1"/>
          </p:cNvSpPr>
          <p:nvPr>
            <p:ph type="body" idx="4294967295"/>
          </p:nvPr>
        </p:nvSpPr>
        <p:spPr>
          <a:xfrm>
            <a:off x="1037725" y="1363250"/>
            <a:ext cx="7515000" cy="54291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Process</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r>
              <a:rPr lang="en-US" sz="1800" b="0" i="0" u="none">
                <a:solidFill>
                  <a:schemeClr val="dk1"/>
                </a:solidFill>
                <a:latin typeface="Helvetica Neue"/>
                <a:ea typeface="Helvetica Neue"/>
                <a:cs typeface="Helvetica Neue"/>
                <a:sym typeface="Helvetica Neue"/>
              </a:rPr>
              <a:t/>
            </a:r>
            <a:br>
              <a:rPr lang="en-US" sz="1800" b="0" i="0" u="none">
                <a:solidFill>
                  <a:schemeClr val="dk1"/>
                </a:solidFill>
                <a:latin typeface="Helvetica Neue"/>
                <a:ea typeface="Helvetica Neue"/>
                <a:cs typeface="Helvetica Neue"/>
                <a:sym typeface="Helvetica Neue"/>
              </a:rPr>
            </a:br>
            <a:endParaRPr/>
          </a:p>
          <a:p>
            <a:pPr marL="342900" lvl="0" indent="-342900" algn="l" rtl="0">
              <a:lnSpc>
                <a:spcPct val="100000"/>
              </a:lnSpc>
              <a:spcBef>
                <a:spcPts val="630"/>
              </a:spcBef>
              <a:spcAft>
                <a:spcPts val="0"/>
              </a:spcAft>
              <a:buClr>
                <a:srgbClr val="993300"/>
              </a:buClr>
              <a:buSzPts val="1620"/>
              <a:buFont typeface="Arial"/>
              <a:buChar char="●"/>
            </a:pPr>
            <a:r>
              <a:rPr lang="en-US" sz="1800" b="0" i="0" u="none">
                <a:solidFill>
                  <a:schemeClr val="dk1"/>
                </a:solidFill>
                <a:latin typeface="Helvetica Neue"/>
                <a:ea typeface="Helvetica Neue"/>
                <a:cs typeface="Helvetica Neue"/>
                <a:sym typeface="Helvetica Neue"/>
              </a:rPr>
              <a:t>Resource Type with 4 instances</a:t>
            </a:r>
            <a:endParaRPr/>
          </a:p>
          <a:p>
            <a:pPr marL="342900" lvl="0" indent="-342900" algn="l" rtl="0">
              <a:lnSpc>
                <a:spcPct val="100000"/>
              </a:lnSpc>
              <a:spcBef>
                <a:spcPts val="630"/>
              </a:spcBef>
              <a:spcAft>
                <a:spcPts val="0"/>
              </a:spcAft>
              <a:buClr>
                <a:schemeClr val="dk1"/>
              </a:buClr>
              <a:buSzPts val="1620"/>
              <a:buFont typeface="Times New Roman"/>
              <a:buNone/>
            </a:pPr>
            <a:endParaRPr sz="1800" b="0" i="0" u="none">
              <a:solidFill>
                <a:schemeClr val="dk1"/>
              </a:solidFill>
              <a:latin typeface="Helvetica Neue"/>
              <a:ea typeface="Helvetica Neue"/>
              <a:cs typeface="Helvetica Neue"/>
              <a:sym typeface="Helvetica Neue"/>
            </a:endParaRPr>
          </a:p>
          <a:p>
            <a:pPr marL="342900" lvl="0" indent="-240030" algn="l" rtl="0">
              <a:lnSpc>
                <a:spcPct val="100000"/>
              </a:lnSpc>
              <a:spcBef>
                <a:spcPts val="630"/>
              </a:spcBef>
              <a:spcAft>
                <a:spcPts val="0"/>
              </a:spcAft>
              <a:buClr>
                <a:srgbClr val="993300"/>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1" u="none">
                <a:solidFill>
                  <a:schemeClr val="dk1"/>
                </a:solidFill>
                <a:latin typeface="Helvetica Neue"/>
                <a:ea typeface="Helvetica Neue"/>
                <a:cs typeface="Helvetica Neue"/>
                <a:sym typeface="Helvetica Neue"/>
              </a:rPr>
              <a:t> </a:t>
            </a:r>
            <a:r>
              <a:rPr lang="en-US" sz="1800" b="0" i="0" u="none">
                <a:solidFill>
                  <a:schemeClr val="dk1"/>
                </a:solidFill>
                <a:latin typeface="Helvetica Neue"/>
                <a:ea typeface="Helvetica Neue"/>
                <a:cs typeface="Helvetica Neue"/>
                <a:sym typeface="Helvetica Neue"/>
              </a:rPr>
              <a:t>requests instance of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a:p>
            <a:pPr marL="342900" lvl="0" indent="-240030" algn="l" rtl="0">
              <a:lnSpc>
                <a:spcPct val="100000"/>
              </a:lnSpc>
              <a:spcBef>
                <a:spcPts val="630"/>
              </a:spcBef>
              <a:spcAft>
                <a:spcPts val="0"/>
              </a:spcAft>
              <a:buClr>
                <a:srgbClr val="993300"/>
              </a:buClr>
              <a:buSzPts val="1620"/>
              <a:buFont typeface="Arial"/>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chemeClr val="dk1"/>
              </a:buClr>
              <a:buSzPts val="1620"/>
              <a:buFont typeface="Times New Roman"/>
              <a:buNone/>
            </a:pPr>
            <a:endParaRPr sz="1800" b="0" i="0" u="none">
              <a:solidFill>
                <a:schemeClr val="dk1"/>
              </a:solidFill>
              <a:latin typeface="Helvetica Neue"/>
              <a:ea typeface="Helvetica Neue"/>
              <a:cs typeface="Helvetica Neue"/>
              <a:sym typeface="Helvetica Neue"/>
            </a:endParaRPr>
          </a:p>
          <a:p>
            <a:pPr marL="342900" lvl="0" indent="-342900" algn="l" rtl="0">
              <a:lnSpc>
                <a:spcPct val="100000"/>
              </a:lnSpc>
              <a:spcBef>
                <a:spcPts val="630"/>
              </a:spcBef>
              <a:spcAft>
                <a:spcPts val="0"/>
              </a:spcAft>
              <a:buClr>
                <a:srgbClr val="993300"/>
              </a:buClr>
              <a:buSzPts val="1620"/>
              <a:buFont typeface="Arial"/>
              <a:buChar char="●"/>
            </a:pP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r>
              <a:rPr lang="en-US" sz="1800" b="0" i="0" u="none">
                <a:solidFill>
                  <a:schemeClr val="dk1"/>
                </a:solidFill>
                <a:latin typeface="Helvetica Neue"/>
                <a:ea typeface="Helvetica Neue"/>
                <a:cs typeface="Helvetica Neue"/>
                <a:sym typeface="Helvetica Neue"/>
              </a:rPr>
              <a:t> is holding an instance of </a:t>
            </a:r>
            <a:r>
              <a:rPr lang="en-US" sz="1800" b="0" i="1" u="none">
                <a:solidFill>
                  <a:schemeClr val="dk1"/>
                </a:solidFill>
                <a:latin typeface="Helvetica Neue"/>
                <a:ea typeface="Helvetica Neue"/>
                <a:cs typeface="Helvetica Neue"/>
                <a:sym typeface="Helvetica Neue"/>
              </a:rPr>
              <a:t>R</a:t>
            </a:r>
            <a:r>
              <a:rPr lang="en-US" sz="1800" b="0" i="1" u="none" baseline="-25000">
                <a:solidFill>
                  <a:schemeClr val="dk1"/>
                </a:solidFill>
                <a:latin typeface="Helvetica Neue"/>
                <a:ea typeface="Helvetica Neue"/>
                <a:cs typeface="Helvetica Neue"/>
                <a:sym typeface="Helvetica Neue"/>
              </a:rPr>
              <a:t>j</a:t>
            </a:r>
            <a:endParaRPr/>
          </a:p>
        </p:txBody>
      </p:sp>
      <p:sp>
        <p:nvSpPr>
          <p:cNvPr id="121" name="Google Shape;121;p7"/>
          <p:cNvSpPr/>
          <p:nvPr/>
        </p:nvSpPr>
        <p:spPr>
          <a:xfrm>
            <a:off x="4143375" y="1493837"/>
            <a:ext cx="495300" cy="495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a:solidFill>
                <a:schemeClr val="dk1"/>
              </a:solidFill>
              <a:latin typeface="Verdana"/>
              <a:ea typeface="Verdana"/>
              <a:cs typeface="Verdana"/>
              <a:sym typeface="Verdana"/>
            </a:endParaRPr>
          </a:p>
        </p:txBody>
      </p:sp>
      <p:pic>
        <p:nvPicPr>
          <p:cNvPr id="122" name="Google Shape;122;p7"/>
          <p:cNvPicPr preferRelativeResize="0"/>
          <p:nvPr/>
        </p:nvPicPr>
        <p:blipFill rotWithShape="1">
          <a:blip r:embed="rId3">
            <a:alphaModFix/>
          </a:blip>
          <a:srcRect/>
          <a:stretch/>
        </p:blipFill>
        <p:spPr>
          <a:xfrm>
            <a:off x="4217987" y="2852737"/>
            <a:ext cx="463550" cy="439737"/>
          </a:xfrm>
          <a:prstGeom prst="rect">
            <a:avLst/>
          </a:prstGeom>
          <a:noFill/>
          <a:ln>
            <a:noFill/>
          </a:ln>
        </p:spPr>
      </p:pic>
      <p:cxnSp>
        <p:nvCxnSpPr>
          <p:cNvPr id="123" name="Google Shape;123;p7"/>
          <p:cNvCxnSpPr>
            <a:endCxn id="124" idx="1"/>
          </p:cNvCxnSpPr>
          <p:nvPr/>
        </p:nvCxnSpPr>
        <p:spPr>
          <a:xfrm>
            <a:off x="4479812" y="4181475"/>
            <a:ext cx="786300" cy="0"/>
          </a:xfrm>
          <a:prstGeom prst="straightConnector1">
            <a:avLst/>
          </a:prstGeom>
          <a:noFill/>
          <a:ln w="9525" cap="flat" cmpd="sng">
            <a:solidFill>
              <a:schemeClr val="dk1"/>
            </a:solidFill>
            <a:prstDash val="solid"/>
            <a:miter lim="800000"/>
            <a:headEnd type="none" w="sm" len="sm"/>
            <a:tailEnd type="triangle" w="med" len="med"/>
          </a:ln>
        </p:spPr>
      </p:cxnSp>
      <p:grpSp>
        <p:nvGrpSpPr>
          <p:cNvPr id="125" name="Google Shape;125;p7"/>
          <p:cNvGrpSpPr/>
          <p:nvPr/>
        </p:nvGrpSpPr>
        <p:grpSpPr>
          <a:xfrm>
            <a:off x="3860800" y="3914775"/>
            <a:ext cx="1868862" cy="812637"/>
            <a:chOff x="3860800" y="3914775"/>
            <a:chExt cx="1868862" cy="812637"/>
          </a:xfrm>
        </p:grpSpPr>
        <p:sp>
          <p:nvSpPr>
            <p:cNvPr id="126" name="Google Shape;126;p7"/>
            <p:cNvSpPr/>
            <p:nvPr/>
          </p:nvSpPr>
          <p:spPr>
            <a:xfrm>
              <a:off x="3860800" y="3914775"/>
              <a:ext cx="618900" cy="576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endParaRPr sz="1800">
                <a:solidFill>
                  <a:schemeClr val="dk1"/>
                </a:solidFill>
                <a:latin typeface="Calibri"/>
                <a:ea typeface="Calibri"/>
                <a:cs typeface="Calibri"/>
                <a:sym typeface="Calibri"/>
              </a:endParaRPr>
            </a:p>
          </p:txBody>
        </p:sp>
        <p:pic>
          <p:nvPicPr>
            <p:cNvPr id="124" name="Google Shape;124;p7"/>
            <p:cNvPicPr preferRelativeResize="0"/>
            <p:nvPr/>
          </p:nvPicPr>
          <p:blipFill rotWithShape="1">
            <a:blip r:embed="rId4">
              <a:alphaModFix/>
            </a:blip>
            <a:srcRect/>
            <a:stretch/>
          </p:blipFill>
          <p:spPr>
            <a:xfrm>
              <a:off x="5266112" y="3962400"/>
              <a:ext cx="463550" cy="438150"/>
            </a:xfrm>
            <a:prstGeom prst="rect">
              <a:avLst/>
            </a:prstGeom>
            <a:noFill/>
            <a:ln>
              <a:noFill/>
            </a:ln>
          </p:spPr>
        </p:pic>
        <p:sp>
          <p:nvSpPr>
            <p:cNvPr id="127" name="Google Shape;127;p7"/>
            <p:cNvSpPr txBox="1"/>
            <p:nvPr/>
          </p:nvSpPr>
          <p:spPr>
            <a:xfrm>
              <a:off x="5328813" y="4419612"/>
              <a:ext cx="338100" cy="307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1" u="none">
                  <a:solidFill>
                    <a:schemeClr val="dk1"/>
                  </a:solidFill>
                  <a:latin typeface="Helvetica Neue"/>
                  <a:ea typeface="Helvetica Neue"/>
                  <a:cs typeface="Helvetica Neue"/>
                  <a:sym typeface="Helvetica Neue"/>
                </a:rPr>
                <a:t>R</a:t>
              </a:r>
              <a:r>
                <a:rPr lang="en-US" sz="1400" b="0" i="1" u="none" baseline="-25000">
                  <a:solidFill>
                    <a:schemeClr val="dk1"/>
                  </a:solidFill>
                  <a:latin typeface="Helvetica Neue"/>
                  <a:ea typeface="Helvetica Neue"/>
                  <a:cs typeface="Helvetica Neue"/>
                  <a:sym typeface="Helvetica Neue"/>
                </a:rPr>
                <a:t>j</a:t>
              </a:r>
              <a:endParaRPr sz="1800">
                <a:solidFill>
                  <a:schemeClr val="dk1"/>
                </a:solidFill>
                <a:latin typeface="Calibri"/>
                <a:ea typeface="Calibri"/>
                <a:cs typeface="Calibri"/>
                <a:sym typeface="Calibri"/>
              </a:endParaRPr>
            </a:p>
          </p:txBody>
        </p:sp>
      </p:grpSp>
      <p:grpSp>
        <p:nvGrpSpPr>
          <p:cNvPr id="128" name="Google Shape;128;p7"/>
          <p:cNvGrpSpPr/>
          <p:nvPr/>
        </p:nvGrpSpPr>
        <p:grpSpPr>
          <a:xfrm>
            <a:off x="3419475" y="5358600"/>
            <a:ext cx="1765288" cy="529425"/>
            <a:chOff x="3419475" y="5358600"/>
            <a:chExt cx="1765288" cy="529425"/>
          </a:xfrm>
        </p:grpSpPr>
        <p:sp>
          <p:nvSpPr>
            <p:cNvPr id="129" name="Google Shape;129;p7"/>
            <p:cNvSpPr/>
            <p:nvPr/>
          </p:nvSpPr>
          <p:spPr>
            <a:xfrm>
              <a:off x="3419475" y="5392724"/>
              <a:ext cx="603000" cy="495300"/>
            </a:xfrm>
            <a:prstGeom prst="ellipse">
              <a:avLst/>
            </a:prstGeom>
            <a:solidFill>
              <a:srgbClr val="CCE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800"/>
                <a:buFont typeface="Helvetica Neue"/>
                <a:buNone/>
              </a:pPr>
              <a:r>
                <a:rPr lang="en-US" sz="1800" b="0" i="1" u="none">
                  <a:solidFill>
                    <a:schemeClr val="dk1"/>
                  </a:solidFill>
                  <a:latin typeface="Helvetica Neue"/>
                  <a:ea typeface="Helvetica Neue"/>
                  <a:cs typeface="Helvetica Neue"/>
                  <a:sym typeface="Helvetica Neue"/>
                </a:rPr>
                <a:t>P</a:t>
              </a:r>
              <a:r>
                <a:rPr lang="en-US" sz="1800" b="0" i="1" u="none" baseline="-25000">
                  <a:solidFill>
                    <a:schemeClr val="dk1"/>
                  </a:solidFill>
                  <a:latin typeface="Helvetica Neue"/>
                  <a:ea typeface="Helvetica Neue"/>
                  <a:cs typeface="Helvetica Neue"/>
                  <a:sym typeface="Helvetica Neue"/>
                </a:rPr>
                <a:t>i</a:t>
              </a:r>
              <a:endParaRPr sz="1800">
                <a:solidFill>
                  <a:schemeClr val="dk1"/>
                </a:solidFill>
                <a:latin typeface="Calibri"/>
                <a:ea typeface="Calibri"/>
                <a:cs typeface="Calibri"/>
                <a:sym typeface="Calibri"/>
              </a:endParaRPr>
            </a:p>
          </p:txBody>
        </p:sp>
        <p:pic>
          <p:nvPicPr>
            <p:cNvPr id="130" name="Google Shape;130;p7"/>
            <p:cNvPicPr preferRelativeResize="0"/>
            <p:nvPr/>
          </p:nvPicPr>
          <p:blipFill rotWithShape="1">
            <a:blip r:embed="rId5">
              <a:alphaModFix/>
            </a:blip>
            <a:srcRect/>
            <a:stretch/>
          </p:blipFill>
          <p:spPr>
            <a:xfrm>
              <a:off x="4721213" y="5358599"/>
              <a:ext cx="463550" cy="439737"/>
            </a:xfrm>
            <a:prstGeom prst="rect">
              <a:avLst/>
            </a:prstGeom>
            <a:noFill/>
            <a:ln>
              <a:noFill/>
            </a:ln>
          </p:spPr>
        </p:pic>
        <p:cxnSp>
          <p:nvCxnSpPr>
            <p:cNvPr id="131" name="Google Shape;131;p7"/>
            <p:cNvCxnSpPr>
              <a:endCxn id="129" idx="6"/>
            </p:cNvCxnSpPr>
            <p:nvPr/>
          </p:nvCxnSpPr>
          <p:spPr>
            <a:xfrm flipH="1">
              <a:off x="4022475" y="5526074"/>
              <a:ext cx="797100" cy="114300"/>
            </a:xfrm>
            <a:prstGeom prst="straightConnector1">
              <a:avLst/>
            </a:prstGeom>
            <a:noFill/>
            <a:ln w="9525" cap="flat" cmpd="sng">
              <a:solidFill>
                <a:schemeClr val="dk1"/>
              </a:solidFill>
              <a:prstDash val="solid"/>
              <a:miter lim="800000"/>
              <a:headEnd type="none" w="sm" len="sm"/>
              <a:tailEnd type="triangle" w="med" len="med"/>
            </a:ln>
          </p:spPr>
        </p:cxnSp>
      </p:grpSp>
      <p:sp>
        <p:nvSpPr>
          <p:cNvPr id="132" name="Google Shape;132;p7"/>
          <p:cNvSpPr txBox="1"/>
          <p:nvPr/>
        </p:nvSpPr>
        <p:spPr>
          <a:xfrm>
            <a:off x="4721225" y="5768975"/>
            <a:ext cx="338137" cy="304800"/>
          </a:xfrm>
          <a:prstGeom prst="rect">
            <a:avLst/>
          </a:prstGeom>
          <a:no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chemeClr val="dk1"/>
              </a:buClr>
              <a:buSzPts val="1400"/>
              <a:buFont typeface="Helvetica Neue"/>
              <a:buNone/>
            </a:pPr>
            <a:r>
              <a:rPr lang="en-US" sz="1400" b="0" i="1" u="none">
                <a:solidFill>
                  <a:schemeClr val="dk1"/>
                </a:solidFill>
                <a:latin typeface="Helvetica Neue"/>
                <a:ea typeface="Helvetica Neue"/>
                <a:cs typeface="Helvetica Neue"/>
                <a:sym typeface="Helvetica Neue"/>
              </a:rPr>
              <a:t>R</a:t>
            </a:r>
            <a:r>
              <a:rPr lang="en-US" sz="1400" b="0" i="1" u="none" baseline="-25000">
                <a:solidFill>
                  <a:schemeClr val="dk1"/>
                </a:solidFill>
                <a:latin typeface="Helvetica Neue"/>
                <a:ea typeface="Helvetica Neue"/>
                <a:cs typeface="Helvetica Neue"/>
                <a:sym typeface="Helvetica Neue"/>
              </a:rPr>
              <a:t>j</a:t>
            </a:r>
            <a:endParaRPr sz="1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1677</Words>
  <PresentationFormat>On-screen Show (4:3)</PresentationFormat>
  <Paragraphs>319</Paragraphs>
  <Slides>43</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Times New Roman</vt:lpstr>
      <vt:lpstr>Calibri</vt:lpstr>
      <vt:lpstr>Noto Sans Symbols</vt:lpstr>
      <vt:lpstr>Helvetica Neue</vt:lpstr>
      <vt:lpstr>Verdana</vt:lpstr>
      <vt:lpstr>Office Theme</vt:lpstr>
      <vt:lpstr>Deadlocks</vt:lpstr>
      <vt:lpstr>Deadlocks</vt:lpstr>
      <vt:lpstr>Chapter Objectives</vt:lpstr>
      <vt:lpstr>Deadlock Introduction</vt:lpstr>
      <vt:lpstr>What is Deadlock?</vt:lpstr>
      <vt:lpstr>System Model</vt:lpstr>
      <vt:lpstr>Deadlock Characterization</vt:lpstr>
      <vt:lpstr>Resource-Allocation Graph</vt:lpstr>
      <vt:lpstr>Resource-Allocation Graph (Cont.)</vt:lpstr>
      <vt:lpstr>Example of a Resource Allocation Graph</vt:lpstr>
      <vt:lpstr>Resource Allocation Graph With A Deadlock</vt:lpstr>
      <vt:lpstr>Graph With A Cycle But No Deadlock</vt:lpstr>
      <vt:lpstr>Basic Facts</vt:lpstr>
      <vt:lpstr>Methods for Handling Deadlocks</vt:lpstr>
      <vt:lpstr>Deadlock Prevention</vt:lpstr>
      <vt:lpstr>Deadlock Prevention (Cont.)</vt:lpstr>
      <vt:lpstr>Deadlock Avoidance</vt:lpstr>
      <vt:lpstr>Safe State</vt:lpstr>
      <vt:lpstr>Basic Facts</vt:lpstr>
      <vt:lpstr>Safe, Unsafe, Deadlock State </vt:lpstr>
      <vt:lpstr>Avoidance Algorithms</vt:lpstr>
      <vt:lpstr>Resource-Allocation Graph Scheme</vt:lpstr>
      <vt:lpstr>Resource-Allocation Graph</vt:lpstr>
      <vt:lpstr>Unsafe State In Resource-Allocation Graph</vt:lpstr>
      <vt:lpstr>Resource-Allocation Graph Algorithm</vt:lpstr>
      <vt:lpstr>Banker’s Algorithm</vt:lpstr>
      <vt:lpstr>Data Structures for the Banker’s Algorithm </vt:lpstr>
      <vt:lpstr>Safety Algorithm</vt:lpstr>
      <vt:lpstr>Resource-Request Algorithm for Process Pi</vt:lpstr>
      <vt:lpstr>Example of Banker’s Algorithm</vt:lpstr>
      <vt:lpstr>Example (Cont.)</vt:lpstr>
      <vt:lpstr>Example:  P1 Request (1,0,2)</vt:lpstr>
      <vt:lpstr>Deadlock Detection</vt:lpstr>
      <vt:lpstr>Single Instance of Each Resource Type</vt:lpstr>
      <vt:lpstr>Resource-Allocation Graph and  Wait-for Graph</vt:lpstr>
      <vt:lpstr>Several Instances of a Resource Type</vt:lpstr>
      <vt:lpstr>Detection Algorithm</vt:lpstr>
      <vt:lpstr>Detection Algorithm (Cont.)</vt:lpstr>
      <vt:lpstr>Example of Detection Algorithm</vt:lpstr>
      <vt:lpstr>Example (Cont.)</vt:lpstr>
      <vt:lpstr>Detection-Algorithm Usage</vt:lpstr>
      <vt:lpstr>Recovery from Deadlock:  Process Termination</vt:lpstr>
      <vt:lpstr>Recovery from Deadlock:  Resource Preemption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Deadlocks</dc:title>
  <dc:creator>ABC</dc:creator>
  <cp:lastModifiedBy>vl</cp:lastModifiedBy>
  <cp:revision>1</cp:revision>
  <dcterms:created xsi:type="dcterms:W3CDTF">2023-08-17T13:43:22Z</dcterms:created>
  <dcterms:modified xsi:type="dcterms:W3CDTF">2025-03-17T12:52:33Z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2022-10-03T00:00:00Z</vt:filetime>
  </property>
  <property fmtid="{D5CDD505-2E9C-101B-9397-08002B2CF9AE}" pid="3" name="Creator">
    <vt:lpwstr>Microsoft® PowerPoint® LTSC</vt:lpwstr>
  </property>
  <property fmtid="{D5CDD505-2E9C-101B-9397-08002B2CF9AE}" pid="4" name="LastSaved">
    <vt:filetime>2023-08-17T00:00:00Z</vt:filetime>
  </property>
</Properties>
</file>