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5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4"/>
  </p:notes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gJf16mY+BAXz102EpJGrGpyQf9e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63"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8" name="Google Shape;3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0" name="Google Shape;12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7" name="Google Shape;12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4" name="Google Shape;13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1" name="Google Shape;14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0" name="Google Shape;15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4" name="Google Shape;16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1" name="Google Shape;17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8" name="Google Shape;178;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5" name="Google Shape;18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5" name="Google Shape;4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5" name="Google Shape;195;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2" name="Google Shape;20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9" name="Google Shape;209;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6" name="Google Shape;21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3" name="Google Shape;223;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0" name="Google Shape;23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7" name="Google Shape;23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4" name="Google Shape;244;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4" name="Google Shape;254;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1" name="Google Shape;261;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2" name="Google Shape;5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8" name="Google Shape;268;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5" name="Google Shape;275;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2" name="Google Shape;282;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9" name="Google Shape;289;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6" name="Google Shape;296;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5" name="Google Shape;305;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12" name="Google Shape;312;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1" name="Google Shape;321;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8" name="Google Shape;328;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5" name="Google Shape;335;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9" name="Google Shape;5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2" name="Google Shape;342;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9" name="Google Shape;349;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6" name="Google Shape;35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3" name="Google Shape;363;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0" name="Google Shape;370;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7" name="Google Shape;377;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4" name="Google Shape;384;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91" name="Google Shape;391;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98" name="Google Shape;398;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05" name="Google Shape;405;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6" name="Google Shape;6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12" name="Google Shape;412;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19" name="Google Shape;419;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26" name="Google Shape;426;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a:solidFill>
                  <a:srgbClr val="474747"/>
                </a:solidFill>
                <a:highlight>
                  <a:srgbClr val="FFFFFF"/>
                </a:highlight>
                <a:latin typeface="Arial"/>
                <a:ea typeface="Arial"/>
                <a:cs typeface="Arial"/>
                <a:sym typeface="Arial"/>
              </a:rPr>
              <a:t> </a:t>
            </a:r>
            <a:r>
              <a:rPr lang="en-US">
                <a:solidFill>
                  <a:srgbClr val="040C28"/>
                </a:solidFill>
                <a:highlight>
                  <a:srgbClr val="D3E3FD"/>
                </a:highlight>
                <a:latin typeface="Arial"/>
                <a:ea typeface="Arial"/>
                <a:cs typeface="Arial"/>
                <a:sym typeface="Arial"/>
              </a:rPr>
              <a:t>System software provides a platform for other software to run, while application software performs specific tasks for the user</a:t>
            </a:r>
            <a:endParaRPr/>
          </a:p>
        </p:txBody>
      </p:sp>
      <p:sp>
        <p:nvSpPr>
          <p:cNvPr id="73" name="Google Shape;7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2" name="Google Shape;8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4" name="Google Shape;10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1" name="Google Shape;11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14"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14"/>
          <p:cNvGrpSpPr/>
          <p:nvPr/>
        </p:nvGrpSpPr>
        <p:grpSpPr>
          <a:xfrm>
            <a:off x="6146800" y="0"/>
            <a:ext cx="2997200" cy="876300"/>
            <a:chOff x="6096000" y="3924300"/>
            <a:chExt cx="2997200" cy="876300"/>
          </a:xfrm>
        </p:grpSpPr>
        <p:sp>
          <p:nvSpPr>
            <p:cNvPr id="27" name="Google Shape;27;p14"/>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8" name="Google Shape;28;p14"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14"/>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0" name="Google Shape;30;p14"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1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14"/>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 name="Google Shape;33;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13"/>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13"/>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13"/>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13"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13"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13"/>
          <p:cNvGrpSpPr/>
          <p:nvPr/>
        </p:nvGrpSpPr>
        <p:grpSpPr>
          <a:xfrm>
            <a:off x="6146800" y="0"/>
            <a:ext cx="2997200" cy="876300"/>
            <a:chOff x="6096000" y="3924300"/>
            <a:chExt cx="2997200" cy="876300"/>
          </a:xfrm>
        </p:grpSpPr>
        <p:sp>
          <p:nvSpPr>
            <p:cNvPr id="20" name="Google Shape;20;p13"/>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 name="Google Shape;21;p13"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13"/>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3" name="Google Shape;23;p13"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ww.geeksforgeeks.org/ms-dos-operating-system/"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1"/>
          <p:cNvSpPr txBox="1"/>
          <p:nvPr/>
        </p:nvSpPr>
        <p:spPr>
          <a:xfrm>
            <a:off x="1219200" y="990600"/>
            <a:ext cx="6553200" cy="198120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3A30FA"/>
                </a:solidFill>
                <a:latin typeface="Calibri"/>
                <a:ea typeface="Calibri"/>
                <a:cs typeface="Calibri"/>
                <a:sym typeface="Calibri"/>
              </a:rPr>
              <a:t>Introduction</a:t>
            </a:r>
            <a:endParaRPr sz="1400" b="0" i="0" u="none" strike="noStrike" cap="none">
              <a:solidFill>
                <a:srgbClr val="000000"/>
              </a:solidFill>
              <a:latin typeface="Arial"/>
              <a:ea typeface="Arial"/>
              <a:cs typeface="Arial"/>
              <a:sym typeface="Arial"/>
            </a:endParaRPr>
          </a:p>
        </p:txBody>
      </p:sp>
      <p:sp>
        <p:nvSpPr>
          <p:cNvPr id="41" name="Google Shape;41;p1"/>
          <p:cNvSpPr txBox="1"/>
          <p:nvPr/>
        </p:nvSpPr>
        <p:spPr>
          <a:xfrm>
            <a:off x="2590800" y="2819400"/>
            <a:ext cx="4038600" cy="1133644"/>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SzPts val="2000"/>
              <a:buFont typeface="Arial"/>
              <a:buNone/>
            </a:pPr>
            <a:r>
              <a:rPr lang="en-US" sz="2000" b="1" i="0" u="none" strike="noStrike" cap="none" dirty="0">
                <a:solidFill>
                  <a:schemeClr val="dk1"/>
                </a:solidFill>
                <a:latin typeface="Arial"/>
                <a:ea typeface="Arial"/>
                <a:cs typeface="Arial"/>
                <a:sym typeface="Arial"/>
              </a:rPr>
              <a:t>Prepared By</a:t>
            </a:r>
            <a:endParaRPr sz="1400" b="0" i="0" u="none" strike="noStrike" cap="none">
              <a:solidFill>
                <a:srgbClr val="000000"/>
              </a:solidFill>
              <a:latin typeface="Arial"/>
              <a:ea typeface="Arial"/>
              <a:cs typeface="Arial"/>
              <a:sym typeface="Arial"/>
            </a:endParaRPr>
          </a:p>
          <a:p>
            <a:pPr marL="12065" marR="5080" lvl="0" indent="-12065" algn="ctr" rtl="0">
              <a:lnSpc>
                <a:spcPct val="100000"/>
              </a:lnSpc>
              <a:spcBef>
                <a:spcPts val="100"/>
              </a:spcBef>
              <a:spcAft>
                <a:spcPts val="0"/>
              </a:spcAft>
              <a:buClr>
                <a:srgbClr val="000000"/>
              </a:buClr>
              <a:buSzPts val="1800"/>
              <a:buFont typeface="Arial"/>
              <a:buNone/>
            </a:pPr>
            <a:endParaRPr sz="1800" b="1" i="0" u="none" strike="noStrike" cap="none">
              <a:solidFill>
                <a:srgbClr val="000000"/>
              </a:solidFill>
              <a:latin typeface="Times New Roman"/>
              <a:ea typeface="Times New Roman"/>
              <a:cs typeface="Times New Roman"/>
              <a:sym typeface="Times New Roman"/>
            </a:endParaRPr>
          </a:p>
          <a:p>
            <a:pPr marL="12065" marR="5080" lvl="0" indent="-12065" algn="ctr" rtl="0">
              <a:lnSpc>
                <a:spcPct val="100000"/>
              </a:lnSpc>
              <a:spcBef>
                <a:spcPts val="100"/>
              </a:spcBef>
              <a:spcAft>
                <a:spcPts val="0"/>
              </a:spcAft>
              <a:buClr>
                <a:srgbClr val="000000"/>
              </a:buClr>
              <a:buSzPts val="1800"/>
              <a:buFont typeface="Arial"/>
              <a:buNone/>
            </a:pPr>
            <a:r>
              <a:rPr lang="en-US" sz="1800" b="1" i="0" u="none" strike="noStrike" cap="none" dirty="0" smtClean="0">
                <a:solidFill>
                  <a:srgbClr val="000000"/>
                </a:solidFill>
                <a:latin typeface="Times New Roman"/>
                <a:ea typeface="Times New Roman"/>
                <a:cs typeface="Times New Roman"/>
                <a:sym typeface="Times New Roman"/>
              </a:rPr>
              <a:t>Dr. </a:t>
            </a:r>
            <a:r>
              <a:rPr lang="en-US" sz="1800" b="1" i="0" u="none" strike="noStrike" cap="none" dirty="0" err="1" smtClean="0">
                <a:solidFill>
                  <a:srgbClr val="000000"/>
                </a:solidFill>
                <a:latin typeface="Times New Roman"/>
                <a:ea typeface="Times New Roman"/>
                <a:cs typeface="Times New Roman"/>
                <a:sym typeface="Times New Roman"/>
              </a:rPr>
              <a:t>Vikas</a:t>
            </a:r>
            <a:r>
              <a:rPr lang="en-US" sz="1800" b="1" i="0" u="none" strike="noStrike" cap="none" dirty="0" smtClean="0">
                <a:solidFill>
                  <a:srgbClr val="000000"/>
                </a:solidFill>
                <a:latin typeface="Times New Roman"/>
                <a:ea typeface="Times New Roman"/>
                <a:cs typeface="Times New Roman"/>
                <a:sym typeface="Times New Roman"/>
              </a:rPr>
              <a:t> </a:t>
            </a:r>
            <a:r>
              <a:rPr lang="en-US" sz="1800" b="1" i="0" u="none" strike="noStrike" cap="none" dirty="0" err="1" smtClean="0">
                <a:solidFill>
                  <a:srgbClr val="000000"/>
                </a:solidFill>
                <a:latin typeface="Times New Roman"/>
                <a:ea typeface="Times New Roman"/>
                <a:cs typeface="Times New Roman"/>
                <a:sym typeface="Times New Roman"/>
              </a:rPr>
              <a:t>Lamba</a:t>
            </a:r>
            <a:endParaRPr sz="1800" b="0" i="0" u="none" strike="noStrike" cap="none">
              <a:solidFill>
                <a:schemeClr val="dk1"/>
              </a:solidFill>
              <a:latin typeface="Arial"/>
              <a:ea typeface="Arial"/>
              <a:cs typeface="Arial"/>
              <a:sym typeface="Arial"/>
            </a:endParaRPr>
          </a:p>
        </p:txBody>
      </p:sp>
      <p:sp>
        <p:nvSpPr>
          <p:cNvPr id="42" name="Google Shape;42;p1"/>
          <p:cNvSpPr txBox="1"/>
          <p:nvPr/>
        </p:nvSpPr>
        <p:spPr>
          <a:xfrm>
            <a:off x="1905000" y="5253590"/>
            <a:ext cx="6151245" cy="6451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Arial"/>
                <a:ea typeface="Arial"/>
                <a:cs typeface="Arial"/>
                <a:sym typeface="Arial"/>
              </a:rPr>
              <a:t>Chitkara University Institute of Engineering and Technology,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Arial"/>
                <a:ea typeface="Arial"/>
                <a:cs typeface="Arial"/>
                <a:sym typeface="Arial"/>
              </a:rPr>
              <a:t>Chitkara University, Punjab</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Advantages of Single Processor Systems</a:t>
            </a:r>
            <a:endParaRPr/>
          </a:p>
        </p:txBody>
      </p:sp>
      <p:sp>
        <p:nvSpPr>
          <p:cNvPr id="123" name="Google Shape;12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10</a:t>
            </a:fld>
            <a:endParaRPr/>
          </a:p>
        </p:txBody>
      </p:sp>
      <p:sp>
        <p:nvSpPr>
          <p:cNvPr id="124" name="Google Shape;124;p12"/>
          <p:cNvSpPr txBox="1">
            <a:spLocks noGrp="1"/>
          </p:cNvSpPr>
          <p:nvPr>
            <p:ph type="body" idx="1"/>
          </p:nvPr>
        </p:nvSpPr>
        <p:spPr>
          <a:xfrm>
            <a:off x="233681" y="1098701"/>
            <a:ext cx="8128000" cy="4708941"/>
          </a:xfrm>
          <a:prstGeom prst="rect">
            <a:avLst/>
          </a:prstGeom>
          <a:noFill/>
          <a:ln>
            <a:noFill/>
          </a:ln>
        </p:spPr>
        <p:txBody>
          <a:bodyPr spcFirstLastPara="1" wrap="square" lIns="91425" tIns="45700" rIns="91425" bIns="45700" anchor="ctr" anchorCtr="0">
            <a:spAutoFit/>
          </a:bodyPr>
          <a:lstStyle/>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Simplicity:</a:t>
            </a:r>
            <a:r>
              <a:rPr lang="en-US" sz="2000" b="0" i="0" u="none" strike="noStrike" cap="none" dirty="0">
                <a:solidFill>
                  <a:schemeClr val="dk1"/>
                </a:solidFill>
                <a:latin typeface="Times New Roman"/>
                <a:ea typeface="Times New Roman"/>
                <a:cs typeface="Times New Roman"/>
                <a:sym typeface="Times New Roman"/>
              </a:rPr>
              <a:t> Single processor systems are easier to design, implement, and maintain due to their straightforward architecture.</a:t>
            </a:r>
            <a:endParaRPr/>
          </a:p>
          <a:p>
            <a:pPr marL="0" marR="0" lvl="0" indent="0" algn="just" rtl="0">
              <a:lnSpc>
                <a:spcPct val="100000"/>
              </a:lnSpc>
              <a:spcBef>
                <a:spcPts val="0"/>
              </a:spcBef>
              <a:spcAft>
                <a:spcPts val="0"/>
              </a:spcAft>
              <a:buClr>
                <a:schemeClr val="dk1"/>
              </a:buClr>
              <a:buSzPts val="2000"/>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Cost-Effective:</a:t>
            </a:r>
            <a:r>
              <a:rPr lang="en-US" sz="2000" b="0" i="0" u="none" strike="noStrike" cap="none" dirty="0">
                <a:solidFill>
                  <a:schemeClr val="dk1"/>
                </a:solidFill>
                <a:latin typeface="Times New Roman"/>
                <a:ea typeface="Times New Roman"/>
                <a:cs typeface="Times New Roman"/>
                <a:sym typeface="Times New Roman"/>
              </a:rPr>
              <a:t> They are typically less expensive than multi-processor systems, making them ideal for personal and small-scale applications.</a:t>
            </a:r>
            <a:endParaRPr/>
          </a:p>
          <a:p>
            <a:pPr marL="0" marR="0" lvl="0" indent="0" algn="just" rtl="0">
              <a:lnSpc>
                <a:spcPct val="100000"/>
              </a:lnSpc>
              <a:spcBef>
                <a:spcPts val="0"/>
              </a:spcBef>
              <a:spcAft>
                <a:spcPts val="0"/>
              </a:spcAft>
              <a:buClr>
                <a:schemeClr val="dk1"/>
              </a:buClr>
              <a:buSzPts val="2000"/>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Power Efficiency:</a:t>
            </a:r>
            <a:r>
              <a:rPr lang="en-US" sz="2000" b="0" i="0" u="none" strike="noStrike" cap="none" dirty="0">
                <a:solidFill>
                  <a:schemeClr val="dk1"/>
                </a:solidFill>
                <a:latin typeface="Times New Roman"/>
                <a:ea typeface="Times New Roman"/>
                <a:cs typeface="Times New Roman"/>
                <a:sym typeface="Times New Roman"/>
              </a:rPr>
              <a:t> These systems consume less power compared to multi-processor systems, suitable for energy-constrained environments.</a:t>
            </a:r>
            <a:endParaRPr/>
          </a:p>
          <a:p>
            <a:pPr marL="0" marR="0" lvl="0" indent="0" algn="just" rtl="0">
              <a:lnSpc>
                <a:spcPct val="100000"/>
              </a:lnSpc>
              <a:spcBef>
                <a:spcPts val="0"/>
              </a:spcBef>
              <a:spcAft>
                <a:spcPts val="0"/>
              </a:spcAft>
              <a:buClr>
                <a:schemeClr val="dk1"/>
              </a:buClr>
              <a:buSzPts val="2000"/>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Ease of Debugging:</a:t>
            </a:r>
            <a:r>
              <a:rPr lang="en-US" sz="2000" b="0" i="0" u="none" strike="noStrike" cap="none" dirty="0">
                <a:solidFill>
                  <a:schemeClr val="dk1"/>
                </a:solidFill>
                <a:latin typeface="Times New Roman"/>
                <a:ea typeface="Times New Roman"/>
                <a:cs typeface="Times New Roman"/>
                <a:sym typeface="Times New Roman"/>
              </a:rPr>
              <a:t> Debugging and troubleshooting are simpler because of the centralized control and absence of inter-processor communication.</a:t>
            </a:r>
            <a:endParaRPr/>
          </a:p>
          <a:p>
            <a:pPr marL="0" marR="0" lvl="0" indent="0" algn="just" rtl="0">
              <a:lnSpc>
                <a:spcPct val="100000"/>
              </a:lnSpc>
              <a:spcBef>
                <a:spcPts val="0"/>
              </a:spcBef>
              <a:spcAft>
                <a:spcPts val="0"/>
              </a:spcAft>
              <a:buClr>
                <a:schemeClr val="dk1"/>
              </a:buClr>
              <a:buSzPts val="2000"/>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Low Latency:</a:t>
            </a:r>
            <a:r>
              <a:rPr lang="en-US" sz="2000" b="0" i="0" u="none" strike="noStrike" cap="none" dirty="0">
                <a:solidFill>
                  <a:schemeClr val="dk1"/>
                </a:solidFill>
                <a:latin typeface="Times New Roman"/>
                <a:ea typeface="Times New Roman"/>
                <a:cs typeface="Times New Roman"/>
                <a:sym typeface="Times New Roman"/>
              </a:rPr>
              <a:t> Single processor systems can process tasks without the overhead of managing communication between multiple processors</a:t>
            </a:r>
            <a:r>
              <a:rPr lang="en-US" sz="2000" b="0" i="0" u="none" strike="noStrike" cap="none" dirty="0">
                <a:solidFill>
                  <a:schemeClr val="dk1"/>
                </a:solidFill>
                <a:latin typeface="Arial"/>
                <a:ea typeface="Arial"/>
                <a:cs typeface="Arial"/>
                <a:sym typeface="Arial"/>
              </a:rPr>
              <a:t>. </a:t>
            </a:r>
            <a:r>
              <a:rPr lang="en-US" sz="2000" b="0" i="0" u="none" strike="noStrike" cap="none" dirty="0" smtClean="0">
                <a:solidFill>
                  <a:schemeClr val="dk1"/>
                </a:solidFill>
                <a:latin typeface="Arial"/>
                <a:ea typeface="Arial"/>
                <a:cs typeface="Arial"/>
                <a:sym typeface="Arial"/>
              </a:rPr>
              <a:t>(low delay </a:t>
            </a:r>
            <a:r>
              <a:rPr lang="en-US" sz="2000" dirty="0" smtClean="0">
                <a:latin typeface="Arial"/>
                <a:ea typeface="Arial"/>
                <a:cs typeface="Arial"/>
                <a:sym typeface="Arial"/>
              </a:rPr>
              <a:t>to </a:t>
            </a:r>
            <a:r>
              <a:rPr lang="en-US" sz="2000" b="0" i="0" u="none" strike="noStrike" cap="none" dirty="0" smtClean="0">
                <a:solidFill>
                  <a:schemeClr val="dk1"/>
                </a:solidFill>
                <a:latin typeface="Arial"/>
                <a:ea typeface="Arial"/>
                <a:cs typeface="Arial"/>
                <a:sym typeface="Arial"/>
              </a:rPr>
              <a:t>respond)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Disadvantages of Single Processor Systems</a:t>
            </a:r>
            <a:endParaRPr/>
          </a:p>
        </p:txBody>
      </p:sp>
      <p:sp>
        <p:nvSpPr>
          <p:cNvPr id="130" name="Google Shape;13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11</a:t>
            </a:fld>
            <a:endParaRPr/>
          </a:p>
        </p:txBody>
      </p:sp>
      <p:sp>
        <p:nvSpPr>
          <p:cNvPr id="131" name="Google Shape;131;p16"/>
          <p:cNvSpPr txBox="1">
            <a:spLocks noGrp="1"/>
          </p:cNvSpPr>
          <p:nvPr>
            <p:ph type="body" idx="1"/>
          </p:nvPr>
        </p:nvSpPr>
        <p:spPr>
          <a:xfrm>
            <a:off x="254000" y="1219132"/>
            <a:ext cx="8646160" cy="4708981"/>
          </a:xfrm>
          <a:prstGeom prst="rect">
            <a:avLst/>
          </a:prstGeom>
          <a:noFill/>
          <a:ln>
            <a:noFill/>
          </a:ln>
        </p:spPr>
        <p:txBody>
          <a:bodyPr spcFirstLastPara="1" wrap="square" lIns="91425" tIns="45700" rIns="91425" bIns="45700" anchor="ctr" anchorCtr="0">
            <a:spAutoFit/>
          </a:bodyPr>
          <a:lstStyle/>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Limited Performance:</a:t>
            </a:r>
            <a:r>
              <a:rPr lang="en-US" sz="2000" b="0" i="0" u="none" strike="noStrike" cap="none" dirty="0">
                <a:solidFill>
                  <a:schemeClr val="dk1"/>
                </a:solidFill>
                <a:latin typeface="Times New Roman"/>
                <a:ea typeface="Times New Roman"/>
                <a:cs typeface="Times New Roman"/>
                <a:sym typeface="Times New Roman"/>
              </a:rPr>
              <a:t> Single processors have limited computational capacity, making them unsuitable for high-performance or parallel-processing tasks.</a:t>
            </a:r>
            <a:endParaRPr/>
          </a:p>
          <a:p>
            <a:pPr marL="0" marR="0" lvl="0" indent="0" algn="just" rtl="0">
              <a:lnSpc>
                <a:spcPct val="100000"/>
              </a:lnSpc>
              <a:spcBef>
                <a:spcPts val="0"/>
              </a:spcBef>
              <a:spcAft>
                <a:spcPts val="0"/>
              </a:spcAft>
              <a:buClr>
                <a:schemeClr val="dk1"/>
              </a:buClr>
              <a:buSzPts val="2000"/>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Scalability Issues:</a:t>
            </a:r>
            <a:r>
              <a:rPr lang="en-US" sz="2000" b="0" i="0" u="none" strike="noStrike" cap="none" dirty="0">
                <a:solidFill>
                  <a:schemeClr val="dk1"/>
                </a:solidFill>
                <a:latin typeface="Times New Roman"/>
                <a:ea typeface="Times New Roman"/>
                <a:cs typeface="Times New Roman"/>
                <a:sym typeface="Times New Roman"/>
              </a:rPr>
              <a:t> They cannot handle increased workloads effectively compared to multi-processor or distributed systems.</a:t>
            </a:r>
            <a:endParaRPr/>
          </a:p>
          <a:p>
            <a:pPr marL="0" marR="0" lvl="0" indent="0" algn="just" rtl="0">
              <a:lnSpc>
                <a:spcPct val="100000"/>
              </a:lnSpc>
              <a:spcBef>
                <a:spcPts val="0"/>
              </a:spcBef>
              <a:spcAft>
                <a:spcPts val="0"/>
              </a:spcAft>
              <a:buClr>
                <a:schemeClr val="dk1"/>
              </a:buClr>
              <a:buSzPts val="2000"/>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Resource </a:t>
            </a:r>
            <a:r>
              <a:rPr lang="en-US" sz="2000" b="1" i="0" u="none" strike="noStrike" cap="none" dirty="0" smtClean="0">
                <a:solidFill>
                  <a:schemeClr val="dk1"/>
                </a:solidFill>
                <a:latin typeface="Times New Roman"/>
                <a:ea typeface="Times New Roman"/>
                <a:cs typeface="Times New Roman"/>
                <a:sym typeface="Times New Roman"/>
              </a:rPr>
              <a:t>Contention (delay of task performance):</a:t>
            </a:r>
            <a:r>
              <a:rPr lang="en-US" sz="2000" b="0" i="0" u="none" strike="noStrike" cap="none" dirty="0" smtClean="0">
                <a:solidFill>
                  <a:schemeClr val="dk1"/>
                </a:solidFill>
                <a:latin typeface="Times New Roman"/>
                <a:ea typeface="Times New Roman"/>
                <a:cs typeface="Times New Roman"/>
                <a:sym typeface="Times New Roman"/>
              </a:rPr>
              <a:t> </a:t>
            </a:r>
            <a:r>
              <a:rPr lang="en-US" sz="2000" b="0" i="0" u="none" strike="noStrike" cap="none" dirty="0">
                <a:solidFill>
                  <a:schemeClr val="dk1"/>
                </a:solidFill>
                <a:latin typeface="Times New Roman"/>
                <a:ea typeface="Times New Roman"/>
                <a:cs typeface="Times New Roman"/>
                <a:sym typeface="Times New Roman"/>
              </a:rPr>
              <a:t>With one CPU, all tasks must share the same resources, leading to potential bottlenecks.</a:t>
            </a:r>
            <a:endParaRPr/>
          </a:p>
          <a:p>
            <a:pPr marL="0" marR="0" lvl="0" indent="0" algn="just" rtl="0">
              <a:lnSpc>
                <a:spcPct val="100000"/>
              </a:lnSpc>
              <a:spcBef>
                <a:spcPts val="0"/>
              </a:spcBef>
              <a:spcAft>
                <a:spcPts val="0"/>
              </a:spcAft>
              <a:buClr>
                <a:schemeClr val="dk1"/>
              </a:buClr>
              <a:buSzPts val="2000"/>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Single Point of Failure:</a:t>
            </a:r>
            <a:r>
              <a:rPr lang="en-US" sz="2000" b="0" i="0" u="none" strike="noStrike" cap="none" dirty="0">
                <a:solidFill>
                  <a:schemeClr val="dk1"/>
                </a:solidFill>
                <a:latin typeface="Times New Roman"/>
                <a:ea typeface="Times New Roman"/>
                <a:cs typeface="Times New Roman"/>
                <a:sym typeface="Times New Roman"/>
              </a:rPr>
              <a:t> If the processor fails, the entire system becomes inoperable, unlike multi-processor systems with redundancy.</a:t>
            </a:r>
            <a:endParaRPr/>
          </a:p>
          <a:p>
            <a:pPr marL="0" marR="0" lvl="0" indent="0" algn="just" rtl="0">
              <a:lnSpc>
                <a:spcPct val="100000"/>
              </a:lnSpc>
              <a:spcBef>
                <a:spcPts val="0"/>
              </a:spcBef>
              <a:spcAft>
                <a:spcPts val="0"/>
              </a:spcAft>
              <a:buClr>
                <a:schemeClr val="dk1"/>
              </a:buClr>
              <a:buSzPts val="2000"/>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Inability to Handle Concurrent Tasks:</a:t>
            </a:r>
            <a:r>
              <a:rPr lang="en-US" sz="2000" b="0" i="0" u="none" strike="noStrike" cap="none" dirty="0">
                <a:solidFill>
                  <a:schemeClr val="dk1"/>
                </a:solidFill>
                <a:latin typeface="Times New Roman"/>
                <a:ea typeface="Times New Roman"/>
                <a:cs typeface="Times New Roman"/>
                <a:sym typeface="Times New Roman"/>
              </a:rPr>
              <a:t> Multitasking relies on time-sharing rather than true parallelism, which can result in slower processing of simultaneous tasks.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Applications</a:t>
            </a:r>
            <a:endParaRPr/>
          </a:p>
        </p:txBody>
      </p:sp>
      <p:sp>
        <p:nvSpPr>
          <p:cNvPr id="137" name="Google Shape;137;p1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Single processor systems are commonly used in personal computers, small-scale servers, and embedded systems where performance demands are moderate, and cost-effectiveness is a priority.</a:t>
            </a:r>
            <a:endParaRPr sz="2000">
              <a:latin typeface="Times New Roman"/>
              <a:ea typeface="Times New Roman"/>
              <a:cs typeface="Times New Roman"/>
              <a:sym typeface="Times New Roman"/>
            </a:endParaRPr>
          </a:p>
        </p:txBody>
      </p:sp>
      <p:sp>
        <p:nvSpPr>
          <p:cNvPr id="138" name="Google Shape;13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285750" lvl="0" indent="-285750" algn="l" rtl="0">
              <a:lnSpc>
                <a:spcPct val="150000"/>
              </a:lnSpc>
              <a:spcBef>
                <a:spcPts val="0"/>
              </a:spcBef>
              <a:spcAft>
                <a:spcPts val="0"/>
              </a:spcAft>
              <a:buSzPts val="1400"/>
              <a:buNone/>
            </a:pPr>
            <a:r>
              <a:rPr lang="en-US" sz="3200">
                <a:latin typeface="Times New Roman"/>
                <a:ea typeface="Times New Roman"/>
                <a:cs typeface="Times New Roman"/>
                <a:sym typeface="Times New Roman"/>
              </a:rPr>
              <a:t>Multiprocessor Systems</a:t>
            </a:r>
            <a:endParaRPr/>
          </a:p>
        </p:txBody>
      </p:sp>
      <p:sp>
        <p:nvSpPr>
          <p:cNvPr id="144" name="Google Shape;144;p1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A multiprocessor operating system supports a system with multiple CPUs working together to perform tasks. These systems are designed to manage and coordinate the CPUs efficiently, ensuring optimized use of resources, improved performance, and fault tolerance.</a:t>
            </a:r>
            <a:endParaRPr/>
          </a:p>
          <a:p>
            <a:pPr marL="114300" lvl="0" indent="0" algn="just" rtl="0">
              <a:lnSpc>
                <a:spcPct val="100000"/>
              </a:lnSpc>
              <a:spcBef>
                <a:spcPts val="360"/>
              </a:spcBef>
              <a:spcAft>
                <a:spcPts val="0"/>
              </a:spcAft>
              <a:buSzPts val="1800"/>
              <a:buNone/>
            </a:pPr>
            <a:endParaRPr sz="2000">
              <a:latin typeface="Times New Roman"/>
              <a:ea typeface="Times New Roman"/>
              <a:cs typeface="Times New Roman"/>
              <a:sym typeface="Times New Roman"/>
            </a:endParaRPr>
          </a:p>
        </p:txBody>
      </p:sp>
      <p:sp>
        <p:nvSpPr>
          <p:cNvPr id="145" name="Google Shape;145;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13</a:t>
            </a:fld>
            <a:endParaRPr/>
          </a:p>
        </p:txBody>
      </p:sp>
      <p:pic>
        <p:nvPicPr>
          <p:cNvPr id="146" name="Google Shape;146;p18" descr="Working of Multiprocessing Operating System"/>
          <p:cNvPicPr preferRelativeResize="0"/>
          <p:nvPr/>
        </p:nvPicPr>
        <p:blipFill rotWithShape="1">
          <a:blip r:embed="rId3">
            <a:alphaModFix/>
          </a:blip>
          <a:srcRect/>
          <a:stretch/>
        </p:blipFill>
        <p:spPr>
          <a:xfrm>
            <a:off x="1665922" y="3002597"/>
            <a:ext cx="6604318" cy="2239963"/>
          </a:xfrm>
          <a:prstGeom prst="rect">
            <a:avLst/>
          </a:prstGeom>
          <a:noFill/>
          <a:ln>
            <a:noFill/>
          </a:ln>
        </p:spPr>
      </p:pic>
      <p:sp>
        <p:nvSpPr>
          <p:cNvPr id="147" name="Google Shape;147;p18"/>
          <p:cNvSpPr txBox="1"/>
          <p:nvPr/>
        </p:nvSpPr>
        <p:spPr>
          <a:xfrm>
            <a:off x="1016000" y="5416173"/>
            <a:ext cx="75184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Figure 4: Working of Multiprocessing Operating System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0" y="254000"/>
            <a:ext cx="6477000" cy="248920"/>
          </a:xfrm>
          <a:prstGeom prst="rect">
            <a:avLst/>
          </a:prstGeom>
          <a:noFill/>
          <a:ln>
            <a:noFill/>
          </a:ln>
        </p:spPr>
        <p:txBody>
          <a:bodyPr spcFirstLastPara="1" wrap="square" lIns="91425" tIns="45700" rIns="91425" bIns="45700" anchor="ctr" anchorCtr="0">
            <a:noAutofit/>
          </a:bodyPr>
          <a:lstStyle/>
          <a:p>
            <a:pPr marL="285750" lvl="0" indent="-285750" algn="l" rtl="0">
              <a:lnSpc>
                <a:spcPct val="100000"/>
              </a:lnSpc>
              <a:spcBef>
                <a:spcPts val="0"/>
              </a:spcBef>
              <a:spcAft>
                <a:spcPts val="0"/>
              </a:spcAft>
              <a:buSzPts val="1400"/>
              <a:buNone/>
            </a:pPr>
            <a:r>
              <a:rPr lang="en-US" sz="3200">
                <a:latin typeface="Times New Roman"/>
                <a:ea typeface="Times New Roman"/>
                <a:cs typeface="Times New Roman"/>
                <a:sym typeface="Times New Roman"/>
              </a:rPr>
              <a:t>Working of Multi-Processing System</a:t>
            </a:r>
            <a:endParaRPr sz="3200">
              <a:latin typeface="Times New Roman"/>
              <a:ea typeface="Times New Roman"/>
              <a:cs typeface="Times New Roman"/>
              <a:sym typeface="Times New Roman"/>
            </a:endParaRPr>
          </a:p>
        </p:txBody>
      </p:sp>
      <p:sp>
        <p:nvSpPr>
          <p:cNvPr id="153" name="Google Shape;153;p19"/>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Multi-processing operating system consists of multiple CPUs. Each CPU is connected to the main memory.</a:t>
            </a:r>
            <a:endParaRPr/>
          </a:p>
          <a:p>
            <a:pPr marL="457200" lvl="0" indent="-342900" algn="just"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The task to be performed </a:t>
            </a:r>
            <a:r>
              <a:rPr lang="en-US" sz="2000" dirty="0" smtClean="0">
                <a:latin typeface="Times New Roman"/>
                <a:ea typeface="Times New Roman"/>
                <a:cs typeface="Times New Roman"/>
                <a:sym typeface="Times New Roman"/>
              </a:rPr>
              <a:t>is </a:t>
            </a:r>
            <a:r>
              <a:rPr lang="en-US" sz="2000" dirty="0">
                <a:latin typeface="Times New Roman"/>
                <a:ea typeface="Times New Roman"/>
                <a:cs typeface="Times New Roman"/>
                <a:sym typeface="Times New Roman"/>
              </a:rPr>
              <a:t>divided among all the processors.</a:t>
            </a:r>
            <a:endParaRPr/>
          </a:p>
          <a:p>
            <a:pPr marL="457200" lvl="0" indent="-342900" algn="just"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For faster execution and improved performance, each processor is assigned a specific task.</a:t>
            </a:r>
            <a:endParaRPr/>
          </a:p>
          <a:p>
            <a:pPr marL="457200" lvl="0" indent="-342900" algn="just"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Once all the tasks of each processor are completed they are compiled together in order to produce a single output.</a:t>
            </a:r>
            <a:endParaRPr/>
          </a:p>
          <a:p>
            <a:pPr marL="457200" lvl="0" indent="-342900" algn="just"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The allocation of resources for each processor is handled by the operating system. This process results in better utilization of the available resources and improved performance.</a:t>
            </a:r>
            <a:endParaRPr/>
          </a:p>
        </p:txBody>
      </p:sp>
      <p:sp>
        <p:nvSpPr>
          <p:cNvPr id="154" name="Google Shape;15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0"/>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Key Features of Multiprocessor OS Systems</a:t>
            </a:r>
            <a:endParaRPr/>
          </a:p>
        </p:txBody>
      </p:sp>
      <p:sp>
        <p:nvSpPr>
          <p:cNvPr id="160" name="Google Shape;16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15</a:t>
            </a:fld>
            <a:endParaRPr/>
          </a:p>
        </p:txBody>
      </p:sp>
      <p:sp>
        <p:nvSpPr>
          <p:cNvPr id="161" name="Google Shape;161;p20"/>
          <p:cNvSpPr txBox="1">
            <a:spLocks noGrp="1"/>
          </p:cNvSpPr>
          <p:nvPr>
            <p:ph type="body" idx="1"/>
          </p:nvPr>
        </p:nvSpPr>
        <p:spPr>
          <a:xfrm>
            <a:off x="172720" y="1017421"/>
            <a:ext cx="7823200" cy="4401205"/>
          </a:xfrm>
          <a:prstGeom prst="rect">
            <a:avLst/>
          </a:prstGeom>
          <a:noFill/>
          <a:ln>
            <a:noFill/>
          </a:ln>
        </p:spPr>
        <p:txBody>
          <a:bodyPr spcFirstLastPara="1" wrap="square" lIns="91425" tIns="45700" rIns="91425" bIns="45700" anchor="ctr" anchorCtr="0">
            <a:spAutoFit/>
          </a:bodyPr>
          <a:lstStyle/>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Symmetric Multiprocessing (SMP):</a:t>
            </a:r>
            <a:r>
              <a:rPr lang="en-US" sz="2000" b="0" i="0" u="none" strike="noStrike" cap="none" dirty="0">
                <a:solidFill>
                  <a:schemeClr val="dk1"/>
                </a:solidFill>
                <a:latin typeface="Times New Roman"/>
                <a:ea typeface="Times New Roman"/>
                <a:cs typeface="Times New Roman"/>
                <a:sym typeface="Times New Roman"/>
              </a:rPr>
              <a:t> All processors share the same memory and are treated equally by the OS.</a:t>
            </a:r>
            <a:endParaRPr/>
          </a:p>
          <a:p>
            <a:pPr marL="0" marR="0" lvl="0" indent="0" algn="just"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Asymmetric Multiprocessing (AMP):</a:t>
            </a:r>
            <a:r>
              <a:rPr lang="en-US" sz="2000" b="0" i="0" u="none" strike="noStrike" cap="none" dirty="0">
                <a:solidFill>
                  <a:schemeClr val="dk1"/>
                </a:solidFill>
                <a:latin typeface="Times New Roman"/>
                <a:ea typeface="Times New Roman"/>
                <a:cs typeface="Times New Roman"/>
                <a:sym typeface="Times New Roman"/>
              </a:rPr>
              <a:t> Processors are assigned specific tasks, with one acting as a master to control the others.</a:t>
            </a:r>
            <a:br>
              <a:rPr lang="en-US" sz="2000" b="0" i="0" u="none" strike="noStrike" cap="none" dirty="0">
                <a:solidFill>
                  <a:schemeClr val="dk1"/>
                </a:solidFill>
                <a:latin typeface="Times New Roman"/>
                <a:ea typeface="Times New Roman"/>
                <a:cs typeface="Times New Roman"/>
                <a:sym typeface="Times New Roman"/>
              </a:rPr>
            </a:b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Concurrency:</a:t>
            </a:r>
            <a:r>
              <a:rPr lang="en-US" sz="2000" b="0" i="0" u="none" strike="noStrike" cap="none" dirty="0">
                <a:solidFill>
                  <a:schemeClr val="dk1"/>
                </a:solidFill>
                <a:latin typeface="Times New Roman"/>
                <a:ea typeface="Times New Roman"/>
                <a:cs typeface="Times New Roman"/>
                <a:sym typeface="Times New Roman"/>
              </a:rPr>
              <a:t> Ability to execute multiple processes simultaneously by distributing workloads across processors.</a:t>
            </a:r>
            <a:endParaRPr/>
          </a:p>
          <a:p>
            <a:pPr marL="0" marR="0" lvl="0" indent="0" algn="just" rtl="0">
              <a:lnSpc>
                <a:spcPct val="100000"/>
              </a:lnSpc>
              <a:spcBef>
                <a:spcPts val="0"/>
              </a:spcBef>
              <a:spcAft>
                <a:spcPts val="0"/>
              </a:spcAft>
              <a:buClr>
                <a:schemeClr val="dk1"/>
              </a:buClr>
              <a:buSzPts val="2000"/>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Shared Memory Access:</a:t>
            </a:r>
            <a:r>
              <a:rPr lang="en-US" sz="2000" b="0" i="0" u="none" strike="noStrike" cap="none" dirty="0">
                <a:solidFill>
                  <a:schemeClr val="dk1"/>
                </a:solidFill>
                <a:latin typeface="Times New Roman"/>
                <a:ea typeface="Times New Roman"/>
                <a:cs typeface="Times New Roman"/>
                <a:sym typeface="Times New Roman"/>
              </a:rPr>
              <a:t> Processors access a common memory space, enabling communication and synchronization.</a:t>
            </a:r>
            <a:endParaRPr/>
          </a:p>
          <a:p>
            <a:pPr marL="0" marR="0" lvl="0" indent="0" algn="just" rtl="0">
              <a:lnSpc>
                <a:spcPct val="100000"/>
              </a:lnSpc>
              <a:spcBef>
                <a:spcPts val="0"/>
              </a:spcBef>
              <a:spcAft>
                <a:spcPts val="0"/>
              </a:spcAft>
              <a:buClr>
                <a:schemeClr val="dk1"/>
              </a:buClr>
              <a:buSzPts val="2000"/>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Load Balancing:</a:t>
            </a:r>
            <a:r>
              <a:rPr lang="en-US" sz="2000" b="0" i="0" u="none" strike="noStrike" cap="none" dirty="0">
                <a:solidFill>
                  <a:schemeClr val="dk1"/>
                </a:solidFill>
                <a:latin typeface="Times New Roman"/>
                <a:ea typeface="Times New Roman"/>
                <a:cs typeface="Times New Roman"/>
                <a:sym typeface="Times New Roman"/>
              </a:rPr>
              <a:t> The OS distributes tasks evenly among processors to avoid overloading any single CPU.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Advantages of Multiprocessor OS Systems</a:t>
            </a:r>
            <a:endParaRPr/>
          </a:p>
        </p:txBody>
      </p:sp>
      <p:sp>
        <p:nvSpPr>
          <p:cNvPr id="167" name="Google Shape;167;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16</a:t>
            </a:fld>
            <a:endParaRPr/>
          </a:p>
        </p:txBody>
      </p:sp>
      <p:sp>
        <p:nvSpPr>
          <p:cNvPr id="168" name="Google Shape;168;p21"/>
          <p:cNvSpPr txBox="1">
            <a:spLocks noGrp="1"/>
          </p:cNvSpPr>
          <p:nvPr>
            <p:ph type="body" idx="1"/>
          </p:nvPr>
        </p:nvSpPr>
        <p:spPr>
          <a:xfrm>
            <a:off x="172720" y="1139341"/>
            <a:ext cx="8229600" cy="4401205"/>
          </a:xfrm>
          <a:prstGeom prst="rect">
            <a:avLst/>
          </a:prstGeom>
          <a:noFill/>
          <a:ln>
            <a:noFill/>
          </a:ln>
        </p:spPr>
        <p:txBody>
          <a:bodyPr spcFirstLastPara="1" wrap="square" lIns="91425" tIns="45700" rIns="91425" bIns="45700" anchor="ctr" anchorCtr="0">
            <a:spAutoFit/>
          </a:bodyPr>
          <a:lstStyle/>
          <a:p>
            <a:pPr marL="0" marR="0" lvl="0" indent="-127000" algn="l"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Improved Performance:</a:t>
            </a:r>
            <a:r>
              <a:rPr lang="en-US" sz="2000" b="0" i="0" u="none" strike="noStrike" cap="none" dirty="0">
                <a:solidFill>
                  <a:schemeClr val="dk1"/>
                </a:solidFill>
                <a:latin typeface="Times New Roman"/>
                <a:ea typeface="Times New Roman"/>
                <a:cs typeface="Times New Roman"/>
                <a:sym typeface="Times New Roman"/>
              </a:rPr>
              <a:t> Tasks are divided among processors, reducing execution time and enhancing throughput.</a:t>
            </a:r>
            <a:endParaRPr/>
          </a:p>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l"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Fault Tolerance:</a:t>
            </a:r>
            <a:r>
              <a:rPr lang="en-US" sz="2000" b="0" i="0" u="none" strike="noStrike" cap="none" dirty="0">
                <a:solidFill>
                  <a:schemeClr val="dk1"/>
                </a:solidFill>
                <a:latin typeface="Times New Roman"/>
                <a:ea typeface="Times New Roman"/>
                <a:cs typeface="Times New Roman"/>
                <a:sym typeface="Times New Roman"/>
              </a:rPr>
              <a:t> If one processor fails, the system can continue functioning with the remaining processors.</a:t>
            </a:r>
            <a:endParaRPr/>
          </a:p>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l"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Scalability:</a:t>
            </a:r>
            <a:r>
              <a:rPr lang="en-US" sz="2000" b="0" i="0" u="none" strike="noStrike" cap="none" dirty="0">
                <a:solidFill>
                  <a:schemeClr val="dk1"/>
                </a:solidFill>
                <a:latin typeface="Times New Roman"/>
                <a:ea typeface="Times New Roman"/>
                <a:cs typeface="Times New Roman"/>
                <a:sym typeface="Times New Roman"/>
              </a:rPr>
              <a:t> Additional processors can be added to improve performance as the workload grows.</a:t>
            </a:r>
            <a:endParaRPr/>
          </a:p>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l"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True Parallel Processing:</a:t>
            </a:r>
            <a:r>
              <a:rPr lang="en-US" sz="2000" b="0" i="0" u="none" strike="noStrike" cap="none" dirty="0">
                <a:solidFill>
                  <a:schemeClr val="dk1"/>
                </a:solidFill>
                <a:latin typeface="Times New Roman"/>
                <a:ea typeface="Times New Roman"/>
                <a:cs typeface="Times New Roman"/>
                <a:sym typeface="Times New Roman"/>
              </a:rPr>
              <a:t> Enables simultaneous execution of multiple tasks, suitable for compute-intensive applications.</a:t>
            </a:r>
            <a:endParaRPr/>
          </a:p>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l"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Resource Sharing:</a:t>
            </a:r>
            <a:r>
              <a:rPr lang="en-US" sz="2000" b="0" i="0" u="none" strike="noStrike" cap="none" dirty="0">
                <a:solidFill>
                  <a:schemeClr val="dk1"/>
                </a:solidFill>
                <a:latin typeface="Times New Roman"/>
                <a:ea typeface="Times New Roman"/>
                <a:cs typeface="Times New Roman"/>
                <a:sym typeface="Times New Roman"/>
              </a:rPr>
              <a:t> Shared memory allows efficient resource utilization and inter-process communication.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Disadvantages of Multiprocessor OS Systems</a:t>
            </a:r>
            <a:endParaRPr/>
          </a:p>
        </p:txBody>
      </p:sp>
      <p:sp>
        <p:nvSpPr>
          <p:cNvPr id="174" name="Google Shape;174;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17</a:t>
            </a:fld>
            <a:endParaRPr/>
          </a:p>
        </p:txBody>
      </p:sp>
      <p:sp>
        <p:nvSpPr>
          <p:cNvPr id="175" name="Google Shape;175;p22"/>
          <p:cNvSpPr txBox="1">
            <a:spLocks noGrp="1"/>
          </p:cNvSpPr>
          <p:nvPr>
            <p:ph type="body" idx="1"/>
          </p:nvPr>
        </p:nvSpPr>
        <p:spPr>
          <a:xfrm>
            <a:off x="457200" y="1433981"/>
            <a:ext cx="8229600" cy="4401205"/>
          </a:xfrm>
          <a:prstGeom prst="rect">
            <a:avLst/>
          </a:prstGeom>
          <a:noFill/>
          <a:ln>
            <a:noFill/>
          </a:ln>
        </p:spPr>
        <p:txBody>
          <a:bodyPr spcFirstLastPara="1" wrap="square" lIns="91425" tIns="45700" rIns="91425" bIns="45700" anchor="ctr" anchorCtr="0">
            <a:spAutoFit/>
          </a:bodyPr>
          <a:lstStyle/>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Complexity:</a:t>
            </a:r>
            <a:r>
              <a:rPr lang="en-US" sz="2000" b="0" i="0" u="none" strike="noStrike" cap="none" dirty="0">
                <a:solidFill>
                  <a:schemeClr val="dk1"/>
                </a:solidFill>
                <a:latin typeface="Times New Roman"/>
                <a:ea typeface="Times New Roman"/>
                <a:cs typeface="Times New Roman"/>
                <a:sym typeface="Times New Roman"/>
              </a:rPr>
              <a:t> Designing and managing multiprocessor systems is more challenging than single-processor systems.</a:t>
            </a:r>
            <a:endParaRPr/>
          </a:p>
          <a:p>
            <a:pPr marL="0" marR="0" lvl="0" indent="0" algn="just"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Cost:</a:t>
            </a:r>
            <a:r>
              <a:rPr lang="en-US" sz="2000" b="0" i="0" u="none" strike="noStrike" cap="none" dirty="0">
                <a:solidFill>
                  <a:schemeClr val="dk1"/>
                </a:solidFill>
                <a:latin typeface="Times New Roman"/>
                <a:ea typeface="Times New Roman"/>
                <a:cs typeface="Times New Roman"/>
                <a:sym typeface="Times New Roman"/>
              </a:rPr>
              <a:t> Multiprocessor systems are expensive due to additional hardware and software complexity.</a:t>
            </a:r>
            <a:endParaRPr/>
          </a:p>
          <a:p>
            <a:pPr marL="0" marR="0" lvl="0" indent="0" algn="just"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Synchronization Issues:</a:t>
            </a:r>
            <a:r>
              <a:rPr lang="en-US" sz="2000" b="0" i="0" u="none" strike="noStrike" cap="none" dirty="0">
                <a:solidFill>
                  <a:schemeClr val="dk1"/>
                </a:solidFill>
                <a:latin typeface="Times New Roman"/>
                <a:ea typeface="Times New Roman"/>
                <a:cs typeface="Times New Roman"/>
                <a:sym typeface="Times New Roman"/>
              </a:rPr>
              <a:t> Shared memory and resource access can lead to contention and require complex synchronization mechanisms.</a:t>
            </a:r>
            <a:endParaRPr/>
          </a:p>
          <a:p>
            <a:pPr marL="0" marR="0" lvl="0" indent="0" algn="just"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Overhead:</a:t>
            </a:r>
            <a:r>
              <a:rPr lang="en-US" sz="2000" b="0" i="0" u="none" strike="noStrike" cap="none" dirty="0">
                <a:solidFill>
                  <a:schemeClr val="dk1"/>
                </a:solidFill>
                <a:latin typeface="Times New Roman"/>
                <a:ea typeface="Times New Roman"/>
                <a:cs typeface="Times New Roman"/>
                <a:sym typeface="Times New Roman"/>
              </a:rPr>
              <a:t> Communication between processors can add overhead, reducing efficiency in some scenarios.</a:t>
            </a:r>
            <a:endParaRPr/>
          </a:p>
          <a:p>
            <a:pPr marL="0" marR="0" lvl="0" indent="0" algn="just"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Dependency on Software:</a:t>
            </a:r>
            <a:r>
              <a:rPr lang="en-US" sz="2000" b="0" i="0" u="none" strike="noStrike" cap="none" dirty="0">
                <a:solidFill>
                  <a:schemeClr val="dk1"/>
                </a:solidFill>
                <a:latin typeface="Times New Roman"/>
                <a:ea typeface="Times New Roman"/>
                <a:cs typeface="Times New Roman"/>
                <a:sym typeface="Times New Roman"/>
              </a:rPr>
              <a:t> Performance gains depend on the software being optimized for parallel execution.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Applications of Multiprocessor OS Systems</a:t>
            </a:r>
            <a:endParaRPr/>
          </a:p>
        </p:txBody>
      </p:sp>
      <p:sp>
        <p:nvSpPr>
          <p:cNvPr id="181" name="Google Shape;181;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18</a:t>
            </a:fld>
            <a:endParaRPr/>
          </a:p>
        </p:txBody>
      </p:sp>
      <p:sp>
        <p:nvSpPr>
          <p:cNvPr id="182" name="Google Shape;182;p23"/>
          <p:cNvSpPr txBox="1">
            <a:spLocks noGrp="1"/>
          </p:cNvSpPr>
          <p:nvPr>
            <p:ph type="body" idx="1"/>
          </p:nvPr>
        </p:nvSpPr>
        <p:spPr>
          <a:xfrm>
            <a:off x="406400" y="1129181"/>
            <a:ext cx="7945120" cy="4401205"/>
          </a:xfrm>
          <a:prstGeom prst="rect">
            <a:avLst/>
          </a:prstGeom>
          <a:noFill/>
          <a:ln>
            <a:noFill/>
          </a:ln>
        </p:spPr>
        <p:txBody>
          <a:bodyPr spcFirstLastPara="1" wrap="square" lIns="91425" tIns="45700" rIns="91425" bIns="45700" anchor="ctr" anchorCtr="0">
            <a:spAutoFit/>
          </a:bodyPr>
          <a:lstStyle/>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High-Performance Computing (HPC):</a:t>
            </a:r>
            <a:r>
              <a:rPr lang="en-US" sz="2000" b="0" i="0" u="none" strike="noStrike" cap="none" dirty="0">
                <a:solidFill>
                  <a:schemeClr val="dk1"/>
                </a:solidFill>
                <a:latin typeface="Times New Roman"/>
                <a:ea typeface="Times New Roman"/>
                <a:cs typeface="Times New Roman"/>
                <a:sym typeface="Times New Roman"/>
              </a:rPr>
              <a:t> Used in supercomputers for scientific research, simulations, and complex computations.</a:t>
            </a:r>
            <a:endParaRPr/>
          </a:p>
          <a:p>
            <a:pPr marL="0" marR="0" lvl="0" indent="0" algn="just" rtl="0">
              <a:lnSpc>
                <a:spcPct val="100000"/>
              </a:lnSpc>
              <a:spcBef>
                <a:spcPts val="0"/>
              </a:spcBef>
              <a:spcAft>
                <a:spcPts val="0"/>
              </a:spcAft>
              <a:buClr>
                <a:schemeClr val="dk1"/>
              </a:buClr>
              <a:buSzPts val="2000"/>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Data Centers:</a:t>
            </a:r>
            <a:r>
              <a:rPr lang="en-US" sz="2000" b="0" i="0" u="none" strike="noStrike" cap="none" dirty="0">
                <a:solidFill>
                  <a:schemeClr val="dk1"/>
                </a:solidFill>
                <a:latin typeface="Times New Roman"/>
                <a:ea typeface="Times New Roman"/>
                <a:cs typeface="Times New Roman"/>
                <a:sym typeface="Times New Roman"/>
              </a:rPr>
              <a:t> Multiprocessor systems power servers handling large-scale web services, databases, and cloud computing.</a:t>
            </a:r>
            <a:endParaRPr/>
          </a:p>
          <a:p>
            <a:pPr marL="0" marR="0" lvl="0" indent="0" algn="just" rtl="0">
              <a:lnSpc>
                <a:spcPct val="100000"/>
              </a:lnSpc>
              <a:spcBef>
                <a:spcPts val="0"/>
              </a:spcBef>
              <a:spcAft>
                <a:spcPts val="0"/>
              </a:spcAft>
              <a:buClr>
                <a:schemeClr val="dk1"/>
              </a:buClr>
              <a:buSzPts val="2000"/>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Gaming Consoles:</a:t>
            </a:r>
            <a:r>
              <a:rPr lang="en-US" sz="2000" b="0" i="0" u="none" strike="noStrike" cap="none" dirty="0">
                <a:solidFill>
                  <a:schemeClr val="dk1"/>
                </a:solidFill>
                <a:latin typeface="Times New Roman"/>
                <a:ea typeface="Times New Roman"/>
                <a:cs typeface="Times New Roman"/>
                <a:sym typeface="Times New Roman"/>
              </a:rPr>
              <a:t> Modern gaming consoles use multiprocessor systems for rendering high-quality graphics and </a:t>
            </a:r>
            <a:r>
              <a:rPr lang="en-US" sz="2000" b="0" i="0" u="none" strike="noStrike" cap="none" dirty="0" err="1">
                <a:solidFill>
                  <a:schemeClr val="dk1"/>
                </a:solidFill>
                <a:latin typeface="Times New Roman"/>
                <a:ea typeface="Times New Roman"/>
                <a:cs typeface="Times New Roman"/>
                <a:sym typeface="Times New Roman"/>
              </a:rPr>
              <a:t>gameplay</a:t>
            </a:r>
            <a:r>
              <a:rPr lang="en-US" sz="2000" b="0" i="0" u="none" strike="noStrike" cap="none" dirty="0">
                <a:solidFill>
                  <a:schemeClr val="dk1"/>
                </a:solidFill>
                <a:latin typeface="Times New Roman"/>
                <a:ea typeface="Times New Roman"/>
                <a:cs typeface="Times New Roman"/>
                <a:sym typeface="Times New Roman"/>
              </a:rPr>
              <a:t>.</a:t>
            </a:r>
            <a:endParaRPr/>
          </a:p>
          <a:p>
            <a:pPr marL="0" marR="0" lvl="0" indent="0" algn="just" rtl="0">
              <a:lnSpc>
                <a:spcPct val="100000"/>
              </a:lnSpc>
              <a:spcBef>
                <a:spcPts val="0"/>
              </a:spcBef>
              <a:spcAft>
                <a:spcPts val="0"/>
              </a:spcAft>
              <a:buClr>
                <a:schemeClr val="dk1"/>
              </a:buClr>
              <a:buSzPts val="2000"/>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AI and Machine Learning:</a:t>
            </a:r>
            <a:r>
              <a:rPr lang="en-US" sz="2000" b="0" i="0" u="none" strike="noStrike" cap="none" dirty="0">
                <a:solidFill>
                  <a:schemeClr val="dk1"/>
                </a:solidFill>
                <a:latin typeface="Times New Roman"/>
                <a:ea typeface="Times New Roman"/>
                <a:cs typeface="Times New Roman"/>
                <a:sym typeface="Times New Roman"/>
              </a:rPr>
              <a:t> Used to accelerate training and inference tasks in deep learning models.</a:t>
            </a:r>
            <a:endParaRPr/>
          </a:p>
          <a:p>
            <a:pPr marL="0" marR="0" lvl="0" indent="0" algn="just" rtl="0">
              <a:lnSpc>
                <a:spcPct val="100000"/>
              </a:lnSpc>
              <a:spcBef>
                <a:spcPts val="0"/>
              </a:spcBef>
              <a:spcAft>
                <a:spcPts val="0"/>
              </a:spcAft>
              <a:buClr>
                <a:schemeClr val="dk1"/>
              </a:buClr>
              <a:buSzPts val="2000"/>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Real-Time Systems:</a:t>
            </a:r>
            <a:r>
              <a:rPr lang="en-US" sz="2000" b="0" i="0" u="none" strike="noStrike" cap="none" dirty="0">
                <a:solidFill>
                  <a:schemeClr val="dk1"/>
                </a:solidFill>
                <a:latin typeface="Times New Roman"/>
                <a:ea typeface="Times New Roman"/>
                <a:cs typeface="Times New Roman"/>
                <a:sym typeface="Times New Roman"/>
              </a:rPr>
              <a:t> Found in automotive and industrial control systems requiring high reliability and quick responses.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285750" lvl="0" indent="-285750" algn="l" rtl="0">
              <a:lnSpc>
                <a:spcPct val="150000"/>
              </a:lnSpc>
              <a:spcBef>
                <a:spcPts val="0"/>
              </a:spcBef>
              <a:spcAft>
                <a:spcPts val="0"/>
              </a:spcAft>
              <a:buSzPts val="1400"/>
              <a:buNone/>
            </a:pPr>
            <a:r>
              <a:rPr lang="en-US" sz="3200">
                <a:latin typeface="Times New Roman"/>
                <a:ea typeface="Times New Roman"/>
                <a:cs typeface="Times New Roman"/>
                <a:sym typeface="Times New Roman"/>
              </a:rPr>
              <a:t>Clustered Systems</a:t>
            </a:r>
            <a:endParaRPr/>
          </a:p>
        </p:txBody>
      </p:sp>
      <p:sp>
        <p:nvSpPr>
          <p:cNvPr id="188" name="Google Shape;188;p24"/>
          <p:cNvSpPr txBox="1">
            <a:spLocks noGrp="1"/>
          </p:cNvSpPr>
          <p:nvPr>
            <p:ph type="body" idx="1"/>
          </p:nvPr>
        </p:nvSpPr>
        <p:spPr>
          <a:xfrm>
            <a:off x="457200" y="1371601"/>
            <a:ext cx="8229600" cy="1432560"/>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Clustered operating systems are designed to manage and coordinate multiple computers (or nodes) working together as a unified </a:t>
            </a:r>
            <a:r>
              <a:rPr lang="en-US" sz="2000" dirty="0" smtClean="0">
                <a:latin typeface="Times New Roman"/>
                <a:ea typeface="Times New Roman"/>
                <a:cs typeface="Times New Roman"/>
                <a:sym typeface="Times New Roman"/>
              </a:rPr>
              <a:t>system(single system). </a:t>
            </a:r>
            <a:r>
              <a:rPr lang="en-US" sz="2000" dirty="0">
                <a:latin typeface="Times New Roman"/>
                <a:ea typeface="Times New Roman"/>
                <a:cs typeface="Times New Roman"/>
                <a:sym typeface="Times New Roman"/>
              </a:rPr>
              <a:t>These systems use clusters of interconnected machines to achieve high availability, scalability, and performance.</a:t>
            </a:r>
            <a:endParaRPr/>
          </a:p>
          <a:p>
            <a:pPr marL="457200" lvl="0" indent="-228600" algn="just" rtl="0">
              <a:lnSpc>
                <a:spcPct val="100000"/>
              </a:lnSpc>
              <a:spcBef>
                <a:spcPts val="360"/>
              </a:spcBef>
              <a:spcAft>
                <a:spcPts val="0"/>
              </a:spcAft>
              <a:buSzPts val="1800"/>
              <a:buNone/>
            </a:pPr>
            <a:endParaRPr sz="2000">
              <a:latin typeface="Times New Roman"/>
              <a:ea typeface="Times New Roman"/>
              <a:cs typeface="Times New Roman"/>
              <a:sym typeface="Times New Roman"/>
            </a:endParaRPr>
          </a:p>
        </p:txBody>
      </p:sp>
      <p:sp>
        <p:nvSpPr>
          <p:cNvPr id="189" name="Google Shape;189;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19</a:t>
            </a:fld>
            <a:endParaRPr/>
          </a:p>
        </p:txBody>
      </p:sp>
      <p:sp>
        <p:nvSpPr>
          <p:cNvPr id="190" name="Google Shape;190;p24" descr="Representation of clustered operating system"/>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91" name="Google Shape;191;p24" descr="https://media.geeksforgeeks.org/wp-content/uploads/20210528183232/Clustered-300x259.png"/>
          <p:cNvPicPr preferRelativeResize="0"/>
          <p:nvPr/>
        </p:nvPicPr>
        <p:blipFill rotWithShape="1">
          <a:blip r:embed="rId3">
            <a:alphaModFix/>
          </a:blip>
          <a:srcRect/>
          <a:stretch/>
        </p:blipFill>
        <p:spPr>
          <a:xfrm>
            <a:off x="2665094" y="2804161"/>
            <a:ext cx="4355465" cy="2466975"/>
          </a:xfrm>
          <a:prstGeom prst="rect">
            <a:avLst/>
          </a:prstGeom>
          <a:noFill/>
          <a:ln>
            <a:noFill/>
          </a:ln>
        </p:spPr>
      </p:pic>
      <p:sp>
        <p:nvSpPr>
          <p:cNvPr id="192" name="Google Shape;192;p24"/>
          <p:cNvSpPr txBox="1"/>
          <p:nvPr/>
        </p:nvSpPr>
        <p:spPr>
          <a:xfrm>
            <a:off x="965200" y="5537200"/>
            <a:ext cx="759968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Figure 5: Clustered Operating System</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Content</a:t>
            </a:r>
            <a:endParaRPr/>
          </a:p>
        </p:txBody>
      </p:sp>
      <p:sp>
        <p:nvSpPr>
          <p:cNvPr id="48" name="Google Shape;48;p2"/>
          <p:cNvSpPr txBox="1">
            <a:spLocks noGrp="1"/>
          </p:cNvSpPr>
          <p:nvPr>
            <p:ph type="body" idx="1"/>
          </p:nvPr>
        </p:nvSpPr>
        <p:spPr>
          <a:xfrm>
            <a:off x="457200" y="1083501"/>
            <a:ext cx="8229600" cy="5404981"/>
          </a:xfrm>
          <a:prstGeom prst="rect">
            <a:avLst/>
          </a:prstGeom>
          <a:noFill/>
          <a:ln>
            <a:noFill/>
          </a:ln>
        </p:spPr>
        <p:txBody>
          <a:bodyPr spcFirstLastPara="1" wrap="square" lIns="91425" tIns="45700" rIns="91425" bIns="45700" anchor="t" anchorCtr="0">
            <a:noAutofit/>
          </a:bodyPr>
          <a:lstStyle/>
          <a:p>
            <a:pPr marL="285750" lvl="0" indent="-285750" algn="just" rtl="0">
              <a:lnSpc>
                <a:spcPct val="150000"/>
              </a:lnSpc>
              <a:spcBef>
                <a:spcPts val="0"/>
              </a:spcBef>
              <a:spcAft>
                <a:spcPts val="0"/>
              </a:spcAft>
              <a:buSzPts val="1800"/>
              <a:buFont typeface="Arial"/>
              <a:buChar char="•"/>
            </a:pPr>
            <a:r>
              <a:rPr lang="en-US" sz="1800" dirty="0">
                <a:latin typeface="Times New Roman"/>
                <a:ea typeface="Times New Roman"/>
                <a:cs typeface="Times New Roman"/>
                <a:sym typeface="Times New Roman"/>
              </a:rPr>
              <a:t>Introduction to Operating systems</a:t>
            </a:r>
            <a:endParaRPr/>
          </a:p>
          <a:p>
            <a:pPr marL="285750" lvl="0" indent="-285750" algn="just" rtl="0">
              <a:lnSpc>
                <a:spcPct val="150000"/>
              </a:lnSpc>
              <a:spcBef>
                <a:spcPts val="0"/>
              </a:spcBef>
              <a:spcAft>
                <a:spcPts val="0"/>
              </a:spcAft>
              <a:buSzPts val="1800"/>
              <a:buFont typeface="Arial"/>
              <a:buChar char="•"/>
            </a:pPr>
            <a:r>
              <a:rPr lang="en-US" sz="1800" dirty="0">
                <a:latin typeface="Times New Roman"/>
                <a:ea typeface="Times New Roman"/>
                <a:cs typeface="Times New Roman"/>
                <a:sym typeface="Times New Roman"/>
              </a:rPr>
              <a:t>Operating System role</a:t>
            </a:r>
            <a:endParaRPr/>
          </a:p>
          <a:p>
            <a:pPr marL="285750" lvl="0" indent="-285750" algn="just" rtl="0">
              <a:lnSpc>
                <a:spcPct val="150000"/>
              </a:lnSpc>
              <a:spcBef>
                <a:spcPts val="0"/>
              </a:spcBef>
              <a:spcAft>
                <a:spcPts val="0"/>
              </a:spcAft>
              <a:buSzPts val="1800"/>
              <a:buFont typeface="Arial"/>
              <a:buChar char="•"/>
            </a:pPr>
            <a:r>
              <a:rPr lang="en-US" sz="1800" dirty="0">
                <a:latin typeface="Times New Roman"/>
                <a:ea typeface="Times New Roman"/>
                <a:cs typeface="Times New Roman"/>
                <a:sym typeface="Times New Roman"/>
              </a:rPr>
              <a:t>Computer system architecture</a:t>
            </a:r>
            <a:endParaRPr/>
          </a:p>
          <a:p>
            <a:pPr marL="285750" lvl="0" indent="-285750" algn="just" rtl="0">
              <a:lnSpc>
                <a:spcPct val="150000"/>
              </a:lnSpc>
              <a:spcBef>
                <a:spcPts val="0"/>
              </a:spcBef>
              <a:spcAft>
                <a:spcPts val="0"/>
              </a:spcAft>
              <a:buSzPts val="1800"/>
              <a:buFont typeface="Arial"/>
              <a:buChar char="•"/>
            </a:pPr>
            <a:r>
              <a:rPr lang="en-US" sz="1800" dirty="0">
                <a:latin typeface="Times New Roman"/>
                <a:ea typeface="Times New Roman"/>
                <a:cs typeface="Times New Roman"/>
                <a:sym typeface="Times New Roman"/>
              </a:rPr>
              <a:t>Single processor</a:t>
            </a:r>
            <a:endParaRPr/>
          </a:p>
          <a:p>
            <a:pPr marL="285750" lvl="0" indent="-285750" algn="just" rtl="0">
              <a:lnSpc>
                <a:spcPct val="150000"/>
              </a:lnSpc>
              <a:spcBef>
                <a:spcPts val="0"/>
              </a:spcBef>
              <a:spcAft>
                <a:spcPts val="0"/>
              </a:spcAft>
              <a:buSzPts val="1800"/>
              <a:buFont typeface="Arial"/>
              <a:buChar char="•"/>
            </a:pPr>
            <a:r>
              <a:rPr lang="en-US" sz="1800" dirty="0">
                <a:latin typeface="Times New Roman"/>
                <a:ea typeface="Times New Roman"/>
                <a:cs typeface="Times New Roman"/>
                <a:sym typeface="Times New Roman"/>
              </a:rPr>
              <a:t> Multiprocessor Systems</a:t>
            </a:r>
            <a:endParaRPr/>
          </a:p>
          <a:p>
            <a:pPr marL="285750" lvl="0" indent="-285750" algn="just" rtl="0">
              <a:lnSpc>
                <a:spcPct val="150000"/>
              </a:lnSpc>
              <a:spcBef>
                <a:spcPts val="0"/>
              </a:spcBef>
              <a:spcAft>
                <a:spcPts val="0"/>
              </a:spcAft>
              <a:buSzPts val="1800"/>
              <a:buFont typeface="Arial"/>
              <a:buChar char="•"/>
            </a:pPr>
            <a:r>
              <a:rPr lang="en-US" sz="1800" dirty="0">
                <a:latin typeface="Times New Roman"/>
                <a:ea typeface="Times New Roman"/>
                <a:cs typeface="Times New Roman"/>
                <a:sym typeface="Times New Roman"/>
              </a:rPr>
              <a:t>Clustered Systems</a:t>
            </a:r>
            <a:endParaRPr/>
          </a:p>
          <a:p>
            <a:pPr marL="285750" lvl="0" indent="-285750" algn="just" rtl="0">
              <a:lnSpc>
                <a:spcPct val="150000"/>
              </a:lnSpc>
              <a:spcBef>
                <a:spcPts val="0"/>
              </a:spcBef>
              <a:spcAft>
                <a:spcPts val="0"/>
              </a:spcAft>
              <a:buSzPts val="1800"/>
              <a:buFont typeface="Arial"/>
              <a:buChar char="•"/>
            </a:pPr>
            <a:r>
              <a:rPr lang="en-US" sz="1800" dirty="0">
                <a:latin typeface="Times New Roman"/>
                <a:ea typeface="Times New Roman"/>
                <a:cs typeface="Times New Roman"/>
                <a:sym typeface="Times New Roman"/>
              </a:rPr>
              <a:t>OS structure</a:t>
            </a:r>
            <a:endParaRPr/>
          </a:p>
          <a:p>
            <a:pPr marL="285750" lvl="0" indent="-285750" algn="just" rtl="0">
              <a:lnSpc>
                <a:spcPct val="150000"/>
              </a:lnSpc>
              <a:spcBef>
                <a:spcPts val="0"/>
              </a:spcBef>
              <a:spcAft>
                <a:spcPts val="0"/>
              </a:spcAft>
              <a:buSzPts val="1800"/>
              <a:buFont typeface="Arial"/>
              <a:buChar char="•"/>
            </a:pPr>
            <a:r>
              <a:rPr lang="en-US" sz="1800" dirty="0">
                <a:latin typeface="Times New Roman"/>
                <a:ea typeface="Times New Roman"/>
                <a:cs typeface="Times New Roman"/>
                <a:sym typeface="Times New Roman"/>
              </a:rPr>
              <a:t>OS operations</a:t>
            </a:r>
            <a:endParaRPr/>
          </a:p>
          <a:p>
            <a:pPr marL="285750" lvl="0" indent="-285750" algn="just" rtl="0">
              <a:lnSpc>
                <a:spcPct val="150000"/>
              </a:lnSpc>
              <a:spcBef>
                <a:spcPts val="0"/>
              </a:spcBef>
              <a:spcAft>
                <a:spcPts val="0"/>
              </a:spcAft>
              <a:buSzPts val="1800"/>
              <a:buFont typeface="Arial"/>
              <a:buChar char="•"/>
            </a:pPr>
            <a:r>
              <a:rPr lang="en-US" sz="1800" dirty="0">
                <a:latin typeface="Times New Roman"/>
                <a:ea typeface="Times New Roman"/>
                <a:cs typeface="Times New Roman"/>
                <a:sym typeface="Times New Roman"/>
              </a:rPr>
              <a:t>Components of OS </a:t>
            </a:r>
            <a:endParaRPr/>
          </a:p>
          <a:p>
            <a:pPr marL="285750" lvl="0" indent="-285750" algn="just" rtl="0">
              <a:lnSpc>
                <a:spcPct val="150000"/>
              </a:lnSpc>
              <a:spcBef>
                <a:spcPts val="0"/>
              </a:spcBef>
              <a:spcAft>
                <a:spcPts val="0"/>
              </a:spcAft>
              <a:buSzPts val="1800"/>
              <a:buFont typeface="Arial"/>
              <a:buChar char="•"/>
            </a:pPr>
            <a:r>
              <a:rPr lang="en-US" sz="1800" dirty="0">
                <a:latin typeface="Times New Roman"/>
                <a:ea typeface="Times New Roman"/>
                <a:cs typeface="Times New Roman"/>
                <a:sym typeface="Times New Roman"/>
              </a:rPr>
              <a:t>Process management</a:t>
            </a:r>
            <a:endParaRPr/>
          </a:p>
          <a:p>
            <a:pPr marL="285750" lvl="0" indent="-285750" algn="just" rtl="0">
              <a:lnSpc>
                <a:spcPct val="150000"/>
              </a:lnSpc>
              <a:spcBef>
                <a:spcPts val="0"/>
              </a:spcBef>
              <a:spcAft>
                <a:spcPts val="0"/>
              </a:spcAft>
              <a:buSzPts val="1800"/>
              <a:buFont typeface="Arial"/>
              <a:buChar char="•"/>
            </a:pPr>
            <a:r>
              <a:rPr lang="en-US" sz="1800" dirty="0">
                <a:latin typeface="Times New Roman"/>
                <a:ea typeface="Times New Roman"/>
                <a:cs typeface="Times New Roman"/>
                <a:sym typeface="Times New Roman"/>
              </a:rPr>
              <a:t>Memory management </a:t>
            </a:r>
            <a:endParaRPr/>
          </a:p>
          <a:p>
            <a:pPr marL="285750" lvl="0" indent="-285750" algn="just" rtl="0">
              <a:lnSpc>
                <a:spcPct val="150000"/>
              </a:lnSpc>
              <a:spcBef>
                <a:spcPts val="0"/>
              </a:spcBef>
              <a:spcAft>
                <a:spcPts val="0"/>
              </a:spcAft>
              <a:buSzPts val="1800"/>
              <a:buFont typeface="Arial"/>
              <a:buChar char="•"/>
            </a:pPr>
            <a:r>
              <a:rPr lang="en-US" sz="1800" dirty="0">
                <a:latin typeface="Times New Roman"/>
                <a:ea typeface="Times New Roman"/>
                <a:cs typeface="Times New Roman"/>
                <a:sym typeface="Times New Roman"/>
              </a:rPr>
              <a:t>Storage management</a:t>
            </a:r>
            <a:endParaRPr/>
          </a:p>
          <a:p>
            <a:pPr marL="285750" lvl="0" indent="-285750" algn="just" rtl="0">
              <a:lnSpc>
                <a:spcPct val="150000"/>
              </a:lnSpc>
              <a:spcBef>
                <a:spcPts val="0"/>
              </a:spcBef>
              <a:spcAft>
                <a:spcPts val="0"/>
              </a:spcAft>
              <a:buSzPts val="1800"/>
              <a:buFont typeface="Arial"/>
              <a:buChar char="•"/>
            </a:pPr>
            <a:r>
              <a:rPr lang="en-US" sz="1800" dirty="0">
                <a:latin typeface="Times New Roman"/>
                <a:ea typeface="Times New Roman"/>
                <a:cs typeface="Times New Roman"/>
                <a:sym typeface="Times New Roman"/>
              </a:rPr>
              <a:t> I/O management</a:t>
            </a:r>
            <a:r>
              <a:rPr lang="en-US" sz="1800" b="0" dirty="0">
                <a:solidFill>
                  <a:srgbClr val="000000"/>
                </a:solidFill>
                <a:latin typeface="Times New Roman"/>
                <a:ea typeface="Times New Roman"/>
                <a:cs typeface="Times New Roman"/>
                <a:sym typeface="Times New Roman"/>
              </a:rPr>
              <a:t>  </a:t>
            </a:r>
            <a:endParaRPr/>
          </a:p>
          <a:p>
            <a:pPr marL="0" lvl="0" indent="0" algn="just" rtl="0">
              <a:lnSpc>
                <a:spcPct val="100000"/>
              </a:lnSpc>
              <a:spcBef>
                <a:spcPts val="360"/>
              </a:spcBef>
              <a:spcAft>
                <a:spcPts val="0"/>
              </a:spcAft>
              <a:buClr>
                <a:schemeClr val="dk1"/>
              </a:buClr>
              <a:buSzPts val="1800"/>
              <a:buNone/>
            </a:pPr>
            <a:endParaRPr sz="1800">
              <a:solidFill>
                <a:srgbClr val="273239"/>
              </a:solidFill>
              <a:latin typeface="Times New Roman"/>
              <a:ea typeface="Times New Roman"/>
              <a:cs typeface="Times New Roman"/>
              <a:sym typeface="Times New Roman"/>
            </a:endParaRPr>
          </a:p>
        </p:txBody>
      </p:sp>
      <p:sp>
        <p:nvSpPr>
          <p:cNvPr id="49" name="Google Shape;49;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Key Features of Clustered OS</a:t>
            </a:r>
            <a:endParaRPr/>
          </a:p>
        </p:txBody>
      </p:sp>
      <p:sp>
        <p:nvSpPr>
          <p:cNvPr id="198" name="Google Shape;19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20</a:t>
            </a:fld>
            <a:endParaRPr/>
          </a:p>
        </p:txBody>
      </p:sp>
      <p:sp>
        <p:nvSpPr>
          <p:cNvPr id="199" name="Google Shape;199;p25"/>
          <p:cNvSpPr txBox="1">
            <a:spLocks noGrp="1"/>
          </p:cNvSpPr>
          <p:nvPr>
            <p:ph type="body" idx="1"/>
          </p:nvPr>
        </p:nvSpPr>
        <p:spPr>
          <a:xfrm>
            <a:off x="457199" y="818427"/>
            <a:ext cx="7751379" cy="5632271"/>
          </a:xfrm>
          <a:prstGeom prst="rect">
            <a:avLst/>
          </a:prstGeom>
          <a:noFill/>
          <a:ln>
            <a:noFill/>
          </a:ln>
        </p:spPr>
        <p:txBody>
          <a:bodyPr spcFirstLastPara="1" wrap="square" lIns="91425" tIns="45700" rIns="91425" bIns="45700" anchor="ctr" anchorCtr="0">
            <a:spAutoFit/>
          </a:bodyPr>
          <a:lstStyle/>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Node-Based Architecture:</a:t>
            </a:r>
            <a:r>
              <a:rPr lang="en-US" sz="2000" b="0" i="0" u="none" strike="noStrike" cap="none" dirty="0">
                <a:solidFill>
                  <a:schemeClr val="dk1"/>
                </a:solidFill>
                <a:latin typeface="Times New Roman"/>
                <a:ea typeface="Times New Roman"/>
                <a:cs typeface="Times New Roman"/>
                <a:sym typeface="Times New Roman"/>
              </a:rPr>
              <a:t> Multiple computers, or nodes, are connected to form a cluster. Each node runs its own OS but is coordinated to act as a single unit.</a:t>
            </a:r>
            <a:endParaRPr/>
          </a:p>
          <a:p>
            <a:pPr marL="0" marR="0" lvl="0" indent="0" algn="just" rtl="0">
              <a:lnSpc>
                <a:spcPct val="100000"/>
              </a:lnSpc>
              <a:spcBef>
                <a:spcPts val="0"/>
              </a:spcBef>
              <a:spcAft>
                <a:spcPts val="0"/>
              </a:spcAft>
              <a:buClr>
                <a:schemeClr val="dk1"/>
              </a:buClr>
              <a:buSzPts val="2000"/>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High Availability:</a:t>
            </a:r>
            <a:r>
              <a:rPr lang="en-US" sz="2000" b="0" i="0" u="none" strike="noStrike" cap="none" dirty="0">
                <a:solidFill>
                  <a:schemeClr val="dk1"/>
                </a:solidFill>
                <a:latin typeface="Times New Roman"/>
                <a:ea typeface="Times New Roman"/>
                <a:cs typeface="Times New Roman"/>
                <a:sym typeface="Times New Roman"/>
              </a:rPr>
              <a:t> If one node fails, others in the cluster take over, ensuring uninterrupted service.</a:t>
            </a:r>
            <a:endParaRPr/>
          </a:p>
          <a:p>
            <a:pPr marL="0" marR="0" lvl="0" indent="0" algn="just" rtl="0">
              <a:lnSpc>
                <a:spcPct val="100000"/>
              </a:lnSpc>
              <a:spcBef>
                <a:spcPts val="0"/>
              </a:spcBef>
              <a:spcAft>
                <a:spcPts val="0"/>
              </a:spcAft>
              <a:buClr>
                <a:schemeClr val="dk1"/>
              </a:buClr>
              <a:buSzPts val="2000"/>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Scalability:</a:t>
            </a:r>
            <a:r>
              <a:rPr lang="en-US" sz="2000" b="0" i="0" u="none" strike="noStrike" cap="none" dirty="0">
                <a:solidFill>
                  <a:schemeClr val="dk1"/>
                </a:solidFill>
                <a:latin typeface="Times New Roman"/>
                <a:ea typeface="Times New Roman"/>
                <a:cs typeface="Times New Roman"/>
                <a:sym typeface="Times New Roman"/>
              </a:rPr>
              <a:t> Nodes can be added or removed as needed, making it easier to handle growing workloads.</a:t>
            </a:r>
            <a:endParaRPr/>
          </a:p>
          <a:p>
            <a:pPr marL="0" marR="0" lvl="0" indent="0" algn="just" rtl="0">
              <a:lnSpc>
                <a:spcPct val="100000"/>
              </a:lnSpc>
              <a:spcBef>
                <a:spcPts val="0"/>
              </a:spcBef>
              <a:spcAft>
                <a:spcPts val="0"/>
              </a:spcAft>
              <a:buClr>
                <a:schemeClr val="dk1"/>
              </a:buClr>
              <a:buSzPts val="2000"/>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Load Balancing:</a:t>
            </a:r>
            <a:r>
              <a:rPr lang="en-US" sz="2000" b="0" i="0" u="none" strike="noStrike" cap="none" dirty="0">
                <a:solidFill>
                  <a:schemeClr val="dk1"/>
                </a:solidFill>
                <a:latin typeface="Times New Roman"/>
                <a:ea typeface="Times New Roman"/>
                <a:cs typeface="Times New Roman"/>
                <a:sym typeface="Times New Roman"/>
              </a:rPr>
              <a:t> Tasks are distributed across nodes to prevent any single node from being </a:t>
            </a:r>
            <a:r>
              <a:rPr lang="en-US" sz="2000" b="0" i="0" u="none" strike="noStrike" cap="none" dirty="0" smtClean="0">
                <a:solidFill>
                  <a:schemeClr val="dk1"/>
                </a:solidFill>
                <a:latin typeface="Times New Roman"/>
                <a:ea typeface="Times New Roman"/>
                <a:cs typeface="Times New Roman"/>
                <a:sym typeface="Times New Roman"/>
              </a:rPr>
              <a:t>overload.</a:t>
            </a:r>
            <a:endParaRPr/>
          </a:p>
          <a:p>
            <a:pPr marL="0" marR="0" lvl="0" indent="0" algn="just" rtl="0">
              <a:lnSpc>
                <a:spcPct val="100000"/>
              </a:lnSpc>
              <a:spcBef>
                <a:spcPts val="0"/>
              </a:spcBef>
              <a:spcAft>
                <a:spcPts val="0"/>
              </a:spcAft>
              <a:buClr>
                <a:schemeClr val="dk1"/>
              </a:buClr>
              <a:buSzPts val="2000"/>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smtClean="0">
                <a:solidFill>
                  <a:schemeClr val="dk1"/>
                </a:solidFill>
                <a:latin typeface="Times New Roman"/>
                <a:ea typeface="Times New Roman"/>
                <a:cs typeface="Times New Roman"/>
                <a:sym typeface="Times New Roman"/>
              </a:rPr>
              <a:t>Redundancy(availability):</a:t>
            </a:r>
            <a:r>
              <a:rPr lang="en-US" sz="2000" b="0" i="0" u="none" strike="noStrike" cap="none" dirty="0" smtClean="0">
                <a:solidFill>
                  <a:schemeClr val="dk1"/>
                </a:solidFill>
                <a:latin typeface="Times New Roman"/>
                <a:ea typeface="Times New Roman"/>
                <a:cs typeface="Times New Roman"/>
                <a:sym typeface="Times New Roman"/>
              </a:rPr>
              <a:t> </a:t>
            </a:r>
            <a:r>
              <a:rPr lang="en-US" sz="2000" b="0" i="0" u="none" strike="noStrike" cap="none" dirty="0">
                <a:solidFill>
                  <a:schemeClr val="dk1"/>
                </a:solidFill>
                <a:latin typeface="Times New Roman"/>
                <a:ea typeface="Times New Roman"/>
                <a:cs typeface="Times New Roman"/>
                <a:sym typeface="Times New Roman"/>
              </a:rPr>
              <a:t>Data and processes are </a:t>
            </a:r>
            <a:r>
              <a:rPr lang="en-US" sz="2000" b="0" i="0" u="none" strike="noStrike" cap="none" dirty="0" smtClean="0">
                <a:solidFill>
                  <a:schemeClr val="dk1"/>
                </a:solidFill>
                <a:latin typeface="Times New Roman"/>
                <a:ea typeface="Times New Roman"/>
                <a:cs typeface="Times New Roman"/>
                <a:sym typeface="Times New Roman"/>
              </a:rPr>
              <a:t>replicated(copy of data) across </a:t>
            </a:r>
            <a:r>
              <a:rPr lang="en-US" sz="2000" b="0" i="0" u="none" strike="noStrike" cap="none" dirty="0">
                <a:solidFill>
                  <a:schemeClr val="dk1"/>
                </a:solidFill>
                <a:latin typeface="Times New Roman"/>
                <a:ea typeface="Times New Roman"/>
                <a:cs typeface="Times New Roman"/>
                <a:sym typeface="Times New Roman"/>
              </a:rPr>
              <a:t>nodes to prevent data loss and enable fault tolerance.</a:t>
            </a:r>
            <a:endParaRPr/>
          </a:p>
          <a:p>
            <a:pPr marL="0" marR="0" lvl="0" indent="0" algn="just" rtl="0">
              <a:lnSpc>
                <a:spcPct val="100000"/>
              </a:lnSpc>
              <a:spcBef>
                <a:spcPts val="0"/>
              </a:spcBef>
              <a:spcAft>
                <a:spcPts val="0"/>
              </a:spcAft>
              <a:buClr>
                <a:schemeClr val="dk1"/>
              </a:buClr>
              <a:buSzPts val="2000"/>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Interconnect Network:</a:t>
            </a:r>
            <a:r>
              <a:rPr lang="en-US" sz="2000" b="0" i="0" u="none" strike="noStrike" cap="none" dirty="0">
                <a:solidFill>
                  <a:schemeClr val="dk1"/>
                </a:solidFill>
                <a:latin typeface="Times New Roman"/>
                <a:ea typeface="Times New Roman"/>
                <a:cs typeface="Times New Roman"/>
                <a:sym typeface="Times New Roman"/>
              </a:rPr>
              <a:t> Nodes communicate through high-speed networks such as </a:t>
            </a:r>
            <a:r>
              <a:rPr lang="en-US" sz="2000" b="0" i="0" u="none" strike="noStrike" cap="none" dirty="0" smtClean="0">
                <a:solidFill>
                  <a:schemeClr val="dk1"/>
                </a:solidFill>
                <a:latin typeface="Times New Roman"/>
                <a:ea typeface="Times New Roman"/>
                <a:cs typeface="Times New Roman"/>
                <a:sym typeface="Times New Roman"/>
              </a:rPr>
              <a:t>Ethernet.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Types of Clustered OS</a:t>
            </a:r>
            <a:endParaRPr/>
          </a:p>
        </p:txBody>
      </p:sp>
      <p:sp>
        <p:nvSpPr>
          <p:cNvPr id="205" name="Google Shape;205;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21</a:t>
            </a:fld>
            <a:endParaRPr/>
          </a:p>
        </p:txBody>
      </p:sp>
      <p:sp>
        <p:nvSpPr>
          <p:cNvPr id="206" name="Google Shape;206;p26"/>
          <p:cNvSpPr txBox="1">
            <a:spLocks noGrp="1"/>
          </p:cNvSpPr>
          <p:nvPr>
            <p:ph type="body" idx="1"/>
          </p:nvPr>
        </p:nvSpPr>
        <p:spPr>
          <a:xfrm>
            <a:off x="225972" y="1222193"/>
            <a:ext cx="7593724" cy="2554545"/>
          </a:xfrm>
          <a:prstGeom prst="rect">
            <a:avLst/>
          </a:prstGeom>
          <a:noFill/>
          <a:ln>
            <a:noFill/>
          </a:ln>
        </p:spPr>
        <p:txBody>
          <a:bodyPr spcFirstLastPara="1" wrap="square" lIns="91425" tIns="45700" rIns="91425" bIns="45700" anchor="ctr" anchorCtr="0">
            <a:spAutoFit/>
          </a:bodyPr>
          <a:lstStyle/>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High-Performance Clusters (HPC):</a:t>
            </a:r>
            <a:r>
              <a:rPr lang="en-US" sz="2000" b="0" i="0" u="none" strike="noStrike" cap="none" dirty="0">
                <a:solidFill>
                  <a:schemeClr val="dk1"/>
                </a:solidFill>
                <a:latin typeface="Times New Roman"/>
                <a:ea typeface="Times New Roman"/>
                <a:cs typeface="Times New Roman"/>
                <a:sym typeface="Times New Roman"/>
              </a:rPr>
              <a:t> Designed for computationally intensive tasks, such as simulations and scientific research.</a:t>
            </a:r>
            <a:endParaRPr/>
          </a:p>
          <a:p>
            <a:pPr marL="0" marR="0" lvl="0" indent="0" algn="just"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High-Availability Clusters (HA):</a:t>
            </a:r>
            <a:r>
              <a:rPr lang="en-US" sz="2000" b="0" i="0" u="none" strike="noStrike" cap="none" dirty="0">
                <a:solidFill>
                  <a:schemeClr val="dk1"/>
                </a:solidFill>
                <a:latin typeface="Times New Roman"/>
                <a:ea typeface="Times New Roman"/>
                <a:cs typeface="Times New Roman"/>
                <a:sym typeface="Times New Roman"/>
              </a:rPr>
              <a:t> Focused on ensuring uptime and reliability, often used for critical applications like databases.</a:t>
            </a:r>
            <a:endParaRPr/>
          </a:p>
          <a:p>
            <a:pPr marL="0" marR="0" lvl="0" indent="0" algn="just"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Load-Balancing Clusters:</a:t>
            </a:r>
            <a:r>
              <a:rPr lang="en-US" sz="2000" b="0" i="0" u="none" strike="noStrike" cap="none" dirty="0">
                <a:solidFill>
                  <a:schemeClr val="dk1"/>
                </a:solidFill>
                <a:latin typeface="Times New Roman"/>
                <a:ea typeface="Times New Roman"/>
                <a:cs typeface="Times New Roman"/>
                <a:sym typeface="Times New Roman"/>
              </a:rPr>
              <a:t> Distribute workloads among nodes for improved performance, common in web services.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Advantages of Clustered OS </a:t>
            </a:r>
            <a:endParaRPr/>
          </a:p>
        </p:txBody>
      </p:sp>
      <p:sp>
        <p:nvSpPr>
          <p:cNvPr id="212" name="Google Shape;212;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22</a:t>
            </a:fld>
            <a:endParaRPr/>
          </a:p>
        </p:txBody>
      </p:sp>
      <p:sp>
        <p:nvSpPr>
          <p:cNvPr id="213" name="Google Shape;213;p27"/>
          <p:cNvSpPr txBox="1">
            <a:spLocks noGrp="1"/>
          </p:cNvSpPr>
          <p:nvPr>
            <p:ph type="body" idx="1"/>
          </p:nvPr>
        </p:nvSpPr>
        <p:spPr>
          <a:xfrm>
            <a:off x="204952" y="1097650"/>
            <a:ext cx="8035159" cy="4401205"/>
          </a:xfrm>
          <a:prstGeom prst="rect">
            <a:avLst/>
          </a:prstGeom>
          <a:noFill/>
          <a:ln>
            <a:noFill/>
          </a:ln>
        </p:spPr>
        <p:txBody>
          <a:bodyPr spcFirstLastPara="1" wrap="square" lIns="91425" tIns="45700" rIns="91425" bIns="45700" anchor="ctr" anchorCtr="0">
            <a:spAutoFit/>
          </a:bodyPr>
          <a:lstStyle/>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Fault Tolerance:</a:t>
            </a:r>
            <a:r>
              <a:rPr lang="en-US" sz="2000" b="0" i="0" u="none" strike="noStrike" cap="none" dirty="0">
                <a:solidFill>
                  <a:schemeClr val="dk1"/>
                </a:solidFill>
                <a:latin typeface="Times New Roman"/>
                <a:ea typeface="Times New Roman"/>
                <a:cs typeface="Times New Roman"/>
                <a:sym typeface="Times New Roman"/>
              </a:rPr>
              <a:t> Redundant nodes ensure continuous service even in case of hardware or software failure.</a:t>
            </a:r>
            <a:endParaRPr/>
          </a:p>
          <a:p>
            <a:pPr marL="0" marR="0" lvl="0" indent="0" algn="just" rtl="0">
              <a:lnSpc>
                <a:spcPct val="100000"/>
              </a:lnSpc>
              <a:spcBef>
                <a:spcPts val="0"/>
              </a:spcBef>
              <a:spcAft>
                <a:spcPts val="0"/>
              </a:spcAft>
              <a:buClr>
                <a:schemeClr val="dk1"/>
              </a:buClr>
              <a:buSzPts val="2000"/>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Scalability:</a:t>
            </a:r>
            <a:r>
              <a:rPr lang="en-US" sz="2000" b="0" i="0" u="none" strike="noStrike" cap="none" dirty="0">
                <a:solidFill>
                  <a:schemeClr val="dk1"/>
                </a:solidFill>
                <a:latin typeface="Times New Roman"/>
                <a:ea typeface="Times New Roman"/>
                <a:cs typeface="Times New Roman"/>
                <a:sym typeface="Times New Roman"/>
              </a:rPr>
              <a:t> Nodes can be easily added to accommodate increased workloads.</a:t>
            </a:r>
            <a:endParaRPr/>
          </a:p>
          <a:p>
            <a:pPr marL="0" marR="0" lvl="0" indent="0" algn="just" rtl="0">
              <a:lnSpc>
                <a:spcPct val="100000"/>
              </a:lnSpc>
              <a:spcBef>
                <a:spcPts val="0"/>
              </a:spcBef>
              <a:spcAft>
                <a:spcPts val="0"/>
              </a:spcAft>
              <a:buClr>
                <a:schemeClr val="dk1"/>
              </a:buClr>
              <a:buSzPts val="2000"/>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Improved Performance:</a:t>
            </a:r>
            <a:r>
              <a:rPr lang="en-US" sz="2000" b="0" i="0" u="none" strike="noStrike" cap="none" dirty="0">
                <a:solidFill>
                  <a:schemeClr val="dk1"/>
                </a:solidFill>
                <a:latin typeface="Times New Roman"/>
                <a:ea typeface="Times New Roman"/>
                <a:cs typeface="Times New Roman"/>
                <a:sym typeface="Times New Roman"/>
              </a:rPr>
              <a:t> Tasks are divided among multiple nodes, enhancing processing power and speed.</a:t>
            </a:r>
            <a:endParaRPr/>
          </a:p>
          <a:p>
            <a:pPr marL="0" marR="0" lvl="0" indent="0" algn="just" rtl="0">
              <a:lnSpc>
                <a:spcPct val="100000"/>
              </a:lnSpc>
              <a:spcBef>
                <a:spcPts val="0"/>
              </a:spcBef>
              <a:spcAft>
                <a:spcPts val="0"/>
              </a:spcAft>
              <a:buClr>
                <a:schemeClr val="dk1"/>
              </a:buClr>
              <a:buSzPts val="2000"/>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Cost-Effective:</a:t>
            </a:r>
            <a:r>
              <a:rPr lang="en-US" sz="2000" b="0" i="0" u="none" strike="noStrike" cap="none" dirty="0">
                <a:solidFill>
                  <a:schemeClr val="dk1"/>
                </a:solidFill>
                <a:latin typeface="Times New Roman"/>
                <a:ea typeface="Times New Roman"/>
                <a:cs typeface="Times New Roman"/>
                <a:sym typeface="Times New Roman"/>
              </a:rPr>
              <a:t> Using commodity hardware reduces costs compared to building supercomputers.</a:t>
            </a:r>
            <a:endParaRPr/>
          </a:p>
          <a:p>
            <a:pPr marL="0" marR="0" lvl="0" indent="0" algn="just" rtl="0">
              <a:lnSpc>
                <a:spcPct val="100000"/>
              </a:lnSpc>
              <a:spcBef>
                <a:spcPts val="0"/>
              </a:spcBef>
              <a:spcAft>
                <a:spcPts val="0"/>
              </a:spcAft>
              <a:buClr>
                <a:schemeClr val="dk1"/>
              </a:buClr>
              <a:buSzPts val="2000"/>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Flexibility:</a:t>
            </a:r>
            <a:r>
              <a:rPr lang="en-US" sz="2000" b="0" i="0" u="none" strike="noStrike" cap="none" dirty="0">
                <a:solidFill>
                  <a:schemeClr val="dk1"/>
                </a:solidFill>
                <a:latin typeface="Times New Roman"/>
                <a:ea typeface="Times New Roman"/>
                <a:cs typeface="Times New Roman"/>
                <a:sym typeface="Times New Roman"/>
              </a:rPr>
              <a:t> Nodes can be configured and reconfigured based on the application’s requirements.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Disadvantages of Clustered OS</a:t>
            </a:r>
            <a:endParaRPr/>
          </a:p>
        </p:txBody>
      </p:sp>
      <p:sp>
        <p:nvSpPr>
          <p:cNvPr id="219" name="Google Shape;219;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23</a:t>
            </a:fld>
            <a:endParaRPr/>
          </a:p>
        </p:txBody>
      </p:sp>
      <p:sp>
        <p:nvSpPr>
          <p:cNvPr id="220" name="Google Shape;220;p28"/>
          <p:cNvSpPr txBox="1">
            <a:spLocks noGrp="1"/>
          </p:cNvSpPr>
          <p:nvPr>
            <p:ph type="body" idx="1"/>
          </p:nvPr>
        </p:nvSpPr>
        <p:spPr>
          <a:xfrm>
            <a:off x="120870" y="1265024"/>
            <a:ext cx="7845972" cy="3477875"/>
          </a:xfrm>
          <a:prstGeom prst="rect">
            <a:avLst/>
          </a:prstGeom>
          <a:noFill/>
          <a:ln>
            <a:noFill/>
          </a:ln>
        </p:spPr>
        <p:txBody>
          <a:bodyPr spcFirstLastPara="1" wrap="square" lIns="91425" tIns="45700" rIns="91425" bIns="45700" anchor="ctr" anchorCtr="0">
            <a:spAutoFit/>
          </a:bodyPr>
          <a:lstStyle/>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Complex Management:</a:t>
            </a:r>
            <a:r>
              <a:rPr lang="en-US" sz="2000" b="0" i="0" u="none" strike="noStrike" cap="none" dirty="0">
                <a:solidFill>
                  <a:schemeClr val="dk1"/>
                </a:solidFill>
                <a:latin typeface="Times New Roman"/>
                <a:ea typeface="Times New Roman"/>
                <a:cs typeface="Times New Roman"/>
                <a:sym typeface="Times New Roman"/>
              </a:rPr>
              <a:t> Managing and configuring clusters can be challenging, especially as the number of nodes increases.</a:t>
            </a:r>
            <a:endParaRPr/>
          </a:p>
          <a:p>
            <a:pPr marL="0" marR="0" lvl="0" indent="0" algn="just"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Cost of Setup:</a:t>
            </a:r>
            <a:r>
              <a:rPr lang="en-US" sz="2000" b="0" i="0" u="none" strike="noStrike" cap="none" dirty="0">
                <a:solidFill>
                  <a:schemeClr val="dk1"/>
                </a:solidFill>
                <a:latin typeface="Times New Roman"/>
                <a:ea typeface="Times New Roman"/>
                <a:cs typeface="Times New Roman"/>
                <a:sym typeface="Times New Roman"/>
              </a:rPr>
              <a:t> Requires high-speed networks and specialized software, which can be expensive.</a:t>
            </a:r>
            <a:endParaRPr/>
          </a:p>
          <a:p>
            <a:pPr marL="0" marR="0" lvl="0" indent="0" algn="just"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Synchronization Overhead:</a:t>
            </a:r>
            <a:r>
              <a:rPr lang="en-US" sz="2000" b="0" i="0" u="none" strike="noStrike" cap="none" dirty="0">
                <a:solidFill>
                  <a:schemeClr val="dk1"/>
                </a:solidFill>
                <a:latin typeface="Times New Roman"/>
                <a:ea typeface="Times New Roman"/>
                <a:cs typeface="Times New Roman"/>
                <a:sym typeface="Times New Roman"/>
              </a:rPr>
              <a:t> Ensuring consistency across nodes can introduce latency.</a:t>
            </a:r>
            <a:endParaRPr/>
          </a:p>
          <a:p>
            <a:pPr marL="0" marR="0" lvl="0" indent="0" algn="just"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Dependency on Interconnects:</a:t>
            </a:r>
            <a:r>
              <a:rPr lang="en-US" sz="2000" b="0" i="0" u="none" strike="noStrike" cap="none" dirty="0">
                <a:solidFill>
                  <a:schemeClr val="dk1"/>
                </a:solidFill>
                <a:latin typeface="Times New Roman"/>
                <a:ea typeface="Times New Roman"/>
                <a:cs typeface="Times New Roman"/>
                <a:sym typeface="Times New Roman"/>
              </a:rPr>
              <a:t> Performance heavily depends on the speed and reliability of the interconnect network.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Applications of Clustered OS</a:t>
            </a:r>
            <a:endParaRPr/>
          </a:p>
        </p:txBody>
      </p:sp>
      <p:sp>
        <p:nvSpPr>
          <p:cNvPr id="226" name="Google Shape;226;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24</a:t>
            </a:fld>
            <a:endParaRPr/>
          </a:p>
        </p:txBody>
      </p:sp>
      <p:sp>
        <p:nvSpPr>
          <p:cNvPr id="227" name="Google Shape;227;p29"/>
          <p:cNvSpPr txBox="1">
            <a:spLocks noGrp="1"/>
          </p:cNvSpPr>
          <p:nvPr>
            <p:ph type="body" idx="1"/>
          </p:nvPr>
        </p:nvSpPr>
        <p:spPr>
          <a:xfrm>
            <a:off x="204952" y="1055608"/>
            <a:ext cx="8623738" cy="4401205"/>
          </a:xfrm>
          <a:prstGeom prst="rect">
            <a:avLst/>
          </a:prstGeom>
          <a:noFill/>
          <a:ln>
            <a:noFill/>
          </a:ln>
        </p:spPr>
        <p:txBody>
          <a:bodyPr spcFirstLastPara="1" wrap="square" lIns="91425" tIns="45700" rIns="91425" bIns="45700" anchor="ctr" anchorCtr="0">
            <a:spAutoFit/>
          </a:bodyPr>
          <a:lstStyle/>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Data Centers:</a:t>
            </a:r>
            <a:r>
              <a:rPr lang="en-US" sz="2000" b="0" i="0" u="none" strike="noStrike" cap="none" dirty="0">
                <a:solidFill>
                  <a:schemeClr val="dk1"/>
                </a:solidFill>
                <a:latin typeface="Times New Roman"/>
                <a:ea typeface="Times New Roman"/>
                <a:cs typeface="Times New Roman"/>
                <a:sym typeface="Times New Roman"/>
              </a:rPr>
              <a:t> Used for hosting cloud services and handling large-scale data processing.</a:t>
            </a:r>
            <a:endParaRPr/>
          </a:p>
          <a:p>
            <a:pPr marL="0" marR="0" lvl="0" indent="0" algn="just"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Scientific Research:</a:t>
            </a:r>
            <a:r>
              <a:rPr lang="en-US" sz="2000" b="0" i="0" u="none" strike="noStrike" cap="none" dirty="0">
                <a:solidFill>
                  <a:schemeClr val="dk1"/>
                </a:solidFill>
                <a:latin typeface="Times New Roman"/>
                <a:ea typeface="Times New Roman"/>
                <a:cs typeface="Times New Roman"/>
                <a:sym typeface="Times New Roman"/>
              </a:rPr>
              <a:t> Perform complex computations and simulations in areas like weather prediction and molecular modeling.</a:t>
            </a:r>
            <a:endParaRPr/>
          </a:p>
          <a:p>
            <a:pPr marL="0" marR="0" lvl="0" indent="0" algn="just"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Web Servers:</a:t>
            </a:r>
            <a:r>
              <a:rPr lang="en-US" sz="2000" b="0" i="0" u="none" strike="noStrike" cap="none" dirty="0">
                <a:solidFill>
                  <a:schemeClr val="dk1"/>
                </a:solidFill>
                <a:latin typeface="Times New Roman"/>
                <a:ea typeface="Times New Roman"/>
                <a:cs typeface="Times New Roman"/>
                <a:sym typeface="Times New Roman"/>
              </a:rPr>
              <a:t> Enable load balancing and high availability for e-commerce and web hosting.</a:t>
            </a:r>
            <a:endParaRPr/>
          </a:p>
          <a:p>
            <a:pPr marL="0" marR="0" lvl="0" indent="0" algn="just"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Big Data Analytics:</a:t>
            </a:r>
            <a:r>
              <a:rPr lang="en-US" sz="2000" b="0" i="0" u="none" strike="noStrike" cap="none" dirty="0">
                <a:solidFill>
                  <a:schemeClr val="dk1"/>
                </a:solidFill>
                <a:latin typeface="Times New Roman"/>
                <a:ea typeface="Times New Roman"/>
                <a:cs typeface="Times New Roman"/>
                <a:sym typeface="Times New Roman"/>
              </a:rPr>
              <a:t> Handle distributed processing of massive </a:t>
            </a:r>
            <a:r>
              <a:rPr lang="en-US" sz="2000" b="0" i="0" u="none" strike="noStrike" cap="none" dirty="0" smtClean="0">
                <a:solidFill>
                  <a:schemeClr val="dk1"/>
                </a:solidFill>
                <a:latin typeface="Times New Roman"/>
                <a:ea typeface="Times New Roman"/>
                <a:cs typeface="Times New Roman"/>
                <a:sym typeface="Times New Roman"/>
              </a:rPr>
              <a:t>datasets(banking), </a:t>
            </a:r>
            <a:r>
              <a:rPr lang="en-US" sz="2000" b="0" i="0" u="none" strike="noStrike" cap="none" dirty="0">
                <a:solidFill>
                  <a:schemeClr val="dk1"/>
                </a:solidFill>
                <a:latin typeface="Times New Roman"/>
                <a:ea typeface="Times New Roman"/>
                <a:cs typeface="Times New Roman"/>
                <a:sym typeface="Times New Roman"/>
              </a:rPr>
              <a:t>such as in </a:t>
            </a:r>
            <a:r>
              <a:rPr lang="en-US" sz="2000" b="0" i="0" u="none" strike="noStrike" cap="none" dirty="0" err="1">
                <a:solidFill>
                  <a:schemeClr val="dk1"/>
                </a:solidFill>
                <a:latin typeface="Times New Roman"/>
                <a:ea typeface="Times New Roman"/>
                <a:cs typeface="Times New Roman"/>
                <a:sym typeface="Times New Roman"/>
              </a:rPr>
              <a:t>Hadoop</a:t>
            </a:r>
            <a:r>
              <a:rPr lang="en-US" sz="2000" b="0" i="0" u="none" strike="noStrike" cap="none" dirty="0">
                <a:solidFill>
                  <a:schemeClr val="dk1"/>
                </a:solidFill>
                <a:latin typeface="Times New Roman"/>
                <a:ea typeface="Times New Roman"/>
                <a:cs typeface="Times New Roman"/>
                <a:sym typeface="Times New Roman"/>
              </a:rPr>
              <a:t> or Apache Spark clusters.</a:t>
            </a:r>
            <a:endParaRPr/>
          </a:p>
          <a:p>
            <a:pPr marL="0" marR="0" lvl="0" indent="0" algn="just"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Enterprise Systems:</a:t>
            </a:r>
            <a:r>
              <a:rPr lang="en-US" sz="2000" b="0" i="0" u="none" strike="noStrike" cap="none" dirty="0">
                <a:solidFill>
                  <a:schemeClr val="dk1"/>
                </a:solidFill>
                <a:latin typeface="Times New Roman"/>
                <a:ea typeface="Times New Roman"/>
                <a:cs typeface="Times New Roman"/>
                <a:sym typeface="Times New Roman"/>
              </a:rPr>
              <a:t> Support critical business applications requiring high reliability and scalability.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0"/>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a:t>Operating Systems Structures</a:t>
            </a:r>
            <a:endParaRPr/>
          </a:p>
        </p:txBody>
      </p:sp>
      <p:sp>
        <p:nvSpPr>
          <p:cNvPr id="233" name="Google Shape;233;p30"/>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A system structure for an operating system is like the blueprint of how an OS is organized and how its different parts interact with each other. Because operating systems have complex structures, we want a structure that is easy to understand so that we can adapt an operating system to meet our specific needs. </a:t>
            </a:r>
            <a:endParaRPr lang="en-US" sz="2000" dirty="0" smtClean="0">
              <a:latin typeface="Times New Roman"/>
              <a:ea typeface="Times New Roman"/>
              <a:cs typeface="Times New Roman"/>
              <a:sym typeface="Times New Roman"/>
            </a:endParaRPr>
          </a:p>
          <a:p>
            <a:pPr marL="457200" lvl="0" indent="-342900" algn="just" rtl="0">
              <a:lnSpc>
                <a:spcPct val="100000"/>
              </a:lnSpc>
              <a:spcBef>
                <a:spcPts val="360"/>
              </a:spcBef>
              <a:spcAft>
                <a:spcPts val="0"/>
              </a:spcAft>
              <a:buSzPts val="1800"/>
              <a:buChar char="•"/>
            </a:pPr>
            <a:r>
              <a:rPr lang="en-US" sz="2000" dirty="0" smtClean="0">
                <a:latin typeface="Times New Roman"/>
                <a:ea typeface="Times New Roman"/>
                <a:cs typeface="Times New Roman"/>
                <a:sym typeface="Times New Roman"/>
              </a:rPr>
              <a:t>Similar </a:t>
            </a:r>
            <a:r>
              <a:rPr lang="en-US" sz="2000" dirty="0">
                <a:latin typeface="Times New Roman"/>
                <a:ea typeface="Times New Roman"/>
                <a:cs typeface="Times New Roman"/>
                <a:sym typeface="Times New Roman"/>
              </a:rPr>
              <a:t>to how we break down larger problems into smaller, more manageable </a:t>
            </a:r>
            <a:r>
              <a:rPr lang="en-US" sz="2000" dirty="0" smtClean="0">
                <a:latin typeface="Times New Roman"/>
                <a:ea typeface="Times New Roman"/>
                <a:cs typeface="Times New Roman"/>
                <a:sym typeface="Times New Roman"/>
              </a:rPr>
              <a:t>sub problems</a:t>
            </a:r>
            <a:r>
              <a:rPr lang="en-US" sz="2000" dirty="0">
                <a:latin typeface="Times New Roman"/>
                <a:ea typeface="Times New Roman"/>
                <a:cs typeface="Times New Roman"/>
                <a:sym typeface="Times New Roman"/>
              </a:rPr>
              <a:t>, building an operating system in pieces is simpler. </a:t>
            </a:r>
            <a:endParaRPr lang="en-US" sz="2000" dirty="0" smtClean="0">
              <a:latin typeface="Times New Roman"/>
              <a:ea typeface="Times New Roman"/>
              <a:cs typeface="Times New Roman"/>
              <a:sym typeface="Times New Roman"/>
            </a:endParaRPr>
          </a:p>
          <a:p>
            <a:pPr marL="457200" lvl="0" indent="-342900" algn="just" rtl="0">
              <a:lnSpc>
                <a:spcPct val="100000"/>
              </a:lnSpc>
              <a:spcBef>
                <a:spcPts val="360"/>
              </a:spcBef>
              <a:spcAft>
                <a:spcPts val="0"/>
              </a:spcAft>
              <a:buSzPts val="1800"/>
              <a:buChar char="•"/>
            </a:pPr>
            <a:r>
              <a:rPr lang="en-US" sz="2000" dirty="0" smtClean="0">
                <a:latin typeface="Times New Roman"/>
                <a:ea typeface="Times New Roman"/>
                <a:cs typeface="Times New Roman"/>
                <a:sym typeface="Times New Roman"/>
              </a:rPr>
              <a:t>The </a:t>
            </a:r>
            <a:r>
              <a:rPr lang="en-US" sz="2000" dirty="0">
                <a:latin typeface="Times New Roman"/>
                <a:ea typeface="Times New Roman"/>
                <a:cs typeface="Times New Roman"/>
                <a:sym typeface="Times New Roman"/>
              </a:rPr>
              <a:t>strategy for integrating different operating system components within the kernel can be thought of as an operating system structure. </a:t>
            </a:r>
            <a:endParaRPr lang="en-US" sz="2000" dirty="0" smtClean="0">
              <a:latin typeface="Times New Roman"/>
              <a:ea typeface="Times New Roman"/>
              <a:cs typeface="Times New Roman"/>
              <a:sym typeface="Times New Roman"/>
            </a:endParaRPr>
          </a:p>
          <a:p>
            <a:pPr marL="457200" lvl="0" indent="-342900" algn="just" rtl="0">
              <a:lnSpc>
                <a:spcPct val="100000"/>
              </a:lnSpc>
              <a:spcBef>
                <a:spcPts val="360"/>
              </a:spcBef>
              <a:spcAft>
                <a:spcPts val="0"/>
              </a:spcAft>
              <a:buSzPts val="1800"/>
              <a:buChar char="•"/>
            </a:pPr>
            <a:r>
              <a:rPr lang="en-IN" sz="2000" dirty="0" smtClean="0">
                <a:latin typeface="Times New Roman"/>
                <a:ea typeface="Times New Roman"/>
                <a:cs typeface="Times New Roman"/>
                <a:sym typeface="Times New Roman"/>
              </a:rPr>
              <a:t>Kernel manages the system resources and enable communication between h/w and s/w. it manages memory, </a:t>
            </a:r>
            <a:r>
              <a:rPr lang="en-IN" sz="2000" dirty="0" err="1" smtClean="0">
                <a:latin typeface="Times New Roman"/>
                <a:ea typeface="Times New Roman"/>
                <a:cs typeface="Times New Roman"/>
                <a:sym typeface="Times New Roman"/>
              </a:rPr>
              <a:t>cpu</a:t>
            </a:r>
            <a:r>
              <a:rPr lang="en-IN" sz="2000" dirty="0" smtClean="0">
                <a:latin typeface="Times New Roman"/>
                <a:ea typeface="Times New Roman"/>
                <a:cs typeface="Times New Roman"/>
                <a:sym typeface="Times New Roman"/>
              </a:rPr>
              <a:t> scheduling, </a:t>
            </a:r>
            <a:r>
              <a:rPr lang="en-IN" sz="2000" dirty="0" err="1" smtClean="0">
                <a:latin typeface="Times New Roman"/>
                <a:ea typeface="Times New Roman"/>
                <a:cs typeface="Times New Roman"/>
                <a:sym typeface="Times New Roman"/>
              </a:rPr>
              <a:t>i</a:t>
            </a:r>
            <a:r>
              <a:rPr lang="en-IN" sz="2000" dirty="0" smtClean="0">
                <a:latin typeface="Times New Roman"/>
                <a:ea typeface="Times New Roman"/>
                <a:cs typeface="Times New Roman"/>
                <a:sym typeface="Times New Roman"/>
              </a:rPr>
              <a:t>/p and o/p devices mgmt, process control and system security.</a:t>
            </a:r>
            <a:endParaRPr sz="2000">
              <a:latin typeface="Times New Roman"/>
              <a:ea typeface="Times New Roman"/>
              <a:cs typeface="Times New Roman"/>
              <a:sym typeface="Times New Roman"/>
            </a:endParaRPr>
          </a:p>
        </p:txBody>
      </p:sp>
      <p:sp>
        <p:nvSpPr>
          <p:cNvPr id="234" name="Google Shape;234;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Types of Operating Systems Structures</a:t>
            </a:r>
            <a:endParaRPr/>
          </a:p>
        </p:txBody>
      </p:sp>
      <p:sp>
        <p:nvSpPr>
          <p:cNvPr id="240" name="Google Shape;240;p31"/>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2000" dirty="0">
                <a:latin typeface="Times New Roman"/>
                <a:ea typeface="Times New Roman"/>
                <a:cs typeface="Times New Roman"/>
                <a:sym typeface="Times New Roman"/>
              </a:rPr>
              <a:t>Depending on this, we have the following structures in the operating system:</a:t>
            </a:r>
            <a:endParaRPr/>
          </a:p>
          <a:p>
            <a:pPr marL="457200" lvl="0" indent="-342900" algn="l"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Simple Structure</a:t>
            </a:r>
            <a:endParaRPr/>
          </a:p>
          <a:p>
            <a:pPr marL="457200" lvl="0" indent="-342900" algn="l"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Monolithic Structure</a:t>
            </a:r>
            <a:endParaRPr/>
          </a:p>
          <a:p>
            <a:pPr marL="457200" lvl="0" indent="-342900" algn="l"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Micro-Kernel Structure</a:t>
            </a:r>
            <a:endParaRPr/>
          </a:p>
          <a:p>
            <a:pPr marL="457200" lvl="0" indent="-342900" algn="l"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Hybrid-Kernel Structure</a:t>
            </a:r>
            <a:endParaRPr/>
          </a:p>
          <a:p>
            <a:pPr marL="457200" lvl="0" indent="-342900" algn="l" rtl="0">
              <a:lnSpc>
                <a:spcPct val="100000"/>
              </a:lnSpc>
              <a:spcBef>
                <a:spcPts val="360"/>
              </a:spcBef>
              <a:spcAft>
                <a:spcPts val="0"/>
              </a:spcAft>
              <a:buSzPts val="1800"/>
              <a:buChar char="•"/>
            </a:pPr>
            <a:r>
              <a:rPr lang="en-US" sz="2000" dirty="0" err="1">
                <a:latin typeface="Times New Roman"/>
                <a:ea typeface="Times New Roman"/>
                <a:cs typeface="Times New Roman"/>
                <a:sym typeface="Times New Roman"/>
              </a:rPr>
              <a:t>Exo</a:t>
            </a:r>
            <a:r>
              <a:rPr lang="en-US" sz="2000" dirty="0">
                <a:latin typeface="Times New Roman"/>
                <a:ea typeface="Times New Roman"/>
                <a:cs typeface="Times New Roman"/>
                <a:sym typeface="Times New Roman"/>
              </a:rPr>
              <a:t>-Kernel Structure</a:t>
            </a:r>
            <a:endParaRPr/>
          </a:p>
          <a:p>
            <a:pPr marL="457200" lvl="0" indent="-342900" algn="l"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Layered Structure</a:t>
            </a:r>
            <a:endParaRPr/>
          </a:p>
          <a:p>
            <a:pPr marL="457200" lvl="0" indent="-342900" algn="l"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Modular Structure</a:t>
            </a:r>
            <a:endParaRPr/>
          </a:p>
          <a:p>
            <a:pPr marL="457200" lvl="0" indent="-342900" algn="l"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Virtual Machines</a:t>
            </a:r>
            <a:endParaRPr/>
          </a:p>
          <a:p>
            <a:pPr marL="457200" lvl="0" indent="-228600" algn="l" rtl="0">
              <a:lnSpc>
                <a:spcPct val="100000"/>
              </a:lnSpc>
              <a:spcBef>
                <a:spcPts val="360"/>
              </a:spcBef>
              <a:spcAft>
                <a:spcPts val="0"/>
              </a:spcAft>
              <a:buClr>
                <a:schemeClr val="dk1"/>
              </a:buClr>
              <a:buSzPts val="1800"/>
              <a:buNone/>
            </a:pPr>
            <a:endParaRPr/>
          </a:p>
        </p:txBody>
      </p:sp>
      <p:sp>
        <p:nvSpPr>
          <p:cNvPr id="241" name="Google Shape;241;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2"/>
          <p:cNvSpPr txBox="1">
            <a:spLocks noGrp="1"/>
          </p:cNvSpPr>
          <p:nvPr>
            <p:ph type="title"/>
          </p:nvPr>
        </p:nvSpPr>
        <p:spPr>
          <a:xfrm>
            <a:off x="0" y="336330"/>
            <a:ext cx="6477000" cy="50186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Simple Structure</a:t>
            </a:r>
            <a:br>
              <a:rPr lang="en-US"/>
            </a:br>
            <a:endParaRPr/>
          </a:p>
        </p:txBody>
      </p:sp>
      <p:sp>
        <p:nvSpPr>
          <p:cNvPr id="247" name="Google Shape;247;p32"/>
          <p:cNvSpPr txBox="1">
            <a:spLocks noGrp="1"/>
          </p:cNvSpPr>
          <p:nvPr>
            <p:ph type="body" idx="1"/>
          </p:nvPr>
        </p:nvSpPr>
        <p:spPr>
          <a:xfrm>
            <a:off x="457200" y="1371600"/>
            <a:ext cx="8229600" cy="2254469"/>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Simple structure operating systems do not have well-defined structures and are small, simple, and limited. The interfaces and levels of functionality are not well separated. </a:t>
            </a:r>
            <a:r>
              <a:rPr lang="en-US" sz="2000" u="sng">
                <a:solidFill>
                  <a:schemeClr val="hlink"/>
                </a:solidFill>
                <a:latin typeface="Times New Roman"/>
                <a:ea typeface="Times New Roman"/>
                <a:cs typeface="Times New Roman"/>
                <a:sym typeface="Times New Roman"/>
                <a:hlinkClick r:id="rId3"/>
              </a:rPr>
              <a:t>MS-DOS</a:t>
            </a:r>
            <a:r>
              <a:rPr lang="en-US" sz="2000">
                <a:latin typeface="Times New Roman"/>
                <a:ea typeface="Times New Roman"/>
                <a:cs typeface="Times New Roman"/>
                <a:sym typeface="Times New Roman"/>
              </a:rPr>
              <a:t> is an example of such an operating system. In MS-DOS, application programs are able to access the basic I/O routines. These types of operating systems cause the entire system to crash if one of the user programs fails. </a:t>
            </a:r>
            <a:endParaRPr sz="2000">
              <a:latin typeface="Times New Roman"/>
              <a:ea typeface="Times New Roman"/>
              <a:cs typeface="Times New Roman"/>
              <a:sym typeface="Times New Roman"/>
            </a:endParaRPr>
          </a:p>
        </p:txBody>
      </p:sp>
      <p:sp>
        <p:nvSpPr>
          <p:cNvPr id="248" name="Google Shape;248;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27</a:t>
            </a:fld>
            <a:endParaRPr/>
          </a:p>
        </p:txBody>
      </p:sp>
      <p:sp>
        <p:nvSpPr>
          <p:cNvPr id="249" name="Google Shape;249;p32" descr="simple-os-structure"/>
          <p:cNvSpPr/>
          <p:nvPr/>
        </p:nvSpPr>
        <p:spPr>
          <a:xfrm>
            <a:off x="1164568" y="4534008"/>
            <a:ext cx="3827846" cy="382785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50" name="Google Shape;250;p32"/>
          <p:cNvPicPr preferRelativeResize="0"/>
          <p:nvPr/>
        </p:nvPicPr>
        <p:blipFill rotWithShape="1">
          <a:blip r:embed="rId4">
            <a:alphaModFix/>
          </a:blip>
          <a:srcRect t="14182"/>
          <a:stretch/>
        </p:blipFill>
        <p:spPr>
          <a:xfrm>
            <a:off x="2149365" y="3568480"/>
            <a:ext cx="5686097" cy="2474166"/>
          </a:xfrm>
          <a:prstGeom prst="rect">
            <a:avLst/>
          </a:prstGeom>
          <a:noFill/>
          <a:ln>
            <a:noFill/>
          </a:ln>
        </p:spPr>
      </p:pic>
      <p:sp>
        <p:nvSpPr>
          <p:cNvPr id="251" name="Google Shape;251;p32"/>
          <p:cNvSpPr txBox="1"/>
          <p:nvPr/>
        </p:nvSpPr>
        <p:spPr>
          <a:xfrm>
            <a:off x="987972" y="6211614"/>
            <a:ext cx="686325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Figure 6: Simple Structure of OS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Cont…….</a:t>
            </a:r>
            <a:endParaRPr/>
          </a:p>
        </p:txBody>
      </p:sp>
      <p:sp>
        <p:nvSpPr>
          <p:cNvPr id="257" name="Google Shape;257;p33"/>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114300" lvl="0" indent="0" algn="just" rtl="0">
              <a:lnSpc>
                <a:spcPct val="100000"/>
              </a:lnSpc>
              <a:spcBef>
                <a:spcPts val="360"/>
              </a:spcBef>
              <a:spcAft>
                <a:spcPts val="0"/>
              </a:spcAft>
              <a:buSzPts val="1800"/>
              <a:buNone/>
            </a:pPr>
            <a:r>
              <a:rPr lang="en-US" sz="2800" b="1" dirty="0">
                <a:latin typeface="Times New Roman"/>
                <a:ea typeface="Times New Roman"/>
                <a:cs typeface="Times New Roman"/>
                <a:sym typeface="Times New Roman"/>
              </a:rPr>
              <a:t>Advantages of Simple Structure</a:t>
            </a:r>
            <a:endParaRPr/>
          </a:p>
          <a:p>
            <a:pPr marL="457200" lvl="0" indent="-342900" algn="just"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It delivers better application performance because of the few interfaces between the application program and the hardware.</a:t>
            </a:r>
            <a:endParaRPr/>
          </a:p>
          <a:p>
            <a:pPr marL="457200" lvl="0" indent="-342900" algn="just"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It is easy for kernel developers to develop such an operating system.</a:t>
            </a:r>
            <a:endParaRPr/>
          </a:p>
          <a:p>
            <a:pPr marL="114300" lvl="0" indent="0" algn="just" rtl="0">
              <a:lnSpc>
                <a:spcPct val="100000"/>
              </a:lnSpc>
              <a:spcBef>
                <a:spcPts val="360"/>
              </a:spcBef>
              <a:spcAft>
                <a:spcPts val="0"/>
              </a:spcAft>
              <a:buSzPts val="1800"/>
              <a:buNone/>
            </a:pPr>
            <a:r>
              <a:rPr lang="en-US" sz="2800" b="1" dirty="0">
                <a:latin typeface="Times New Roman"/>
                <a:ea typeface="Times New Roman"/>
                <a:cs typeface="Times New Roman"/>
                <a:sym typeface="Times New Roman"/>
              </a:rPr>
              <a:t>Disadvantages of Simple Structure</a:t>
            </a:r>
            <a:endParaRPr/>
          </a:p>
          <a:p>
            <a:pPr marL="457200" lvl="0" indent="-342900" algn="just"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The </a:t>
            </a:r>
            <a:r>
              <a:rPr lang="en-US" sz="2000" dirty="0" smtClean="0">
                <a:latin typeface="Times New Roman"/>
                <a:ea typeface="Times New Roman"/>
                <a:cs typeface="Times New Roman"/>
                <a:sym typeface="Times New Roman"/>
              </a:rPr>
              <a:t>coding structure </a:t>
            </a:r>
            <a:r>
              <a:rPr lang="en-US" sz="2000" dirty="0">
                <a:latin typeface="Times New Roman"/>
                <a:ea typeface="Times New Roman"/>
                <a:cs typeface="Times New Roman"/>
                <a:sym typeface="Times New Roman"/>
              </a:rPr>
              <a:t>is very complicated, as no clear boundaries exist between modules.</a:t>
            </a:r>
            <a:endParaRPr/>
          </a:p>
          <a:p>
            <a:pPr marL="457200" lvl="0" indent="-342900" algn="just"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It does not enforce data hiding in the operating system.</a:t>
            </a:r>
            <a:endParaRPr/>
          </a:p>
        </p:txBody>
      </p:sp>
      <p:sp>
        <p:nvSpPr>
          <p:cNvPr id="258" name="Google Shape;258;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Monolithic Structure</a:t>
            </a:r>
            <a:endParaRPr/>
          </a:p>
        </p:txBody>
      </p:sp>
      <p:sp>
        <p:nvSpPr>
          <p:cNvPr id="264" name="Google Shape;264;p34"/>
          <p:cNvSpPr txBox="1">
            <a:spLocks noGrp="1"/>
          </p:cNvSpPr>
          <p:nvPr>
            <p:ph type="body" idx="1"/>
          </p:nvPr>
        </p:nvSpPr>
        <p:spPr>
          <a:xfrm>
            <a:off x="120869" y="1098331"/>
            <a:ext cx="8229600" cy="5258019"/>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A monolithic structure</a:t>
            </a:r>
            <a:r>
              <a:rPr lang="en-US" sz="2000" u="sng" dirty="0">
                <a:latin typeface="Times New Roman"/>
                <a:ea typeface="Times New Roman"/>
                <a:cs typeface="Times New Roman"/>
                <a:sym typeface="Times New Roman"/>
              </a:rPr>
              <a:t> </a:t>
            </a:r>
            <a:r>
              <a:rPr lang="en-US" sz="2000" dirty="0">
                <a:latin typeface="Times New Roman"/>
                <a:ea typeface="Times New Roman"/>
                <a:cs typeface="Times New Roman"/>
                <a:sym typeface="Times New Roman"/>
              </a:rPr>
              <a:t>is a type of operating system architecture where the entire operating system is implemented as a single large process in kernel mode. Essential operating system services, such as process management, memory management, file systems, and device drivers, are combined into a single code block</a:t>
            </a:r>
            <a:r>
              <a:rPr lang="en-US" sz="2000" dirty="0" smtClean="0">
                <a:latin typeface="Times New Roman"/>
                <a:ea typeface="Times New Roman"/>
                <a:cs typeface="Times New Roman"/>
                <a:sym typeface="Times New Roman"/>
              </a:rPr>
              <a:t>.</a:t>
            </a:r>
          </a:p>
          <a:p>
            <a:pPr marL="457200" lvl="0" indent="-342900" algn="just" rtl="0">
              <a:lnSpc>
                <a:spcPct val="100000"/>
              </a:lnSpc>
              <a:spcBef>
                <a:spcPts val="360"/>
              </a:spcBef>
              <a:spcAft>
                <a:spcPts val="0"/>
              </a:spcAft>
              <a:buSzPts val="1800"/>
              <a:buNone/>
            </a:pPr>
            <a:r>
              <a:rPr lang="en-IN" sz="2000" dirty="0" smtClean="0">
                <a:latin typeface="Times New Roman"/>
                <a:cs typeface="Times New Roman"/>
                <a:sym typeface="Times New Roman"/>
              </a:rPr>
              <a:t>     IBM’s AIX, older version of Linux kernel.</a:t>
            </a:r>
            <a:endParaRPr/>
          </a:p>
          <a:p>
            <a:pPr marL="114300" lvl="0" indent="0" algn="just" rtl="0">
              <a:lnSpc>
                <a:spcPct val="100000"/>
              </a:lnSpc>
              <a:spcBef>
                <a:spcPts val="360"/>
              </a:spcBef>
              <a:spcAft>
                <a:spcPts val="0"/>
              </a:spcAft>
              <a:buSzPts val="1800"/>
              <a:buNone/>
            </a:pPr>
            <a:r>
              <a:rPr lang="en-US" sz="2800" b="1" dirty="0" smtClean="0">
                <a:latin typeface="Times New Roman"/>
                <a:ea typeface="Times New Roman"/>
                <a:cs typeface="Times New Roman"/>
                <a:sym typeface="Times New Roman"/>
              </a:rPr>
              <a:t>Advantages </a:t>
            </a:r>
            <a:r>
              <a:rPr lang="en-US" sz="2800" b="1" dirty="0">
                <a:latin typeface="Times New Roman"/>
                <a:ea typeface="Times New Roman"/>
                <a:cs typeface="Times New Roman"/>
                <a:sym typeface="Times New Roman"/>
              </a:rPr>
              <a:t>of Monolithic Structure</a:t>
            </a:r>
            <a:endParaRPr/>
          </a:p>
          <a:p>
            <a:pPr marL="457200" lvl="0" indent="-342900" algn="just"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Performance of Monolithic structure is fast as since everything runs in a single block, therefore communication between components is quick.</a:t>
            </a:r>
            <a:endParaRPr/>
          </a:p>
          <a:p>
            <a:pPr marL="457200" lvl="0" indent="-342900" algn="just"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It is easier to build because all parts are in one code block.</a:t>
            </a:r>
            <a:endParaRPr/>
          </a:p>
          <a:p>
            <a:pPr marL="114300" lvl="0" indent="0" algn="just" rtl="0">
              <a:lnSpc>
                <a:spcPct val="100000"/>
              </a:lnSpc>
              <a:spcBef>
                <a:spcPts val="360"/>
              </a:spcBef>
              <a:spcAft>
                <a:spcPts val="0"/>
              </a:spcAft>
              <a:buSzPts val="1800"/>
              <a:buNone/>
            </a:pPr>
            <a:r>
              <a:rPr lang="en-US" sz="2800" b="1" dirty="0" smtClean="0">
                <a:latin typeface="Times New Roman"/>
                <a:ea typeface="Times New Roman"/>
                <a:cs typeface="Times New Roman"/>
                <a:sym typeface="Times New Roman"/>
              </a:rPr>
              <a:t>Disadvantages </a:t>
            </a:r>
            <a:r>
              <a:rPr lang="en-US" sz="2800" b="1" dirty="0">
                <a:latin typeface="Times New Roman"/>
                <a:ea typeface="Times New Roman"/>
                <a:cs typeface="Times New Roman"/>
                <a:sym typeface="Times New Roman"/>
              </a:rPr>
              <a:t>of Monolithic Architecture</a:t>
            </a:r>
            <a:endParaRPr/>
          </a:p>
          <a:p>
            <a:pPr marL="457200" lvl="0" indent="-342900" algn="just"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It is hard to maintain as a small error can affect entire system.</a:t>
            </a:r>
            <a:endParaRPr/>
          </a:p>
          <a:p>
            <a:pPr marL="457200" lvl="0" indent="-342900" algn="just"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There are also some security risks in the Monolithic architecture</a:t>
            </a:r>
            <a:r>
              <a:rPr lang="en-US" sz="2000" dirty="0" smtClean="0">
                <a:latin typeface="Times New Roman"/>
                <a:ea typeface="Times New Roman"/>
                <a:cs typeface="Times New Roman"/>
                <a:sym typeface="Times New Roman"/>
              </a:rPr>
              <a:t>.</a:t>
            </a:r>
          </a:p>
          <a:p>
            <a:pPr marL="457200" lvl="0" indent="-342900" algn="just" rtl="0">
              <a:lnSpc>
                <a:spcPct val="100000"/>
              </a:lnSpc>
              <a:spcBef>
                <a:spcPts val="360"/>
              </a:spcBef>
              <a:spcAft>
                <a:spcPts val="0"/>
              </a:spcAft>
              <a:buSzPts val="1800"/>
              <a:buNone/>
            </a:pPr>
            <a:r>
              <a:rPr lang="en-IN" sz="2000" dirty="0" smtClean="0">
                <a:latin typeface="Times New Roman"/>
                <a:cs typeface="Times New Roman"/>
                <a:sym typeface="Times New Roman"/>
              </a:rPr>
              <a:t>     less secure then macro kernel OS.</a:t>
            </a:r>
            <a:endParaRPr/>
          </a:p>
          <a:p>
            <a:pPr marL="457200" lvl="0" indent="-228600" algn="l" rtl="0">
              <a:lnSpc>
                <a:spcPct val="100000"/>
              </a:lnSpc>
              <a:spcBef>
                <a:spcPts val="360"/>
              </a:spcBef>
              <a:spcAft>
                <a:spcPts val="0"/>
              </a:spcAft>
              <a:buClr>
                <a:schemeClr val="dk1"/>
              </a:buClr>
              <a:buSzPts val="1800"/>
              <a:buNone/>
            </a:pPr>
            <a:endParaRPr/>
          </a:p>
        </p:txBody>
      </p:sp>
      <p:sp>
        <p:nvSpPr>
          <p:cNvPr id="265" name="Google Shape;265;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a:latin typeface="Times New Roman"/>
                <a:ea typeface="Times New Roman"/>
                <a:cs typeface="Times New Roman"/>
                <a:sym typeface="Times New Roman"/>
              </a:rPr>
              <a:t>Introduction to Operating systems</a:t>
            </a:r>
            <a:endParaRPr/>
          </a:p>
        </p:txBody>
      </p:sp>
      <p:sp>
        <p:nvSpPr>
          <p:cNvPr id="55" name="Google Shape;55;p3"/>
          <p:cNvSpPr txBox="1">
            <a:spLocks noGrp="1"/>
          </p:cNvSpPr>
          <p:nvPr>
            <p:ph type="body" idx="1"/>
          </p:nvPr>
        </p:nvSpPr>
        <p:spPr>
          <a:xfrm>
            <a:off x="264150" y="1290326"/>
            <a:ext cx="8605500" cy="5277000"/>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An operating system acts as an intermediary between the user of a computer and computer hardware. The purpose of an operating system is to provide an environment in which a user can execute programs conveniently and efficiently. </a:t>
            </a:r>
            <a:endParaRPr/>
          </a:p>
          <a:p>
            <a:pPr marL="457200" lvl="0" indent="-342900" algn="just"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An operating system is software that manages computer hardware. The hardware must provide appropriate mechanisms to ensure the correct operation of the computer system and to prevent user programs from interfering with the proper operation of the system. A more common definition is that the operating system is the one program running at all times on the computer (usually called the kernel), with all else being application programs.</a:t>
            </a:r>
            <a:endParaRPr/>
          </a:p>
          <a:p>
            <a:pPr marL="457200" lvl="0" indent="-342900" algn="just"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An operating system is concerned with the allocation of resources and services, such as memory, processors, devices, and information. The operating system correspondingly includes programs to manage these resources, such as a traffic controller, a scheduler, a memory management module, I/O programs, and a file system.</a:t>
            </a:r>
            <a:endParaRPr/>
          </a:p>
          <a:p>
            <a:pPr marL="457200" lvl="0" indent="-228600" algn="l" rtl="0">
              <a:lnSpc>
                <a:spcPct val="100000"/>
              </a:lnSpc>
              <a:spcBef>
                <a:spcPts val="360"/>
              </a:spcBef>
              <a:spcAft>
                <a:spcPts val="0"/>
              </a:spcAft>
              <a:buClr>
                <a:schemeClr val="dk1"/>
              </a:buClr>
              <a:buSzPts val="1800"/>
              <a:buNone/>
            </a:pPr>
            <a:endParaRPr/>
          </a:p>
        </p:txBody>
      </p:sp>
      <p:sp>
        <p:nvSpPr>
          <p:cNvPr id="56" name="Google Shape;5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Micro-Kernel Structure</a:t>
            </a:r>
            <a:endParaRPr/>
          </a:p>
        </p:txBody>
      </p:sp>
      <p:sp>
        <p:nvSpPr>
          <p:cNvPr id="271" name="Google Shape;271;p35"/>
          <p:cNvSpPr txBox="1">
            <a:spLocks noGrp="1"/>
          </p:cNvSpPr>
          <p:nvPr>
            <p:ph type="body" idx="1"/>
          </p:nvPr>
        </p:nvSpPr>
        <p:spPr>
          <a:xfrm>
            <a:off x="141889" y="1087821"/>
            <a:ext cx="8229600" cy="5268529"/>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Micro-Kernel structure designs the operating system by removing all non-essential components from the kernel and implementing them as system and user programs. This results in a smaller kernel called the micro-kernel. Advantages of this structure are that all new services need to be added to user space and does not require the kernel to be modified. Thus it is more secure and reliable as if a service fails, then rest of the operating system remains untouched. Mac OS is an example of this type of OS. </a:t>
            </a:r>
            <a:endParaRPr/>
          </a:p>
          <a:p>
            <a:pPr marL="114300" lvl="0" indent="0" algn="just" rtl="0">
              <a:lnSpc>
                <a:spcPct val="100000"/>
              </a:lnSpc>
              <a:spcBef>
                <a:spcPts val="360"/>
              </a:spcBef>
              <a:spcAft>
                <a:spcPts val="0"/>
              </a:spcAft>
              <a:buSzPts val="1800"/>
              <a:buNone/>
            </a:pPr>
            <a:r>
              <a:rPr lang="en-US" sz="2800" b="1" dirty="0">
                <a:latin typeface="Times New Roman"/>
                <a:ea typeface="Times New Roman"/>
                <a:cs typeface="Times New Roman"/>
                <a:sym typeface="Times New Roman"/>
              </a:rPr>
              <a:t>Advantages of Micro-kernel Structure</a:t>
            </a:r>
            <a:endParaRPr/>
          </a:p>
          <a:p>
            <a:pPr marL="457200" lvl="0" indent="-342900" algn="just"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It makes the operating system portable to various platforms.</a:t>
            </a:r>
            <a:endParaRPr/>
          </a:p>
          <a:p>
            <a:pPr marL="457200" lvl="0" indent="-342900" algn="just"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As </a:t>
            </a:r>
            <a:r>
              <a:rPr lang="en-US" sz="2000" dirty="0" smtClean="0">
                <a:latin typeface="Times New Roman"/>
                <a:ea typeface="Times New Roman"/>
                <a:cs typeface="Times New Roman"/>
                <a:sym typeface="Times New Roman"/>
              </a:rPr>
              <a:t>micro kernels </a:t>
            </a:r>
            <a:r>
              <a:rPr lang="en-US" sz="2000" dirty="0">
                <a:latin typeface="Times New Roman"/>
                <a:ea typeface="Times New Roman"/>
                <a:cs typeface="Times New Roman"/>
                <a:sym typeface="Times New Roman"/>
              </a:rPr>
              <a:t>are small so these can be tested effectively.</a:t>
            </a:r>
            <a:endParaRPr/>
          </a:p>
          <a:p>
            <a:pPr marL="114300" lvl="0" indent="0" algn="just" rtl="0">
              <a:lnSpc>
                <a:spcPct val="100000"/>
              </a:lnSpc>
              <a:spcBef>
                <a:spcPts val="360"/>
              </a:spcBef>
              <a:spcAft>
                <a:spcPts val="0"/>
              </a:spcAft>
              <a:buSzPts val="1800"/>
              <a:buNone/>
            </a:pPr>
            <a:r>
              <a:rPr lang="en-US" sz="2800" b="1" dirty="0">
                <a:latin typeface="Times New Roman"/>
                <a:ea typeface="Times New Roman"/>
                <a:cs typeface="Times New Roman"/>
                <a:sym typeface="Times New Roman"/>
              </a:rPr>
              <a:t>Disadvantages of Micro-kernel Structure</a:t>
            </a:r>
            <a:endParaRPr/>
          </a:p>
          <a:p>
            <a:pPr marL="457200" lvl="0" indent="-342900" algn="just"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Increased level of inter module communication degrades system performance.</a:t>
            </a:r>
            <a:endParaRPr sz="2000">
              <a:latin typeface="Times New Roman"/>
              <a:ea typeface="Times New Roman"/>
              <a:cs typeface="Times New Roman"/>
              <a:sym typeface="Times New Roman"/>
            </a:endParaRPr>
          </a:p>
        </p:txBody>
      </p:sp>
      <p:sp>
        <p:nvSpPr>
          <p:cNvPr id="272" name="Google Shape;272;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6"/>
          <p:cNvSpPr txBox="1">
            <a:spLocks noGrp="1"/>
          </p:cNvSpPr>
          <p:nvPr>
            <p:ph type="title"/>
          </p:nvPr>
        </p:nvSpPr>
        <p:spPr>
          <a:xfrm>
            <a:off x="0" y="315310"/>
            <a:ext cx="6477000" cy="52289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Hybrid-Kernel Structure</a:t>
            </a:r>
            <a:r>
              <a:rPr lang="en-US" b="1"/>
              <a:t/>
            </a:r>
            <a:br>
              <a:rPr lang="en-US" b="1"/>
            </a:br>
            <a:endParaRPr/>
          </a:p>
        </p:txBody>
      </p:sp>
      <p:sp>
        <p:nvSpPr>
          <p:cNvPr id="278" name="Google Shape;278;p36"/>
          <p:cNvSpPr txBox="1">
            <a:spLocks noGrp="1"/>
          </p:cNvSpPr>
          <p:nvPr>
            <p:ph type="body" idx="1"/>
          </p:nvPr>
        </p:nvSpPr>
        <p:spPr>
          <a:xfrm>
            <a:off x="0" y="839754"/>
            <a:ext cx="9144000" cy="4524409"/>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US" sz="1800" dirty="0">
                <a:latin typeface="Times New Roman"/>
                <a:ea typeface="Times New Roman"/>
                <a:cs typeface="Times New Roman"/>
                <a:sym typeface="Times New Roman"/>
              </a:rPr>
              <a:t>Hybrid-Kernel structure is nothing but just a combination of both monolithic-kernel structure and micro-kernel structure. Basically, it combines properties of both monolithic and micro-kernel and make a more advance and helpful approach. It implement speed and design of monolithic and modularity and stability of micro-kernel structure</a:t>
            </a:r>
            <a:r>
              <a:rPr lang="en-US" sz="1800" dirty="0" smtClean="0">
                <a:latin typeface="Times New Roman"/>
                <a:ea typeface="Times New Roman"/>
                <a:cs typeface="Times New Roman"/>
                <a:sym typeface="Times New Roman"/>
              </a:rPr>
              <a:t>. Additional services(drivers) can run in user space (where app runs i.e. main memory)</a:t>
            </a:r>
          </a:p>
          <a:p>
            <a:pPr marL="457200" lvl="0" indent="-342900" algn="just" rtl="0">
              <a:lnSpc>
                <a:spcPct val="100000"/>
              </a:lnSpc>
              <a:spcBef>
                <a:spcPts val="360"/>
              </a:spcBef>
              <a:spcAft>
                <a:spcPts val="0"/>
              </a:spcAft>
              <a:buSzPts val="1800"/>
              <a:buNone/>
            </a:pPr>
            <a:r>
              <a:rPr lang="en-IN" sz="1800" dirty="0" smtClean="0">
                <a:latin typeface="Times New Roman"/>
                <a:cs typeface="Times New Roman"/>
                <a:sym typeface="Times New Roman"/>
              </a:rPr>
              <a:t>      Examples: Window 10, 11, server and </a:t>
            </a:r>
            <a:r>
              <a:rPr lang="en-IN" sz="1800" dirty="0" err="1" smtClean="0">
                <a:latin typeface="Times New Roman"/>
                <a:cs typeface="Times New Roman"/>
                <a:sym typeface="Times New Roman"/>
              </a:rPr>
              <a:t>macOS</a:t>
            </a:r>
            <a:r>
              <a:rPr lang="en-IN" sz="1800" dirty="0" smtClean="0">
                <a:latin typeface="Times New Roman"/>
                <a:cs typeface="Times New Roman"/>
                <a:sym typeface="Times New Roman"/>
              </a:rPr>
              <a:t>, </a:t>
            </a:r>
            <a:r>
              <a:rPr lang="en-IN" sz="1800" dirty="0" err="1" smtClean="0">
                <a:latin typeface="Times New Roman"/>
                <a:cs typeface="Times New Roman"/>
                <a:sym typeface="Times New Roman"/>
              </a:rPr>
              <a:t>iOS</a:t>
            </a:r>
            <a:r>
              <a:rPr lang="en-IN" sz="1800" dirty="0" smtClean="0">
                <a:latin typeface="Times New Roman"/>
                <a:cs typeface="Times New Roman"/>
                <a:sym typeface="Times New Roman"/>
              </a:rPr>
              <a:t>, BeOS</a:t>
            </a:r>
            <a:endParaRPr sz="2800"/>
          </a:p>
          <a:p>
            <a:pPr marL="114300" lvl="0" indent="0" algn="just" rtl="0">
              <a:lnSpc>
                <a:spcPct val="100000"/>
              </a:lnSpc>
              <a:spcBef>
                <a:spcPts val="360"/>
              </a:spcBef>
              <a:spcAft>
                <a:spcPts val="0"/>
              </a:spcAft>
              <a:buSzPts val="1800"/>
              <a:buNone/>
            </a:pPr>
            <a:r>
              <a:rPr lang="en-US" sz="2400" b="1" dirty="0">
                <a:latin typeface="Times New Roman"/>
                <a:ea typeface="Times New Roman"/>
                <a:cs typeface="Times New Roman"/>
                <a:sym typeface="Times New Roman"/>
              </a:rPr>
              <a:t>Advantages of Hybrid-Kernel Structure</a:t>
            </a:r>
            <a:endParaRPr sz="2800"/>
          </a:p>
          <a:p>
            <a:pPr marL="457200" lvl="0" indent="-342900" algn="just" rtl="0">
              <a:lnSpc>
                <a:spcPct val="100000"/>
              </a:lnSpc>
              <a:spcBef>
                <a:spcPts val="360"/>
              </a:spcBef>
              <a:spcAft>
                <a:spcPts val="0"/>
              </a:spcAft>
              <a:buSzPts val="1800"/>
              <a:buChar char="•"/>
            </a:pPr>
            <a:r>
              <a:rPr lang="en-US" sz="1800" dirty="0">
                <a:latin typeface="Times New Roman"/>
                <a:ea typeface="Times New Roman"/>
                <a:cs typeface="Times New Roman"/>
                <a:sym typeface="Times New Roman"/>
              </a:rPr>
              <a:t>It offers good performance as it implements the advantages of both structure in it.</a:t>
            </a:r>
            <a:endParaRPr sz="2800"/>
          </a:p>
          <a:p>
            <a:pPr marL="457200" lvl="0" indent="-342900" algn="just" rtl="0">
              <a:lnSpc>
                <a:spcPct val="100000"/>
              </a:lnSpc>
              <a:spcBef>
                <a:spcPts val="360"/>
              </a:spcBef>
              <a:spcAft>
                <a:spcPts val="0"/>
              </a:spcAft>
              <a:buSzPts val="1800"/>
              <a:buChar char="•"/>
            </a:pPr>
            <a:r>
              <a:rPr lang="en-US" sz="1800" dirty="0">
                <a:latin typeface="Times New Roman"/>
                <a:ea typeface="Times New Roman"/>
                <a:cs typeface="Times New Roman"/>
                <a:sym typeface="Times New Roman"/>
              </a:rPr>
              <a:t>It supports a wide range of hardware and applications.</a:t>
            </a:r>
            <a:endParaRPr sz="2800"/>
          </a:p>
          <a:p>
            <a:pPr marL="457200" lvl="0" indent="-342900" algn="just" rtl="0">
              <a:lnSpc>
                <a:spcPct val="100000"/>
              </a:lnSpc>
              <a:spcBef>
                <a:spcPts val="360"/>
              </a:spcBef>
              <a:spcAft>
                <a:spcPts val="0"/>
              </a:spcAft>
              <a:buSzPts val="1800"/>
              <a:buChar char="•"/>
            </a:pPr>
            <a:r>
              <a:rPr lang="en-US" sz="1800" dirty="0">
                <a:latin typeface="Times New Roman"/>
                <a:ea typeface="Times New Roman"/>
                <a:cs typeface="Times New Roman"/>
                <a:sym typeface="Times New Roman"/>
              </a:rPr>
              <a:t>It provides better isolation and security by implementing micro-kernel approach.</a:t>
            </a:r>
            <a:endParaRPr sz="2800"/>
          </a:p>
          <a:p>
            <a:pPr marL="457200" lvl="0" indent="-342900" algn="just" rtl="0">
              <a:lnSpc>
                <a:spcPct val="100000"/>
              </a:lnSpc>
              <a:spcBef>
                <a:spcPts val="360"/>
              </a:spcBef>
              <a:spcAft>
                <a:spcPts val="0"/>
              </a:spcAft>
              <a:buSzPts val="1800"/>
              <a:buChar char="•"/>
            </a:pPr>
            <a:r>
              <a:rPr lang="en-US" sz="1800" dirty="0">
                <a:latin typeface="Times New Roman"/>
                <a:ea typeface="Times New Roman"/>
                <a:cs typeface="Times New Roman"/>
                <a:sym typeface="Times New Roman"/>
              </a:rPr>
              <a:t>It enhances overall system reliability by separating critical functions into micro-kernel for debugging and maintenance.</a:t>
            </a:r>
            <a:endParaRPr sz="2800"/>
          </a:p>
          <a:p>
            <a:pPr marL="114300" lvl="0" indent="0" algn="just" rtl="0">
              <a:lnSpc>
                <a:spcPct val="100000"/>
              </a:lnSpc>
              <a:spcBef>
                <a:spcPts val="360"/>
              </a:spcBef>
              <a:spcAft>
                <a:spcPts val="0"/>
              </a:spcAft>
              <a:buSzPts val="1800"/>
              <a:buNone/>
            </a:pPr>
            <a:r>
              <a:rPr lang="en-US" sz="2400" b="1" dirty="0">
                <a:latin typeface="Times New Roman"/>
                <a:ea typeface="Times New Roman"/>
                <a:cs typeface="Times New Roman"/>
                <a:sym typeface="Times New Roman"/>
              </a:rPr>
              <a:t>Disadvantages of Hybrid-Kernel Structure</a:t>
            </a:r>
            <a:endParaRPr sz="2800"/>
          </a:p>
          <a:p>
            <a:pPr marL="457200" lvl="0" indent="-342900" algn="just" rtl="0">
              <a:lnSpc>
                <a:spcPct val="100000"/>
              </a:lnSpc>
              <a:spcBef>
                <a:spcPts val="360"/>
              </a:spcBef>
              <a:spcAft>
                <a:spcPts val="0"/>
              </a:spcAft>
              <a:buSzPts val="1800"/>
              <a:buChar char="•"/>
            </a:pPr>
            <a:r>
              <a:rPr lang="en-US" sz="1800" dirty="0">
                <a:latin typeface="Times New Roman"/>
                <a:ea typeface="Times New Roman"/>
                <a:cs typeface="Times New Roman"/>
                <a:sym typeface="Times New Roman"/>
              </a:rPr>
              <a:t>It increases overall complexity of system by implementing both structure (monolithic and micro) and making the system difficult to understand.</a:t>
            </a:r>
            <a:endParaRPr sz="2800"/>
          </a:p>
          <a:p>
            <a:pPr marL="457200" lvl="0" indent="-342900" algn="just" rtl="0">
              <a:lnSpc>
                <a:spcPct val="100000"/>
              </a:lnSpc>
              <a:spcBef>
                <a:spcPts val="360"/>
              </a:spcBef>
              <a:spcAft>
                <a:spcPts val="0"/>
              </a:spcAft>
              <a:buSzPts val="1800"/>
              <a:buChar char="•"/>
            </a:pPr>
            <a:r>
              <a:rPr lang="en-US" sz="1800" dirty="0">
                <a:latin typeface="Times New Roman"/>
                <a:ea typeface="Times New Roman"/>
                <a:cs typeface="Times New Roman"/>
                <a:sym typeface="Times New Roman"/>
              </a:rPr>
              <a:t>The layer of communication between micro-kernel and other component increases time complexity and decreases performance compared to monolithic kernel.</a:t>
            </a:r>
            <a:endParaRPr sz="2800"/>
          </a:p>
        </p:txBody>
      </p:sp>
      <p:sp>
        <p:nvSpPr>
          <p:cNvPr id="279" name="Google Shape;279;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Exo-Kernel Structure</a:t>
            </a:r>
            <a:endParaRPr/>
          </a:p>
        </p:txBody>
      </p:sp>
      <p:sp>
        <p:nvSpPr>
          <p:cNvPr id="285" name="Google Shape;285;p37"/>
          <p:cNvSpPr txBox="1">
            <a:spLocks noGrp="1"/>
          </p:cNvSpPr>
          <p:nvPr>
            <p:ph type="body" idx="1"/>
          </p:nvPr>
        </p:nvSpPr>
        <p:spPr>
          <a:xfrm>
            <a:off x="139959" y="1101012"/>
            <a:ext cx="8229600" cy="4525963"/>
          </a:xfrm>
          <a:prstGeom prst="rect">
            <a:avLst/>
          </a:prstGeom>
          <a:noFill/>
          <a:ln>
            <a:noFill/>
          </a:ln>
        </p:spPr>
        <p:txBody>
          <a:bodyPr spcFirstLastPara="1" wrap="square" lIns="91425" tIns="45700" rIns="91425" bIns="45700" anchor="t" anchorCtr="0">
            <a:noAutofit/>
          </a:bodyPr>
          <a:lstStyle/>
          <a:p>
            <a:pPr lvl="0" algn="just"/>
            <a:r>
              <a:rPr lang="en-US" sz="2000" dirty="0" smtClean="0">
                <a:latin typeface="Times New Roman"/>
                <a:ea typeface="Times New Roman"/>
                <a:cs typeface="Times New Roman"/>
                <a:sym typeface="Times New Roman"/>
              </a:rPr>
              <a:t>An </a:t>
            </a:r>
            <a:r>
              <a:rPr lang="en-US" sz="2000" dirty="0" err="1" smtClean="0">
                <a:latin typeface="Times New Roman"/>
                <a:ea typeface="Times New Roman"/>
                <a:cs typeface="Times New Roman"/>
                <a:sym typeface="Times New Roman"/>
              </a:rPr>
              <a:t>Exo</a:t>
            </a:r>
            <a:r>
              <a:rPr lang="en-US" sz="2000" dirty="0" smtClean="0">
                <a:latin typeface="Times New Roman"/>
                <a:ea typeface="Times New Roman"/>
                <a:cs typeface="Times New Roman"/>
                <a:sym typeface="Times New Roman"/>
              </a:rPr>
              <a:t>-kernel(minimal) operating system kernel provides very little abstraction as possible, allowing applications to directly manage hardware resources. Unlike traditional monolithic, microkernel, or hybrid kernels, </a:t>
            </a:r>
            <a:r>
              <a:rPr lang="en-US" sz="2000" dirty="0" err="1" smtClean="0">
                <a:latin typeface="Times New Roman"/>
                <a:ea typeface="Times New Roman"/>
                <a:cs typeface="Times New Roman"/>
                <a:sym typeface="Times New Roman"/>
              </a:rPr>
              <a:t>exo</a:t>
            </a:r>
            <a:r>
              <a:rPr lang="en-US" sz="2000" dirty="0" smtClean="0">
                <a:latin typeface="Times New Roman"/>
                <a:ea typeface="Times New Roman"/>
                <a:cs typeface="Times New Roman"/>
                <a:sym typeface="Times New Roman"/>
              </a:rPr>
              <a:t>-kernels delegate most OS functionality to user-space libraries, giving applications more control and flexibility.</a:t>
            </a:r>
          </a:p>
          <a:p>
            <a:pPr lvl="0" algn="just"/>
            <a:r>
              <a:rPr lang="en-US" sz="2000" dirty="0" smtClean="0">
                <a:latin typeface="Times New Roman"/>
                <a:ea typeface="Times New Roman"/>
                <a:cs typeface="Times New Roman"/>
                <a:sym typeface="Times New Roman"/>
              </a:rPr>
              <a:t>Examples of </a:t>
            </a:r>
            <a:r>
              <a:rPr lang="en-US" sz="2000" dirty="0" err="1" smtClean="0">
                <a:latin typeface="Times New Roman"/>
                <a:ea typeface="Times New Roman"/>
                <a:cs typeface="Times New Roman"/>
                <a:sym typeface="Times New Roman"/>
              </a:rPr>
              <a:t>Exokernel</a:t>
            </a:r>
            <a:r>
              <a:rPr lang="en-US" sz="2000" dirty="0" smtClean="0">
                <a:latin typeface="Times New Roman"/>
                <a:ea typeface="Times New Roman"/>
                <a:cs typeface="Times New Roman"/>
                <a:sym typeface="Times New Roman"/>
              </a:rPr>
              <a:t>-based Operating Systems:</a:t>
            </a:r>
          </a:p>
          <a:p>
            <a:pPr lvl="0" algn="just">
              <a:buNone/>
            </a:pPr>
            <a:r>
              <a:rPr lang="en-US" sz="2000" dirty="0" smtClean="0">
                <a:latin typeface="Times New Roman"/>
                <a:ea typeface="Times New Roman"/>
                <a:cs typeface="Times New Roman"/>
                <a:sym typeface="Times New Roman"/>
              </a:rPr>
              <a:t>	1. </a:t>
            </a:r>
            <a:r>
              <a:rPr lang="en-US" sz="2000" dirty="0" err="1" smtClean="0">
                <a:latin typeface="Times New Roman"/>
                <a:ea typeface="Times New Roman"/>
                <a:cs typeface="Times New Roman"/>
                <a:sym typeface="Times New Roman"/>
              </a:rPr>
              <a:t>ExOS:A</a:t>
            </a:r>
            <a:r>
              <a:rPr lang="en-US" sz="2000" dirty="0" smtClean="0">
                <a:latin typeface="Times New Roman"/>
                <a:ea typeface="Times New Roman"/>
                <a:cs typeface="Times New Roman"/>
                <a:sym typeface="Times New Roman"/>
              </a:rPr>
              <a:t> research operating system developed at MIT alongside the </a:t>
            </a:r>
            <a:r>
              <a:rPr lang="en-US" sz="2000" dirty="0" err="1" smtClean="0">
                <a:latin typeface="Times New Roman"/>
                <a:ea typeface="Times New Roman"/>
                <a:cs typeface="Times New Roman"/>
                <a:sym typeface="Times New Roman"/>
              </a:rPr>
              <a:t>Exokernel</a:t>
            </a:r>
            <a:r>
              <a:rPr lang="en-US" sz="2000" dirty="0" smtClean="0">
                <a:latin typeface="Times New Roman"/>
                <a:ea typeface="Times New Roman"/>
                <a:cs typeface="Times New Roman"/>
                <a:sym typeface="Times New Roman"/>
              </a:rPr>
              <a:t> project.</a:t>
            </a:r>
          </a:p>
          <a:p>
            <a:pPr lvl="0" algn="just">
              <a:buNone/>
            </a:pPr>
            <a:r>
              <a:rPr lang="en-US" sz="2000" dirty="0" smtClean="0">
                <a:latin typeface="Times New Roman"/>
                <a:ea typeface="Times New Roman"/>
                <a:cs typeface="Times New Roman"/>
                <a:sym typeface="Times New Roman"/>
              </a:rPr>
              <a:t>	2. </a:t>
            </a:r>
            <a:r>
              <a:rPr lang="en-US" sz="2000" dirty="0" err="1" smtClean="0">
                <a:latin typeface="Times New Roman"/>
                <a:ea typeface="Times New Roman"/>
                <a:cs typeface="Times New Roman"/>
                <a:sym typeface="Times New Roman"/>
              </a:rPr>
              <a:t>Nemesis:An</a:t>
            </a:r>
            <a:r>
              <a:rPr lang="en-US" sz="2000" dirty="0" smtClean="0">
                <a:latin typeface="Times New Roman"/>
                <a:ea typeface="Times New Roman"/>
                <a:cs typeface="Times New Roman"/>
                <a:sym typeface="Times New Roman"/>
              </a:rPr>
              <a:t> operating system designed for multimedia applications, emphasizing resource isolation and direct hardware management.</a:t>
            </a:r>
            <a:endParaRPr lang="en-IN" sz="2000" dirty="0" smtClean="0">
              <a:latin typeface="Times New Roman"/>
              <a:ea typeface="Times New Roman"/>
              <a:cs typeface="Times New Roman"/>
              <a:sym typeface="Times New Roman"/>
            </a:endParaRPr>
          </a:p>
        </p:txBody>
      </p:sp>
      <p:sp>
        <p:nvSpPr>
          <p:cNvPr id="286" name="Google Shape;286;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Cont….</a:t>
            </a:r>
            <a:endParaRPr/>
          </a:p>
        </p:txBody>
      </p:sp>
      <p:sp>
        <p:nvSpPr>
          <p:cNvPr id="292" name="Google Shape;292;p38"/>
          <p:cNvSpPr txBox="1">
            <a:spLocks noGrp="1"/>
          </p:cNvSpPr>
          <p:nvPr>
            <p:ph type="body" idx="1"/>
          </p:nvPr>
        </p:nvSpPr>
        <p:spPr>
          <a:xfrm>
            <a:off x="131379" y="1066800"/>
            <a:ext cx="8229600" cy="4797972"/>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2800" b="1" dirty="0">
                <a:latin typeface="Times New Roman"/>
                <a:ea typeface="Times New Roman"/>
                <a:cs typeface="Times New Roman"/>
                <a:sym typeface="Times New Roman"/>
              </a:rPr>
              <a:t>Advantages of </a:t>
            </a:r>
            <a:r>
              <a:rPr lang="en-US" sz="2800" b="1" dirty="0" err="1">
                <a:latin typeface="Times New Roman"/>
                <a:ea typeface="Times New Roman"/>
                <a:cs typeface="Times New Roman"/>
                <a:sym typeface="Times New Roman"/>
              </a:rPr>
              <a:t>Exo</a:t>
            </a:r>
            <a:r>
              <a:rPr lang="en-US" sz="2800" b="1" dirty="0">
                <a:latin typeface="Times New Roman"/>
                <a:ea typeface="Times New Roman"/>
                <a:cs typeface="Times New Roman"/>
                <a:sym typeface="Times New Roman"/>
              </a:rPr>
              <a:t>-Kernel</a:t>
            </a:r>
            <a:endParaRPr/>
          </a:p>
          <a:p>
            <a:pPr marL="457200" lvl="0" indent="-342900" algn="l"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Support for improved application control.</a:t>
            </a:r>
            <a:endParaRPr/>
          </a:p>
          <a:p>
            <a:pPr marL="457200" lvl="0" indent="-342900" algn="l"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Separates management from security.</a:t>
            </a:r>
            <a:endParaRPr/>
          </a:p>
          <a:p>
            <a:pPr marL="457200" lvl="0" indent="-342900" algn="l"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It improves the performance of the application.</a:t>
            </a:r>
            <a:endParaRPr/>
          </a:p>
          <a:p>
            <a:pPr marL="457200" lvl="0" indent="-342900" algn="l"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A more efficient use of hardware resources is made possible by accurate resource </a:t>
            </a:r>
            <a:r>
              <a:rPr lang="en-US" sz="2000" dirty="0" smtClean="0">
                <a:latin typeface="Times New Roman"/>
                <a:ea typeface="Times New Roman"/>
                <a:cs typeface="Times New Roman"/>
                <a:sym typeface="Times New Roman"/>
              </a:rPr>
              <a:t>allocation.</a:t>
            </a:r>
            <a:endParaRPr/>
          </a:p>
          <a:p>
            <a:pPr marL="457200" lvl="0" indent="-342900" algn="l"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It is simpler to test and create new operating systems.</a:t>
            </a:r>
            <a:endParaRPr/>
          </a:p>
          <a:p>
            <a:pPr marL="457200" lvl="0" indent="-342900" algn="l"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Each user-space program is allowed to use a custom memory management system.</a:t>
            </a:r>
            <a:endParaRPr/>
          </a:p>
          <a:p>
            <a:pPr marL="114300" lvl="0" indent="0" algn="l" rtl="0">
              <a:lnSpc>
                <a:spcPct val="100000"/>
              </a:lnSpc>
              <a:spcBef>
                <a:spcPts val="360"/>
              </a:spcBef>
              <a:spcAft>
                <a:spcPts val="0"/>
              </a:spcAft>
              <a:buSzPts val="1800"/>
              <a:buNone/>
            </a:pPr>
            <a:r>
              <a:rPr lang="en-US" sz="2800" b="1" dirty="0">
                <a:latin typeface="Times New Roman"/>
                <a:ea typeface="Times New Roman"/>
                <a:cs typeface="Times New Roman"/>
                <a:sym typeface="Times New Roman"/>
              </a:rPr>
              <a:t>Disadvantages of </a:t>
            </a:r>
            <a:r>
              <a:rPr lang="en-US" sz="2800" b="1" dirty="0" err="1">
                <a:latin typeface="Times New Roman"/>
                <a:ea typeface="Times New Roman"/>
                <a:cs typeface="Times New Roman"/>
                <a:sym typeface="Times New Roman"/>
              </a:rPr>
              <a:t>Exo</a:t>
            </a:r>
            <a:r>
              <a:rPr lang="en-US" sz="2800" b="1" dirty="0">
                <a:latin typeface="Times New Roman"/>
                <a:ea typeface="Times New Roman"/>
                <a:cs typeface="Times New Roman"/>
                <a:sym typeface="Times New Roman"/>
              </a:rPr>
              <a:t>-Kernel</a:t>
            </a:r>
            <a:endParaRPr/>
          </a:p>
          <a:p>
            <a:pPr marL="457200" lvl="0" indent="-342900" algn="l" rtl="0">
              <a:lnSpc>
                <a:spcPct val="100000"/>
              </a:lnSpc>
              <a:spcBef>
                <a:spcPts val="360"/>
              </a:spcBef>
              <a:spcAft>
                <a:spcPts val="0"/>
              </a:spcAft>
              <a:buSzPts val="1800"/>
              <a:buChar char="•"/>
            </a:pPr>
            <a:r>
              <a:rPr lang="en-US" sz="2000" dirty="0" err="1" smtClean="0">
                <a:latin typeface="Times New Roman"/>
                <a:ea typeface="Times New Roman"/>
                <a:cs typeface="Times New Roman"/>
                <a:sym typeface="Times New Roman"/>
              </a:rPr>
              <a:t>Exokernel</a:t>
            </a:r>
            <a:r>
              <a:rPr lang="en-US" sz="2000" dirty="0" smtClean="0">
                <a:latin typeface="Times New Roman"/>
                <a:ea typeface="Times New Roman"/>
                <a:cs typeface="Times New Roman"/>
                <a:sym typeface="Times New Roman"/>
              </a:rPr>
              <a:t> </a:t>
            </a:r>
            <a:r>
              <a:rPr lang="en-US" sz="2000" dirty="0">
                <a:latin typeface="Times New Roman"/>
                <a:ea typeface="Times New Roman"/>
                <a:cs typeface="Times New Roman"/>
                <a:sym typeface="Times New Roman"/>
              </a:rPr>
              <a:t>interfaces have a complex architecture.</a:t>
            </a:r>
            <a:endParaRPr/>
          </a:p>
          <a:p>
            <a:pPr marL="457200" lvl="0" indent="-228600" algn="l" rtl="0">
              <a:lnSpc>
                <a:spcPct val="100000"/>
              </a:lnSpc>
              <a:spcBef>
                <a:spcPts val="360"/>
              </a:spcBef>
              <a:spcAft>
                <a:spcPts val="0"/>
              </a:spcAft>
              <a:buClr>
                <a:schemeClr val="dk1"/>
              </a:buClr>
              <a:buSzPts val="1800"/>
              <a:buNone/>
            </a:pPr>
            <a:endParaRPr/>
          </a:p>
        </p:txBody>
      </p:sp>
      <p:sp>
        <p:nvSpPr>
          <p:cNvPr id="293" name="Google Shape;293;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9"/>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Layered Structure</a:t>
            </a:r>
            <a:endParaRPr/>
          </a:p>
        </p:txBody>
      </p:sp>
      <p:sp>
        <p:nvSpPr>
          <p:cNvPr id="299" name="Google Shape;299;p39"/>
          <p:cNvSpPr txBox="1">
            <a:spLocks noGrp="1"/>
          </p:cNvSpPr>
          <p:nvPr>
            <p:ph type="body" idx="1"/>
          </p:nvPr>
        </p:nvSpPr>
        <p:spPr>
          <a:xfrm>
            <a:off x="0" y="838200"/>
            <a:ext cx="9144000" cy="3421117"/>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An OS can be broken into pieces and retain much more control over the system. In this structure, the OS is broken into a number of layers </a:t>
            </a:r>
            <a:r>
              <a:rPr lang="en-US" sz="2000" dirty="0" smtClean="0">
                <a:latin typeface="Times New Roman"/>
                <a:ea typeface="Times New Roman"/>
                <a:cs typeface="Times New Roman"/>
                <a:sym typeface="Times New Roman"/>
              </a:rPr>
              <a:t>leyer0,1,2,3,4,5 ()etc. (levels</a:t>
            </a:r>
            <a:r>
              <a:rPr lang="en-US" sz="2000" dirty="0">
                <a:latin typeface="Times New Roman"/>
                <a:ea typeface="Times New Roman"/>
                <a:cs typeface="Times New Roman"/>
                <a:sym typeface="Times New Roman"/>
              </a:rPr>
              <a:t>). </a:t>
            </a:r>
            <a:endParaRPr lang="en-US" sz="2000" dirty="0" smtClean="0">
              <a:latin typeface="Times New Roman"/>
              <a:ea typeface="Times New Roman"/>
              <a:cs typeface="Times New Roman"/>
              <a:sym typeface="Times New Roman"/>
            </a:endParaRPr>
          </a:p>
          <a:p>
            <a:pPr lvl="0" algn="just"/>
            <a:r>
              <a:rPr lang="en-US" sz="2000" dirty="0" smtClean="0"/>
              <a:t>Layer 0: Hardware (CPU, memory, and I/O devices.)</a:t>
            </a:r>
          </a:p>
          <a:p>
            <a:pPr lvl="0" algn="just"/>
            <a:r>
              <a:rPr lang="en-US" sz="2000" dirty="0" smtClean="0"/>
              <a:t>Layer 1: Hardware Abstraction (</a:t>
            </a:r>
            <a:r>
              <a:rPr lang="fr-FR" sz="2000" dirty="0" smtClean="0"/>
              <a:t>e.g., </a:t>
            </a:r>
            <a:r>
              <a:rPr lang="fr-FR" sz="2000" dirty="0" err="1" smtClean="0"/>
              <a:t>managing</a:t>
            </a:r>
            <a:r>
              <a:rPr lang="fr-FR" sz="2000" dirty="0" smtClean="0"/>
              <a:t> </a:t>
            </a:r>
            <a:r>
              <a:rPr lang="fr-FR" sz="2000" dirty="0" err="1" smtClean="0"/>
              <a:t>interrupts</a:t>
            </a:r>
            <a:r>
              <a:rPr lang="fr-FR" sz="2000" dirty="0" smtClean="0"/>
              <a:t>, </a:t>
            </a:r>
            <a:r>
              <a:rPr lang="fr-FR" sz="2000" dirty="0" err="1" smtClean="0"/>
              <a:t>device</a:t>
            </a:r>
            <a:r>
              <a:rPr lang="fr-FR" sz="2000" dirty="0" smtClean="0"/>
              <a:t> drivers, etc.</a:t>
            </a:r>
            <a:r>
              <a:rPr lang="en-US" sz="2000" dirty="0" smtClean="0"/>
              <a:t>)</a:t>
            </a:r>
          </a:p>
          <a:p>
            <a:pPr lvl="0" algn="just"/>
            <a:r>
              <a:rPr lang="en-US" sz="2000" dirty="0" smtClean="0"/>
              <a:t>Layer 2: Kernel </a:t>
            </a:r>
            <a:r>
              <a:rPr lang="en-US" sz="1600" dirty="0" smtClean="0"/>
              <a:t>(Core OS Functions) (Manages essential system resources such as CPU scheduling)</a:t>
            </a:r>
            <a:endParaRPr lang="en-US" sz="2000" dirty="0" smtClean="0"/>
          </a:p>
          <a:p>
            <a:pPr lvl="0" algn="just"/>
            <a:r>
              <a:rPr lang="en-US" sz="2000" dirty="0" smtClean="0"/>
              <a:t>Layer 3: System Utilities </a:t>
            </a:r>
            <a:r>
              <a:rPr lang="en-US" sz="1600" dirty="0" smtClean="0"/>
              <a:t>(services like file systems, device drivers, and networking protocols.)</a:t>
            </a:r>
          </a:p>
          <a:p>
            <a:pPr lvl="0" algn="just"/>
            <a:r>
              <a:rPr lang="en-US" sz="2000" dirty="0" smtClean="0"/>
              <a:t>Layer 4: </a:t>
            </a:r>
            <a:r>
              <a:rPr lang="en-US" sz="1600" dirty="0" smtClean="0"/>
              <a:t>User-Level Services (Includes system calls and APIs) and Layer 5: User Applications</a:t>
            </a:r>
            <a:endParaRPr lang="en-US" sz="2000" dirty="0" smtClean="0"/>
          </a:p>
          <a:p>
            <a:pPr lvl="0" algn="just"/>
            <a:r>
              <a:rPr lang="en-US" sz="2000" dirty="0" smtClean="0">
                <a:latin typeface="Times New Roman"/>
                <a:ea typeface="Times New Roman"/>
                <a:cs typeface="Times New Roman"/>
                <a:sym typeface="Times New Roman"/>
              </a:rPr>
              <a:t>The </a:t>
            </a:r>
            <a:r>
              <a:rPr lang="en-US" sz="2000" dirty="0">
                <a:latin typeface="Times New Roman"/>
                <a:ea typeface="Times New Roman"/>
                <a:cs typeface="Times New Roman"/>
                <a:sym typeface="Times New Roman"/>
              </a:rPr>
              <a:t>main disadvantage of this structure is that at each layer, the data needs to be modified and passed on which adds overhead to the system. Moreover, careful planning of the layers is necessary, as a layer can use only lower-level layers. UNIX is an example of this structure. </a:t>
            </a:r>
            <a:endParaRPr sz="2000">
              <a:latin typeface="Times New Roman"/>
              <a:ea typeface="Times New Roman"/>
              <a:cs typeface="Times New Roman"/>
              <a:sym typeface="Times New Roman"/>
            </a:endParaRPr>
          </a:p>
        </p:txBody>
      </p:sp>
      <p:sp>
        <p:nvSpPr>
          <p:cNvPr id="300" name="Google Shape;300;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34</a:t>
            </a:fld>
            <a:endParaRPr/>
          </a:p>
        </p:txBody>
      </p:sp>
      <p:pic>
        <p:nvPicPr>
          <p:cNvPr id="301" name="Google Shape;301;p39"/>
          <p:cNvPicPr preferRelativeResize="0"/>
          <p:nvPr/>
        </p:nvPicPr>
        <p:blipFill rotWithShape="1">
          <a:blip r:embed="rId3">
            <a:alphaModFix/>
          </a:blip>
          <a:srcRect l="16334" t="10919" r="16697"/>
          <a:stretch/>
        </p:blipFill>
        <p:spPr>
          <a:xfrm>
            <a:off x="2632840" y="4646645"/>
            <a:ext cx="3254776" cy="1575479"/>
          </a:xfrm>
          <a:prstGeom prst="rect">
            <a:avLst/>
          </a:prstGeom>
          <a:noFill/>
          <a:ln>
            <a:noFill/>
          </a:ln>
        </p:spPr>
      </p:pic>
      <p:sp>
        <p:nvSpPr>
          <p:cNvPr id="302" name="Google Shape;302;p39"/>
          <p:cNvSpPr txBox="1"/>
          <p:nvPr/>
        </p:nvSpPr>
        <p:spPr>
          <a:xfrm>
            <a:off x="1271750" y="6413698"/>
            <a:ext cx="6600497"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Figure 7: Layered OS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0"/>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Cont…….</a:t>
            </a:r>
            <a:endParaRPr/>
          </a:p>
        </p:txBody>
      </p:sp>
      <p:sp>
        <p:nvSpPr>
          <p:cNvPr id="308" name="Google Shape;308;p40"/>
          <p:cNvSpPr txBox="1">
            <a:spLocks noGrp="1"/>
          </p:cNvSpPr>
          <p:nvPr>
            <p:ph type="body" idx="1"/>
          </p:nvPr>
        </p:nvSpPr>
        <p:spPr>
          <a:xfrm>
            <a:off x="120869" y="1093076"/>
            <a:ext cx="8229600" cy="4426115"/>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2800" b="1">
                <a:latin typeface="Times New Roman"/>
                <a:ea typeface="Times New Roman"/>
                <a:cs typeface="Times New Roman"/>
                <a:sym typeface="Times New Roman"/>
              </a:rPr>
              <a:t>Advantages of Layered Structure</a:t>
            </a:r>
            <a:endParaRPr/>
          </a:p>
          <a:p>
            <a:pPr marL="457200" lvl="0" indent="-342900" algn="l"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Layering makes it easier to enhance the operating system, as the implementation of a layer can be changed easily without affecting the other layers.</a:t>
            </a:r>
            <a:endParaRPr/>
          </a:p>
          <a:p>
            <a:pPr marL="457200" lvl="0" indent="-342900" algn="l"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It is very easy to perform debugging and system verification.</a:t>
            </a:r>
            <a:endParaRPr/>
          </a:p>
          <a:p>
            <a:pPr marL="114300" lvl="0" indent="0" algn="l" rtl="0">
              <a:lnSpc>
                <a:spcPct val="100000"/>
              </a:lnSpc>
              <a:spcBef>
                <a:spcPts val="360"/>
              </a:spcBef>
              <a:spcAft>
                <a:spcPts val="0"/>
              </a:spcAft>
              <a:buSzPts val="1800"/>
              <a:buNone/>
            </a:pPr>
            <a:r>
              <a:rPr lang="en-US" sz="2800" b="1">
                <a:latin typeface="Times New Roman"/>
                <a:ea typeface="Times New Roman"/>
                <a:cs typeface="Times New Roman"/>
                <a:sym typeface="Times New Roman"/>
              </a:rPr>
              <a:t>Disadvantages of Layered Structure</a:t>
            </a:r>
            <a:endParaRPr/>
          </a:p>
          <a:p>
            <a:pPr marL="457200" lvl="0" indent="-342900" algn="l"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In this structure, the application’s performance is degraded as compared to simple structure. </a:t>
            </a:r>
            <a:endParaRPr/>
          </a:p>
          <a:p>
            <a:pPr marL="457200" lvl="0" indent="-342900" algn="l"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It requires careful planning for designing the layers, as the higher layers use the functionalities of only the lower layers.</a:t>
            </a:r>
            <a:endParaRPr/>
          </a:p>
          <a:p>
            <a:pPr marL="457200" lvl="0" indent="-228600" algn="l" rtl="0">
              <a:lnSpc>
                <a:spcPct val="100000"/>
              </a:lnSpc>
              <a:spcBef>
                <a:spcPts val="360"/>
              </a:spcBef>
              <a:spcAft>
                <a:spcPts val="0"/>
              </a:spcAft>
              <a:buClr>
                <a:schemeClr val="dk1"/>
              </a:buClr>
              <a:buSzPts val="1800"/>
              <a:buNone/>
            </a:pPr>
            <a:endParaRPr/>
          </a:p>
        </p:txBody>
      </p:sp>
      <p:sp>
        <p:nvSpPr>
          <p:cNvPr id="309" name="Google Shape;309;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Modular Structure</a:t>
            </a:r>
            <a:endParaRPr/>
          </a:p>
        </p:txBody>
      </p:sp>
      <p:sp>
        <p:nvSpPr>
          <p:cNvPr id="315" name="Google Shape;315;p41"/>
          <p:cNvSpPr txBox="1">
            <a:spLocks noGrp="1"/>
          </p:cNvSpPr>
          <p:nvPr>
            <p:ph type="body" idx="1"/>
          </p:nvPr>
        </p:nvSpPr>
        <p:spPr>
          <a:xfrm>
            <a:off x="183931" y="1101067"/>
            <a:ext cx="8229600" cy="2496207"/>
          </a:xfrm>
          <a:prstGeom prst="rect">
            <a:avLst/>
          </a:prstGeom>
          <a:noFill/>
          <a:ln>
            <a:noFill/>
          </a:ln>
        </p:spPr>
        <p:txBody>
          <a:bodyPr spcFirstLastPara="1" wrap="square" lIns="91425" tIns="45700" rIns="91425" bIns="45700" anchor="t" anchorCtr="0">
            <a:noAutofit/>
          </a:bodyPr>
          <a:lstStyle/>
          <a:p>
            <a:pPr lvl="0" algn="just"/>
            <a:r>
              <a:rPr lang="en-US" sz="2000" dirty="0">
                <a:latin typeface="Times New Roman"/>
                <a:ea typeface="Times New Roman"/>
                <a:cs typeface="Times New Roman"/>
                <a:sym typeface="Times New Roman"/>
              </a:rPr>
              <a:t>It is considered as the best approach for an OS. It involves designing of a modular kernel. </a:t>
            </a:r>
            <a:r>
              <a:rPr lang="en-US" sz="2000" dirty="0" smtClean="0"/>
              <a:t>A </a:t>
            </a:r>
            <a:r>
              <a:rPr lang="en-US" sz="2000" b="1" dirty="0" smtClean="0"/>
              <a:t>modular structure</a:t>
            </a:r>
            <a:r>
              <a:rPr lang="en-US" sz="2000" dirty="0" smtClean="0"/>
              <a:t> in an operating system refers to a design approach where the OS is divided into separate, independent modules, each responsible for a specific functionality. This architecture combines the benefits of monolithic and microkernel systems, offering modularity and efficiency.</a:t>
            </a:r>
            <a:endParaRPr lang="en-US" sz="2000" dirty="0" smtClean="0">
              <a:latin typeface="Times New Roman"/>
              <a:cs typeface="Times New Roman"/>
              <a:sym typeface="Times New Roman"/>
            </a:endParaRPr>
          </a:p>
          <a:p>
            <a:pPr lvl="0" algn="just"/>
            <a:r>
              <a:rPr lang="en-US" sz="2000" dirty="0" smtClean="0"/>
              <a:t>Example: Linux, Solaris, </a:t>
            </a:r>
            <a:r>
              <a:rPr lang="en-US" sz="2000" dirty="0" err="1" smtClean="0"/>
              <a:t>MacOS</a:t>
            </a:r>
            <a:r>
              <a:rPr lang="en-US" sz="2000" dirty="0" smtClean="0"/>
              <a:t> etc.</a:t>
            </a:r>
            <a:endParaRPr sz="2000">
              <a:latin typeface="Times New Roman"/>
              <a:ea typeface="Times New Roman"/>
              <a:cs typeface="Times New Roman"/>
              <a:sym typeface="Times New Roman"/>
            </a:endParaRPr>
          </a:p>
        </p:txBody>
      </p:sp>
      <p:sp>
        <p:nvSpPr>
          <p:cNvPr id="316" name="Google Shape;316;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36</a:t>
            </a:fld>
            <a:endParaRPr/>
          </a:p>
        </p:txBody>
      </p:sp>
      <p:pic>
        <p:nvPicPr>
          <p:cNvPr id="317" name="Google Shape;317;p41"/>
          <p:cNvPicPr preferRelativeResize="0"/>
          <p:nvPr/>
        </p:nvPicPr>
        <p:blipFill rotWithShape="1">
          <a:blip r:embed="rId3">
            <a:alphaModFix/>
          </a:blip>
          <a:srcRect l="6174" t="12280" r="8201"/>
          <a:stretch/>
        </p:blipFill>
        <p:spPr>
          <a:xfrm>
            <a:off x="2136710" y="3498980"/>
            <a:ext cx="4282752" cy="2510528"/>
          </a:xfrm>
          <a:prstGeom prst="rect">
            <a:avLst/>
          </a:prstGeom>
          <a:noFill/>
          <a:ln>
            <a:noFill/>
          </a:ln>
        </p:spPr>
      </p:pic>
      <p:sp>
        <p:nvSpPr>
          <p:cNvPr id="318" name="Google Shape;318;p41"/>
          <p:cNvSpPr txBox="1"/>
          <p:nvPr/>
        </p:nvSpPr>
        <p:spPr>
          <a:xfrm>
            <a:off x="1681655" y="6356350"/>
            <a:ext cx="650590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Figure 8:Modular OS Structure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Virtual Machines (VMs)</a:t>
            </a:r>
            <a:endParaRPr/>
          </a:p>
        </p:txBody>
      </p:sp>
      <p:sp>
        <p:nvSpPr>
          <p:cNvPr id="324" name="Google Shape;324;p42"/>
          <p:cNvSpPr txBox="1">
            <a:spLocks noGrp="1"/>
          </p:cNvSpPr>
          <p:nvPr>
            <p:ph type="body" idx="1"/>
          </p:nvPr>
        </p:nvSpPr>
        <p:spPr>
          <a:xfrm>
            <a:off x="0" y="838200"/>
            <a:ext cx="9144000" cy="4525963"/>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Based on our needs, a virtual machine abstracts the hardware of our personal computer, including the CPU, disc drives, RAM, and NIC (Network Interface Card), into a variety of different execution contexts, giving us the impression that each execution environment is a different computer. An illustration of it is a virtual box.</a:t>
            </a:r>
            <a:endParaRPr/>
          </a:p>
          <a:p>
            <a:pPr marL="457200" lvl="0" indent="-228600" algn="just" rtl="0">
              <a:lnSpc>
                <a:spcPct val="100000"/>
              </a:lnSpc>
              <a:spcBef>
                <a:spcPts val="360"/>
              </a:spcBef>
              <a:spcAft>
                <a:spcPts val="0"/>
              </a:spcAft>
              <a:buSzPts val="1800"/>
              <a:buNone/>
            </a:pPr>
            <a:endParaRPr sz="2000">
              <a:latin typeface="Times New Roman"/>
              <a:ea typeface="Times New Roman"/>
              <a:cs typeface="Times New Roman"/>
              <a:sym typeface="Times New Roman"/>
            </a:endParaRPr>
          </a:p>
          <a:p>
            <a:pPr marL="457200" lvl="0" indent="-342900" algn="just"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An operating system enables us to run multiple processes concurrently while making it appear as though each one is using a different processor and virtual memory by using CPU scheduling and virtual memory techniques.</a:t>
            </a:r>
            <a:endParaRPr/>
          </a:p>
          <a:p>
            <a:pPr marL="457200" lvl="0" indent="-228600" algn="just" rtl="0">
              <a:lnSpc>
                <a:spcPct val="100000"/>
              </a:lnSpc>
              <a:spcBef>
                <a:spcPts val="360"/>
              </a:spcBef>
              <a:spcAft>
                <a:spcPts val="0"/>
              </a:spcAft>
              <a:buSzPts val="1800"/>
              <a:buNone/>
            </a:pPr>
            <a:endParaRPr sz="2000">
              <a:latin typeface="Times New Roman"/>
              <a:ea typeface="Times New Roman"/>
              <a:cs typeface="Times New Roman"/>
              <a:sym typeface="Times New Roman"/>
            </a:endParaRPr>
          </a:p>
          <a:p>
            <a:pPr marL="457200" lvl="0" indent="-342900" algn="just"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The fundamental issue with the virtual machine technique is disc systems. Let’s say the physical machine only has three disc drives, but it needs to host seven virtual machines. The program that creates virtual machines would need a significant amount of disc space in order to provide virtual memory and spooling, so it should be clear that it is impossible to assign a disc drive to every virtual machine. The answer is to make virtual discs available.</a:t>
            </a:r>
            <a:endParaRPr sz="2000">
              <a:latin typeface="Times New Roman"/>
              <a:ea typeface="Times New Roman"/>
              <a:cs typeface="Times New Roman"/>
              <a:sym typeface="Times New Roman"/>
            </a:endParaRPr>
          </a:p>
        </p:txBody>
      </p:sp>
      <p:sp>
        <p:nvSpPr>
          <p:cNvPr id="325" name="Google Shape;325;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285750" lvl="0" indent="-285750" algn="l" rtl="0">
              <a:lnSpc>
                <a:spcPct val="150000"/>
              </a:lnSpc>
              <a:spcBef>
                <a:spcPts val="0"/>
              </a:spcBef>
              <a:spcAft>
                <a:spcPts val="0"/>
              </a:spcAft>
              <a:buSzPts val="1400"/>
              <a:buNone/>
            </a:pPr>
            <a:r>
              <a:rPr lang="en-US" sz="3200">
                <a:latin typeface="Times New Roman"/>
                <a:ea typeface="Times New Roman"/>
                <a:cs typeface="Times New Roman"/>
                <a:sym typeface="Times New Roman"/>
              </a:rPr>
              <a:t>OS operations</a:t>
            </a:r>
            <a:endParaRPr/>
          </a:p>
        </p:txBody>
      </p:sp>
      <p:sp>
        <p:nvSpPr>
          <p:cNvPr id="331" name="Google Shape;331;p43"/>
          <p:cNvSpPr txBox="1">
            <a:spLocks noGrp="1"/>
          </p:cNvSpPr>
          <p:nvPr>
            <p:ph type="body" idx="1"/>
          </p:nvPr>
        </p:nvSpPr>
        <p:spPr>
          <a:xfrm>
            <a:off x="152400" y="944880"/>
            <a:ext cx="8707120" cy="5201920"/>
          </a:xfrm>
          <a:prstGeom prst="rect">
            <a:avLst/>
          </a:prstGeom>
          <a:noFill/>
          <a:ln>
            <a:noFill/>
          </a:ln>
        </p:spPr>
        <p:txBody>
          <a:bodyPr spcFirstLastPara="1" wrap="square" lIns="91425" tIns="45700" rIns="91425" bIns="45700" anchor="t" anchorCtr="0">
            <a:noAutofit/>
          </a:bodyPr>
          <a:lstStyle/>
          <a:p>
            <a:pPr marL="114300" lvl="0" indent="0" algn="just" rtl="0">
              <a:lnSpc>
                <a:spcPct val="100000"/>
              </a:lnSpc>
              <a:spcBef>
                <a:spcPts val="360"/>
              </a:spcBef>
              <a:spcAft>
                <a:spcPts val="0"/>
              </a:spcAft>
              <a:buSzPts val="1800"/>
              <a:buNone/>
            </a:pPr>
            <a:r>
              <a:rPr lang="en-US" sz="2000" dirty="0">
                <a:latin typeface="Times New Roman"/>
                <a:ea typeface="Times New Roman"/>
                <a:cs typeface="Times New Roman"/>
                <a:sym typeface="Times New Roman"/>
              </a:rPr>
              <a:t>An operating system (OS) is a system software that manages hardware, software resources, and provides services for computer programs. Its operations can be broadly categorized as follows:</a:t>
            </a:r>
            <a:endParaRPr/>
          </a:p>
          <a:p>
            <a:pPr marL="114300" lvl="0" indent="0" algn="just" rtl="0">
              <a:lnSpc>
                <a:spcPct val="100000"/>
              </a:lnSpc>
              <a:spcBef>
                <a:spcPts val="360"/>
              </a:spcBef>
              <a:spcAft>
                <a:spcPts val="0"/>
              </a:spcAft>
              <a:buSzPts val="1800"/>
              <a:buNone/>
            </a:pPr>
            <a:endParaRPr sz="2000">
              <a:latin typeface="Times New Roman"/>
              <a:ea typeface="Times New Roman"/>
              <a:cs typeface="Times New Roman"/>
              <a:sym typeface="Times New Roman"/>
            </a:endParaRPr>
          </a:p>
          <a:p>
            <a:pPr marL="114300" lvl="0" indent="0" algn="l" rtl="0">
              <a:lnSpc>
                <a:spcPct val="100000"/>
              </a:lnSpc>
              <a:spcBef>
                <a:spcPts val="360"/>
              </a:spcBef>
              <a:spcAft>
                <a:spcPts val="0"/>
              </a:spcAft>
              <a:buSzPts val="1800"/>
              <a:buNone/>
            </a:pPr>
            <a:r>
              <a:rPr lang="en-US" sz="2800" b="1" dirty="0">
                <a:latin typeface="Times New Roman"/>
                <a:ea typeface="Times New Roman"/>
                <a:cs typeface="Times New Roman"/>
                <a:sym typeface="Times New Roman"/>
              </a:rPr>
              <a:t>1. Process Management</a:t>
            </a:r>
            <a:endParaRPr/>
          </a:p>
          <a:p>
            <a:pPr marL="457200" lvl="0" indent="-342900" algn="l" rtl="0">
              <a:lnSpc>
                <a:spcPct val="100000"/>
              </a:lnSpc>
              <a:spcBef>
                <a:spcPts val="360"/>
              </a:spcBef>
              <a:spcAft>
                <a:spcPts val="0"/>
              </a:spcAft>
              <a:buClr>
                <a:schemeClr val="dk1"/>
              </a:buClr>
              <a:buSzPts val="1800"/>
              <a:buChar char="•"/>
            </a:pPr>
            <a:r>
              <a:rPr lang="en-US" sz="2000" b="1" dirty="0">
                <a:latin typeface="Times New Roman"/>
                <a:ea typeface="Times New Roman"/>
                <a:cs typeface="Times New Roman"/>
                <a:sym typeface="Times New Roman"/>
              </a:rPr>
              <a:t>Objective:</a:t>
            </a:r>
            <a:r>
              <a:rPr lang="en-US" sz="2000" dirty="0">
                <a:latin typeface="Times New Roman"/>
                <a:ea typeface="Times New Roman"/>
                <a:cs typeface="Times New Roman"/>
                <a:sym typeface="Times New Roman"/>
              </a:rPr>
              <a:t> Manage processes (programs in execution), including their creation, scheduling, and termination.</a:t>
            </a:r>
            <a:endParaRPr/>
          </a:p>
          <a:p>
            <a:pPr marL="457200" lvl="0" indent="-342900" algn="l" rtl="0">
              <a:lnSpc>
                <a:spcPct val="100000"/>
              </a:lnSpc>
              <a:spcBef>
                <a:spcPts val="360"/>
              </a:spcBef>
              <a:spcAft>
                <a:spcPts val="0"/>
              </a:spcAft>
              <a:buClr>
                <a:schemeClr val="dk1"/>
              </a:buClr>
              <a:buSzPts val="1800"/>
              <a:buChar char="•"/>
            </a:pPr>
            <a:r>
              <a:rPr lang="en-US" sz="2000" b="1" dirty="0">
                <a:latin typeface="Times New Roman"/>
                <a:ea typeface="Times New Roman"/>
                <a:cs typeface="Times New Roman"/>
                <a:sym typeface="Times New Roman"/>
              </a:rPr>
              <a:t>Operations:</a:t>
            </a:r>
            <a:endParaRPr sz="2000">
              <a:latin typeface="Times New Roman"/>
              <a:ea typeface="Times New Roman"/>
              <a:cs typeface="Times New Roman"/>
              <a:sym typeface="Times New Roman"/>
            </a:endParaRPr>
          </a:p>
          <a:p>
            <a:pPr marL="914400" lvl="1" indent="-342900" algn="l"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Process creation and termination.</a:t>
            </a:r>
            <a:endParaRPr/>
          </a:p>
          <a:p>
            <a:pPr marL="914400" lvl="1" indent="-342900" algn="l"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CPU scheduling for efficient process execution.</a:t>
            </a:r>
            <a:endParaRPr/>
          </a:p>
          <a:p>
            <a:pPr marL="914400" lvl="1" indent="-342900" algn="l"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Synchronization and communication between processes.</a:t>
            </a:r>
            <a:endParaRPr/>
          </a:p>
          <a:p>
            <a:pPr marL="457200" lvl="0" indent="-342900" algn="l" rtl="0">
              <a:lnSpc>
                <a:spcPct val="100000"/>
              </a:lnSpc>
              <a:spcBef>
                <a:spcPts val="360"/>
              </a:spcBef>
              <a:spcAft>
                <a:spcPts val="0"/>
              </a:spcAft>
              <a:buClr>
                <a:schemeClr val="dk1"/>
              </a:buClr>
              <a:buSzPts val="1800"/>
              <a:buChar char="•"/>
            </a:pPr>
            <a:r>
              <a:rPr lang="en-US" sz="2000" b="1" dirty="0">
                <a:latin typeface="Times New Roman"/>
                <a:ea typeface="Times New Roman"/>
                <a:cs typeface="Times New Roman"/>
                <a:sym typeface="Times New Roman"/>
              </a:rPr>
              <a:t>Example:</a:t>
            </a:r>
            <a:r>
              <a:rPr lang="en-US" sz="2000" dirty="0">
                <a:latin typeface="Times New Roman"/>
                <a:ea typeface="Times New Roman"/>
                <a:cs typeface="Times New Roman"/>
                <a:sym typeface="Times New Roman"/>
              </a:rPr>
              <a:t> Allocating CPU time to multiple running applications, such as a browser and a video player.</a:t>
            </a:r>
            <a:endParaRPr/>
          </a:p>
          <a:p>
            <a:pPr marL="114300" lvl="0" indent="0" algn="just" rtl="0">
              <a:lnSpc>
                <a:spcPct val="100000"/>
              </a:lnSpc>
              <a:spcBef>
                <a:spcPts val="360"/>
              </a:spcBef>
              <a:spcAft>
                <a:spcPts val="0"/>
              </a:spcAft>
              <a:buSzPts val="1800"/>
              <a:buNone/>
            </a:pPr>
            <a:endParaRPr sz="2000">
              <a:latin typeface="Times New Roman"/>
              <a:ea typeface="Times New Roman"/>
              <a:cs typeface="Times New Roman"/>
              <a:sym typeface="Times New Roman"/>
            </a:endParaRPr>
          </a:p>
        </p:txBody>
      </p:sp>
      <p:sp>
        <p:nvSpPr>
          <p:cNvPr id="332" name="Google Shape;332;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Cont…..</a:t>
            </a:r>
            <a:endParaRPr/>
          </a:p>
        </p:txBody>
      </p:sp>
      <p:sp>
        <p:nvSpPr>
          <p:cNvPr id="338" name="Google Shape;338;p44"/>
          <p:cNvSpPr txBox="1">
            <a:spLocks noGrp="1"/>
          </p:cNvSpPr>
          <p:nvPr>
            <p:ph type="body" idx="1"/>
          </p:nvPr>
        </p:nvSpPr>
        <p:spPr>
          <a:xfrm>
            <a:off x="121920" y="838200"/>
            <a:ext cx="8229600" cy="4525963"/>
          </a:xfrm>
          <a:prstGeom prst="rect">
            <a:avLst/>
          </a:prstGeom>
          <a:noFill/>
          <a:ln>
            <a:noFill/>
          </a:ln>
        </p:spPr>
        <p:txBody>
          <a:bodyPr spcFirstLastPara="1" wrap="square" lIns="91425" tIns="45700" rIns="91425" bIns="45700" anchor="t" anchorCtr="0">
            <a:noAutofit/>
          </a:bodyPr>
          <a:lstStyle/>
          <a:p>
            <a:pPr marL="114300" lvl="0" indent="0" algn="just" rtl="0">
              <a:lnSpc>
                <a:spcPct val="100000"/>
              </a:lnSpc>
              <a:spcBef>
                <a:spcPts val="360"/>
              </a:spcBef>
              <a:spcAft>
                <a:spcPts val="0"/>
              </a:spcAft>
              <a:buSzPts val="1800"/>
              <a:buNone/>
            </a:pPr>
            <a:r>
              <a:rPr lang="en-US" sz="2800" b="1" dirty="0">
                <a:latin typeface="Times New Roman"/>
                <a:ea typeface="Times New Roman"/>
                <a:cs typeface="Times New Roman"/>
                <a:sym typeface="Times New Roman"/>
              </a:rPr>
              <a:t>2. Memory Management</a:t>
            </a:r>
            <a:endParaRPr/>
          </a:p>
          <a:p>
            <a:pPr marL="114300" lvl="0" indent="0" algn="just" rtl="0">
              <a:lnSpc>
                <a:spcPct val="100000"/>
              </a:lnSpc>
              <a:spcBef>
                <a:spcPts val="360"/>
              </a:spcBef>
              <a:spcAft>
                <a:spcPts val="0"/>
              </a:spcAft>
              <a:buSzPts val="1800"/>
              <a:buNone/>
            </a:pPr>
            <a:endParaRPr sz="2800" b="1">
              <a:latin typeface="Times New Roman"/>
              <a:ea typeface="Times New Roman"/>
              <a:cs typeface="Times New Roman"/>
              <a:sym typeface="Times New Roman"/>
            </a:endParaRPr>
          </a:p>
          <a:p>
            <a:pPr marL="457200" lvl="0" indent="-342900" algn="just" rtl="0">
              <a:lnSpc>
                <a:spcPct val="100000"/>
              </a:lnSpc>
              <a:spcBef>
                <a:spcPts val="360"/>
              </a:spcBef>
              <a:spcAft>
                <a:spcPts val="0"/>
              </a:spcAft>
              <a:buSzPts val="1800"/>
              <a:buChar char="•"/>
            </a:pPr>
            <a:r>
              <a:rPr lang="en-US" sz="2000" b="1" dirty="0">
                <a:latin typeface="Times New Roman"/>
                <a:ea typeface="Times New Roman"/>
                <a:cs typeface="Times New Roman"/>
                <a:sym typeface="Times New Roman"/>
              </a:rPr>
              <a:t>Objective:</a:t>
            </a:r>
            <a:r>
              <a:rPr lang="en-US" sz="2000" dirty="0">
                <a:latin typeface="Times New Roman"/>
                <a:ea typeface="Times New Roman"/>
                <a:cs typeface="Times New Roman"/>
                <a:sym typeface="Times New Roman"/>
              </a:rPr>
              <a:t> Efficiently manage the computer's memory (RAM) for optimal performance.</a:t>
            </a:r>
            <a:endParaRPr/>
          </a:p>
          <a:p>
            <a:pPr marL="457200" lvl="0" indent="-342900" algn="just" rtl="0">
              <a:lnSpc>
                <a:spcPct val="100000"/>
              </a:lnSpc>
              <a:spcBef>
                <a:spcPts val="360"/>
              </a:spcBef>
              <a:spcAft>
                <a:spcPts val="0"/>
              </a:spcAft>
              <a:buSzPts val="1800"/>
              <a:buChar char="•"/>
            </a:pPr>
            <a:r>
              <a:rPr lang="en-US" sz="2000" b="1" dirty="0">
                <a:latin typeface="Times New Roman"/>
                <a:ea typeface="Times New Roman"/>
                <a:cs typeface="Times New Roman"/>
                <a:sym typeface="Times New Roman"/>
              </a:rPr>
              <a:t>Operations:</a:t>
            </a:r>
            <a:endParaRPr sz="2000">
              <a:latin typeface="Times New Roman"/>
              <a:ea typeface="Times New Roman"/>
              <a:cs typeface="Times New Roman"/>
              <a:sym typeface="Times New Roman"/>
            </a:endParaRPr>
          </a:p>
          <a:p>
            <a:pPr marL="914400" lvl="1" indent="-342900" algn="just"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Allocation and </a:t>
            </a:r>
            <a:r>
              <a:rPr lang="en-US" sz="2000" dirty="0" smtClean="0">
                <a:latin typeface="Times New Roman"/>
                <a:ea typeface="Times New Roman"/>
                <a:cs typeface="Times New Roman"/>
                <a:sym typeface="Times New Roman"/>
              </a:rPr>
              <a:t>de allocation </a:t>
            </a:r>
            <a:r>
              <a:rPr lang="en-US" sz="2000" dirty="0">
                <a:latin typeface="Times New Roman"/>
                <a:ea typeface="Times New Roman"/>
                <a:cs typeface="Times New Roman"/>
                <a:sym typeface="Times New Roman"/>
              </a:rPr>
              <a:t>of memory space for programs.</a:t>
            </a:r>
            <a:endParaRPr/>
          </a:p>
          <a:p>
            <a:pPr marL="914400" lvl="1" indent="-342900" algn="just"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Paging and segmentation for memory organization.</a:t>
            </a:r>
            <a:endParaRPr/>
          </a:p>
          <a:p>
            <a:pPr marL="914400" lvl="1" indent="-342900" algn="just"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Managing virtual memory to extend RAM using disk space.</a:t>
            </a:r>
            <a:endParaRPr/>
          </a:p>
          <a:p>
            <a:pPr marL="457200" lvl="0" indent="-342900" algn="just" rtl="0">
              <a:lnSpc>
                <a:spcPct val="100000"/>
              </a:lnSpc>
              <a:spcBef>
                <a:spcPts val="360"/>
              </a:spcBef>
              <a:spcAft>
                <a:spcPts val="0"/>
              </a:spcAft>
              <a:buSzPts val="1800"/>
              <a:buChar char="•"/>
            </a:pPr>
            <a:r>
              <a:rPr lang="en-US" sz="2000" b="1" dirty="0">
                <a:latin typeface="Times New Roman"/>
                <a:ea typeface="Times New Roman"/>
                <a:cs typeface="Times New Roman"/>
                <a:sym typeface="Times New Roman"/>
              </a:rPr>
              <a:t>Example:</a:t>
            </a:r>
            <a:r>
              <a:rPr lang="en-US" sz="2000" dirty="0">
                <a:latin typeface="Times New Roman"/>
                <a:ea typeface="Times New Roman"/>
                <a:cs typeface="Times New Roman"/>
                <a:sym typeface="Times New Roman"/>
              </a:rPr>
              <a:t> Keeping multiple tabs open in a web browser without crashing the system.</a:t>
            </a:r>
            <a:endParaRPr/>
          </a:p>
          <a:p>
            <a:pPr marL="114300" lvl="0" indent="0" algn="l" rtl="0">
              <a:lnSpc>
                <a:spcPct val="100000"/>
              </a:lnSpc>
              <a:spcBef>
                <a:spcPts val="360"/>
              </a:spcBef>
              <a:spcAft>
                <a:spcPts val="0"/>
              </a:spcAft>
              <a:buSzPts val="1800"/>
              <a:buNone/>
            </a:pPr>
            <a:r>
              <a:rPr lang="en-US" sz="2000" dirty="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marL="457200" lvl="0" indent="-228600" algn="just" rtl="0">
              <a:lnSpc>
                <a:spcPct val="100000"/>
              </a:lnSpc>
              <a:spcBef>
                <a:spcPts val="360"/>
              </a:spcBef>
              <a:spcAft>
                <a:spcPts val="0"/>
              </a:spcAft>
              <a:buSzPts val="1800"/>
              <a:buNone/>
            </a:pPr>
            <a:endParaRPr sz="2000">
              <a:latin typeface="Times New Roman"/>
              <a:ea typeface="Times New Roman"/>
              <a:cs typeface="Times New Roman"/>
              <a:sym typeface="Times New Roman"/>
            </a:endParaRPr>
          </a:p>
        </p:txBody>
      </p:sp>
      <p:sp>
        <p:nvSpPr>
          <p:cNvPr id="339" name="Google Shape;339;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4"/>
          <p:cNvSpPr txBox="1">
            <a:spLocks noGrp="1"/>
          </p:cNvSpPr>
          <p:nvPr>
            <p:ph type="title"/>
          </p:nvPr>
        </p:nvSpPr>
        <p:spPr>
          <a:xfrm>
            <a:off x="0" y="396240"/>
            <a:ext cx="6477000" cy="44196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200">
                <a:latin typeface="Times New Roman"/>
                <a:ea typeface="Times New Roman"/>
                <a:cs typeface="Times New Roman"/>
                <a:sym typeface="Times New Roman"/>
              </a:rPr>
              <a:t>Operating System role</a:t>
            </a:r>
            <a:br>
              <a:rPr lang="en-US" sz="3200">
                <a:latin typeface="Times New Roman"/>
                <a:ea typeface="Times New Roman"/>
                <a:cs typeface="Times New Roman"/>
                <a:sym typeface="Times New Roman"/>
              </a:rPr>
            </a:br>
            <a:endParaRPr/>
          </a:p>
        </p:txBody>
      </p:sp>
      <p:sp>
        <p:nvSpPr>
          <p:cNvPr id="62" name="Google Shape;62;p4"/>
          <p:cNvSpPr txBox="1">
            <a:spLocks noGrp="1"/>
          </p:cNvSpPr>
          <p:nvPr>
            <p:ph type="body" idx="1"/>
          </p:nvPr>
        </p:nvSpPr>
        <p:spPr>
          <a:xfrm>
            <a:off x="457200" y="1341120"/>
            <a:ext cx="8229600" cy="5120641"/>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US" sz="2000" b="1" dirty="0">
                <a:latin typeface="Times New Roman"/>
                <a:ea typeface="Times New Roman"/>
                <a:cs typeface="Times New Roman"/>
                <a:sym typeface="Times New Roman"/>
              </a:rPr>
              <a:t>Resource Management: </a:t>
            </a:r>
            <a:r>
              <a:rPr lang="en-US" sz="2000" dirty="0">
                <a:latin typeface="Times New Roman"/>
                <a:ea typeface="Times New Roman"/>
                <a:cs typeface="Times New Roman"/>
                <a:sym typeface="Times New Roman"/>
              </a:rPr>
              <a:t>The operating system (OS) manages hardware resources such as CPU, memory, disk storage, and input/output devices, ensuring their efficient utilization during model training and testing.</a:t>
            </a:r>
            <a:endParaRPr/>
          </a:p>
          <a:p>
            <a:pPr marL="457200" lvl="0" indent="-342900" algn="just" rtl="0">
              <a:lnSpc>
                <a:spcPct val="100000"/>
              </a:lnSpc>
              <a:spcBef>
                <a:spcPts val="360"/>
              </a:spcBef>
              <a:spcAft>
                <a:spcPts val="0"/>
              </a:spcAft>
              <a:buSzPts val="1800"/>
              <a:buChar char="•"/>
            </a:pPr>
            <a:r>
              <a:rPr lang="en-US" sz="2000" b="1" dirty="0">
                <a:latin typeface="Times New Roman"/>
                <a:ea typeface="Times New Roman"/>
                <a:cs typeface="Times New Roman"/>
                <a:sym typeface="Times New Roman"/>
              </a:rPr>
              <a:t>Task Scheduling:</a:t>
            </a:r>
            <a:r>
              <a:rPr lang="en-US" sz="2000" dirty="0">
                <a:latin typeface="Times New Roman"/>
                <a:ea typeface="Times New Roman"/>
                <a:cs typeface="Times New Roman"/>
                <a:sym typeface="Times New Roman"/>
              </a:rPr>
              <a:t> The OS schedules tasks, prioritizes processes, and allocates CPU time, ensuring smooth execution of computationally intensive processes like training machine learning models.</a:t>
            </a:r>
            <a:endParaRPr/>
          </a:p>
          <a:p>
            <a:pPr marL="457200" lvl="0" indent="-342900" algn="just" rtl="0">
              <a:lnSpc>
                <a:spcPct val="100000"/>
              </a:lnSpc>
              <a:spcBef>
                <a:spcPts val="360"/>
              </a:spcBef>
              <a:spcAft>
                <a:spcPts val="0"/>
              </a:spcAft>
              <a:buSzPts val="1800"/>
              <a:buChar char="•"/>
            </a:pPr>
            <a:r>
              <a:rPr lang="en-US" sz="2000" b="1" dirty="0">
                <a:latin typeface="Times New Roman"/>
                <a:ea typeface="Times New Roman"/>
                <a:cs typeface="Times New Roman"/>
                <a:sym typeface="Times New Roman"/>
              </a:rPr>
              <a:t>Memory Management: </a:t>
            </a:r>
            <a:r>
              <a:rPr lang="en-US" sz="2000" dirty="0">
                <a:latin typeface="Times New Roman"/>
                <a:ea typeface="Times New Roman"/>
                <a:cs typeface="Times New Roman"/>
                <a:sym typeface="Times New Roman"/>
              </a:rPr>
              <a:t>It handles memory allocation for storing datasets, models, and intermediate computations, optimizing system performance and avoiding memory overflow. </a:t>
            </a:r>
            <a:endParaRPr sz="2000">
              <a:latin typeface="Times New Roman"/>
              <a:ea typeface="Times New Roman"/>
              <a:cs typeface="Times New Roman"/>
              <a:sym typeface="Times New Roman"/>
            </a:endParaRPr>
          </a:p>
          <a:p>
            <a:pPr marL="457200" lvl="0" indent="-342900" algn="just" rtl="0">
              <a:lnSpc>
                <a:spcPct val="100000"/>
              </a:lnSpc>
              <a:spcBef>
                <a:spcPts val="360"/>
              </a:spcBef>
              <a:spcAft>
                <a:spcPts val="0"/>
              </a:spcAft>
              <a:buSzPts val="1800"/>
              <a:buChar char="•"/>
            </a:pPr>
            <a:r>
              <a:rPr lang="en-US" sz="2000" b="1" dirty="0">
                <a:latin typeface="Times New Roman"/>
                <a:ea typeface="Times New Roman"/>
                <a:cs typeface="Times New Roman"/>
                <a:sym typeface="Times New Roman"/>
              </a:rPr>
              <a:t>Parallel Processing Support:</a:t>
            </a:r>
            <a:r>
              <a:rPr lang="en-US" sz="2000" dirty="0">
                <a:latin typeface="Times New Roman"/>
                <a:ea typeface="Times New Roman"/>
                <a:cs typeface="Times New Roman"/>
                <a:sym typeface="Times New Roman"/>
              </a:rPr>
              <a:t> Operating systems enable parallel execution through threading and multiprocessing, which is crucial for models that rely on GPUs or multi-core processors.</a:t>
            </a:r>
            <a:endParaRPr sz="2000">
              <a:latin typeface="Times New Roman"/>
              <a:ea typeface="Times New Roman"/>
              <a:cs typeface="Times New Roman"/>
              <a:sym typeface="Times New Roman"/>
            </a:endParaRPr>
          </a:p>
        </p:txBody>
      </p:sp>
      <p:sp>
        <p:nvSpPr>
          <p:cNvPr id="63" name="Google Shape;63;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Cont…..</a:t>
            </a:r>
            <a:endParaRPr/>
          </a:p>
        </p:txBody>
      </p:sp>
      <p:sp>
        <p:nvSpPr>
          <p:cNvPr id="345" name="Google Shape;345;p45"/>
          <p:cNvSpPr txBox="1">
            <a:spLocks noGrp="1"/>
          </p:cNvSpPr>
          <p:nvPr>
            <p:ph type="body" idx="1"/>
          </p:nvPr>
        </p:nvSpPr>
        <p:spPr>
          <a:xfrm>
            <a:off x="254000" y="1107440"/>
            <a:ext cx="8229600" cy="4525963"/>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2800" b="1" dirty="0">
                <a:latin typeface="Times New Roman"/>
                <a:ea typeface="Times New Roman"/>
                <a:cs typeface="Times New Roman"/>
                <a:sym typeface="Times New Roman"/>
              </a:rPr>
              <a:t>3. File System Management</a:t>
            </a:r>
            <a:endParaRPr/>
          </a:p>
          <a:p>
            <a:pPr marL="114300" lvl="0" indent="0" algn="l" rtl="0">
              <a:lnSpc>
                <a:spcPct val="100000"/>
              </a:lnSpc>
              <a:spcBef>
                <a:spcPts val="360"/>
              </a:spcBef>
              <a:spcAft>
                <a:spcPts val="0"/>
              </a:spcAft>
              <a:buSzPts val="1800"/>
              <a:buNone/>
            </a:pPr>
            <a:endParaRPr sz="2800" b="1">
              <a:latin typeface="Times New Roman"/>
              <a:ea typeface="Times New Roman"/>
              <a:cs typeface="Times New Roman"/>
              <a:sym typeface="Times New Roman"/>
            </a:endParaRPr>
          </a:p>
          <a:p>
            <a:pPr marL="457200" lvl="0" indent="-342900" algn="l" rtl="0">
              <a:lnSpc>
                <a:spcPct val="100000"/>
              </a:lnSpc>
              <a:spcBef>
                <a:spcPts val="360"/>
              </a:spcBef>
              <a:spcAft>
                <a:spcPts val="0"/>
              </a:spcAft>
              <a:buClr>
                <a:schemeClr val="dk1"/>
              </a:buClr>
              <a:buSzPts val="1800"/>
              <a:buChar char="•"/>
            </a:pPr>
            <a:r>
              <a:rPr lang="en-US" sz="2000" b="1" dirty="0">
                <a:latin typeface="Times New Roman"/>
                <a:ea typeface="Times New Roman"/>
                <a:cs typeface="Times New Roman"/>
                <a:sym typeface="Times New Roman"/>
              </a:rPr>
              <a:t>Objective:</a:t>
            </a:r>
            <a:r>
              <a:rPr lang="en-US" sz="2000" dirty="0">
                <a:latin typeface="Times New Roman"/>
                <a:ea typeface="Times New Roman"/>
                <a:cs typeface="Times New Roman"/>
                <a:sym typeface="Times New Roman"/>
              </a:rPr>
              <a:t> Manage storage, organization, and retrieval of data in files and directories.</a:t>
            </a:r>
            <a:endParaRPr/>
          </a:p>
          <a:p>
            <a:pPr marL="457200" lvl="0" indent="-342900" algn="l" rtl="0">
              <a:lnSpc>
                <a:spcPct val="100000"/>
              </a:lnSpc>
              <a:spcBef>
                <a:spcPts val="360"/>
              </a:spcBef>
              <a:spcAft>
                <a:spcPts val="0"/>
              </a:spcAft>
              <a:buClr>
                <a:schemeClr val="dk1"/>
              </a:buClr>
              <a:buSzPts val="1800"/>
              <a:buChar char="•"/>
            </a:pPr>
            <a:r>
              <a:rPr lang="en-US" sz="2000" b="1" dirty="0">
                <a:latin typeface="Times New Roman"/>
                <a:ea typeface="Times New Roman"/>
                <a:cs typeface="Times New Roman"/>
                <a:sym typeface="Times New Roman"/>
              </a:rPr>
              <a:t>Operations:</a:t>
            </a:r>
            <a:endParaRPr sz="2000">
              <a:latin typeface="Times New Roman"/>
              <a:ea typeface="Times New Roman"/>
              <a:cs typeface="Times New Roman"/>
              <a:sym typeface="Times New Roman"/>
            </a:endParaRPr>
          </a:p>
          <a:p>
            <a:pPr marL="914400" lvl="1" indent="-342900" algn="l"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File creation, deletion, and modification.</a:t>
            </a:r>
            <a:endParaRPr/>
          </a:p>
          <a:p>
            <a:pPr marL="914400" lvl="1" indent="-342900" algn="l"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Managing access permissions for security.</a:t>
            </a:r>
            <a:endParaRPr/>
          </a:p>
          <a:p>
            <a:pPr marL="914400" lvl="1" indent="-342900" algn="l"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File organization in directories for easy navigation.</a:t>
            </a:r>
            <a:endParaRPr/>
          </a:p>
          <a:p>
            <a:pPr marL="457200" lvl="0" indent="-342900" algn="l" rtl="0">
              <a:lnSpc>
                <a:spcPct val="100000"/>
              </a:lnSpc>
              <a:spcBef>
                <a:spcPts val="360"/>
              </a:spcBef>
              <a:spcAft>
                <a:spcPts val="0"/>
              </a:spcAft>
              <a:buClr>
                <a:schemeClr val="dk1"/>
              </a:buClr>
              <a:buSzPts val="1800"/>
              <a:buChar char="•"/>
            </a:pPr>
            <a:r>
              <a:rPr lang="en-US" sz="2000" b="1" dirty="0">
                <a:latin typeface="Times New Roman"/>
                <a:ea typeface="Times New Roman"/>
                <a:cs typeface="Times New Roman"/>
                <a:sym typeface="Times New Roman"/>
              </a:rPr>
              <a:t>Example:</a:t>
            </a:r>
            <a:r>
              <a:rPr lang="en-US" sz="2000" dirty="0">
                <a:latin typeface="Times New Roman"/>
                <a:ea typeface="Times New Roman"/>
                <a:cs typeface="Times New Roman"/>
                <a:sym typeface="Times New Roman"/>
              </a:rPr>
              <a:t> Storing a Word document in a specific folder</a:t>
            </a:r>
            <a:endParaRPr/>
          </a:p>
        </p:txBody>
      </p:sp>
      <p:sp>
        <p:nvSpPr>
          <p:cNvPr id="346" name="Google Shape;346;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Cont……</a:t>
            </a:r>
            <a:endParaRPr/>
          </a:p>
        </p:txBody>
      </p:sp>
      <p:sp>
        <p:nvSpPr>
          <p:cNvPr id="352" name="Google Shape;352;p46"/>
          <p:cNvSpPr txBox="1">
            <a:spLocks noGrp="1"/>
          </p:cNvSpPr>
          <p:nvPr>
            <p:ph type="body" idx="1"/>
          </p:nvPr>
        </p:nvSpPr>
        <p:spPr>
          <a:xfrm>
            <a:off x="203200" y="1117600"/>
            <a:ext cx="8229600" cy="4525963"/>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2800" b="1" dirty="0">
                <a:latin typeface="Times New Roman"/>
                <a:ea typeface="Times New Roman"/>
                <a:cs typeface="Times New Roman"/>
                <a:sym typeface="Times New Roman"/>
              </a:rPr>
              <a:t>4. Device Management</a:t>
            </a:r>
            <a:endParaRPr/>
          </a:p>
          <a:p>
            <a:pPr marL="457200" lvl="0" indent="-228600" algn="l" rtl="0">
              <a:lnSpc>
                <a:spcPct val="100000"/>
              </a:lnSpc>
              <a:spcBef>
                <a:spcPts val="360"/>
              </a:spcBef>
              <a:spcAft>
                <a:spcPts val="0"/>
              </a:spcAft>
              <a:buClr>
                <a:schemeClr val="dk1"/>
              </a:buClr>
              <a:buSzPts val="1800"/>
              <a:buNone/>
            </a:pPr>
            <a:endParaRPr sz="2000" b="1">
              <a:latin typeface="Times New Roman"/>
              <a:ea typeface="Times New Roman"/>
              <a:cs typeface="Times New Roman"/>
              <a:sym typeface="Times New Roman"/>
            </a:endParaRPr>
          </a:p>
          <a:p>
            <a:pPr marL="457200" lvl="0" indent="-342900" algn="l" rtl="0">
              <a:lnSpc>
                <a:spcPct val="100000"/>
              </a:lnSpc>
              <a:spcBef>
                <a:spcPts val="360"/>
              </a:spcBef>
              <a:spcAft>
                <a:spcPts val="0"/>
              </a:spcAft>
              <a:buClr>
                <a:schemeClr val="dk1"/>
              </a:buClr>
              <a:buSzPts val="1800"/>
              <a:buChar char="•"/>
            </a:pPr>
            <a:r>
              <a:rPr lang="en-US" sz="2000" b="1" dirty="0">
                <a:latin typeface="Times New Roman"/>
                <a:ea typeface="Times New Roman"/>
                <a:cs typeface="Times New Roman"/>
                <a:sym typeface="Times New Roman"/>
              </a:rPr>
              <a:t>Objective:</a:t>
            </a:r>
            <a:r>
              <a:rPr lang="en-US" sz="2000" dirty="0">
                <a:latin typeface="Times New Roman"/>
                <a:ea typeface="Times New Roman"/>
                <a:cs typeface="Times New Roman"/>
                <a:sym typeface="Times New Roman"/>
              </a:rPr>
              <a:t> Coordinate the use of input/output devices like keyboards, printers, and storage drives.</a:t>
            </a:r>
            <a:endParaRPr/>
          </a:p>
          <a:p>
            <a:pPr marL="457200" lvl="0" indent="-342900" algn="l" rtl="0">
              <a:lnSpc>
                <a:spcPct val="100000"/>
              </a:lnSpc>
              <a:spcBef>
                <a:spcPts val="360"/>
              </a:spcBef>
              <a:spcAft>
                <a:spcPts val="0"/>
              </a:spcAft>
              <a:buClr>
                <a:schemeClr val="dk1"/>
              </a:buClr>
              <a:buSzPts val="1800"/>
              <a:buChar char="•"/>
            </a:pPr>
            <a:r>
              <a:rPr lang="en-US" sz="2000" b="1" dirty="0">
                <a:latin typeface="Times New Roman"/>
                <a:ea typeface="Times New Roman"/>
                <a:cs typeface="Times New Roman"/>
                <a:sym typeface="Times New Roman"/>
              </a:rPr>
              <a:t>Operations:</a:t>
            </a:r>
            <a:endParaRPr sz="2000">
              <a:latin typeface="Times New Roman"/>
              <a:ea typeface="Times New Roman"/>
              <a:cs typeface="Times New Roman"/>
              <a:sym typeface="Times New Roman"/>
            </a:endParaRPr>
          </a:p>
          <a:p>
            <a:pPr marL="914400" lvl="1" indent="-342900" algn="l"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Managing device drivers for hardware interaction.</a:t>
            </a:r>
            <a:endParaRPr/>
          </a:p>
          <a:p>
            <a:pPr marL="914400" lvl="1" indent="-342900" algn="l"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Buffering and spooling for efficient data handling.</a:t>
            </a:r>
            <a:endParaRPr/>
          </a:p>
          <a:p>
            <a:pPr marL="914400" lvl="1" indent="-342900" algn="l"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Handling device communication via interrupt service routines (ISRs).</a:t>
            </a:r>
            <a:endParaRPr/>
          </a:p>
          <a:p>
            <a:pPr marL="457200" lvl="0" indent="-342900" algn="l" rtl="0">
              <a:lnSpc>
                <a:spcPct val="100000"/>
              </a:lnSpc>
              <a:spcBef>
                <a:spcPts val="360"/>
              </a:spcBef>
              <a:spcAft>
                <a:spcPts val="0"/>
              </a:spcAft>
              <a:buClr>
                <a:schemeClr val="dk1"/>
              </a:buClr>
              <a:buSzPts val="1800"/>
              <a:buChar char="•"/>
            </a:pPr>
            <a:r>
              <a:rPr lang="en-US" sz="2000" b="1" dirty="0">
                <a:latin typeface="Times New Roman"/>
                <a:ea typeface="Times New Roman"/>
                <a:cs typeface="Times New Roman"/>
                <a:sym typeface="Times New Roman"/>
              </a:rPr>
              <a:t>Example:</a:t>
            </a:r>
            <a:r>
              <a:rPr lang="en-US" sz="2000" dirty="0">
                <a:latin typeface="Times New Roman"/>
                <a:ea typeface="Times New Roman"/>
                <a:cs typeface="Times New Roman"/>
                <a:sym typeface="Times New Roman"/>
              </a:rPr>
              <a:t> Printing a document while continuing to work on other tasks.</a:t>
            </a:r>
            <a:endParaRPr/>
          </a:p>
        </p:txBody>
      </p:sp>
      <p:sp>
        <p:nvSpPr>
          <p:cNvPr id="353" name="Google Shape;353;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Cont……</a:t>
            </a:r>
            <a:endParaRPr/>
          </a:p>
        </p:txBody>
      </p:sp>
      <p:sp>
        <p:nvSpPr>
          <p:cNvPr id="359" name="Google Shape;359;p47"/>
          <p:cNvSpPr txBox="1">
            <a:spLocks noGrp="1"/>
          </p:cNvSpPr>
          <p:nvPr>
            <p:ph type="body" idx="1"/>
          </p:nvPr>
        </p:nvSpPr>
        <p:spPr>
          <a:xfrm>
            <a:off x="203200" y="1117600"/>
            <a:ext cx="8229600" cy="4525963"/>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2800" b="1">
                <a:latin typeface="Times New Roman"/>
                <a:ea typeface="Times New Roman"/>
                <a:cs typeface="Times New Roman"/>
                <a:sym typeface="Times New Roman"/>
              </a:rPr>
              <a:t>5. User Interface Management</a:t>
            </a:r>
            <a:endParaRPr/>
          </a:p>
          <a:p>
            <a:pPr marL="114300" lvl="0" indent="0" algn="l" rtl="0">
              <a:lnSpc>
                <a:spcPct val="100000"/>
              </a:lnSpc>
              <a:spcBef>
                <a:spcPts val="360"/>
              </a:spcBef>
              <a:spcAft>
                <a:spcPts val="0"/>
              </a:spcAft>
              <a:buSzPts val="1800"/>
              <a:buNone/>
            </a:pPr>
            <a:endParaRPr sz="2000" b="1">
              <a:latin typeface="Times New Roman"/>
              <a:ea typeface="Times New Roman"/>
              <a:cs typeface="Times New Roman"/>
              <a:sym typeface="Times New Roman"/>
            </a:endParaRPr>
          </a:p>
          <a:p>
            <a:pPr marL="457200" lvl="0" indent="-342900" algn="l" rtl="0">
              <a:lnSpc>
                <a:spcPct val="100000"/>
              </a:lnSpc>
              <a:spcBef>
                <a:spcPts val="360"/>
              </a:spcBef>
              <a:spcAft>
                <a:spcPts val="0"/>
              </a:spcAft>
              <a:buClr>
                <a:schemeClr val="dk1"/>
              </a:buClr>
              <a:buSzPts val="1800"/>
              <a:buChar char="•"/>
            </a:pPr>
            <a:r>
              <a:rPr lang="en-US" sz="2000" b="1">
                <a:latin typeface="Times New Roman"/>
                <a:ea typeface="Times New Roman"/>
                <a:cs typeface="Times New Roman"/>
                <a:sym typeface="Times New Roman"/>
              </a:rPr>
              <a:t>Objective:</a:t>
            </a:r>
            <a:r>
              <a:rPr lang="en-US" sz="2000">
                <a:latin typeface="Times New Roman"/>
                <a:ea typeface="Times New Roman"/>
                <a:cs typeface="Times New Roman"/>
                <a:sym typeface="Times New Roman"/>
              </a:rPr>
              <a:t> Provide a user interface (UI) to interact with the system.</a:t>
            </a:r>
            <a:endParaRPr/>
          </a:p>
          <a:p>
            <a:pPr marL="457200" lvl="0" indent="-342900" algn="l" rtl="0">
              <a:lnSpc>
                <a:spcPct val="100000"/>
              </a:lnSpc>
              <a:spcBef>
                <a:spcPts val="360"/>
              </a:spcBef>
              <a:spcAft>
                <a:spcPts val="0"/>
              </a:spcAft>
              <a:buClr>
                <a:schemeClr val="dk1"/>
              </a:buClr>
              <a:buSzPts val="1800"/>
              <a:buChar char="•"/>
            </a:pPr>
            <a:r>
              <a:rPr lang="en-US" sz="2000" b="1">
                <a:latin typeface="Times New Roman"/>
                <a:ea typeface="Times New Roman"/>
                <a:cs typeface="Times New Roman"/>
                <a:sym typeface="Times New Roman"/>
              </a:rPr>
              <a:t>Operations:</a:t>
            </a:r>
            <a:endParaRPr sz="2000">
              <a:latin typeface="Times New Roman"/>
              <a:ea typeface="Times New Roman"/>
              <a:cs typeface="Times New Roman"/>
              <a:sym typeface="Times New Roman"/>
            </a:endParaRPr>
          </a:p>
          <a:p>
            <a:pPr marL="914400" lvl="1" indent="-342900" algn="l"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Graphical User Interface (GUI) or Command-Line Interface (CLI).</a:t>
            </a:r>
            <a:endParaRPr/>
          </a:p>
          <a:p>
            <a:pPr marL="914400" lvl="1" indent="-342900" algn="l"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Managing user sessions and input/output operations.</a:t>
            </a:r>
            <a:endParaRPr/>
          </a:p>
          <a:p>
            <a:pPr marL="457200" lvl="0" indent="-342900" algn="l" rtl="0">
              <a:lnSpc>
                <a:spcPct val="100000"/>
              </a:lnSpc>
              <a:spcBef>
                <a:spcPts val="360"/>
              </a:spcBef>
              <a:spcAft>
                <a:spcPts val="0"/>
              </a:spcAft>
              <a:buClr>
                <a:schemeClr val="dk1"/>
              </a:buClr>
              <a:buSzPts val="1800"/>
              <a:buChar char="•"/>
            </a:pPr>
            <a:r>
              <a:rPr lang="en-US" sz="2000" b="1">
                <a:latin typeface="Times New Roman"/>
                <a:ea typeface="Times New Roman"/>
                <a:cs typeface="Times New Roman"/>
                <a:sym typeface="Times New Roman"/>
              </a:rPr>
              <a:t>Example:</a:t>
            </a:r>
            <a:r>
              <a:rPr lang="en-US" sz="2000">
                <a:latin typeface="Times New Roman"/>
                <a:ea typeface="Times New Roman"/>
                <a:cs typeface="Times New Roman"/>
                <a:sym typeface="Times New Roman"/>
              </a:rPr>
              <a:t> Using the Windows Start menu or Linux Terminal to launch applications.</a:t>
            </a:r>
            <a:endParaRPr/>
          </a:p>
        </p:txBody>
      </p:sp>
      <p:sp>
        <p:nvSpPr>
          <p:cNvPr id="360" name="Google Shape;360;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Cont……</a:t>
            </a:r>
            <a:endParaRPr/>
          </a:p>
        </p:txBody>
      </p:sp>
      <p:sp>
        <p:nvSpPr>
          <p:cNvPr id="366" name="Google Shape;366;p48"/>
          <p:cNvSpPr txBox="1">
            <a:spLocks noGrp="1"/>
          </p:cNvSpPr>
          <p:nvPr>
            <p:ph type="body" idx="1"/>
          </p:nvPr>
        </p:nvSpPr>
        <p:spPr>
          <a:xfrm>
            <a:off x="203200" y="1117600"/>
            <a:ext cx="8229600" cy="4525963"/>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2800" b="1">
                <a:latin typeface="Times New Roman"/>
                <a:ea typeface="Times New Roman"/>
                <a:cs typeface="Times New Roman"/>
                <a:sym typeface="Times New Roman"/>
              </a:rPr>
              <a:t>6. Security and Access Control</a:t>
            </a:r>
            <a:endParaRPr/>
          </a:p>
          <a:p>
            <a:pPr marL="114300" lvl="0" indent="0" algn="l" rtl="0">
              <a:lnSpc>
                <a:spcPct val="100000"/>
              </a:lnSpc>
              <a:spcBef>
                <a:spcPts val="360"/>
              </a:spcBef>
              <a:spcAft>
                <a:spcPts val="0"/>
              </a:spcAft>
              <a:buSzPts val="1800"/>
              <a:buNone/>
            </a:pPr>
            <a:endParaRPr sz="2000" b="1">
              <a:latin typeface="Times New Roman"/>
              <a:ea typeface="Times New Roman"/>
              <a:cs typeface="Times New Roman"/>
              <a:sym typeface="Times New Roman"/>
            </a:endParaRPr>
          </a:p>
          <a:p>
            <a:pPr marL="457200" lvl="0" indent="-342900" algn="l" rtl="0">
              <a:lnSpc>
                <a:spcPct val="100000"/>
              </a:lnSpc>
              <a:spcBef>
                <a:spcPts val="360"/>
              </a:spcBef>
              <a:spcAft>
                <a:spcPts val="0"/>
              </a:spcAft>
              <a:buClr>
                <a:schemeClr val="dk1"/>
              </a:buClr>
              <a:buSzPts val="1800"/>
              <a:buChar char="•"/>
            </a:pPr>
            <a:r>
              <a:rPr lang="en-US" sz="2000" b="1">
                <a:latin typeface="Times New Roman"/>
                <a:ea typeface="Times New Roman"/>
                <a:cs typeface="Times New Roman"/>
                <a:sym typeface="Times New Roman"/>
              </a:rPr>
              <a:t>Objective:</a:t>
            </a:r>
            <a:r>
              <a:rPr lang="en-US" sz="2000">
                <a:latin typeface="Times New Roman"/>
                <a:ea typeface="Times New Roman"/>
                <a:cs typeface="Times New Roman"/>
                <a:sym typeface="Times New Roman"/>
              </a:rPr>
              <a:t> Protect the system and data from unauthorized access or threats.</a:t>
            </a:r>
            <a:endParaRPr/>
          </a:p>
          <a:p>
            <a:pPr marL="457200" lvl="0" indent="-342900" algn="l" rtl="0">
              <a:lnSpc>
                <a:spcPct val="100000"/>
              </a:lnSpc>
              <a:spcBef>
                <a:spcPts val="360"/>
              </a:spcBef>
              <a:spcAft>
                <a:spcPts val="0"/>
              </a:spcAft>
              <a:buClr>
                <a:schemeClr val="dk1"/>
              </a:buClr>
              <a:buSzPts val="1800"/>
              <a:buChar char="•"/>
            </a:pPr>
            <a:r>
              <a:rPr lang="en-US" sz="2000" b="1">
                <a:latin typeface="Times New Roman"/>
                <a:ea typeface="Times New Roman"/>
                <a:cs typeface="Times New Roman"/>
                <a:sym typeface="Times New Roman"/>
              </a:rPr>
              <a:t>Operations:</a:t>
            </a:r>
            <a:endParaRPr sz="2000">
              <a:latin typeface="Times New Roman"/>
              <a:ea typeface="Times New Roman"/>
              <a:cs typeface="Times New Roman"/>
              <a:sym typeface="Times New Roman"/>
            </a:endParaRPr>
          </a:p>
          <a:p>
            <a:pPr marL="914400" lvl="1" indent="-342900" algn="l"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User authentication through passwords or biometrics.</a:t>
            </a:r>
            <a:endParaRPr/>
          </a:p>
          <a:p>
            <a:pPr marL="914400" lvl="1" indent="-342900" algn="l"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Access permissions for files and system resources.</a:t>
            </a:r>
            <a:endParaRPr/>
          </a:p>
          <a:p>
            <a:pPr marL="914400" lvl="1" indent="-342900" algn="l"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Protection against malware or unauthorized software.</a:t>
            </a:r>
            <a:endParaRPr/>
          </a:p>
          <a:p>
            <a:pPr marL="457200" lvl="0" indent="-342900" algn="l" rtl="0">
              <a:lnSpc>
                <a:spcPct val="100000"/>
              </a:lnSpc>
              <a:spcBef>
                <a:spcPts val="360"/>
              </a:spcBef>
              <a:spcAft>
                <a:spcPts val="0"/>
              </a:spcAft>
              <a:buClr>
                <a:schemeClr val="dk1"/>
              </a:buClr>
              <a:buSzPts val="1800"/>
              <a:buChar char="•"/>
            </a:pPr>
            <a:r>
              <a:rPr lang="en-US" sz="2000" b="1">
                <a:latin typeface="Times New Roman"/>
                <a:ea typeface="Times New Roman"/>
                <a:cs typeface="Times New Roman"/>
                <a:sym typeface="Times New Roman"/>
              </a:rPr>
              <a:t>Example:</a:t>
            </a:r>
            <a:r>
              <a:rPr lang="en-US" sz="2000">
                <a:latin typeface="Times New Roman"/>
                <a:ea typeface="Times New Roman"/>
                <a:cs typeface="Times New Roman"/>
                <a:sym typeface="Times New Roman"/>
              </a:rPr>
              <a:t> Restricting file access to specific users</a:t>
            </a:r>
            <a:endParaRPr/>
          </a:p>
          <a:p>
            <a:pPr marL="114300" lvl="0" indent="0" algn="l" rtl="0">
              <a:lnSpc>
                <a:spcPct val="100000"/>
              </a:lnSpc>
              <a:spcBef>
                <a:spcPts val="360"/>
              </a:spcBef>
              <a:spcAft>
                <a:spcPts val="0"/>
              </a:spcAft>
              <a:buSzPts val="1800"/>
              <a:buNone/>
            </a:pPr>
            <a:endParaRPr sz="2000">
              <a:latin typeface="Times New Roman"/>
              <a:ea typeface="Times New Roman"/>
              <a:cs typeface="Times New Roman"/>
              <a:sym typeface="Times New Roman"/>
            </a:endParaRPr>
          </a:p>
        </p:txBody>
      </p:sp>
      <p:sp>
        <p:nvSpPr>
          <p:cNvPr id="367" name="Google Shape;367;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9"/>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Cont……</a:t>
            </a:r>
            <a:endParaRPr/>
          </a:p>
        </p:txBody>
      </p:sp>
      <p:sp>
        <p:nvSpPr>
          <p:cNvPr id="373" name="Google Shape;373;p49"/>
          <p:cNvSpPr txBox="1">
            <a:spLocks noGrp="1"/>
          </p:cNvSpPr>
          <p:nvPr>
            <p:ph type="body" idx="1"/>
          </p:nvPr>
        </p:nvSpPr>
        <p:spPr>
          <a:xfrm>
            <a:off x="203200" y="1117600"/>
            <a:ext cx="8229600" cy="4525963"/>
          </a:xfrm>
          <a:prstGeom prst="rect">
            <a:avLst/>
          </a:prstGeom>
          <a:noFill/>
          <a:ln>
            <a:noFill/>
          </a:ln>
        </p:spPr>
        <p:txBody>
          <a:bodyPr spcFirstLastPara="1" wrap="square" lIns="91425" tIns="45700" rIns="91425" bIns="45700" anchor="t" anchorCtr="0">
            <a:noAutofit/>
          </a:bodyPr>
          <a:lstStyle/>
          <a:p>
            <a:pPr marL="114300" lvl="0" indent="0" algn="just" rtl="0">
              <a:lnSpc>
                <a:spcPct val="100000"/>
              </a:lnSpc>
              <a:spcBef>
                <a:spcPts val="360"/>
              </a:spcBef>
              <a:spcAft>
                <a:spcPts val="0"/>
              </a:spcAft>
              <a:buSzPts val="1800"/>
              <a:buNone/>
            </a:pPr>
            <a:r>
              <a:rPr lang="en-US" sz="2800" b="1">
                <a:latin typeface="Times New Roman"/>
                <a:ea typeface="Times New Roman"/>
                <a:cs typeface="Times New Roman"/>
                <a:sym typeface="Times New Roman"/>
              </a:rPr>
              <a:t>7. Networking</a:t>
            </a:r>
            <a:endParaRPr/>
          </a:p>
          <a:p>
            <a:pPr marL="457200" lvl="0" indent="-228600" algn="just" rtl="0">
              <a:lnSpc>
                <a:spcPct val="100000"/>
              </a:lnSpc>
              <a:spcBef>
                <a:spcPts val="360"/>
              </a:spcBef>
              <a:spcAft>
                <a:spcPts val="0"/>
              </a:spcAft>
              <a:buSzPts val="1800"/>
              <a:buNone/>
            </a:pPr>
            <a:endParaRPr sz="2000" b="1">
              <a:latin typeface="Times New Roman"/>
              <a:ea typeface="Times New Roman"/>
              <a:cs typeface="Times New Roman"/>
              <a:sym typeface="Times New Roman"/>
            </a:endParaRPr>
          </a:p>
          <a:p>
            <a:pPr marL="457200" lvl="0" indent="-342900" algn="just" rtl="0">
              <a:lnSpc>
                <a:spcPct val="100000"/>
              </a:lnSpc>
              <a:spcBef>
                <a:spcPts val="360"/>
              </a:spcBef>
              <a:spcAft>
                <a:spcPts val="0"/>
              </a:spcAft>
              <a:buSzPts val="1800"/>
              <a:buChar char="•"/>
            </a:pPr>
            <a:r>
              <a:rPr lang="en-US" sz="2000" b="1">
                <a:latin typeface="Times New Roman"/>
                <a:ea typeface="Times New Roman"/>
                <a:cs typeface="Times New Roman"/>
                <a:sym typeface="Times New Roman"/>
              </a:rPr>
              <a:t>Objective:</a:t>
            </a:r>
            <a:r>
              <a:rPr lang="en-US" sz="2000">
                <a:latin typeface="Times New Roman"/>
                <a:ea typeface="Times New Roman"/>
                <a:cs typeface="Times New Roman"/>
                <a:sym typeface="Times New Roman"/>
              </a:rPr>
              <a:t> Enable communication between computers in a network.</a:t>
            </a:r>
            <a:endParaRPr/>
          </a:p>
          <a:p>
            <a:pPr marL="457200" lvl="0" indent="-342900" algn="just" rtl="0">
              <a:lnSpc>
                <a:spcPct val="100000"/>
              </a:lnSpc>
              <a:spcBef>
                <a:spcPts val="360"/>
              </a:spcBef>
              <a:spcAft>
                <a:spcPts val="0"/>
              </a:spcAft>
              <a:buSzPts val="1800"/>
              <a:buChar char="•"/>
            </a:pPr>
            <a:r>
              <a:rPr lang="en-US" sz="2000" b="1">
                <a:latin typeface="Times New Roman"/>
                <a:ea typeface="Times New Roman"/>
                <a:cs typeface="Times New Roman"/>
                <a:sym typeface="Times New Roman"/>
              </a:rPr>
              <a:t>Operations:</a:t>
            </a:r>
            <a:endParaRPr sz="2000">
              <a:latin typeface="Times New Roman"/>
              <a:ea typeface="Times New Roman"/>
              <a:cs typeface="Times New Roman"/>
              <a:sym typeface="Times New Roman"/>
            </a:endParaRPr>
          </a:p>
          <a:p>
            <a:pPr marL="914400" lvl="1" indent="-342900" algn="just"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Managing network protocols like TCP/IP.</a:t>
            </a:r>
            <a:endParaRPr/>
          </a:p>
          <a:p>
            <a:pPr marL="914400" lvl="1" indent="-342900" algn="just"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Resource sharing, such as printers or files, over a network.</a:t>
            </a:r>
            <a:endParaRPr/>
          </a:p>
          <a:p>
            <a:pPr marL="914400" lvl="1" indent="-342900" algn="just"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Handling data transmission and reception efficiently.</a:t>
            </a:r>
            <a:endParaRPr/>
          </a:p>
          <a:p>
            <a:pPr marL="457200" lvl="0" indent="-342900" algn="just" rtl="0">
              <a:lnSpc>
                <a:spcPct val="100000"/>
              </a:lnSpc>
              <a:spcBef>
                <a:spcPts val="360"/>
              </a:spcBef>
              <a:spcAft>
                <a:spcPts val="0"/>
              </a:spcAft>
              <a:buSzPts val="1800"/>
              <a:buChar char="•"/>
            </a:pPr>
            <a:r>
              <a:rPr lang="en-US" sz="2000" b="1">
                <a:latin typeface="Times New Roman"/>
                <a:ea typeface="Times New Roman"/>
                <a:cs typeface="Times New Roman"/>
                <a:sym typeface="Times New Roman"/>
              </a:rPr>
              <a:t>Example:</a:t>
            </a:r>
            <a:r>
              <a:rPr lang="en-US" sz="2000">
                <a:latin typeface="Times New Roman"/>
                <a:ea typeface="Times New Roman"/>
                <a:cs typeface="Times New Roman"/>
                <a:sym typeface="Times New Roman"/>
              </a:rPr>
              <a:t> Accessing a shared printer or transferring files via FTP.</a:t>
            </a:r>
            <a:endParaRPr/>
          </a:p>
          <a:p>
            <a:pPr marL="114300" lvl="0" indent="0" algn="l" rtl="0">
              <a:lnSpc>
                <a:spcPct val="100000"/>
              </a:lnSpc>
              <a:spcBef>
                <a:spcPts val="360"/>
              </a:spcBef>
              <a:spcAft>
                <a:spcPts val="0"/>
              </a:spcAft>
              <a:buSzPts val="1800"/>
              <a:buNone/>
            </a:pPr>
            <a:endParaRPr sz="2000">
              <a:latin typeface="Times New Roman"/>
              <a:ea typeface="Times New Roman"/>
              <a:cs typeface="Times New Roman"/>
              <a:sym typeface="Times New Roman"/>
            </a:endParaRPr>
          </a:p>
        </p:txBody>
      </p:sp>
      <p:sp>
        <p:nvSpPr>
          <p:cNvPr id="374" name="Google Shape;374;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0"/>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Cont……</a:t>
            </a:r>
            <a:endParaRPr/>
          </a:p>
        </p:txBody>
      </p:sp>
      <p:sp>
        <p:nvSpPr>
          <p:cNvPr id="380" name="Google Shape;380;p50"/>
          <p:cNvSpPr txBox="1">
            <a:spLocks noGrp="1"/>
          </p:cNvSpPr>
          <p:nvPr>
            <p:ph type="body" idx="1"/>
          </p:nvPr>
        </p:nvSpPr>
        <p:spPr>
          <a:xfrm>
            <a:off x="203200" y="1117600"/>
            <a:ext cx="8229600" cy="4525963"/>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2800" b="1">
                <a:latin typeface="Times New Roman"/>
                <a:ea typeface="Times New Roman"/>
                <a:cs typeface="Times New Roman"/>
                <a:sym typeface="Times New Roman"/>
              </a:rPr>
              <a:t>8. System Performance Monitoring</a:t>
            </a:r>
            <a:endParaRPr/>
          </a:p>
          <a:p>
            <a:pPr marL="114300" lvl="0" indent="0" algn="l" rtl="0">
              <a:lnSpc>
                <a:spcPct val="100000"/>
              </a:lnSpc>
              <a:spcBef>
                <a:spcPts val="360"/>
              </a:spcBef>
              <a:spcAft>
                <a:spcPts val="0"/>
              </a:spcAft>
              <a:buSzPts val="1800"/>
              <a:buNone/>
            </a:pPr>
            <a:endParaRPr sz="2800" b="1">
              <a:latin typeface="Times New Roman"/>
              <a:ea typeface="Times New Roman"/>
              <a:cs typeface="Times New Roman"/>
              <a:sym typeface="Times New Roman"/>
            </a:endParaRPr>
          </a:p>
          <a:p>
            <a:pPr marL="457200" lvl="0" indent="-342900" algn="l" rtl="0">
              <a:lnSpc>
                <a:spcPct val="100000"/>
              </a:lnSpc>
              <a:spcBef>
                <a:spcPts val="360"/>
              </a:spcBef>
              <a:spcAft>
                <a:spcPts val="0"/>
              </a:spcAft>
              <a:buClr>
                <a:schemeClr val="dk1"/>
              </a:buClr>
              <a:buSzPts val="1800"/>
              <a:buChar char="•"/>
            </a:pPr>
            <a:r>
              <a:rPr lang="en-US" sz="2000" b="1">
                <a:latin typeface="Times New Roman"/>
                <a:ea typeface="Times New Roman"/>
                <a:cs typeface="Times New Roman"/>
                <a:sym typeface="Times New Roman"/>
              </a:rPr>
              <a:t>Objective:</a:t>
            </a:r>
            <a:r>
              <a:rPr lang="en-US" sz="2000">
                <a:latin typeface="Times New Roman"/>
                <a:ea typeface="Times New Roman"/>
                <a:cs typeface="Times New Roman"/>
                <a:sym typeface="Times New Roman"/>
              </a:rPr>
              <a:t> Monitor and optimize system performance.</a:t>
            </a:r>
            <a:endParaRPr/>
          </a:p>
          <a:p>
            <a:pPr marL="457200" lvl="0" indent="-342900" algn="l" rtl="0">
              <a:lnSpc>
                <a:spcPct val="100000"/>
              </a:lnSpc>
              <a:spcBef>
                <a:spcPts val="360"/>
              </a:spcBef>
              <a:spcAft>
                <a:spcPts val="0"/>
              </a:spcAft>
              <a:buClr>
                <a:schemeClr val="dk1"/>
              </a:buClr>
              <a:buSzPts val="1800"/>
              <a:buChar char="•"/>
            </a:pPr>
            <a:r>
              <a:rPr lang="en-US" sz="2000" b="1">
                <a:latin typeface="Times New Roman"/>
                <a:ea typeface="Times New Roman"/>
                <a:cs typeface="Times New Roman"/>
                <a:sym typeface="Times New Roman"/>
              </a:rPr>
              <a:t>Operations:</a:t>
            </a:r>
            <a:endParaRPr sz="2000">
              <a:latin typeface="Times New Roman"/>
              <a:ea typeface="Times New Roman"/>
              <a:cs typeface="Times New Roman"/>
              <a:sym typeface="Times New Roman"/>
            </a:endParaRPr>
          </a:p>
          <a:p>
            <a:pPr marL="914400" lvl="1" indent="-342900" algn="l"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Tracking CPU and memory usage.</a:t>
            </a:r>
            <a:endParaRPr/>
          </a:p>
          <a:p>
            <a:pPr marL="914400" lvl="1" indent="-342900" algn="l"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Managing system logs and diagnostics.</a:t>
            </a:r>
            <a:endParaRPr/>
          </a:p>
          <a:p>
            <a:pPr marL="914400" lvl="1" indent="-342900" algn="l"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Providing tools for troubleshooting and tuning.</a:t>
            </a:r>
            <a:endParaRPr/>
          </a:p>
          <a:p>
            <a:pPr marL="457200" lvl="0" indent="-342900" algn="l" rtl="0">
              <a:lnSpc>
                <a:spcPct val="100000"/>
              </a:lnSpc>
              <a:spcBef>
                <a:spcPts val="360"/>
              </a:spcBef>
              <a:spcAft>
                <a:spcPts val="0"/>
              </a:spcAft>
              <a:buClr>
                <a:schemeClr val="dk1"/>
              </a:buClr>
              <a:buSzPts val="1800"/>
              <a:buChar char="•"/>
            </a:pPr>
            <a:r>
              <a:rPr lang="en-US" sz="2000" b="1">
                <a:latin typeface="Times New Roman"/>
                <a:ea typeface="Times New Roman"/>
                <a:cs typeface="Times New Roman"/>
                <a:sym typeface="Times New Roman"/>
              </a:rPr>
              <a:t>Example:</a:t>
            </a:r>
            <a:r>
              <a:rPr lang="en-US" sz="2000">
                <a:latin typeface="Times New Roman"/>
                <a:ea typeface="Times New Roman"/>
                <a:cs typeface="Times New Roman"/>
                <a:sym typeface="Times New Roman"/>
              </a:rPr>
              <a:t> Task Manager in Windows showing running processes and their resource usage.</a:t>
            </a:r>
            <a:endParaRPr/>
          </a:p>
          <a:p>
            <a:pPr marL="114300" lvl="0" indent="0" algn="l" rtl="0">
              <a:lnSpc>
                <a:spcPct val="100000"/>
              </a:lnSpc>
              <a:spcBef>
                <a:spcPts val="360"/>
              </a:spcBef>
              <a:spcAft>
                <a:spcPts val="0"/>
              </a:spcAft>
              <a:buSzPts val="1800"/>
              <a:buNone/>
            </a:pPr>
            <a:endParaRPr sz="2000">
              <a:latin typeface="Times New Roman"/>
              <a:ea typeface="Times New Roman"/>
              <a:cs typeface="Times New Roman"/>
              <a:sym typeface="Times New Roman"/>
            </a:endParaRPr>
          </a:p>
        </p:txBody>
      </p:sp>
      <p:sp>
        <p:nvSpPr>
          <p:cNvPr id="381" name="Google Shape;381;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5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Cont……</a:t>
            </a:r>
            <a:endParaRPr/>
          </a:p>
        </p:txBody>
      </p:sp>
      <p:sp>
        <p:nvSpPr>
          <p:cNvPr id="387" name="Google Shape;387;p51"/>
          <p:cNvSpPr txBox="1">
            <a:spLocks noGrp="1"/>
          </p:cNvSpPr>
          <p:nvPr>
            <p:ph type="body" idx="1"/>
          </p:nvPr>
        </p:nvSpPr>
        <p:spPr>
          <a:xfrm>
            <a:off x="203200" y="1117600"/>
            <a:ext cx="8229600" cy="4525963"/>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chemeClr val="dk1"/>
              </a:buClr>
              <a:buSzPts val="1800"/>
              <a:buChar char="•"/>
            </a:pPr>
            <a:r>
              <a:rPr lang="en-US" sz="2800" b="1">
                <a:latin typeface="Times New Roman"/>
                <a:ea typeface="Times New Roman"/>
                <a:cs typeface="Times New Roman"/>
                <a:sym typeface="Times New Roman"/>
              </a:rPr>
              <a:t>9. Multi-User and Multitasking Management</a:t>
            </a:r>
            <a:endParaRPr/>
          </a:p>
          <a:p>
            <a:pPr marL="457200" lvl="0" indent="-228600" algn="l" rtl="0">
              <a:lnSpc>
                <a:spcPct val="100000"/>
              </a:lnSpc>
              <a:spcBef>
                <a:spcPts val="360"/>
              </a:spcBef>
              <a:spcAft>
                <a:spcPts val="0"/>
              </a:spcAft>
              <a:buClr>
                <a:schemeClr val="dk1"/>
              </a:buClr>
              <a:buSzPts val="1800"/>
              <a:buNone/>
            </a:pPr>
            <a:endParaRPr sz="2000" b="1">
              <a:latin typeface="Times New Roman"/>
              <a:ea typeface="Times New Roman"/>
              <a:cs typeface="Times New Roman"/>
              <a:sym typeface="Times New Roman"/>
            </a:endParaRPr>
          </a:p>
          <a:p>
            <a:pPr marL="457200" lvl="0" indent="-342900" algn="l" rtl="0">
              <a:lnSpc>
                <a:spcPct val="100000"/>
              </a:lnSpc>
              <a:spcBef>
                <a:spcPts val="360"/>
              </a:spcBef>
              <a:spcAft>
                <a:spcPts val="0"/>
              </a:spcAft>
              <a:buClr>
                <a:schemeClr val="dk1"/>
              </a:buClr>
              <a:buSzPts val="1800"/>
              <a:buChar char="•"/>
            </a:pPr>
            <a:r>
              <a:rPr lang="en-US" sz="2000" b="1">
                <a:latin typeface="Times New Roman"/>
                <a:ea typeface="Times New Roman"/>
                <a:cs typeface="Times New Roman"/>
                <a:sym typeface="Times New Roman"/>
              </a:rPr>
              <a:t>Objective:</a:t>
            </a:r>
            <a:r>
              <a:rPr lang="en-US" sz="2000">
                <a:latin typeface="Times New Roman"/>
                <a:ea typeface="Times New Roman"/>
                <a:cs typeface="Times New Roman"/>
                <a:sym typeface="Times New Roman"/>
              </a:rPr>
              <a:t> Support multiple users and multitasking efficiently.</a:t>
            </a:r>
            <a:endParaRPr/>
          </a:p>
          <a:p>
            <a:pPr marL="457200" lvl="0" indent="-342900" algn="l" rtl="0">
              <a:lnSpc>
                <a:spcPct val="100000"/>
              </a:lnSpc>
              <a:spcBef>
                <a:spcPts val="360"/>
              </a:spcBef>
              <a:spcAft>
                <a:spcPts val="0"/>
              </a:spcAft>
              <a:buClr>
                <a:schemeClr val="dk1"/>
              </a:buClr>
              <a:buSzPts val="1800"/>
              <a:buChar char="•"/>
            </a:pPr>
            <a:r>
              <a:rPr lang="en-US" sz="2000" b="1">
                <a:latin typeface="Times New Roman"/>
                <a:ea typeface="Times New Roman"/>
                <a:cs typeface="Times New Roman"/>
                <a:sym typeface="Times New Roman"/>
              </a:rPr>
              <a:t>Operations:</a:t>
            </a:r>
            <a:endParaRPr sz="2000">
              <a:latin typeface="Times New Roman"/>
              <a:ea typeface="Times New Roman"/>
              <a:cs typeface="Times New Roman"/>
              <a:sym typeface="Times New Roman"/>
            </a:endParaRPr>
          </a:p>
          <a:p>
            <a:pPr marL="914400" lvl="1" indent="-342900" algn="l"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Allocating resources fairly among users.</a:t>
            </a:r>
            <a:endParaRPr/>
          </a:p>
          <a:p>
            <a:pPr marL="914400" lvl="1" indent="-342900" algn="l"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Enabling multiple applications to run simultaneously.</a:t>
            </a:r>
            <a:endParaRPr/>
          </a:p>
          <a:p>
            <a:pPr marL="457200" lvl="0" indent="-342900" algn="l" rtl="0">
              <a:lnSpc>
                <a:spcPct val="100000"/>
              </a:lnSpc>
              <a:spcBef>
                <a:spcPts val="360"/>
              </a:spcBef>
              <a:spcAft>
                <a:spcPts val="0"/>
              </a:spcAft>
              <a:buClr>
                <a:schemeClr val="dk1"/>
              </a:buClr>
              <a:buSzPts val="1800"/>
              <a:buChar char="•"/>
            </a:pPr>
            <a:r>
              <a:rPr lang="en-US" sz="2000" b="1">
                <a:latin typeface="Times New Roman"/>
                <a:ea typeface="Times New Roman"/>
                <a:cs typeface="Times New Roman"/>
                <a:sym typeface="Times New Roman"/>
              </a:rPr>
              <a:t>Example:</a:t>
            </a:r>
            <a:r>
              <a:rPr lang="en-US" sz="2000">
                <a:latin typeface="Times New Roman"/>
                <a:ea typeface="Times New Roman"/>
                <a:cs typeface="Times New Roman"/>
                <a:sym typeface="Times New Roman"/>
              </a:rPr>
              <a:t> Running video editing software while browsing the web on a multi-user system.</a:t>
            </a:r>
            <a:endParaRPr/>
          </a:p>
          <a:p>
            <a:pPr marL="114300" lvl="0" indent="0" algn="l" rtl="0">
              <a:lnSpc>
                <a:spcPct val="100000"/>
              </a:lnSpc>
              <a:spcBef>
                <a:spcPts val="360"/>
              </a:spcBef>
              <a:spcAft>
                <a:spcPts val="0"/>
              </a:spcAft>
              <a:buSzPts val="1800"/>
              <a:buNone/>
            </a:pPr>
            <a:endParaRPr sz="2000">
              <a:latin typeface="Times New Roman"/>
              <a:ea typeface="Times New Roman"/>
              <a:cs typeface="Times New Roman"/>
              <a:sym typeface="Times New Roman"/>
            </a:endParaRPr>
          </a:p>
        </p:txBody>
      </p:sp>
      <p:sp>
        <p:nvSpPr>
          <p:cNvPr id="388" name="Google Shape;388;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Cont……</a:t>
            </a:r>
            <a:endParaRPr/>
          </a:p>
        </p:txBody>
      </p:sp>
      <p:sp>
        <p:nvSpPr>
          <p:cNvPr id="394" name="Google Shape;394;p52"/>
          <p:cNvSpPr txBox="1">
            <a:spLocks noGrp="1"/>
          </p:cNvSpPr>
          <p:nvPr>
            <p:ph type="body" idx="1"/>
          </p:nvPr>
        </p:nvSpPr>
        <p:spPr>
          <a:xfrm>
            <a:off x="203200" y="1117600"/>
            <a:ext cx="8229600" cy="4525963"/>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2800" b="1">
                <a:latin typeface="Times New Roman"/>
                <a:ea typeface="Times New Roman"/>
                <a:cs typeface="Times New Roman"/>
                <a:sym typeface="Times New Roman"/>
              </a:rPr>
              <a:t>10. System Call Handling</a:t>
            </a:r>
            <a:endParaRPr/>
          </a:p>
          <a:p>
            <a:pPr marL="114300" lvl="0" indent="0" algn="l" rtl="0">
              <a:lnSpc>
                <a:spcPct val="100000"/>
              </a:lnSpc>
              <a:spcBef>
                <a:spcPts val="360"/>
              </a:spcBef>
              <a:spcAft>
                <a:spcPts val="0"/>
              </a:spcAft>
              <a:buSzPts val="1800"/>
              <a:buNone/>
            </a:pPr>
            <a:endParaRPr sz="2800" b="1">
              <a:latin typeface="Times New Roman"/>
              <a:ea typeface="Times New Roman"/>
              <a:cs typeface="Times New Roman"/>
              <a:sym typeface="Times New Roman"/>
            </a:endParaRPr>
          </a:p>
          <a:p>
            <a:pPr marL="457200" lvl="0" indent="-342900" algn="l" rtl="0">
              <a:lnSpc>
                <a:spcPct val="100000"/>
              </a:lnSpc>
              <a:spcBef>
                <a:spcPts val="360"/>
              </a:spcBef>
              <a:spcAft>
                <a:spcPts val="0"/>
              </a:spcAft>
              <a:buClr>
                <a:schemeClr val="dk1"/>
              </a:buClr>
              <a:buSzPts val="1800"/>
              <a:buChar char="•"/>
            </a:pPr>
            <a:r>
              <a:rPr lang="en-US" sz="2000" b="1">
                <a:latin typeface="Times New Roman"/>
                <a:ea typeface="Times New Roman"/>
                <a:cs typeface="Times New Roman"/>
                <a:sym typeface="Times New Roman"/>
              </a:rPr>
              <a:t>Objective:</a:t>
            </a:r>
            <a:r>
              <a:rPr lang="en-US" sz="2000">
                <a:latin typeface="Times New Roman"/>
                <a:ea typeface="Times New Roman"/>
                <a:cs typeface="Times New Roman"/>
                <a:sym typeface="Times New Roman"/>
              </a:rPr>
              <a:t> Provide an interface for programs to request OS services.</a:t>
            </a:r>
            <a:endParaRPr/>
          </a:p>
          <a:p>
            <a:pPr marL="457200" lvl="0" indent="-342900" algn="l" rtl="0">
              <a:lnSpc>
                <a:spcPct val="100000"/>
              </a:lnSpc>
              <a:spcBef>
                <a:spcPts val="360"/>
              </a:spcBef>
              <a:spcAft>
                <a:spcPts val="0"/>
              </a:spcAft>
              <a:buClr>
                <a:schemeClr val="dk1"/>
              </a:buClr>
              <a:buSzPts val="1800"/>
              <a:buChar char="•"/>
            </a:pPr>
            <a:r>
              <a:rPr lang="en-US" sz="2000" b="1">
                <a:latin typeface="Times New Roman"/>
                <a:ea typeface="Times New Roman"/>
                <a:cs typeface="Times New Roman"/>
                <a:sym typeface="Times New Roman"/>
              </a:rPr>
              <a:t>Operations:</a:t>
            </a:r>
            <a:endParaRPr sz="2000">
              <a:latin typeface="Times New Roman"/>
              <a:ea typeface="Times New Roman"/>
              <a:cs typeface="Times New Roman"/>
              <a:sym typeface="Times New Roman"/>
            </a:endParaRPr>
          </a:p>
          <a:p>
            <a:pPr marL="914400" lvl="1" indent="-342900" algn="l"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Handling system calls like file operations, memory allocation, and process control.</a:t>
            </a:r>
            <a:endParaRPr/>
          </a:p>
          <a:p>
            <a:pPr marL="457200" lvl="0" indent="-342900" algn="l" rtl="0">
              <a:lnSpc>
                <a:spcPct val="100000"/>
              </a:lnSpc>
              <a:spcBef>
                <a:spcPts val="360"/>
              </a:spcBef>
              <a:spcAft>
                <a:spcPts val="0"/>
              </a:spcAft>
              <a:buClr>
                <a:schemeClr val="dk1"/>
              </a:buClr>
              <a:buSzPts val="1800"/>
              <a:buChar char="•"/>
            </a:pPr>
            <a:r>
              <a:rPr lang="en-US" sz="2000" b="1">
                <a:latin typeface="Times New Roman"/>
                <a:ea typeface="Times New Roman"/>
                <a:cs typeface="Times New Roman"/>
                <a:sym typeface="Times New Roman"/>
              </a:rPr>
              <a:t>Example:</a:t>
            </a:r>
            <a:r>
              <a:rPr lang="en-US" sz="2000">
                <a:latin typeface="Times New Roman"/>
                <a:ea typeface="Times New Roman"/>
                <a:cs typeface="Times New Roman"/>
                <a:sym typeface="Times New Roman"/>
              </a:rPr>
              <a:t> A program saving a file invokes a system call to access the file system.</a:t>
            </a:r>
            <a:endParaRPr/>
          </a:p>
          <a:p>
            <a:pPr marL="114300" lvl="0" indent="0" algn="just" rtl="0">
              <a:lnSpc>
                <a:spcPct val="100000"/>
              </a:lnSpc>
              <a:spcBef>
                <a:spcPts val="360"/>
              </a:spcBef>
              <a:spcAft>
                <a:spcPts val="0"/>
              </a:spcAft>
              <a:buSzPts val="1800"/>
              <a:buNone/>
            </a:pPr>
            <a:endParaRPr sz="2000"/>
          </a:p>
          <a:p>
            <a:pPr marL="114300" lvl="0" indent="0" algn="just" rtl="0">
              <a:lnSpc>
                <a:spcPct val="100000"/>
              </a:lnSpc>
              <a:spcBef>
                <a:spcPts val="360"/>
              </a:spcBef>
              <a:spcAft>
                <a:spcPts val="0"/>
              </a:spcAft>
              <a:buSzPts val="1800"/>
              <a:buNone/>
            </a:pPr>
            <a:r>
              <a:rPr lang="en-US" sz="2000"/>
              <a:t>These operations collectively ensure that the OS serves as a bridge between hardware and users, enabling seamless interaction and efficient resource management.</a:t>
            </a:r>
            <a:endParaRPr sz="2000">
              <a:latin typeface="Times New Roman"/>
              <a:ea typeface="Times New Roman"/>
              <a:cs typeface="Times New Roman"/>
              <a:sym typeface="Times New Roman"/>
            </a:endParaRPr>
          </a:p>
        </p:txBody>
      </p:sp>
      <p:sp>
        <p:nvSpPr>
          <p:cNvPr id="395" name="Google Shape;395;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3"/>
          <p:cNvSpPr txBox="1">
            <a:spLocks noGrp="1"/>
          </p:cNvSpPr>
          <p:nvPr>
            <p:ph type="title"/>
          </p:nvPr>
        </p:nvSpPr>
        <p:spPr>
          <a:xfrm>
            <a:off x="0" y="365760"/>
            <a:ext cx="6477000" cy="47244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Components of an Operating Systems</a:t>
            </a:r>
            <a:br>
              <a:rPr lang="en-US"/>
            </a:br>
            <a:r>
              <a:rPr lang="en-US"/>
              <a:t> </a:t>
            </a:r>
            <a:endParaRPr/>
          </a:p>
        </p:txBody>
      </p:sp>
      <p:sp>
        <p:nvSpPr>
          <p:cNvPr id="401" name="Google Shape;401;p53"/>
          <p:cNvSpPr txBox="1">
            <a:spLocks noGrp="1"/>
          </p:cNvSpPr>
          <p:nvPr>
            <p:ph type="body" idx="1"/>
          </p:nvPr>
        </p:nvSpPr>
        <p:spPr>
          <a:xfrm>
            <a:off x="111760" y="985520"/>
            <a:ext cx="8920480" cy="4525963"/>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2000" dirty="0">
                <a:latin typeface="Times New Roman"/>
                <a:ea typeface="Times New Roman"/>
                <a:cs typeface="Times New Roman"/>
                <a:sym typeface="Times New Roman"/>
              </a:rPr>
              <a:t>There are two fundamental components of an Operating System.</a:t>
            </a:r>
            <a:endParaRPr/>
          </a:p>
          <a:p>
            <a:pPr marL="457200" lvl="0" indent="-342900" algn="l" rtl="0">
              <a:lnSpc>
                <a:spcPct val="100000"/>
              </a:lnSpc>
              <a:spcBef>
                <a:spcPts val="360"/>
              </a:spcBef>
              <a:spcAft>
                <a:spcPts val="0"/>
              </a:spcAft>
              <a:buClr>
                <a:schemeClr val="dk1"/>
              </a:buClr>
              <a:buSzPts val="1800"/>
              <a:buChar char="•"/>
            </a:pPr>
            <a:r>
              <a:rPr lang="en-US" sz="2000" dirty="0">
                <a:latin typeface="Times New Roman"/>
                <a:ea typeface="Times New Roman"/>
                <a:cs typeface="Times New Roman"/>
                <a:sym typeface="Times New Roman"/>
              </a:rPr>
              <a:t>Shell</a:t>
            </a:r>
            <a:endParaRPr sz="2000">
              <a:latin typeface="Times New Roman"/>
              <a:ea typeface="Times New Roman"/>
              <a:cs typeface="Times New Roman"/>
              <a:sym typeface="Times New Roman"/>
            </a:endParaRPr>
          </a:p>
          <a:p>
            <a:pPr marL="457200" lvl="0" indent="-342900" algn="l" rtl="0">
              <a:lnSpc>
                <a:spcPct val="100000"/>
              </a:lnSpc>
              <a:spcBef>
                <a:spcPts val="360"/>
              </a:spcBef>
              <a:spcAft>
                <a:spcPts val="0"/>
              </a:spcAft>
              <a:buClr>
                <a:schemeClr val="dk1"/>
              </a:buClr>
              <a:buSzPts val="1800"/>
              <a:buChar char="•"/>
            </a:pPr>
            <a:r>
              <a:rPr lang="en-US" sz="2000" dirty="0">
                <a:latin typeface="Times New Roman"/>
                <a:ea typeface="Times New Roman"/>
                <a:cs typeface="Times New Roman"/>
                <a:sym typeface="Times New Roman"/>
              </a:rPr>
              <a:t>Kernel</a:t>
            </a:r>
            <a:endParaRPr sz="2000">
              <a:latin typeface="Times New Roman"/>
              <a:ea typeface="Times New Roman"/>
              <a:cs typeface="Times New Roman"/>
              <a:sym typeface="Times New Roman"/>
            </a:endParaRPr>
          </a:p>
          <a:p>
            <a:pPr marL="114300" lvl="0" indent="0" algn="l" rtl="0">
              <a:lnSpc>
                <a:spcPct val="100000"/>
              </a:lnSpc>
              <a:spcBef>
                <a:spcPts val="360"/>
              </a:spcBef>
              <a:spcAft>
                <a:spcPts val="0"/>
              </a:spcAft>
              <a:buSzPts val="1800"/>
              <a:buNone/>
            </a:pPr>
            <a:r>
              <a:rPr lang="en-US" sz="2800" b="1" dirty="0">
                <a:latin typeface="Times New Roman"/>
                <a:ea typeface="Times New Roman"/>
                <a:cs typeface="Times New Roman"/>
                <a:sym typeface="Times New Roman"/>
              </a:rPr>
              <a:t>Shell</a:t>
            </a:r>
            <a:endParaRPr sz="2800" b="1">
              <a:latin typeface="Times New Roman"/>
              <a:ea typeface="Times New Roman"/>
              <a:cs typeface="Times New Roman"/>
              <a:sym typeface="Times New Roman"/>
            </a:endParaRPr>
          </a:p>
          <a:p>
            <a:pPr marL="114300" lvl="0" indent="0" algn="just" rtl="0">
              <a:lnSpc>
                <a:spcPct val="100000"/>
              </a:lnSpc>
              <a:spcBef>
                <a:spcPts val="360"/>
              </a:spcBef>
              <a:spcAft>
                <a:spcPts val="0"/>
              </a:spcAft>
              <a:buSzPts val="1800"/>
              <a:buNone/>
            </a:pPr>
            <a:r>
              <a:rPr lang="en-US" sz="2000" dirty="0">
                <a:latin typeface="Times New Roman"/>
                <a:ea typeface="Times New Roman"/>
                <a:cs typeface="Times New Roman"/>
                <a:sym typeface="Times New Roman"/>
              </a:rPr>
              <a:t>Shell is the outermost layer of the Operating System and it handles the interaction with the user. The main task of the Shell is the management of interaction between the User and OS. Shell provides better communication with the user and the Operating System Shell does it by giving proper input to the user it also interprets input for the OS and handles the output from the OS. It works as a way of communication between the User and the OS.</a:t>
            </a:r>
            <a:endParaRPr/>
          </a:p>
          <a:p>
            <a:pPr marL="114300" lvl="0" indent="0" algn="l" rtl="0">
              <a:lnSpc>
                <a:spcPct val="100000"/>
              </a:lnSpc>
              <a:spcBef>
                <a:spcPts val="360"/>
              </a:spcBef>
              <a:spcAft>
                <a:spcPts val="0"/>
              </a:spcAft>
              <a:buSzPts val="1800"/>
              <a:buNone/>
            </a:pPr>
            <a:r>
              <a:rPr lang="en-US" sz="2800" b="1" dirty="0">
                <a:latin typeface="Times New Roman"/>
                <a:ea typeface="Times New Roman"/>
                <a:cs typeface="Times New Roman"/>
                <a:sym typeface="Times New Roman"/>
              </a:rPr>
              <a:t>Kernel</a:t>
            </a:r>
            <a:endParaRPr/>
          </a:p>
          <a:p>
            <a:pPr marL="114300" lvl="0" indent="0" algn="just" rtl="0">
              <a:lnSpc>
                <a:spcPct val="100000"/>
              </a:lnSpc>
              <a:spcBef>
                <a:spcPts val="360"/>
              </a:spcBef>
              <a:spcAft>
                <a:spcPts val="0"/>
              </a:spcAft>
              <a:buSzPts val="1800"/>
              <a:buNone/>
            </a:pPr>
            <a:r>
              <a:rPr lang="en-US" sz="2000" dirty="0">
                <a:latin typeface="Times New Roman"/>
                <a:ea typeface="Times New Roman"/>
                <a:cs typeface="Times New Roman"/>
                <a:sym typeface="Times New Roman"/>
              </a:rPr>
              <a:t>The kernel is one of the components of the Operating System which works as a core component. The rest of the components depends on Kernel for the supply of the important services that are provided by the Operating System. The kernel is the primary interface between the Operating system and Hardware.</a:t>
            </a:r>
            <a:endParaRPr/>
          </a:p>
          <a:p>
            <a:pPr marL="114300" lvl="0" indent="0" algn="just" rtl="0">
              <a:lnSpc>
                <a:spcPct val="100000"/>
              </a:lnSpc>
              <a:spcBef>
                <a:spcPts val="360"/>
              </a:spcBef>
              <a:spcAft>
                <a:spcPts val="0"/>
              </a:spcAft>
              <a:buSzPts val="1800"/>
              <a:buNone/>
            </a:pPr>
            <a:endParaRPr sz="2000">
              <a:latin typeface="Times New Roman"/>
              <a:ea typeface="Times New Roman"/>
              <a:cs typeface="Times New Roman"/>
              <a:sym typeface="Times New Roman"/>
            </a:endParaRPr>
          </a:p>
          <a:p>
            <a:pPr marL="457200" lvl="0" indent="-228600" algn="l" rtl="0">
              <a:lnSpc>
                <a:spcPct val="100000"/>
              </a:lnSpc>
              <a:spcBef>
                <a:spcPts val="360"/>
              </a:spcBef>
              <a:spcAft>
                <a:spcPts val="0"/>
              </a:spcAft>
              <a:buClr>
                <a:schemeClr val="dk1"/>
              </a:buClr>
              <a:buSzPts val="1800"/>
              <a:buNone/>
            </a:pPr>
            <a:endParaRPr/>
          </a:p>
          <a:p>
            <a:pPr marL="457200" lvl="0" indent="-228600" algn="l" rtl="0">
              <a:lnSpc>
                <a:spcPct val="100000"/>
              </a:lnSpc>
              <a:spcBef>
                <a:spcPts val="360"/>
              </a:spcBef>
              <a:spcAft>
                <a:spcPts val="0"/>
              </a:spcAft>
              <a:buClr>
                <a:schemeClr val="dk1"/>
              </a:buClr>
              <a:buSzPts val="1800"/>
              <a:buNone/>
            </a:pPr>
            <a:endParaRPr/>
          </a:p>
        </p:txBody>
      </p:sp>
      <p:sp>
        <p:nvSpPr>
          <p:cNvPr id="402" name="Google Shape;402;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Cont……</a:t>
            </a:r>
            <a:endParaRPr/>
          </a:p>
        </p:txBody>
      </p:sp>
      <p:sp>
        <p:nvSpPr>
          <p:cNvPr id="408" name="Google Shape;408;p54"/>
          <p:cNvSpPr txBox="1">
            <a:spLocks noGrp="1"/>
          </p:cNvSpPr>
          <p:nvPr>
            <p:ph type="body" idx="1"/>
          </p:nvPr>
        </p:nvSpPr>
        <p:spPr>
          <a:xfrm>
            <a:off x="162560" y="934720"/>
            <a:ext cx="8229600" cy="4525963"/>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2800" b="1" dirty="0">
                <a:latin typeface="Times New Roman"/>
                <a:ea typeface="Times New Roman"/>
                <a:cs typeface="Times New Roman"/>
                <a:sym typeface="Times New Roman"/>
              </a:rPr>
              <a:t>Functions of Kernel</a:t>
            </a:r>
            <a:endParaRPr/>
          </a:p>
          <a:p>
            <a:pPr marL="457200" lvl="0" indent="-342900" algn="l" rtl="0">
              <a:lnSpc>
                <a:spcPct val="100000"/>
              </a:lnSpc>
              <a:spcBef>
                <a:spcPts val="360"/>
              </a:spcBef>
              <a:spcAft>
                <a:spcPts val="0"/>
              </a:spcAft>
              <a:buClr>
                <a:schemeClr val="dk1"/>
              </a:buClr>
              <a:buSzPts val="1800"/>
              <a:buChar char="•"/>
            </a:pPr>
            <a:r>
              <a:rPr lang="en-US" sz="2000" dirty="0">
                <a:latin typeface="Times New Roman"/>
                <a:ea typeface="Times New Roman"/>
                <a:cs typeface="Times New Roman"/>
                <a:sym typeface="Times New Roman"/>
              </a:rPr>
              <a:t>It helps in controlling the System Calls.</a:t>
            </a:r>
            <a:endParaRPr/>
          </a:p>
          <a:p>
            <a:pPr marL="457200" lvl="0" indent="-342900" algn="l" rtl="0">
              <a:lnSpc>
                <a:spcPct val="100000"/>
              </a:lnSpc>
              <a:spcBef>
                <a:spcPts val="360"/>
              </a:spcBef>
              <a:spcAft>
                <a:spcPts val="0"/>
              </a:spcAft>
              <a:buClr>
                <a:schemeClr val="dk1"/>
              </a:buClr>
              <a:buSzPts val="1800"/>
              <a:buChar char="•"/>
            </a:pPr>
            <a:r>
              <a:rPr lang="en-US" sz="2000" dirty="0">
                <a:latin typeface="Times New Roman"/>
                <a:ea typeface="Times New Roman"/>
                <a:cs typeface="Times New Roman"/>
                <a:sym typeface="Times New Roman"/>
              </a:rPr>
              <a:t>It helps in I/O Management.</a:t>
            </a:r>
            <a:endParaRPr/>
          </a:p>
          <a:p>
            <a:pPr marL="457200" lvl="0" indent="-342900" algn="l" rtl="0">
              <a:lnSpc>
                <a:spcPct val="100000"/>
              </a:lnSpc>
              <a:spcBef>
                <a:spcPts val="360"/>
              </a:spcBef>
              <a:spcAft>
                <a:spcPts val="0"/>
              </a:spcAft>
              <a:buClr>
                <a:schemeClr val="dk1"/>
              </a:buClr>
              <a:buSzPts val="1800"/>
              <a:buChar char="•"/>
            </a:pPr>
            <a:r>
              <a:rPr lang="en-US" sz="2000" dirty="0">
                <a:latin typeface="Times New Roman"/>
                <a:ea typeface="Times New Roman"/>
                <a:cs typeface="Times New Roman"/>
                <a:sym typeface="Times New Roman"/>
              </a:rPr>
              <a:t>It helps in the management of applications, memory, etc.</a:t>
            </a:r>
            <a:endParaRPr/>
          </a:p>
          <a:p>
            <a:pPr marL="114300" lvl="0" indent="0" algn="l" rtl="0">
              <a:lnSpc>
                <a:spcPct val="100000"/>
              </a:lnSpc>
              <a:spcBef>
                <a:spcPts val="360"/>
              </a:spcBef>
              <a:spcAft>
                <a:spcPts val="0"/>
              </a:spcAft>
              <a:buSzPts val="1800"/>
              <a:buNone/>
            </a:pPr>
            <a:endParaRPr sz="2000">
              <a:latin typeface="Times New Roman"/>
              <a:ea typeface="Times New Roman"/>
              <a:cs typeface="Times New Roman"/>
              <a:sym typeface="Times New Roman"/>
            </a:endParaRPr>
          </a:p>
          <a:p>
            <a:pPr marL="114300" lvl="0" indent="0" algn="l" rtl="0">
              <a:lnSpc>
                <a:spcPct val="100000"/>
              </a:lnSpc>
              <a:spcBef>
                <a:spcPts val="360"/>
              </a:spcBef>
              <a:spcAft>
                <a:spcPts val="0"/>
              </a:spcAft>
              <a:buSzPts val="1800"/>
              <a:buNone/>
            </a:pPr>
            <a:r>
              <a:rPr lang="en-US" sz="2800" b="1" dirty="0">
                <a:latin typeface="Times New Roman"/>
                <a:ea typeface="Times New Roman"/>
                <a:cs typeface="Times New Roman"/>
                <a:sym typeface="Times New Roman"/>
              </a:rPr>
              <a:t>Types of Kernel</a:t>
            </a:r>
            <a:endParaRPr/>
          </a:p>
          <a:p>
            <a:pPr marL="114300" lvl="0" indent="0" algn="l" rtl="0">
              <a:lnSpc>
                <a:spcPct val="100000"/>
              </a:lnSpc>
              <a:spcBef>
                <a:spcPts val="360"/>
              </a:spcBef>
              <a:spcAft>
                <a:spcPts val="0"/>
              </a:spcAft>
              <a:buSzPts val="1800"/>
              <a:buNone/>
            </a:pPr>
            <a:r>
              <a:rPr lang="en-US" sz="2000" dirty="0">
                <a:latin typeface="Times New Roman"/>
                <a:ea typeface="Times New Roman"/>
                <a:cs typeface="Times New Roman"/>
                <a:sym typeface="Times New Roman"/>
              </a:rPr>
              <a:t>There are four types of Kernel that are mentioned below.</a:t>
            </a:r>
            <a:endParaRPr/>
          </a:p>
          <a:p>
            <a:pPr marL="457200" lvl="0" indent="-342900" algn="l" rtl="0">
              <a:lnSpc>
                <a:spcPct val="100000"/>
              </a:lnSpc>
              <a:spcBef>
                <a:spcPts val="360"/>
              </a:spcBef>
              <a:spcAft>
                <a:spcPts val="0"/>
              </a:spcAft>
              <a:buClr>
                <a:schemeClr val="dk1"/>
              </a:buClr>
              <a:buSzPts val="1800"/>
              <a:buChar char="•"/>
            </a:pPr>
            <a:r>
              <a:rPr lang="en-US" sz="2000" dirty="0">
                <a:latin typeface="Times New Roman"/>
                <a:ea typeface="Times New Roman"/>
                <a:cs typeface="Times New Roman"/>
                <a:sym typeface="Times New Roman"/>
              </a:rPr>
              <a:t>Monolithic Kernel</a:t>
            </a:r>
            <a:endParaRPr/>
          </a:p>
          <a:p>
            <a:pPr marL="457200" lvl="0" indent="-342900" algn="l" rtl="0">
              <a:lnSpc>
                <a:spcPct val="100000"/>
              </a:lnSpc>
              <a:spcBef>
                <a:spcPts val="360"/>
              </a:spcBef>
              <a:spcAft>
                <a:spcPts val="0"/>
              </a:spcAft>
              <a:buClr>
                <a:schemeClr val="dk1"/>
              </a:buClr>
              <a:buSzPts val="1800"/>
              <a:buChar char="•"/>
            </a:pPr>
            <a:r>
              <a:rPr lang="en-US" sz="2000" dirty="0">
                <a:latin typeface="Times New Roman"/>
                <a:ea typeface="Times New Roman"/>
                <a:cs typeface="Times New Roman"/>
                <a:sym typeface="Times New Roman"/>
              </a:rPr>
              <a:t>Microkernel</a:t>
            </a:r>
            <a:endParaRPr sz="2000">
              <a:latin typeface="Times New Roman"/>
              <a:ea typeface="Times New Roman"/>
              <a:cs typeface="Times New Roman"/>
              <a:sym typeface="Times New Roman"/>
            </a:endParaRPr>
          </a:p>
          <a:p>
            <a:pPr marL="457200" lvl="0" indent="-342900" algn="l" rtl="0">
              <a:lnSpc>
                <a:spcPct val="100000"/>
              </a:lnSpc>
              <a:spcBef>
                <a:spcPts val="360"/>
              </a:spcBef>
              <a:spcAft>
                <a:spcPts val="0"/>
              </a:spcAft>
              <a:buClr>
                <a:schemeClr val="dk1"/>
              </a:buClr>
              <a:buSzPts val="1800"/>
              <a:buChar char="•"/>
            </a:pPr>
            <a:r>
              <a:rPr lang="en-US" sz="2000" dirty="0">
                <a:latin typeface="Times New Roman"/>
                <a:ea typeface="Times New Roman"/>
                <a:cs typeface="Times New Roman"/>
                <a:sym typeface="Times New Roman"/>
              </a:rPr>
              <a:t>Hybrid Kernel</a:t>
            </a:r>
            <a:endParaRPr/>
          </a:p>
          <a:p>
            <a:pPr marL="457200" lvl="0" indent="-342900" algn="l" rtl="0">
              <a:lnSpc>
                <a:spcPct val="100000"/>
              </a:lnSpc>
              <a:spcBef>
                <a:spcPts val="360"/>
              </a:spcBef>
              <a:spcAft>
                <a:spcPts val="0"/>
              </a:spcAft>
              <a:buClr>
                <a:schemeClr val="dk1"/>
              </a:buClr>
              <a:buSzPts val="1800"/>
              <a:buChar char="•"/>
            </a:pPr>
            <a:r>
              <a:rPr lang="en-US" sz="2000" dirty="0" err="1">
                <a:latin typeface="Times New Roman"/>
                <a:ea typeface="Times New Roman"/>
                <a:cs typeface="Times New Roman"/>
                <a:sym typeface="Times New Roman"/>
              </a:rPr>
              <a:t>Exokernel</a:t>
            </a:r>
            <a:endParaRPr sz="2000">
              <a:latin typeface="Times New Roman"/>
              <a:ea typeface="Times New Roman"/>
              <a:cs typeface="Times New Roman"/>
              <a:sym typeface="Times New Roman"/>
            </a:endParaRPr>
          </a:p>
          <a:p>
            <a:pPr marL="457200" lvl="0" indent="-228600" algn="l" rtl="0">
              <a:lnSpc>
                <a:spcPct val="100000"/>
              </a:lnSpc>
              <a:spcBef>
                <a:spcPts val="360"/>
              </a:spcBef>
              <a:spcAft>
                <a:spcPts val="0"/>
              </a:spcAft>
              <a:buClr>
                <a:schemeClr val="dk1"/>
              </a:buClr>
              <a:buSzPts val="1800"/>
              <a:buNone/>
            </a:pPr>
            <a:endParaRPr/>
          </a:p>
        </p:txBody>
      </p:sp>
      <p:sp>
        <p:nvSpPr>
          <p:cNvPr id="409" name="Google Shape;409;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Cont……..</a:t>
            </a:r>
            <a:endParaRPr/>
          </a:p>
        </p:txBody>
      </p:sp>
      <p:sp>
        <p:nvSpPr>
          <p:cNvPr id="69" name="Google Shape;6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a:t>
            </a:fld>
            <a:endParaRPr/>
          </a:p>
        </p:txBody>
      </p:sp>
      <p:sp>
        <p:nvSpPr>
          <p:cNvPr id="70" name="Google Shape;70;p5"/>
          <p:cNvSpPr txBox="1">
            <a:spLocks noGrp="1"/>
          </p:cNvSpPr>
          <p:nvPr>
            <p:ph type="body" idx="1"/>
          </p:nvPr>
        </p:nvSpPr>
        <p:spPr>
          <a:xfrm>
            <a:off x="294640" y="1280091"/>
            <a:ext cx="8544560" cy="4708981"/>
          </a:xfrm>
          <a:prstGeom prst="rect">
            <a:avLst/>
          </a:prstGeom>
          <a:noFill/>
          <a:ln>
            <a:noFill/>
          </a:ln>
        </p:spPr>
        <p:txBody>
          <a:bodyPr spcFirstLastPara="1" wrap="square" lIns="91425" tIns="45700" rIns="91425" bIns="45700" anchor="ctr" anchorCtr="0">
            <a:spAutoFit/>
          </a:bodyPr>
          <a:lstStyle/>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Driver Support:</a:t>
            </a:r>
            <a:r>
              <a:rPr lang="en-US" sz="2000" b="0" i="0" u="none" strike="noStrike" cap="none" dirty="0">
                <a:solidFill>
                  <a:schemeClr val="dk1"/>
                </a:solidFill>
                <a:latin typeface="Times New Roman"/>
                <a:ea typeface="Times New Roman"/>
                <a:cs typeface="Times New Roman"/>
                <a:sym typeface="Times New Roman"/>
              </a:rPr>
              <a:t> Provides necessary drivers to interface with hardware components such as GPUs, ensuring compatibility and leveraging hardware acceleration for faster computation.</a:t>
            </a:r>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File System Management:</a:t>
            </a:r>
            <a:r>
              <a:rPr lang="en-US" sz="2000" b="0" i="0" u="none" strike="noStrike" cap="none" dirty="0">
                <a:solidFill>
                  <a:schemeClr val="dk1"/>
                </a:solidFill>
                <a:latin typeface="Times New Roman"/>
                <a:ea typeface="Times New Roman"/>
                <a:cs typeface="Times New Roman"/>
                <a:sym typeface="Times New Roman"/>
              </a:rPr>
              <a:t> Facilitates efficient data storage, retrieval, and management of large datasets used in machine learning and deep learning workflows.</a:t>
            </a:r>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Error Handling:</a:t>
            </a:r>
            <a:r>
              <a:rPr lang="en-US" sz="2000" b="0" i="0" u="none" strike="noStrike" cap="none" dirty="0">
                <a:solidFill>
                  <a:schemeClr val="dk1"/>
                </a:solidFill>
                <a:latin typeface="Times New Roman"/>
                <a:ea typeface="Times New Roman"/>
                <a:cs typeface="Times New Roman"/>
                <a:sym typeface="Times New Roman"/>
              </a:rPr>
              <a:t> Detects and manages system errors, ensuring the reliability and stability of processes during long training sessions or simulations.</a:t>
            </a:r>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Security:</a:t>
            </a:r>
            <a:r>
              <a:rPr lang="en-US" sz="2000" b="0" i="0" u="none" strike="noStrike" cap="none" dirty="0">
                <a:solidFill>
                  <a:schemeClr val="dk1"/>
                </a:solidFill>
                <a:latin typeface="Times New Roman"/>
                <a:ea typeface="Times New Roman"/>
                <a:cs typeface="Times New Roman"/>
                <a:sym typeface="Times New Roman"/>
              </a:rPr>
              <a:t> Offers secure environments to protect sensitive datasets and ensures safe execution of applications, preventing unauthorized access.</a:t>
            </a:r>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Networking:</a:t>
            </a:r>
            <a:r>
              <a:rPr lang="en-US" sz="2000" b="0" i="0" u="none" strike="noStrike" cap="none" dirty="0">
                <a:solidFill>
                  <a:schemeClr val="dk1"/>
                </a:solidFill>
                <a:latin typeface="Times New Roman"/>
                <a:ea typeface="Times New Roman"/>
                <a:cs typeface="Times New Roman"/>
                <a:sym typeface="Times New Roman"/>
              </a:rPr>
              <a:t> Provides support for data transfer and communication in distributed computing environments or cloud-based machine learning workflows.</a:t>
            </a:r>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1" i="0" u="none" strike="noStrike" cap="none" dirty="0">
                <a:solidFill>
                  <a:schemeClr val="dk1"/>
                </a:solidFill>
                <a:latin typeface="Times New Roman"/>
                <a:ea typeface="Times New Roman"/>
                <a:cs typeface="Times New Roman"/>
                <a:sym typeface="Times New Roman"/>
              </a:rPr>
              <a:t>User Interface and Automation:</a:t>
            </a:r>
            <a:r>
              <a:rPr lang="en-US" sz="2000" b="0" i="0" u="none" strike="noStrike" cap="none" dirty="0">
                <a:solidFill>
                  <a:schemeClr val="dk1"/>
                </a:solidFill>
                <a:latin typeface="Times New Roman"/>
                <a:ea typeface="Times New Roman"/>
                <a:cs typeface="Times New Roman"/>
                <a:sym typeface="Times New Roman"/>
              </a:rPr>
              <a:t> Allows seamless user interaction through graphical interfaces or command-line tools, enabling efficient model execution and result analysis.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Cont….</a:t>
            </a:r>
            <a:endParaRPr/>
          </a:p>
        </p:txBody>
      </p:sp>
      <p:sp>
        <p:nvSpPr>
          <p:cNvPr id="415" name="Google Shape;415;p55"/>
          <p:cNvSpPr txBox="1">
            <a:spLocks noGrp="1"/>
          </p:cNvSpPr>
          <p:nvPr>
            <p:ph type="body" idx="1"/>
          </p:nvPr>
        </p:nvSpPr>
        <p:spPr>
          <a:xfrm>
            <a:off x="243840" y="1046480"/>
            <a:ext cx="8229600" cy="4525963"/>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There are essential components of an operating system (OS). Here's a breakdown of each component:</a:t>
            </a:r>
            <a:endParaRPr/>
          </a:p>
          <a:p>
            <a:pPr marL="114300" lvl="0" indent="0" algn="l" rtl="0">
              <a:lnSpc>
                <a:spcPct val="100000"/>
              </a:lnSpc>
              <a:spcBef>
                <a:spcPts val="360"/>
              </a:spcBef>
              <a:spcAft>
                <a:spcPts val="0"/>
              </a:spcAft>
              <a:buSzPts val="1800"/>
              <a:buNone/>
            </a:pPr>
            <a:endParaRPr sz="2000" b="1">
              <a:latin typeface="Times New Roman"/>
              <a:ea typeface="Times New Roman"/>
              <a:cs typeface="Times New Roman"/>
              <a:sym typeface="Times New Roman"/>
            </a:endParaRPr>
          </a:p>
          <a:p>
            <a:pPr marL="114300" lvl="0" indent="0" algn="l" rtl="0">
              <a:lnSpc>
                <a:spcPct val="100000"/>
              </a:lnSpc>
              <a:spcBef>
                <a:spcPts val="360"/>
              </a:spcBef>
              <a:spcAft>
                <a:spcPts val="0"/>
              </a:spcAft>
              <a:buSzPts val="1800"/>
              <a:buNone/>
            </a:pPr>
            <a:r>
              <a:rPr lang="en-US" sz="2800" b="1">
                <a:latin typeface="Times New Roman"/>
                <a:ea typeface="Times New Roman"/>
                <a:cs typeface="Times New Roman"/>
                <a:sym typeface="Times New Roman"/>
              </a:rPr>
              <a:t>Process Management</a:t>
            </a:r>
            <a:r>
              <a:rPr lang="en-US" sz="2800">
                <a:latin typeface="Times New Roman"/>
                <a:ea typeface="Times New Roman"/>
                <a:cs typeface="Times New Roman"/>
                <a:sym typeface="Times New Roman"/>
              </a:rPr>
              <a:t>:</a:t>
            </a:r>
            <a:endParaRPr/>
          </a:p>
          <a:p>
            <a:pPr marL="114300" lvl="0" indent="0" algn="l" rtl="0">
              <a:lnSpc>
                <a:spcPct val="100000"/>
              </a:lnSpc>
              <a:spcBef>
                <a:spcPts val="360"/>
              </a:spcBef>
              <a:spcAft>
                <a:spcPts val="0"/>
              </a:spcAft>
              <a:buSzPts val="1800"/>
              <a:buNone/>
            </a:pPr>
            <a:endParaRPr sz="2000">
              <a:latin typeface="Times New Roman"/>
              <a:ea typeface="Times New Roman"/>
              <a:cs typeface="Times New Roman"/>
              <a:sym typeface="Times New Roman"/>
            </a:endParaRPr>
          </a:p>
          <a:p>
            <a:pPr marL="457200" lvl="0" indent="-342900" algn="l" rtl="0">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This component manages processes (programs in execution), including their creation, scheduling, and termination.</a:t>
            </a:r>
            <a:endParaRPr/>
          </a:p>
          <a:p>
            <a:pPr marL="457200" lvl="0" indent="-342900" algn="l" rtl="0">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It ensures that processes have enough CPU time to run and that processes do not interfere with each other. It also handles multitasking and context switching.</a:t>
            </a:r>
            <a:endParaRPr/>
          </a:p>
          <a:p>
            <a:pPr marL="457200" lvl="0" indent="-342900" algn="l" rtl="0">
              <a:lnSpc>
                <a:spcPct val="100000"/>
              </a:lnSpc>
              <a:spcBef>
                <a:spcPts val="360"/>
              </a:spcBef>
              <a:spcAft>
                <a:spcPts val="0"/>
              </a:spcAft>
              <a:buClr>
                <a:schemeClr val="dk1"/>
              </a:buClr>
              <a:buSzPts val="1800"/>
              <a:buChar char="•"/>
            </a:pPr>
            <a:r>
              <a:rPr lang="en-US" sz="2000">
                <a:latin typeface="Times New Roman"/>
                <a:ea typeface="Times New Roman"/>
                <a:cs typeface="Times New Roman"/>
                <a:sym typeface="Times New Roman"/>
              </a:rPr>
              <a:t>Key elements: Process scheduling, inter-process communication, process synchronization, and deadlock management.</a:t>
            </a:r>
            <a:endParaRPr/>
          </a:p>
          <a:p>
            <a:pPr marL="114300" lvl="0" indent="0" algn="l" rtl="0">
              <a:lnSpc>
                <a:spcPct val="100000"/>
              </a:lnSpc>
              <a:spcBef>
                <a:spcPts val="360"/>
              </a:spcBef>
              <a:spcAft>
                <a:spcPts val="0"/>
              </a:spcAft>
              <a:buSzPts val="1800"/>
              <a:buNone/>
            </a:pPr>
            <a:endParaRPr sz="2000">
              <a:latin typeface="Times New Roman"/>
              <a:ea typeface="Times New Roman"/>
              <a:cs typeface="Times New Roman"/>
              <a:sym typeface="Times New Roman"/>
            </a:endParaRPr>
          </a:p>
        </p:txBody>
      </p:sp>
      <p:sp>
        <p:nvSpPr>
          <p:cNvPr id="416" name="Google Shape;416;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Cont….</a:t>
            </a:r>
            <a:endParaRPr/>
          </a:p>
        </p:txBody>
      </p:sp>
      <p:sp>
        <p:nvSpPr>
          <p:cNvPr id="422" name="Google Shape;422;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51</a:t>
            </a:fld>
            <a:endParaRPr/>
          </a:p>
        </p:txBody>
      </p:sp>
      <p:sp>
        <p:nvSpPr>
          <p:cNvPr id="423" name="Google Shape;423;p56"/>
          <p:cNvSpPr txBox="1">
            <a:spLocks noGrp="1"/>
          </p:cNvSpPr>
          <p:nvPr>
            <p:ph type="body" idx="1"/>
          </p:nvPr>
        </p:nvSpPr>
        <p:spPr>
          <a:xfrm>
            <a:off x="244475" y="574849"/>
            <a:ext cx="8442325" cy="6309420"/>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800"/>
              <a:buNone/>
            </a:pPr>
            <a:r>
              <a:rPr lang="en-US" sz="2800" b="1" i="0" u="none" strike="noStrike" cap="none">
                <a:solidFill>
                  <a:schemeClr val="dk1"/>
                </a:solidFill>
                <a:latin typeface="Times New Roman"/>
                <a:ea typeface="Times New Roman"/>
                <a:cs typeface="Times New Roman"/>
                <a:sym typeface="Times New Roman"/>
              </a:rPr>
              <a:t>Memory Management</a:t>
            </a:r>
            <a:r>
              <a:rPr lang="en-US" sz="2800" b="0" i="0" u="none" strike="noStrike" cap="none">
                <a:solidFill>
                  <a:schemeClr val="dk1"/>
                </a:solidFill>
                <a:latin typeface="Times New Roman"/>
                <a:ea typeface="Times New Roman"/>
                <a:cs typeface="Times New Roman"/>
                <a:sym typeface="Times New Roman"/>
              </a:rPr>
              <a:t>:</a:t>
            </a:r>
            <a:endParaRPr/>
          </a:p>
          <a:p>
            <a:pPr marL="0" marR="0" lvl="0" indent="0" algn="just" rtl="0">
              <a:lnSpc>
                <a:spcPct val="100000"/>
              </a:lnSpc>
              <a:spcBef>
                <a:spcPts val="0"/>
              </a:spcBef>
              <a:spcAft>
                <a:spcPts val="0"/>
              </a:spcAft>
              <a:buClr>
                <a:schemeClr val="dk1"/>
              </a:buClr>
              <a:buSzPts val="2000"/>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Memory management is responsible for managing the system's memory (RAM) to ensure efficient use.</a:t>
            </a:r>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It allocates and deallocates memory to processes, ensures that each process has enough memory to run, and prevents processes from accessing each other's memory (providing isolation).</a:t>
            </a:r>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Key elements: Virtual memory, paging, segmentation, memory allocation, and garbage collection.</a:t>
            </a:r>
            <a:endParaRPr/>
          </a:p>
          <a:p>
            <a:pPr marL="0" marR="0" lvl="0" indent="0" algn="just" rtl="0">
              <a:lnSpc>
                <a:spcPct val="100000"/>
              </a:lnSpc>
              <a:spcBef>
                <a:spcPts val="0"/>
              </a:spcBef>
              <a:spcAft>
                <a:spcPts val="0"/>
              </a:spcAft>
              <a:buClr>
                <a:schemeClr val="dk1"/>
              </a:buClr>
              <a:buSzPts val="2800"/>
              <a:buFont typeface="Calibri"/>
              <a:buNone/>
            </a:pPr>
            <a:endParaRPr sz="28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800"/>
              <a:buNone/>
            </a:pPr>
            <a:r>
              <a:rPr lang="en-US" sz="2800" b="1" i="0" u="none" strike="noStrike" cap="none">
                <a:solidFill>
                  <a:schemeClr val="dk1"/>
                </a:solidFill>
                <a:latin typeface="Times New Roman"/>
                <a:ea typeface="Times New Roman"/>
                <a:cs typeface="Times New Roman"/>
                <a:sym typeface="Times New Roman"/>
              </a:rPr>
              <a:t>Storage Management</a:t>
            </a:r>
            <a:r>
              <a:rPr lang="en-US" sz="2800" b="0" i="0" u="none" strike="noStrike" cap="none">
                <a:solidFill>
                  <a:schemeClr val="dk1"/>
                </a:solidFill>
                <a:latin typeface="Times New Roman"/>
                <a:ea typeface="Times New Roman"/>
                <a:cs typeface="Times New Roman"/>
                <a:sym typeface="Times New Roman"/>
              </a:rPr>
              <a:t>:</a:t>
            </a:r>
            <a:endParaRPr/>
          </a:p>
          <a:p>
            <a:pPr marL="0" marR="0" lvl="0" indent="0" algn="just" rtl="0">
              <a:lnSpc>
                <a:spcPct val="100000"/>
              </a:lnSpc>
              <a:spcBef>
                <a:spcPts val="0"/>
              </a:spcBef>
              <a:spcAft>
                <a:spcPts val="0"/>
              </a:spcAft>
              <a:buClr>
                <a:schemeClr val="dk1"/>
              </a:buClr>
              <a:buSzPts val="2000"/>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This component is in charge of managing data storage, including both primary storage (RAM) and secondary storage (e.g., hard drives, SSDs).</a:t>
            </a:r>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It ensures that data is stored efficiently and can be retrieved quickly and reliably when needed.</a:t>
            </a:r>
            <a:endParaRPr/>
          </a:p>
          <a:p>
            <a:pPr marL="0" marR="0" lvl="0" indent="-127000" algn="just" rtl="0">
              <a:lnSpc>
                <a:spcPct val="100000"/>
              </a:lnSpc>
              <a:spcBef>
                <a:spcPts val="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Key elements: File systems, disk scheduling, disk management, and data backups.</a:t>
            </a:r>
            <a:endParaRPr/>
          </a:p>
          <a:p>
            <a:pPr marL="0" marR="0" lvl="0" indent="0" algn="just"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Cont….</a:t>
            </a:r>
            <a:endParaRPr/>
          </a:p>
        </p:txBody>
      </p:sp>
      <p:sp>
        <p:nvSpPr>
          <p:cNvPr id="429" name="Google Shape;429;p57"/>
          <p:cNvSpPr txBox="1">
            <a:spLocks noGrp="1"/>
          </p:cNvSpPr>
          <p:nvPr>
            <p:ph type="body" idx="1"/>
          </p:nvPr>
        </p:nvSpPr>
        <p:spPr>
          <a:xfrm>
            <a:off x="243840" y="1046480"/>
            <a:ext cx="8229600" cy="4525963"/>
          </a:xfrm>
          <a:prstGeom prst="rect">
            <a:avLst/>
          </a:prstGeom>
          <a:noFill/>
          <a:ln>
            <a:noFill/>
          </a:ln>
        </p:spPr>
        <p:txBody>
          <a:bodyPr spcFirstLastPara="1" wrap="square" lIns="91425" tIns="45700" rIns="91425" bIns="45700" anchor="t" anchorCtr="0">
            <a:noAutofit/>
          </a:bodyPr>
          <a:lstStyle/>
          <a:p>
            <a:pPr marL="114300" lvl="0" indent="0" algn="just" rtl="0">
              <a:lnSpc>
                <a:spcPct val="100000"/>
              </a:lnSpc>
              <a:spcBef>
                <a:spcPts val="360"/>
              </a:spcBef>
              <a:spcAft>
                <a:spcPts val="0"/>
              </a:spcAft>
              <a:buSzPts val="1800"/>
              <a:buNone/>
            </a:pPr>
            <a:r>
              <a:rPr lang="en-US" sz="2800" b="1">
                <a:latin typeface="Times New Roman"/>
                <a:ea typeface="Times New Roman"/>
                <a:cs typeface="Times New Roman"/>
                <a:sym typeface="Times New Roman"/>
              </a:rPr>
              <a:t>I/O Management</a:t>
            </a:r>
            <a:r>
              <a:rPr lang="en-US" sz="2800">
                <a:latin typeface="Times New Roman"/>
                <a:ea typeface="Times New Roman"/>
                <a:cs typeface="Times New Roman"/>
                <a:sym typeface="Times New Roman"/>
              </a:rPr>
              <a:t>:</a:t>
            </a:r>
            <a:endParaRPr/>
          </a:p>
          <a:p>
            <a:pPr marL="914400" lvl="1" indent="-342900" algn="just"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I/O management controls the input and output operations between the computer system and external devices like keyboards, mice, printers, displays, and storage devices.</a:t>
            </a:r>
            <a:endParaRPr/>
          </a:p>
          <a:p>
            <a:pPr marL="914400" lvl="1" indent="-342900" algn="just"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It provides a mechanism for reading data from and writing data to I/O devices, handling data transfer between the system and peripherals.</a:t>
            </a:r>
            <a:endParaRPr/>
          </a:p>
          <a:p>
            <a:pPr marL="914400" lvl="1" indent="-342900" algn="just"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Key elements: Device drivers, buffers, queues, and I/O scheduling.</a:t>
            </a:r>
            <a:endParaRPr/>
          </a:p>
          <a:p>
            <a:pPr marL="114300" lvl="0" indent="0" algn="just" rtl="0">
              <a:lnSpc>
                <a:spcPct val="100000"/>
              </a:lnSpc>
              <a:spcBef>
                <a:spcPts val="360"/>
              </a:spcBef>
              <a:spcAft>
                <a:spcPts val="0"/>
              </a:spcAft>
              <a:buSzPts val="1800"/>
              <a:buNone/>
            </a:pPr>
            <a:endParaRPr sz="2000">
              <a:latin typeface="Times New Roman"/>
              <a:ea typeface="Times New Roman"/>
              <a:cs typeface="Times New Roman"/>
              <a:sym typeface="Times New Roman"/>
            </a:endParaRPr>
          </a:p>
          <a:p>
            <a:pPr marL="114300" lvl="0" indent="0" algn="just" rtl="0">
              <a:lnSpc>
                <a:spcPct val="100000"/>
              </a:lnSpc>
              <a:spcBef>
                <a:spcPts val="360"/>
              </a:spcBef>
              <a:spcAft>
                <a:spcPts val="0"/>
              </a:spcAft>
              <a:buSzPts val="1800"/>
              <a:buNone/>
            </a:pPr>
            <a:r>
              <a:rPr lang="en-US" sz="2000">
                <a:latin typeface="Times New Roman"/>
                <a:ea typeface="Times New Roman"/>
                <a:cs typeface="Times New Roman"/>
                <a:sym typeface="Times New Roman"/>
              </a:rPr>
              <a:t>These components work together to ensure that the operating system functions smoothly, providing an interface for users and managing the underlying hardware efficiently.</a:t>
            </a:r>
            <a:endParaRPr/>
          </a:p>
          <a:p>
            <a:pPr marL="114300" lvl="0" indent="0" algn="l" rtl="0">
              <a:lnSpc>
                <a:spcPct val="100000"/>
              </a:lnSpc>
              <a:spcBef>
                <a:spcPts val="360"/>
              </a:spcBef>
              <a:spcAft>
                <a:spcPts val="0"/>
              </a:spcAft>
              <a:buSzPts val="1800"/>
              <a:buNone/>
            </a:pPr>
            <a:endParaRPr sz="2000">
              <a:latin typeface="Times New Roman"/>
              <a:ea typeface="Times New Roman"/>
              <a:cs typeface="Times New Roman"/>
              <a:sym typeface="Times New Roman"/>
            </a:endParaRPr>
          </a:p>
        </p:txBody>
      </p:sp>
      <p:sp>
        <p:nvSpPr>
          <p:cNvPr id="430" name="Google Shape;430;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52</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285750" lvl="0" indent="-285750" algn="l" rtl="0">
              <a:lnSpc>
                <a:spcPct val="150000"/>
              </a:lnSpc>
              <a:spcBef>
                <a:spcPts val="0"/>
              </a:spcBef>
              <a:spcAft>
                <a:spcPts val="0"/>
              </a:spcAft>
              <a:buSzPts val="1400"/>
              <a:buNone/>
            </a:pPr>
            <a:r>
              <a:rPr lang="en-US" sz="3200">
                <a:latin typeface="Times New Roman"/>
                <a:ea typeface="Times New Roman"/>
                <a:cs typeface="Times New Roman"/>
                <a:sym typeface="Times New Roman"/>
              </a:rPr>
              <a:t>Computer system architecture</a:t>
            </a:r>
            <a:endParaRPr/>
          </a:p>
        </p:txBody>
      </p:sp>
      <p:sp>
        <p:nvSpPr>
          <p:cNvPr id="76" name="Google Shape;76;p6"/>
          <p:cNvSpPr txBox="1">
            <a:spLocks noGrp="1"/>
          </p:cNvSpPr>
          <p:nvPr>
            <p:ph type="body" idx="1"/>
          </p:nvPr>
        </p:nvSpPr>
        <p:spPr>
          <a:xfrm>
            <a:off x="457200" y="1371600"/>
            <a:ext cx="8229600" cy="498475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The process operating system as User Interface: </a:t>
            </a:r>
            <a:endParaRPr/>
          </a:p>
          <a:p>
            <a:pPr marL="914400" lvl="1" indent="-342900" algn="l"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User</a:t>
            </a:r>
            <a:endParaRPr/>
          </a:p>
          <a:p>
            <a:pPr marL="914400" lvl="1" indent="-342900" algn="l"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System and application programs</a:t>
            </a:r>
            <a:endParaRPr/>
          </a:p>
          <a:p>
            <a:pPr marL="914400" lvl="1" indent="-342900" algn="l"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Operating system</a:t>
            </a:r>
            <a:endParaRPr/>
          </a:p>
          <a:p>
            <a:pPr marL="914400" lvl="1" indent="-342900" algn="l"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Hardware</a:t>
            </a:r>
            <a:endParaRPr/>
          </a:p>
          <a:p>
            <a:pPr marL="457200" lvl="0" indent="-228600" algn="l" rtl="0">
              <a:lnSpc>
                <a:spcPct val="100000"/>
              </a:lnSpc>
              <a:spcBef>
                <a:spcPts val="360"/>
              </a:spcBef>
              <a:spcAft>
                <a:spcPts val="0"/>
              </a:spcAft>
              <a:buClr>
                <a:schemeClr val="dk1"/>
              </a:buClr>
              <a:buSzPts val="1800"/>
              <a:buNone/>
            </a:pPr>
            <a:endParaRPr sz="2000">
              <a:latin typeface="Times New Roman"/>
              <a:ea typeface="Times New Roman"/>
              <a:cs typeface="Times New Roman"/>
              <a:sym typeface="Times New Roman"/>
            </a:endParaRPr>
          </a:p>
        </p:txBody>
      </p:sp>
      <p:sp>
        <p:nvSpPr>
          <p:cNvPr id="77" name="Google Shape;77;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a:t>
            </a:fld>
            <a:endParaRPr/>
          </a:p>
        </p:txBody>
      </p:sp>
      <p:pic>
        <p:nvPicPr>
          <p:cNvPr id="78" name="Google Shape;78;p6"/>
          <p:cNvPicPr preferRelativeResize="0"/>
          <p:nvPr/>
        </p:nvPicPr>
        <p:blipFill rotWithShape="1">
          <a:blip r:embed="rId3">
            <a:alphaModFix/>
          </a:blip>
          <a:srcRect l="6032" r="4790" b="9460"/>
          <a:stretch/>
        </p:blipFill>
        <p:spPr>
          <a:xfrm>
            <a:off x="1930400" y="3234188"/>
            <a:ext cx="5110480" cy="2588762"/>
          </a:xfrm>
          <a:prstGeom prst="rect">
            <a:avLst/>
          </a:prstGeom>
          <a:noFill/>
          <a:ln>
            <a:noFill/>
          </a:ln>
        </p:spPr>
      </p:pic>
      <p:sp>
        <p:nvSpPr>
          <p:cNvPr id="79" name="Google Shape;79;p6"/>
          <p:cNvSpPr txBox="1"/>
          <p:nvPr/>
        </p:nvSpPr>
        <p:spPr>
          <a:xfrm>
            <a:off x="1320800" y="6126480"/>
            <a:ext cx="673608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Figure 1. Conceptual View of Computer System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Cont…….</a:t>
            </a:r>
            <a:endParaRPr/>
          </a:p>
        </p:txBody>
      </p:sp>
      <p:sp>
        <p:nvSpPr>
          <p:cNvPr id="85" name="Google Shape;85;p7"/>
          <p:cNvSpPr txBox="1">
            <a:spLocks noGrp="1"/>
          </p:cNvSpPr>
          <p:nvPr>
            <p:ph type="body" idx="1"/>
          </p:nvPr>
        </p:nvSpPr>
        <p:spPr>
          <a:xfrm>
            <a:off x="457200" y="1371600"/>
            <a:ext cx="8229600" cy="5242560"/>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Every general-purpose computer consists of hardware, an operating system(s), system programs, and application programs. The hardware consists of memory, CPU, ALU, I/O devices, peripheral devices, and storage devices. The system program consists of compilers, loaders, editors, OS, etc. The application program consists of business programs and database programs. </a:t>
            </a:r>
            <a:endParaRPr sz="2000">
              <a:latin typeface="Times New Roman"/>
              <a:ea typeface="Times New Roman"/>
              <a:cs typeface="Times New Roman"/>
              <a:sym typeface="Times New Roman"/>
            </a:endParaRPr>
          </a:p>
          <a:p>
            <a:pPr marL="457200" lvl="0" indent="-342900" algn="just"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Every computer must have an operating system to run other programs. The operating system coordinates the use of the hardware among the various system programs and application programs for various users. It simply provides an environment within which other programs can do useful work. </a:t>
            </a:r>
            <a:endParaRPr/>
          </a:p>
          <a:p>
            <a:pPr marL="457200" lvl="0" indent="-342900" algn="just" rtl="0">
              <a:lnSpc>
                <a:spcPct val="100000"/>
              </a:lnSpc>
              <a:spcBef>
                <a:spcPts val="360"/>
              </a:spcBef>
              <a:spcAft>
                <a:spcPts val="0"/>
              </a:spcAft>
              <a:buSzPts val="1800"/>
              <a:buChar char="•"/>
            </a:pPr>
            <a:r>
              <a:rPr lang="en-US" sz="2000">
                <a:latin typeface="Times New Roman"/>
                <a:ea typeface="Times New Roman"/>
                <a:cs typeface="Times New Roman"/>
                <a:sym typeface="Times New Roman"/>
              </a:rPr>
              <a:t>The operating system is a set of special programs that run on a computer system that allows it to work properly. It performs basic tasks such as recognizing input from the keyboard, keeping track of files and directories on the disk, sending output to the display screen, and controlling peripheral devices. </a:t>
            </a:r>
            <a:endParaRPr/>
          </a:p>
          <a:p>
            <a:pPr marL="457200" lvl="0" indent="-228600" algn="just" rtl="0">
              <a:lnSpc>
                <a:spcPct val="100000"/>
              </a:lnSpc>
              <a:spcBef>
                <a:spcPts val="360"/>
              </a:spcBef>
              <a:spcAft>
                <a:spcPts val="0"/>
              </a:spcAft>
              <a:buSzPts val="1800"/>
              <a:buNone/>
            </a:pPr>
            <a:endParaRPr sz="2000">
              <a:latin typeface="Times New Roman"/>
              <a:ea typeface="Times New Roman"/>
              <a:cs typeface="Times New Roman"/>
              <a:sym typeface="Times New Roman"/>
            </a:endParaRPr>
          </a:p>
        </p:txBody>
      </p:sp>
      <p:sp>
        <p:nvSpPr>
          <p:cNvPr id="86" name="Google Shape;86;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0"/>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Single Processor System</a:t>
            </a:r>
            <a:endParaRPr/>
          </a:p>
        </p:txBody>
      </p:sp>
      <p:sp>
        <p:nvSpPr>
          <p:cNvPr id="107" name="Google Shape;107;p10"/>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US" sz="2000" dirty="0">
                <a:latin typeface="Times New Roman"/>
                <a:ea typeface="Times New Roman"/>
                <a:cs typeface="Times New Roman"/>
                <a:sym typeface="Times New Roman"/>
              </a:rPr>
              <a:t>A single processor system refers to a computer system that contains only one central processing unit (CPU) responsible for executing all tasks. It performs operations such as arithmetic, logic, control, and input/output (I/O) management in a sequential manner.</a:t>
            </a:r>
            <a:endParaRPr/>
          </a:p>
          <a:p>
            <a:pPr marL="114300" lvl="0" indent="0" algn="l" rtl="0">
              <a:lnSpc>
                <a:spcPct val="100000"/>
              </a:lnSpc>
              <a:spcBef>
                <a:spcPts val="360"/>
              </a:spcBef>
              <a:spcAft>
                <a:spcPts val="0"/>
              </a:spcAft>
              <a:buSzPts val="1800"/>
              <a:buNone/>
            </a:pPr>
            <a:r>
              <a:rPr lang="en-US" sz="2400" b="1" dirty="0"/>
              <a:t>Key Characteristics:</a:t>
            </a:r>
            <a:endParaRPr/>
          </a:p>
          <a:p>
            <a:pPr marL="457200" lvl="0" indent="-342900" algn="l" rtl="0">
              <a:lnSpc>
                <a:spcPct val="100000"/>
              </a:lnSpc>
              <a:spcBef>
                <a:spcPts val="360"/>
              </a:spcBef>
              <a:spcAft>
                <a:spcPts val="0"/>
              </a:spcAft>
              <a:buClr>
                <a:schemeClr val="dk1"/>
              </a:buClr>
              <a:buSzPts val="1800"/>
              <a:buChar char="•"/>
            </a:pPr>
            <a:r>
              <a:rPr lang="en-US" sz="2000" b="1" dirty="0"/>
              <a:t>Sequential Task Execution:</a:t>
            </a:r>
            <a:r>
              <a:rPr lang="en-US" sz="2000" dirty="0"/>
              <a:t> Only one task or instruction is executed at any given moment.</a:t>
            </a:r>
            <a:endParaRPr/>
          </a:p>
          <a:p>
            <a:pPr marL="457200" lvl="0" indent="-342900" algn="l" rtl="0">
              <a:lnSpc>
                <a:spcPct val="100000"/>
              </a:lnSpc>
              <a:spcBef>
                <a:spcPts val="360"/>
              </a:spcBef>
              <a:spcAft>
                <a:spcPts val="0"/>
              </a:spcAft>
              <a:buClr>
                <a:schemeClr val="dk1"/>
              </a:buClr>
              <a:buSzPts val="1800"/>
              <a:buChar char="•"/>
            </a:pPr>
            <a:r>
              <a:rPr lang="en-US" sz="2000" b="1" dirty="0"/>
              <a:t>Resource Management:</a:t>
            </a:r>
            <a:r>
              <a:rPr lang="en-US" sz="2000" dirty="0"/>
              <a:t> A single CPU manages all resources, including memory, storage, and I/O devices.</a:t>
            </a:r>
            <a:endParaRPr/>
          </a:p>
          <a:p>
            <a:pPr marL="457200" lvl="0" indent="-342900" algn="l" rtl="0">
              <a:lnSpc>
                <a:spcPct val="100000"/>
              </a:lnSpc>
              <a:spcBef>
                <a:spcPts val="360"/>
              </a:spcBef>
              <a:spcAft>
                <a:spcPts val="0"/>
              </a:spcAft>
              <a:buClr>
                <a:schemeClr val="dk1"/>
              </a:buClr>
              <a:buSzPts val="1800"/>
              <a:buChar char="•"/>
            </a:pPr>
            <a:r>
              <a:rPr lang="en-US" sz="2000" b="1" dirty="0"/>
              <a:t>Simplicity:</a:t>
            </a:r>
            <a:r>
              <a:rPr lang="en-US" sz="2000" dirty="0"/>
              <a:t> Design and implementation are straightforward compared to multi-processor systems.</a:t>
            </a:r>
            <a:endParaRPr/>
          </a:p>
          <a:p>
            <a:pPr marL="457200" lvl="0" indent="-342900" algn="l" rtl="0">
              <a:lnSpc>
                <a:spcPct val="100000"/>
              </a:lnSpc>
              <a:spcBef>
                <a:spcPts val="360"/>
              </a:spcBef>
              <a:spcAft>
                <a:spcPts val="0"/>
              </a:spcAft>
              <a:buClr>
                <a:schemeClr val="dk1"/>
              </a:buClr>
              <a:buSzPts val="1800"/>
              <a:buChar char="•"/>
            </a:pPr>
            <a:r>
              <a:rPr lang="en-US" sz="2000" b="1" dirty="0"/>
              <a:t>Performance:</a:t>
            </a:r>
            <a:r>
              <a:rPr lang="en-US" sz="2000" dirty="0"/>
              <a:t> Suitable for tasks that don't require high computational power or parallel processing.</a:t>
            </a:r>
            <a:endParaRPr/>
          </a:p>
          <a:p>
            <a:pPr marL="457200" lvl="0" indent="-228600" algn="just" rtl="0">
              <a:lnSpc>
                <a:spcPct val="100000"/>
              </a:lnSpc>
              <a:spcBef>
                <a:spcPts val="360"/>
              </a:spcBef>
              <a:spcAft>
                <a:spcPts val="0"/>
              </a:spcAft>
              <a:buSzPts val="1800"/>
              <a:buNone/>
            </a:pPr>
            <a:endParaRPr sz="2000">
              <a:latin typeface="Times New Roman"/>
              <a:ea typeface="Times New Roman"/>
              <a:cs typeface="Times New Roman"/>
              <a:sym typeface="Times New Roman"/>
            </a:endParaRPr>
          </a:p>
        </p:txBody>
      </p:sp>
      <p:sp>
        <p:nvSpPr>
          <p:cNvPr id="108" name="Google Shape;108;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14" name="Google Shape;114;p11"/>
          <p:cNvSpPr txBox="1">
            <a:spLocks noGrp="1"/>
          </p:cNvSpPr>
          <p:nvPr>
            <p:ph type="body" idx="1"/>
          </p:nvPr>
        </p:nvSpPr>
        <p:spPr>
          <a:xfrm>
            <a:off x="1255396" y="3394075"/>
            <a:ext cx="6166484" cy="406400"/>
          </a:xfrm>
          <a:prstGeom prst="rect">
            <a:avLst/>
          </a:prstGeom>
          <a:noFill/>
          <a:ln>
            <a:noFill/>
          </a:ln>
        </p:spPr>
        <p:txBody>
          <a:bodyPr spcFirstLastPara="1" wrap="square" lIns="91425" tIns="45700" rIns="91425" bIns="45700" anchor="t" anchorCtr="0">
            <a:noAutofit/>
          </a:bodyPr>
          <a:lstStyle/>
          <a:p>
            <a:pPr marL="114300" lvl="0" indent="0" algn="ctr" rtl="0">
              <a:lnSpc>
                <a:spcPct val="100000"/>
              </a:lnSpc>
              <a:spcBef>
                <a:spcPts val="0"/>
              </a:spcBef>
              <a:spcAft>
                <a:spcPts val="0"/>
              </a:spcAft>
              <a:buClr>
                <a:srgbClr val="000000"/>
              </a:buClr>
              <a:buSzPts val="1800"/>
              <a:buNone/>
            </a:pPr>
            <a:r>
              <a:rPr lang="en-US" sz="1400">
                <a:solidFill>
                  <a:srgbClr val="000000"/>
                </a:solidFill>
                <a:latin typeface="Arial"/>
                <a:ea typeface="Arial"/>
                <a:cs typeface="Arial"/>
                <a:sym typeface="Arial"/>
              </a:rPr>
              <a:t>Figure 3: Single-Processor operating system </a:t>
            </a:r>
            <a:endParaRPr sz="1400">
              <a:solidFill>
                <a:srgbClr val="000000"/>
              </a:solidFill>
              <a:latin typeface="Arial"/>
              <a:ea typeface="Arial"/>
              <a:cs typeface="Arial"/>
              <a:sym typeface="Arial"/>
            </a:endParaRPr>
          </a:p>
        </p:txBody>
      </p:sp>
      <p:sp>
        <p:nvSpPr>
          <p:cNvPr id="115" name="Google Shape;115;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a:t>
            </a:fld>
            <a:endParaRPr/>
          </a:p>
        </p:txBody>
      </p:sp>
      <p:pic>
        <p:nvPicPr>
          <p:cNvPr id="116" name="Google Shape;116;p11" descr="https://ars.els-cdn.com/content/image/3-s2.0-B9781555583224500059-f03-01-9781555583224.jpg"/>
          <p:cNvPicPr preferRelativeResize="0"/>
          <p:nvPr/>
        </p:nvPicPr>
        <p:blipFill rotWithShape="1">
          <a:blip r:embed="rId3">
            <a:alphaModFix/>
          </a:blip>
          <a:srcRect/>
          <a:stretch/>
        </p:blipFill>
        <p:spPr>
          <a:xfrm>
            <a:off x="1793240" y="900430"/>
            <a:ext cx="5628640" cy="2362200"/>
          </a:xfrm>
          <a:prstGeom prst="rect">
            <a:avLst/>
          </a:prstGeom>
          <a:noFill/>
          <a:ln>
            <a:noFill/>
          </a:ln>
        </p:spPr>
      </p:pic>
      <p:sp>
        <p:nvSpPr>
          <p:cNvPr id="117" name="Google Shape;117;p11"/>
          <p:cNvSpPr txBox="1"/>
          <p:nvPr/>
        </p:nvSpPr>
        <p:spPr>
          <a:xfrm>
            <a:off x="447040" y="3653869"/>
            <a:ext cx="8310880" cy="338554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The diagram typically includes:</a:t>
            </a:r>
            <a:endParaRPr/>
          </a:p>
          <a:p>
            <a:pPr marL="0" marR="0" lvl="0" indent="0" algn="l" rtl="0">
              <a:lnSpc>
                <a:spcPct val="100000"/>
              </a:lnSpc>
              <a:spcBef>
                <a:spcPts val="0"/>
              </a:spcBef>
              <a:spcAft>
                <a:spcPts val="0"/>
              </a:spcAft>
              <a:buNone/>
            </a:pP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2000" b="1" i="0" u="none" strike="noStrike" cap="none">
                <a:solidFill>
                  <a:srgbClr val="000000"/>
                </a:solidFill>
                <a:latin typeface="Times New Roman"/>
                <a:ea typeface="Times New Roman"/>
                <a:cs typeface="Times New Roman"/>
                <a:sym typeface="Times New Roman"/>
              </a:rPr>
              <a:t>Disk Controller:</a:t>
            </a:r>
            <a:r>
              <a:rPr lang="en-US" sz="2000" b="0" i="0" u="none" strike="noStrike" cap="none">
                <a:solidFill>
                  <a:srgbClr val="000000"/>
                </a:solidFill>
                <a:latin typeface="Times New Roman"/>
                <a:ea typeface="Times New Roman"/>
                <a:cs typeface="Times New Roman"/>
                <a:sym typeface="Times New Roman"/>
              </a:rPr>
              <a:t> The disk controller is a hardware component that manages the communication between the CPU and storage devices (e.g., hard drives or SSDs).</a:t>
            </a:r>
            <a:endParaRPr/>
          </a:p>
          <a:p>
            <a:pPr marL="0" marR="0" lvl="0" indent="0" algn="l" rtl="0">
              <a:lnSpc>
                <a:spcPct val="100000"/>
              </a:lnSpc>
              <a:spcBef>
                <a:spcPts val="0"/>
              </a:spcBef>
              <a:spcAft>
                <a:spcPts val="0"/>
              </a:spcAft>
              <a:buNone/>
            </a:pPr>
            <a:r>
              <a:rPr lang="en-US" sz="2000" b="1" i="0" u="none" strike="noStrike" cap="none">
                <a:solidFill>
                  <a:srgbClr val="000000"/>
                </a:solidFill>
                <a:latin typeface="Times New Roman"/>
                <a:ea typeface="Times New Roman"/>
                <a:cs typeface="Times New Roman"/>
                <a:sym typeface="Times New Roman"/>
              </a:rPr>
              <a:t>Memory (RAM):</a:t>
            </a:r>
            <a:r>
              <a:rPr lang="en-US" sz="2000" b="0" i="0" u="none" strike="noStrike" cap="none">
                <a:solidFill>
                  <a:srgbClr val="000000"/>
                </a:solidFill>
                <a:latin typeface="Times New Roman"/>
                <a:ea typeface="Times New Roman"/>
                <a:cs typeface="Times New Roman"/>
                <a:sym typeface="Times New Roman"/>
              </a:rPr>
              <a:t> Temporary storage for running applications and active processes.</a:t>
            </a:r>
            <a:endParaRPr/>
          </a:p>
          <a:p>
            <a:pPr marL="0" marR="0" lvl="0" indent="0" algn="l" rtl="0">
              <a:lnSpc>
                <a:spcPct val="100000"/>
              </a:lnSpc>
              <a:spcBef>
                <a:spcPts val="0"/>
              </a:spcBef>
              <a:spcAft>
                <a:spcPts val="0"/>
              </a:spcAft>
              <a:buNone/>
            </a:pPr>
            <a:r>
              <a:rPr lang="en-US" sz="2000" b="1" i="0" u="none" strike="noStrike" cap="none">
                <a:solidFill>
                  <a:srgbClr val="000000"/>
                </a:solidFill>
                <a:latin typeface="Times New Roman"/>
                <a:ea typeface="Times New Roman"/>
                <a:cs typeface="Times New Roman"/>
                <a:sym typeface="Times New Roman"/>
              </a:rPr>
              <a:t>Input/Output Devices:</a:t>
            </a:r>
            <a:r>
              <a:rPr lang="en-US" sz="2000" b="0" i="0" u="none" strike="noStrike" cap="none">
                <a:solidFill>
                  <a:srgbClr val="000000"/>
                </a:solidFill>
                <a:latin typeface="Times New Roman"/>
                <a:ea typeface="Times New Roman"/>
                <a:cs typeface="Times New Roman"/>
                <a:sym typeface="Times New Roman"/>
              </a:rPr>
              <a:t> Devices like keyboards, monitors, and storage drives connected to the system.</a:t>
            </a:r>
            <a:endParaRPr/>
          </a:p>
          <a:p>
            <a:pPr marL="0" marR="0" lvl="0" indent="0" algn="l" rtl="0">
              <a:lnSpc>
                <a:spcPct val="100000"/>
              </a:lnSpc>
              <a:spcBef>
                <a:spcPts val="0"/>
              </a:spcBef>
              <a:spcAft>
                <a:spcPts val="0"/>
              </a:spcAft>
              <a:buNone/>
            </a:pPr>
            <a:r>
              <a:rPr lang="en-US" sz="2000" b="1" i="0" u="none" strike="noStrike" cap="none">
                <a:solidFill>
                  <a:srgbClr val="000000"/>
                </a:solidFill>
                <a:latin typeface="Times New Roman"/>
                <a:ea typeface="Times New Roman"/>
                <a:cs typeface="Times New Roman"/>
                <a:sym typeface="Times New Roman"/>
              </a:rPr>
              <a:t>Bus:</a:t>
            </a:r>
            <a:r>
              <a:rPr lang="en-US" sz="2000" b="0" i="0" u="none" strike="noStrike" cap="none">
                <a:solidFill>
                  <a:srgbClr val="000000"/>
                </a:solidFill>
                <a:latin typeface="Times New Roman"/>
                <a:ea typeface="Times New Roman"/>
                <a:cs typeface="Times New Roman"/>
                <a:sym typeface="Times New Roman"/>
              </a:rPr>
              <a:t> Communication channel connecting the CPU, memory, and I/O devices.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4062</TotalTime>
  <Words>4376</Words>
  <PresentationFormat>On-screen Show (4:3)</PresentationFormat>
  <Paragraphs>464</Paragraphs>
  <Slides>52</Slides>
  <Notes>52</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Slide 1</vt:lpstr>
      <vt:lpstr>Content</vt:lpstr>
      <vt:lpstr>Introduction to Operating systems</vt:lpstr>
      <vt:lpstr>Operating System role </vt:lpstr>
      <vt:lpstr>Cont……..</vt:lpstr>
      <vt:lpstr>Computer system architecture</vt:lpstr>
      <vt:lpstr>Cont…….</vt:lpstr>
      <vt:lpstr>Single Processor System</vt:lpstr>
      <vt:lpstr>Slide 9</vt:lpstr>
      <vt:lpstr>Advantages of Single Processor Systems</vt:lpstr>
      <vt:lpstr>Disadvantages of Single Processor Systems</vt:lpstr>
      <vt:lpstr>Applications</vt:lpstr>
      <vt:lpstr>Multiprocessor Systems</vt:lpstr>
      <vt:lpstr>Working of Multi-Processing System</vt:lpstr>
      <vt:lpstr>Key Features of Multiprocessor OS Systems</vt:lpstr>
      <vt:lpstr>Advantages of Multiprocessor OS Systems</vt:lpstr>
      <vt:lpstr>Disadvantages of Multiprocessor OS Systems</vt:lpstr>
      <vt:lpstr>Applications of Multiprocessor OS Systems</vt:lpstr>
      <vt:lpstr>Clustered Systems</vt:lpstr>
      <vt:lpstr>Key Features of Clustered OS</vt:lpstr>
      <vt:lpstr>Types of Clustered OS</vt:lpstr>
      <vt:lpstr>Advantages of Clustered OS </vt:lpstr>
      <vt:lpstr>Disadvantages of Clustered OS</vt:lpstr>
      <vt:lpstr>Applications of Clustered OS</vt:lpstr>
      <vt:lpstr>Operating Systems Structures</vt:lpstr>
      <vt:lpstr>Types of Operating Systems Structures</vt:lpstr>
      <vt:lpstr>Simple Structure </vt:lpstr>
      <vt:lpstr>Cont…….</vt:lpstr>
      <vt:lpstr>Monolithic Structure</vt:lpstr>
      <vt:lpstr>Micro-Kernel Structure</vt:lpstr>
      <vt:lpstr>Hybrid-Kernel Structure </vt:lpstr>
      <vt:lpstr>Exo-Kernel Structure</vt:lpstr>
      <vt:lpstr>Cont….</vt:lpstr>
      <vt:lpstr>Layered Structure</vt:lpstr>
      <vt:lpstr>Cont…….</vt:lpstr>
      <vt:lpstr>Modular Structure</vt:lpstr>
      <vt:lpstr>Virtual Machines (VMs)</vt:lpstr>
      <vt:lpstr>OS operations</vt:lpstr>
      <vt:lpstr>Cont…..</vt:lpstr>
      <vt:lpstr>Cont…..</vt:lpstr>
      <vt:lpstr>Cont……</vt:lpstr>
      <vt:lpstr>Cont……</vt:lpstr>
      <vt:lpstr>Cont……</vt:lpstr>
      <vt:lpstr>Cont……</vt:lpstr>
      <vt:lpstr>Cont……</vt:lpstr>
      <vt:lpstr>Cont……</vt:lpstr>
      <vt:lpstr>Cont……</vt:lpstr>
      <vt:lpstr>Components of an Operating Systems  </vt:lpstr>
      <vt:lpstr>Cont……</vt:lpstr>
      <vt:lpstr>Cont….</vt:lpstr>
      <vt:lpstr>Cont….</vt:lpstr>
      <vt:lpstr>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vl</cp:lastModifiedBy>
  <cp:revision>21</cp:revision>
  <dcterms:created xsi:type="dcterms:W3CDTF">2010-04-09T07:36:00Z</dcterms:created>
  <dcterms:modified xsi:type="dcterms:W3CDTF">2025-01-20T12:13:26Z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77C75C994B4C446DB33EAD35C783E0D7_12</vt:lpwstr>
  </property>
  <property fmtid="{D5CDD505-2E9C-101B-9397-08002B2CF9AE}" pid="3" name="KSOProductBuildVer">
    <vt:lpwstr>1033-12.2.0.17153</vt:lpwstr>
  </property>
</Properties>
</file>