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embeddedFontLst>
    <p:embeddedFont>
      <p:font typeface="Calibri" pitchFamily="34" charset="0"/>
      <p:regular r:id="rId31"/>
      <p:bold r:id="rId32"/>
      <p:italic r:id="rId33"/>
      <p:boldItalic r:id="rId34"/>
    </p:embeddedFont>
    <p:embeddedFont>
      <p:font typeface="Helvetica Neue" charset="0"/>
      <p:regular r:id="rId35"/>
      <p:bold r:id="rId36"/>
      <p:italic r:id="rId37"/>
      <p:boldItalic r:id="rId38"/>
    </p:embeddedFont>
    <p:embeddedFont>
      <p:font typeface="Libre Baskerville" charset="0"/>
      <p:regular r:id="rId39"/>
      <p:bold r:id="rId40"/>
      <p: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gJ/Umyq3x7mDI1smr+eg7yF0AP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18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19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20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21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22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23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24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26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27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28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" name="Google Shape;50;p5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29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30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31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33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p34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Google Shape;228;p35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36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p37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7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8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p9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p11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p16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17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4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14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14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" name="Google Shape;28;p14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14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" name="Google Shape;30;p14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3" descr="LOGO.gif"/>
          <p:cNvPicPr preferRelativeResize="0"/>
          <p:nvPr/>
        </p:nvPicPr>
        <p:blipFill rotWithShape="1">
          <a:blip r:embed="rId5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3" descr="LOGO.gif"/>
          <p:cNvPicPr preferRelativeResize="0"/>
          <p:nvPr/>
        </p:nvPicPr>
        <p:blipFill rotWithShape="1">
          <a:blip r:embed="rId5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13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13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13" descr="LOGO.gif"/>
            <p:cNvPicPr preferRelativeResize="0"/>
            <p:nvPr/>
          </p:nvPicPr>
          <p:blipFill rotWithShape="1">
            <a:blip r:embed="rId5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13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23;p13" descr="logo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/>
        </p:nvSpPr>
        <p:spPr>
          <a:xfrm>
            <a:off x="1219200" y="914400"/>
            <a:ext cx="65532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Operating System Services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 txBox="1"/>
          <p:nvPr/>
        </p:nvSpPr>
        <p:spPr>
          <a:xfrm>
            <a:off x="2572328" y="2895600"/>
            <a:ext cx="4038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65" marR="5080" lvl="0" indent="-12065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65" marR="5080" lvl="0" indent="-12065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Dr. </a:t>
            </a:r>
            <a:r>
              <a:rPr lang="en-US" sz="18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Vikas</a:t>
            </a:r>
            <a:r>
              <a:rPr lang="en-US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Lamba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/>
          <p:nvPr/>
        </p:nvSpPr>
        <p:spPr>
          <a:xfrm>
            <a:off x="1420177" y="4948790"/>
            <a:ext cx="6151245" cy="6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Chitkara University Institute of Engineering and Technology,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Chitkara University, Punjab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170872" y="968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The Mac OS X GUI</a:t>
            </a:r>
            <a:endParaRPr/>
          </a:p>
        </p:txBody>
      </p:sp>
      <p:pic>
        <p:nvPicPr>
          <p:cNvPr id="108" name="Google Shape;108;p18" descr="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982" y="1052946"/>
            <a:ext cx="8469745" cy="5171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457200" y="15557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06699"/>
                </a:solidFill>
                <a:highlight>
                  <a:srgbClr val="A5F7FD"/>
                </a:highlight>
                <a:latin typeface="Arial"/>
                <a:ea typeface="Arial"/>
                <a:cs typeface="Arial"/>
                <a:sym typeface="Arial"/>
              </a:rPr>
              <a:t>System Calls</a:t>
            </a:r>
            <a:endParaRPr>
              <a:highlight>
                <a:srgbClr val="A5F7FD"/>
              </a:highlight>
            </a:endParaRPr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120073" y="1106487"/>
            <a:ext cx="8645236" cy="264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dirty="0" smtClean="0">
                <a:solidFill>
                  <a:schemeClr val="dk1"/>
                </a:solidFill>
                <a:highlight>
                  <a:srgbClr val="FDBAF7"/>
                </a:highlight>
                <a:latin typeface="Arial"/>
                <a:ea typeface="Arial"/>
                <a:cs typeface="Arial"/>
                <a:sym typeface="Arial"/>
              </a:rPr>
              <a:t>System calls </a:t>
            </a:r>
            <a:r>
              <a:rPr lang="en-US" sz="1800" dirty="0" smtClean="0">
                <a:highlight>
                  <a:srgbClr val="FDBAF7"/>
                </a:highlight>
                <a:latin typeface="Arial"/>
                <a:ea typeface="Arial"/>
                <a:cs typeface="Arial"/>
                <a:sym typeface="Arial"/>
              </a:rPr>
              <a:t>are mechanism or programs those runs in OS(Shell) to provide</a:t>
            </a:r>
            <a:r>
              <a:rPr lang="en-US" sz="1800" b="0" i="0" u="none" dirty="0" smtClean="0">
                <a:solidFill>
                  <a:schemeClr val="dk1"/>
                </a:solidFill>
                <a:highlight>
                  <a:srgbClr val="FDBAF7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chemeClr val="dk1"/>
                </a:solidFill>
                <a:highlight>
                  <a:srgbClr val="FDBAF7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800" b="0" i="0" u="none" dirty="0" smtClean="0">
                <a:solidFill>
                  <a:schemeClr val="dk1"/>
                </a:solidFill>
                <a:highlight>
                  <a:srgbClr val="FDBAF7"/>
                </a:highlight>
                <a:latin typeface="Arial"/>
                <a:ea typeface="Arial"/>
                <a:cs typeface="Arial"/>
                <a:sym typeface="Arial"/>
              </a:rPr>
              <a:t>OS services (from kernel)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None/>
            </a:pPr>
            <a:r>
              <a:rPr lang="en-IN" sz="1800" b="0" i="0" u="none" dirty="0" smtClean="0">
                <a:solidFill>
                  <a:schemeClr val="dk1"/>
                </a:solidFill>
                <a:highlight>
                  <a:srgbClr val="FDBAF7"/>
                </a:highlight>
                <a:latin typeface="Arial"/>
                <a:ea typeface="Arial"/>
                <a:cs typeface="Arial"/>
                <a:sym typeface="Arial"/>
              </a:rPr>
              <a:t>      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None/>
            </a:pPr>
            <a:r>
              <a:rPr lang="en-IN" sz="1800" b="1" i="0" u="none" dirty="0" smtClean="0">
                <a:solidFill>
                  <a:schemeClr val="dk1"/>
                </a:solidFill>
                <a:highlight>
                  <a:srgbClr val="FDBAF7"/>
                </a:highlight>
                <a:latin typeface="Arial"/>
                <a:ea typeface="Arial"/>
                <a:cs typeface="Arial"/>
                <a:sym typeface="Arial"/>
              </a:rPr>
              <a:t>     By using System calls </a:t>
            </a:r>
            <a:r>
              <a:rPr lang="en-IN" sz="1800" b="1" dirty="0" smtClean="0">
                <a:highlight>
                  <a:srgbClr val="FDBAF7"/>
                </a:highlight>
                <a:latin typeface="Arial"/>
                <a:ea typeface="Arial"/>
                <a:cs typeface="Arial"/>
                <a:sym typeface="Arial"/>
              </a:rPr>
              <a:t>we access the </a:t>
            </a:r>
            <a:r>
              <a:rPr lang="en-IN" sz="1800" b="1" i="0" u="none" dirty="0" smtClean="0">
                <a:solidFill>
                  <a:schemeClr val="dk1"/>
                </a:solidFill>
                <a:highlight>
                  <a:srgbClr val="FDBAF7"/>
                </a:highlight>
                <a:latin typeface="Arial"/>
                <a:ea typeface="Arial"/>
                <a:cs typeface="Arial"/>
                <a:sym typeface="Arial"/>
              </a:rPr>
              <a:t>OS services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None/>
            </a:pPr>
            <a:endParaRPr sz="1800" b="0" i="0" u="none">
              <a:solidFill>
                <a:schemeClr val="dk1"/>
              </a:solidFill>
              <a:highlight>
                <a:srgbClr val="FDBAF7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written in a high-level language (C or C++)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Mostly </a:t>
            </a:r>
            <a:r>
              <a:rPr lang="en-US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calls are performed by high level programs </a:t>
            </a:r>
            <a:r>
              <a:rPr lang="en-US" sz="1800" b="1" i="0" u="none" dirty="0" smtClean="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Application </a:t>
            </a:r>
            <a:r>
              <a:rPr lang="en-US" sz="1800" b="1" i="0" u="none" dirty="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Programming Interface 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 dirty="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dirty="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rather than direct system call </a:t>
            </a:r>
            <a:r>
              <a:rPr lang="en-US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use. 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highlight>
                  <a:srgbClr val="FDBAF7"/>
                </a:highlight>
                <a:latin typeface="Arial"/>
                <a:ea typeface="Arial"/>
                <a:cs typeface="Arial"/>
                <a:sym typeface="Arial"/>
              </a:rPr>
              <a:t>Three most common APIs are Win32 API for Windows, POSIX API for POSIX-based systems (including virtually all versions of UNIX, Linux, and Mac OS X), and Java API for the Java virtual machine (JVM)</a:t>
            </a:r>
            <a:endParaRPr sz="1800">
              <a:highlight>
                <a:srgbClr val="FDBAF7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457200" y="2143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Example of System Calls</a:t>
            </a:r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457200" y="1039524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call sequence to copy the contents of one file to another file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727200"/>
            <a:ext cx="7874000" cy="47013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20"/>
          <p:cNvCxnSpPr/>
          <p:nvPr/>
        </p:nvCxnSpPr>
        <p:spPr>
          <a:xfrm>
            <a:off x="7358062" y="2022475"/>
            <a:ext cx="0" cy="4206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5" name="Google Shape;125;p20"/>
          <p:cNvCxnSpPr/>
          <p:nvPr/>
        </p:nvCxnSpPr>
        <p:spPr>
          <a:xfrm>
            <a:off x="1503362" y="2012950"/>
            <a:ext cx="0" cy="43021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45720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Example of Standard API</a:t>
            </a:r>
            <a:endParaRPr/>
          </a:p>
        </p:txBody>
      </p:sp>
      <p:pic>
        <p:nvPicPr>
          <p:cNvPr id="132" name="Google Shape;132;p21" descr="Screen Shot 2012-12-01 at 12.25.00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455" y="928255"/>
            <a:ext cx="7897090" cy="5527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473075" y="1984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System Call Implementation</a:t>
            </a: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73891" y="1233487"/>
            <a:ext cx="8719127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Typically, a number associated with each system call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just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1" i="0" u="none" dirty="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System-call interface 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maintains a table indexed according to these numbers</a:t>
            </a: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system call interface invokes  the intended system call in OS kernel and returns status of the system call and any return values</a:t>
            </a: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caller need know nothing about how the system call is implemented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just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 needs to obey API and understand what OS will do as a result call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just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details of  OS interface hidden from programmer by API 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085850" lvl="2" indent="-228600" algn="just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Managed by run-time support library (set of functions built into </a:t>
            </a:r>
            <a:r>
              <a:rPr lang="en-US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libraries included 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compiler)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117186" y="127144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API – System Call – OS Relationship</a:t>
            </a:r>
            <a:endParaRPr/>
          </a:p>
        </p:txBody>
      </p:sp>
      <p:pic>
        <p:nvPicPr>
          <p:cNvPr id="146" name="Google Shape;146;p23" descr="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1" y="951345"/>
            <a:ext cx="8054108" cy="4855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179098" y="87600"/>
            <a:ext cx="77041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dirty="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System Call </a:t>
            </a:r>
            <a:r>
              <a:rPr lang="en-US" sz="3200" b="1" i="0" u="none" dirty="0" smtClean="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(as parameter </a:t>
            </a:r>
            <a:r>
              <a:rPr lang="en-US" sz="3200" b="1" dirty="0" smtClean="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200" b="1" i="0" u="none" dirty="0" smtClean="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assing)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179098" y="1057996"/>
            <a:ext cx="8719126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Often, more information is required than simply identity of desired system call</a:t>
            </a:r>
            <a:endParaRPr sz="1800"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Exact type and amount of information 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vary according to OS and call</a:t>
            </a: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Three general methods used to pass parameters to the OS</a:t>
            </a:r>
            <a:endParaRPr sz="1800"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1" i="0" u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Simplest:  pass the parameters in registers</a:t>
            </a:r>
            <a:endParaRPr sz="1800" b="1"/>
          </a:p>
          <a:p>
            <a:pPr marL="1143000" lvl="2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some cases, may be more parameters than registers</a:t>
            </a:r>
            <a:endParaRPr sz="1800"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Parameters stored in a </a:t>
            </a: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</a:t>
            </a:r>
            <a:r>
              <a:rPr lang="en-US" sz="1800" b="1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table, in memory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 address of </a:t>
            </a: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 passed as a parameter in a register </a:t>
            </a:r>
            <a:endParaRPr sz="1800" b="1"/>
          </a:p>
          <a:p>
            <a:pPr marL="1143000" lvl="2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approach taken by Linux and Solaris</a:t>
            </a:r>
            <a:endParaRPr sz="1800"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Parameters placed, or </a:t>
            </a:r>
            <a:r>
              <a:rPr lang="en-US" sz="1800" b="1" i="0" u="none" dirty="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pushed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onto the </a:t>
            </a:r>
            <a:r>
              <a:rPr lang="en-US" sz="1800" b="1" i="0" u="none" dirty="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the </a:t>
            </a: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lang="en-US" sz="1800" b="1" i="0" u="none" dirty="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popped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off the stack by the </a:t>
            </a: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</a:t>
            </a:r>
            <a:endParaRPr sz="1800" b="1"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 and stack methods do not limit the number or length of parameters being passed</a:t>
            </a:r>
            <a:endParaRPr sz="1800"/>
          </a:p>
          <a:p>
            <a:pPr marL="342900" lvl="0" indent="-24003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title"/>
          </p:nvPr>
        </p:nvSpPr>
        <p:spPr>
          <a:xfrm>
            <a:off x="473075" y="2143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06699"/>
                </a:solidFill>
                <a:highlight>
                  <a:srgbClr val="A5F7FD"/>
                </a:highlight>
                <a:latin typeface="Arial"/>
                <a:ea typeface="Arial"/>
                <a:cs typeface="Arial"/>
                <a:sym typeface="Arial"/>
              </a:rPr>
              <a:t>Types of System Calls</a:t>
            </a:r>
            <a:endParaRPr>
              <a:highlight>
                <a:srgbClr val="A5F7FD"/>
              </a:highlight>
            </a:endParaRPr>
          </a:p>
        </p:txBody>
      </p:sp>
      <p:sp>
        <p:nvSpPr>
          <p:cNvPr id="167" name="Google Shape;167;p26"/>
          <p:cNvSpPr txBox="1">
            <a:spLocks noGrp="1"/>
          </p:cNvSpPr>
          <p:nvPr>
            <p:ph type="body" idx="1"/>
          </p:nvPr>
        </p:nvSpPr>
        <p:spPr>
          <a:xfrm>
            <a:off x="341745" y="1006765"/>
            <a:ext cx="8741930" cy="5024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Process </a:t>
            </a:r>
            <a:r>
              <a:rPr lang="en-US" sz="1800" b="0" i="0" u="none" dirty="0" smtClean="0">
                <a:solidFill>
                  <a:schemeClr val="dk1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(Program execute) control</a:t>
            </a:r>
            <a:endParaRPr>
              <a:highlight>
                <a:srgbClr val="FDBAF7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create process, terminate process</a:t>
            </a:r>
            <a:endParaRPr>
              <a:highlight>
                <a:srgbClr val="FDBAF7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end, abort</a:t>
            </a:r>
            <a:endParaRPr>
              <a:highlight>
                <a:srgbClr val="FDBAF7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load, execute</a:t>
            </a:r>
            <a:endParaRPr>
              <a:highlight>
                <a:srgbClr val="FDBAF7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get process attributes, set process attributes</a:t>
            </a:r>
            <a:endParaRPr>
              <a:highlight>
                <a:srgbClr val="FDBAF7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wait for time</a:t>
            </a:r>
            <a:endParaRPr>
              <a:highlight>
                <a:srgbClr val="FDBAF7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wait event, signal event</a:t>
            </a:r>
            <a:endParaRPr>
              <a:highlight>
                <a:srgbClr val="FDBAF7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allocate and free memory</a:t>
            </a:r>
            <a:endParaRPr>
              <a:highlight>
                <a:srgbClr val="FDBAF7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Dump memory if error</a:t>
            </a:r>
            <a:endParaRPr>
              <a:highlight>
                <a:srgbClr val="FDBAF7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1" i="0" u="none" dirty="0">
                <a:solidFill>
                  <a:srgbClr val="3366FF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Debugger</a:t>
            </a:r>
            <a:r>
              <a:rPr lang="en-US" sz="1800" b="0" i="0" u="none" dirty="0">
                <a:solidFill>
                  <a:schemeClr val="dk1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for determining </a:t>
            </a:r>
            <a:r>
              <a:rPr lang="en-US" sz="1800" b="1" i="0" u="none" dirty="0">
                <a:solidFill>
                  <a:srgbClr val="3366FF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bugs, single step </a:t>
            </a:r>
            <a:r>
              <a:rPr lang="en-US" sz="1800" b="0" i="0" u="none" dirty="0">
                <a:solidFill>
                  <a:schemeClr val="dk1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execution</a:t>
            </a:r>
            <a:endParaRPr>
              <a:highlight>
                <a:srgbClr val="FDBAF7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1" i="0" u="none" dirty="0">
                <a:solidFill>
                  <a:srgbClr val="3366FF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Locks</a:t>
            </a:r>
            <a:r>
              <a:rPr lang="en-US" sz="1800" b="0" i="0" u="none" dirty="0">
                <a:solidFill>
                  <a:schemeClr val="dk1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for managing access to shared data between processes</a:t>
            </a:r>
            <a:endParaRPr>
              <a:highlight>
                <a:srgbClr val="FDBAF7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457200" y="1984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06699"/>
                </a:solidFill>
                <a:highlight>
                  <a:srgbClr val="A5F7FD"/>
                </a:highlight>
                <a:latin typeface="Arial"/>
                <a:ea typeface="Arial"/>
                <a:cs typeface="Arial"/>
                <a:sym typeface="Arial"/>
              </a:rPr>
              <a:t>Types of System Calls</a:t>
            </a:r>
            <a:endParaRPr>
              <a:highlight>
                <a:srgbClr val="A5F7FD"/>
              </a:highlight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body" idx="1"/>
          </p:nvPr>
        </p:nvSpPr>
        <p:spPr>
          <a:xfrm>
            <a:off x="206086" y="1076469"/>
            <a:ext cx="8642350" cy="514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File management</a:t>
            </a:r>
            <a:endParaRPr>
              <a:highlight>
                <a:srgbClr val="FDBAF7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create file, delete file</a:t>
            </a:r>
            <a:endParaRPr>
              <a:highlight>
                <a:srgbClr val="FDBAF7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open, close file</a:t>
            </a:r>
            <a:endParaRPr>
              <a:highlight>
                <a:srgbClr val="FDBAF7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read, write, reposition</a:t>
            </a:r>
            <a:endParaRPr>
              <a:highlight>
                <a:srgbClr val="FDBAF7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get and set file attributes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None/>
            </a:pPr>
            <a:endParaRPr>
              <a:highlight>
                <a:srgbClr val="FDBAF7"/>
              </a:highlight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Device management</a:t>
            </a:r>
            <a:endParaRPr>
              <a:highlight>
                <a:srgbClr val="FDBAF7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request device, release device</a:t>
            </a:r>
            <a:endParaRPr>
              <a:highlight>
                <a:srgbClr val="FDBAF7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read, write, reposition</a:t>
            </a:r>
            <a:endParaRPr>
              <a:highlight>
                <a:srgbClr val="FDBAF7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get device attributes, set device attributes</a:t>
            </a:r>
            <a:endParaRPr>
              <a:highlight>
                <a:srgbClr val="FDBAF7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logically attach or detach devices</a:t>
            </a:r>
            <a:endParaRPr>
              <a:highlight>
                <a:srgbClr val="FDBAF7"/>
              </a:highlight>
            </a:endParaRPr>
          </a:p>
          <a:p>
            <a:pPr marL="342900" lvl="0" indent="-24003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title"/>
          </p:nvPr>
        </p:nvSpPr>
        <p:spPr>
          <a:xfrm>
            <a:off x="536575" y="1984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06699"/>
                </a:solidFill>
                <a:highlight>
                  <a:srgbClr val="A5F7FD"/>
                </a:highlight>
                <a:latin typeface="Arial"/>
                <a:ea typeface="Arial"/>
                <a:cs typeface="Arial"/>
                <a:sym typeface="Arial"/>
              </a:rPr>
              <a:t>Types of System Calls (Cont.)</a:t>
            </a:r>
            <a:endParaRPr>
              <a:highlight>
                <a:srgbClr val="A5F7FD"/>
              </a:highlight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body" idx="1"/>
          </p:nvPr>
        </p:nvSpPr>
        <p:spPr>
          <a:xfrm>
            <a:off x="356466" y="1034473"/>
            <a:ext cx="8589817" cy="4886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Information maintenance</a:t>
            </a:r>
            <a:endParaRPr>
              <a:highlight>
                <a:srgbClr val="FDBAF7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get time or date, set time or date</a:t>
            </a:r>
            <a:endParaRPr>
              <a:highlight>
                <a:srgbClr val="FDBAF7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get system data, set system data</a:t>
            </a:r>
            <a:endParaRPr>
              <a:highlight>
                <a:srgbClr val="FDBAF7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get and set process, file, or device attributes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None/>
            </a:pPr>
            <a:endParaRPr>
              <a:highlight>
                <a:srgbClr val="FDBAF7"/>
              </a:highlight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Communications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create, delete communication connection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send, receive messages if </a:t>
            </a:r>
            <a:r>
              <a:rPr lang="en-US" sz="1800" b="1" i="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message passing model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</a:t>
            </a:r>
            <a:r>
              <a:rPr lang="en-US" sz="1800" b="1" i="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host name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or </a:t>
            </a:r>
            <a:r>
              <a:rPr lang="en-US" sz="1800" b="1" i="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name</a:t>
            </a:r>
            <a:endParaRPr/>
          </a:p>
          <a:p>
            <a:pPr marL="1143000" lvl="2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Noto Sans Symbols"/>
              <a:buChar char="❑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en-US" sz="1800" b="1" i="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client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</a:t>
            </a:r>
            <a:r>
              <a:rPr lang="en-US" sz="1800" b="1" i="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server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1" i="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Shared-memory model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and gain access to memory regions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transfer status information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attach and detach remote devices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355600" y="117763"/>
            <a:ext cx="85534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000"/>
              <a:buFont typeface="Arial"/>
              <a:buNone/>
            </a:pPr>
            <a:r>
              <a:rPr lang="en-US" sz="3000" b="1" i="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262948" y="1119764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Services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Operating System Interface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Calls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Types of System Calls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Programs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title"/>
          </p:nvPr>
        </p:nvSpPr>
        <p:spPr>
          <a:xfrm>
            <a:off x="504825" y="1984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06699"/>
                </a:solidFill>
                <a:highlight>
                  <a:srgbClr val="A5F7FD"/>
                </a:highlight>
                <a:latin typeface="Arial"/>
                <a:ea typeface="Arial"/>
                <a:cs typeface="Arial"/>
                <a:sym typeface="Arial"/>
              </a:rPr>
              <a:t>Types of System Calls (Cont.)</a:t>
            </a:r>
            <a:endParaRPr>
              <a:highlight>
                <a:srgbClr val="A5F7FD"/>
              </a:highlight>
            </a:endParaRPr>
          </a:p>
        </p:txBody>
      </p:sp>
      <p:sp>
        <p:nvSpPr>
          <p:cNvPr id="188" name="Google Shape;188;p29"/>
          <p:cNvSpPr txBox="1">
            <a:spLocks noGrp="1"/>
          </p:cNvSpPr>
          <p:nvPr>
            <p:ph type="body" idx="1"/>
          </p:nvPr>
        </p:nvSpPr>
        <p:spPr>
          <a:xfrm>
            <a:off x="353868" y="104876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Protection</a:t>
            </a:r>
            <a:endParaRPr>
              <a:highlight>
                <a:srgbClr val="FDBAF7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Control access to resources</a:t>
            </a:r>
            <a:endParaRPr>
              <a:highlight>
                <a:srgbClr val="FDBAF7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Get and set permissions</a:t>
            </a:r>
            <a:endParaRPr>
              <a:highlight>
                <a:srgbClr val="FDBAF7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Allow and deny user access</a:t>
            </a:r>
            <a:endParaRPr>
              <a:highlight>
                <a:srgbClr val="FDBAF7"/>
              </a:highlight>
            </a:endParaRPr>
          </a:p>
          <a:p>
            <a:pPr marL="342900" lvl="0" indent="-24003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117330" y="87889"/>
            <a:ext cx="764857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Examples of Windows and  Unix System Calls</a:t>
            </a:r>
            <a:endParaRPr/>
          </a:p>
        </p:txBody>
      </p:sp>
      <p:pic>
        <p:nvPicPr>
          <p:cNvPr id="194" name="Google Shape;194;p30" descr="OS8-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330" y="979054"/>
            <a:ext cx="8841943" cy="5523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457200" y="18415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Standard C Library Example</a:t>
            </a:r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body" idx="1"/>
          </p:nvPr>
        </p:nvSpPr>
        <p:spPr>
          <a:xfrm>
            <a:off x="323274" y="960582"/>
            <a:ext cx="8363526" cy="5290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 program invoking printf() library call, which calls write() system call</a:t>
            </a:r>
            <a:endParaRPr/>
          </a:p>
        </p:txBody>
      </p:sp>
      <p:pic>
        <p:nvPicPr>
          <p:cNvPr id="202" name="Google Shape;202;p31" descr="Screen Shot 2012-12-01 at 1.12.03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2692" y="1498672"/>
            <a:ext cx="5033818" cy="4752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title"/>
          </p:nvPr>
        </p:nvSpPr>
        <p:spPr>
          <a:xfrm>
            <a:off x="457200" y="1412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Example: MS-DOS</a:t>
            </a:r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body" idx="1"/>
          </p:nvPr>
        </p:nvSpPr>
        <p:spPr>
          <a:xfrm>
            <a:off x="612486" y="1251960"/>
            <a:ext cx="3525837" cy="459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Single-tasking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Shell invoked when system booted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 method to run program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process created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 memory space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Loads program into memory, overwriting all but the kernel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 exit -&gt; shell reloaded</a:t>
            </a:r>
            <a:endParaRPr/>
          </a:p>
        </p:txBody>
      </p:sp>
      <p:pic>
        <p:nvPicPr>
          <p:cNvPr id="209" name="Google Shape;209;p32" descr="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0255" y="1251960"/>
            <a:ext cx="4412095" cy="394392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2"/>
          <p:cNvSpPr txBox="1"/>
          <p:nvPr/>
        </p:nvSpPr>
        <p:spPr>
          <a:xfrm>
            <a:off x="4397375" y="5307012"/>
            <a:ext cx="5029200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system startup          running a program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System Programs</a:t>
            </a:r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body" idx="1"/>
          </p:nvPr>
        </p:nvSpPr>
        <p:spPr>
          <a:xfrm>
            <a:off x="274782" y="965344"/>
            <a:ext cx="8594436" cy="468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programs provide a convenient environment for program development and execution.  They can be divided into:</a:t>
            </a:r>
            <a:endParaRPr sz="3600"/>
          </a:p>
          <a:p>
            <a:pPr marL="742950" lvl="1" indent="-285750" algn="just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</a:t>
            </a:r>
            <a:r>
              <a:rPr lang="en-US" sz="2000" b="0" i="0" u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manipulation (programs or commands)  </a:t>
            </a:r>
            <a:endParaRPr sz="3200"/>
          </a:p>
          <a:p>
            <a:pPr marL="742950" lvl="1" indent="-285750" algn="just">
              <a:spcBef>
                <a:spcPts val="630"/>
              </a:spcBef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Status information sometimes stored in a File </a:t>
            </a:r>
            <a:r>
              <a:rPr lang="en-US" sz="1800" b="0" i="0" u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modification </a:t>
            </a:r>
            <a:r>
              <a:rPr lang="en-US" sz="18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programs or commands </a:t>
            </a:r>
            <a:endParaRPr b="1"/>
          </a:p>
          <a:p>
            <a:pPr marL="742950" lvl="1" indent="-285750" algn="just">
              <a:spcBef>
                <a:spcPts val="630"/>
              </a:spcBef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Programming language </a:t>
            </a:r>
            <a:r>
              <a:rPr lang="en-US" sz="1800" b="0" i="0" u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support (</a:t>
            </a:r>
            <a:r>
              <a:rPr lang="en-US" sz="1800" dirty="0" smtClean="0">
                <a:latin typeface="Helvetica Neue"/>
                <a:ea typeface="Helvetica Neue"/>
                <a:cs typeface="Helvetica Neue"/>
                <a:sym typeface="Helvetica Neue"/>
              </a:rPr>
              <a:t>programs </a:t>
            </a:r>
            <a:r>
              <a:rPr lang="en-US" sz="1800" dirty="0" smtClean="0">
                <a:latin typeface="Helvetica Neue"/>
                <a:ea typeface="Helvetica Neue"/>
                <a:cs typeface="Helvetica Neue"/>
                <a:sym typeface="Helvetica Neue"/>
              </a:rPr>
              <a:t>or </a:t>
            </a:r>
            <a:r>
              <a:rPr lang="en-US" sz="1800" dirty="0" smtClean="0">
                <a:latin typeface="Helvetica Neue"/>
                <a:ea typeface="Helvetica Neue"/>
                <a:cs typeface="Helvetica Neue"/>
                <a:sym typeface="Helvetica Neue"/>
              </a:rPr>
              <a:t>commands) </a:t>
            </a:r>
            <a:endParaRPr/>
          </a:p>
          <a:p>
            <a:pPr marL="742950" lvl="1" indent="-285750" algn="just">
              <a:spcBef>
                <a:spcPts val="630"/>
              </a:spcBef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 loading and </a:t>
            </a:r>
            <a:r>
              <a:rPr lang="en-US" sz="1800" b="0" i="0" u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execution </a:t>
            </a:r>
            <a:r>
              <a:rPr lang="en-US" sz="2000" dirty="0" smtClean="0">
                <a:latin typeface="Helvetica Neue"/>
                <a:ea typeface="Helvetica Neue"/>
                <a:cs typeface="Helvetica Neue"/>
                <a:sym typeface="Helvetica Neue"/>
              </a:rPr>
              <a:t>(programs or commands)</a:t>
            </a:r>
            <a:r>
              <a:rPr lang="en-US" sz="2000" dirty="0" smtClean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Communications</a:t>
            </a:r>
            <a:endParaRPr/>
          </a:p>
          <a:p>
            <a:pPr marL="742950" lvl="1" indent="-285750" algn="just">
              <a:spcBef>
                <a:spcPts val="630"/>
              </a:spcBef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Background </a:t>
            </a:r>
            <a:r>
              <a:rPr lang="en-US" sz="1800" b="0" i="0" u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</a:t>
            </a:r>
            <a:r>
              <a:rPr lang="en-US" sz="2000" dirty="0" smtClean="0">
                <a:latin typeface="Helvetica Neue"/>
                <a:ea typeface="Helvetica Neue"/>
                <a:cs typeface="Helvetica Neue"/>
                <a:sym typeface="Helvetica Neue"/>
              </a:rPr>
              <a:t>(programs or commands) </a:t>
            </a:r>
            <a:endParaRPr/>
          </a:p>
          <a:p>
            <a:pPr marL="742950" lvl="1" indent="-285750" algn="just">
              <a:spcBef>
                <a:spcPts val="630"/>
              </a:spcBef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 </a:t>
            </a:r>
            <a:r>
              <a:rPr lang="en-US" sz="1800" b="0" i="0" u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programs </a:t>
            </a:r>
            <a:r>
              <a:rPr lang="en-US" sz="2000" dirty="0" smtClean="0">
                <a:latin typeface="Helvetica Neue"/>
                <a:ea typeface="Helvetica Neue"/>
                <a:cs typeface="Helvetica Neue"/>
                <a:sym typeface="Helvetica Neue"/>
              </a:rPr>
              <a:t>(programs or commands) 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users’ view of the operation system is defined by system programs, not the actual system calls</a:t>
            </a:r>
            <a:endParaRPr sz="3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title"/>
          </p:nvPr>
        </p:nvSpPr>
        <p:spPr>
          <a:xfrm>
            <a:off x="457200" y="1984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System Programs</a:t>
            </a:r>
            <a:endParaRPr/>
          </a:p>
        </p:txBody>
      </p:sp>
      <p:sp>
        <p:nvSpPr>
          <p:cNvPr id="224" name="Google Shape;224;p34"/>
          <p:cNvSpPr txBox="1">
            <a:spLocks noGrp="1"/>
          </p:cNvSpPr>
          <p:nvPr>
            <p:ph type="body" idx="1"/>
          </p:nvPr>
        </p:nvSpPr>
        <p:spPr>
          <a:xfrm>
            <a:off x="203199" y="1092200"/>
            <a:ext cx="8709891" cy="5027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 a convenient environment for program development and execution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of them are simply user interfaces to system calls; others are considerably more complex</a:t>
            </a:r>
            <a:endParaRPr/>
          </a:p>
          <a:p>
            <a:pPr marL="742950" lvl="1" indent="-245109" algn="just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CC6600"/>
              </a:buClr>
              <a:buSzPts val="640"/>
              <a:buFont typeface="Arial"/>
              <a:buNone/>
            </a:pPr>
            <a:endParaRPr sz="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management 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Create, delete, copy, rename, print, dump, list, and generally manipulate files and </a:t>
            </a:r>
            <a:r>
              <a:rPr lang="en-US" sz="1800" b="0" i="0" u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directories (</a:t>
            </a:r>
            <a:r>
              <a:rPr lang="en-US" sz="1800" b="1" i="0" u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Commands in DOS and Linux)</a:t>
            </a:r>
            <a:endParaRPr b="1"/>
          </a:p>
          <a:p>
            <a:pPr marL="342900" lvl="0" indent="-297180" algn="just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endParaRPr sz="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Status information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ask the system for info - date, time, amount of available memory, disk space, number of users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Others provide detailed performance, logging, and debugging information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Typically, these programs format and print the output to the terminal or other output devices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systems implement  a </a:t>
            </a:r>
            <a:r>
              <a:rPr lang="en-US" sz="1800" b="1" i="0" u="none" dirty="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registry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used to store and retrieve configuration information</a:t>
            </a:r>
            <a:endParaRPr/>
          </a:p>
          <a:p>
            <a:pPr marL="342900" lvl="0" indent="-24003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141721" y="69128"/>
            <a:ext cx="76676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dirty="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System Programs (Cont.)</a:t>
            </a:r>
            <a:endParaRPr/>
          </a:p>
        </p:txBody>
      </p:sp>
      <p:sp>
        <p:nvSpPr>
          <p:cNvPr id="231" name="Google Shape;231;p35"/>
          <p:cNvSpPr txBox="1">
            <a:spLocks noGrp="1"/>
          </p:cNvSpPr>
          <p:nvPr>
            <p:ph type="body" idx="1"/>
          </p:nvPr>
        </p:nvSpPr>
        <p:spPr>
          <a:xfrm>
            <a:off x="277092" y="1029998"/>
            <a:ext cx="8497454" cy="51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modification</a:t>
            </a:r>
            <a:endParaRPr sz="1800"/>
          </a:p>
          <a:p>
            <a:pPr marL="742950" lvl="1" indent="-285750" algn="just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 editors to create and modify files</a:t>
            </a:r>
            <a:endParaRPr sz="1800"/>
          </a:p>
          <a:p>
            <a:pPr marL="742950" lvl="1" indent="-285750" algn="just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Special commands to search contents of files or perform transformations of the </a:t>
            </a:r>
            <a:r>
              <a:rPr lang="en-US" sz="1800" b="0" i="0" u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text.</a:t>
            </a: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Programming-language support 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Compilers, assemblers, debuggers and interpreters sometimes </a:t>
            </a:r>
            <a:r>
              <a:rPr lang="en-US" sz="1800" b="0" i="0" u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provided 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IN" sz="18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Process management programs – </a:t>
            </a:r>
            <a:r>
              <a:rPr lang="en-IN" sz="18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ps</a:t>
            </a:r>
            <a:r>
              <a:rPr lang="en-IN" sz="1800" dirty="0" smtClean="0">
                <a:latin typeface="Helvetica Neue"/>
                <a:ea typeface="Helvetica Neue"/>
                <a:cs typeface="Helvetica Neue"/>
                <a:sym typeface="Helvetica Neue"/>
              </a:rPr>
              <a:t> (display information about running process in </a:t>
            </a:r>
            <a:r>
              <a:rPr lang="en-IN" sz="18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linux</a:t>
            </a:r>
            <a:r>
              <a:rPr lang="en-IN" sz="1800" dirty="0" smtClean="0">
                <a:latin typeface="Helvetica Neue"/>
                <a:ea typeface="Helvetica Neue"/>
                <a:cs typeface="Helvetica Neue"/>
                <a:sym typeface="Helvetica Neue"/>
              </a:rPr>
              <a:t>), task manager in window, kill command in </a:t>
            </a:r>
            <a:r>
              <a:rPr lang="en-IN" sz="1800" dirty="0" smtClean="0"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lang="en-IN" sz="1800" dirty="0" smtClean="0">
                <a:latin typeface="Helvetica Neue"/>
                <a:ea typeface="Helvetica Neue"/>
                <a:cs typeface="Helvetica Neue"/>
                <a:sym typeface="Helvetica Neue"/>
              </a:rPr>
              <a:t>inux.</a:t>
            </a:r>
            <a:endParaRPr sz="180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 loading and execution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Absolute loaders, </a:t>
            </a:r>
            <a:r>
              <a:rPr lang="en-US" sz="1800" b="0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relocatable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loaders, linkage editors, and overlay-loaders, debugging systems for higher-level and machine language</a:t>
            </a: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Communications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Provide the mechanism for creating virtual connections among processes, users, and computer systems</a:t>
            </a:r>
            <a:endParaRPr sz="1800"/>
          </a:p>
          <a:p>
            <a:pPr marL="742950" lvl="1" indent="-285750" algn="just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 users to send messages to one another’s screens, browse web pages, send electronic-mail messages, log in remotely, transfer files from one machine to </a:t>
            </a:r>
            <a:r>
              <a:rPr lang="en-US" sz="1800" b="0" i="0" u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another</a:t>
            </a:r>
          </a:p>
          <a:p>
            <a:pPr marL="742950" lvl="1" indent="-285750" algn="just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IN" sz="1800" dirty="0" smtClean="0">
                <a:latin typeface="Helvetica Neue"/>
                <a:sym typeface="Helvetica Neue"/>
              </a:rPr>
              <a:t>Networking programs- ping </a:t>
            </a:r>
            <a:r>
              <a:rPr lang="en-IN" sz="1800" dirty="0" err="1" smtClean="0">
                <a:latin typeface="Helvetica Neue"/>
                <a:sym typeface="Helvetica Neue"/>
              </a:rPr>
              <a:t>commang</a:t>
            </a:r>
            <a:r>
              <a:rPr lang="en-IN" sz="1800" dirty="0" smtClean="0">
                <a:latin typeface="Helvetica Neue"/>
                <a:sym typeface="Helvetica Neue"/>
              </a:rPr>
              <a:t>, </a:t>
            </a:r>
            <a:r>
              <a:rPr lang="en-IN" sz="1800" dirty="0" err="1" smtClean="0">
                <a:latin typeface="Helvetica Neue"/>
                <a:sym typeface="Helvetica Neue"/>
              </a:rPr>
              <a:t>ifconfig</a:t>
            </a:r>
            <a:r>
              <a:rPr lang="en-IN" sz="1800" dirty="0" smtClean="0">
                <a:latin typeface="Helvetica Neue"/>
                <a:sym typeface="Helvetica Neue"/>
              </a:rPr>
              <a:t> etc.</a:t>
            </a:r>
            <a:endParaRPr sz="1800"/>
          </a:p>
          <a:p>
            <a:pPr marL="342900" lvl="0" indent="-24003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123248" y="143019"/>
            <a:ext cx="76676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06699"/>
                </a:solidFill>
                <a:highlight>
                  <a:srgbClr val="A5F7FD"/>
                </a:highlight>
                <a:latin typeface="Arial"/>
                <a:ea typeface="Arial"/>
                <a:cs typeface="Arial"/>
                <a:sym typeface="Arial"/>
              </a:rPr>
              <a:t>System Programs (Cont.)</a:t>
            </a:r>
            <a:endParaRPr>
              <a:highlight>
                <a:srgbClr val="A5F7FD"/>
              </a:highlight>
            </a:endParaRPr>
          </a:p>
        </p:txBody>
      </p:sp>
      <p:sp>
        <p:nvSpPr>
          <p:cNvPr id="238" name="Google Shape;238;p36"/>
          <p:cNvSpPr txBox="1">
            <a:spLocks noGrp="1"/>
          </p:cNvSpPr>
          <p:nvPr>
            <p:ph type="body" idx="1"/>
          </p:nvPr>
        </p:nvSpPr>
        <p:spPr>
          <a:xfrm>
            <a:off x="271030" y="997238"/>
            <a:ext cx="8358764" cy="51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Background Services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Launch at boot time</a:t>
            </a:r>
            <a:endParaRPr/>
          </a:p>
          <a:p>
            <a:pPr marL="1085850" lvl="2" indent="-228600" algn="just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for system startup, then terminate</a:t>
            </a:r>
            <a:endParaRPr/>
          </a:p>
          <a:p>
            <a:pPr marL="1085850" lvl="2" indent="-228600" algn="just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from system boot to shutdown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 facilities like disk checking, process scheduling, error logging, </a:t>
            </a:r>
            <a:r>
              <a:rPr lang="en-US" sz="1800" b="0" i="0" u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printing</a:t>
            </a:r>
            <a:r>
              <a:rPr lang="en-IN" sz="1800" dirty="0" smtClean="0">
                <a:latin typeface="Helvetica Neue"/>
                <a:sym typeface="Helvetica Neue"/>
              </a:rPr>
              <a:t> </a:t>
            </a:r>
            <a:endParaRPr smtClean="0"/>
          </a:p>
          <a:p>
            <a:pPr marL="742950" lvl="1" indent="-285750" algn="just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 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user context not kernel context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Known as </a:t>
            </a:r>
            <a:r>
              <a:rPr lang="en-US" sz="1800" b="1" i="0" u="none" dirty="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1800" b="1" i="0" u="none" dirty="0" smtClean="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subsystems</a:t>
            </a:r>
            <a:r>
              <a:rPr lang="en-US" sz="1800" b="0" i="0" u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1800" b="1" i="0" u="none" dirty="0" smtClean="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daemons</a:t>
            </a:r>
            <a:r>
              <a:rPr lang="en-US" sz="1800" b="0" i="0" u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800" b="1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lvl="1" indent="-285750" algn="just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640"/>
              <a:buNone/>
            </a:pPr>
            <a:endParaRPr sz="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 dirty="0">
                <a:solidFill>
                  <a:schemeClr val="dk1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Application programs</a:t>
            </a:r>
            <a:endParaRPr>
              <a:highlight>
                <a:srgbClr val="FDBAF7"/>
              </a:highlight>
            </a:endParaRPr>
          </a:p>
          <a:p>
            <a:pPr marL="742950" lvl="1" indent="-285750" algn="just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Don’t pertain to system</a:t>
            </a:r>
            <a:endParaRPr>
              <a:highlight>
                <a:srgbClr val="FDBAF7"/>
              </a:highlight>
            </a:endParaRPr>
          </a:p>
          <a:p>
            <a:pPr marL="742950" lvl="1" indent="-285750" algn="just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Run by users</a:t>
            </a:r>
            <a:endParaRPr>
              <a:highlight>
                <a:srgbClr val="FDBAF7"/>
              </a:highlight>
            </a:endParaRPr>
          </a:p>
          <a:p>
            <a:pPr marL="742950" lvl="1" indent="-285750" algn="just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 typically considered part of OS</a:t>
            </a:r>
            <a:endParaRPr>
              <a:highlight>
                <a:srgbClr val="FDBAF7"/>
              </a:highlight>
            </a:endParaRPr>
          </a:p>
          <a:p>
            <a:pPr marL="742950" lvl="1" indent="-285750" algn="just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Launched by command line, mouse click, finger poke</a:t>
            </a:r>
            <a:endParaRPr>
              <a:highlight>
                <a:srgbClr val="FDBAF7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/>
          <p:nvPr/>
        </p:nvSpPr>
        <p:spPr>
          <a:xfrm>
            <a:off x="2428650" y="2505675"/>
            <a:ext cx="4059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1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73024" y="179964"/>
            <a:ext cx="763587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Operating System Services</a:t>
            </a: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310428" y="1032164"/>
            <a:ext cx="8436408" cy="4865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systems provide an environment for execution of programs and services to programs and users</a:t>
            </a:r>
            <a:endParaRPr sz="1800"/>
          </a:p>
          <a:p>
            <a:pPr marL="34290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set of operating-system services provides functions that are helpful to the user:</a:t>
            </a:r>
            <a:endParaRPr sz="1800"/>
          </a:p>
          <a:p>
            <a:pPr marL="742950" lvl="1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interface 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Almost all operating systems have a user interface (</a:t>
            </a:r>
            <a:r>
              <a:rPr lang="en-US" sz="1800" b="1" i="0" u="none" dirty="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UI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</a:t>
            </a:r>
            <a:endParaRPr sz="1800"/>
          </a:p>
          <a:p>
            <a:pPr marL="1143000" lvl="2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Varies between </a:t>
            </a:r>
            <a:r>
              <a:rPr lang="en-US" sz="1800" b="1" i="0" u="none" dirty="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Command-Line </a:t>
            </a: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800" b="1" i="0" u="none" dirty="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</a:t>
            </a:r>
            <a:r>
              <a:rPr lang="en-US" sz="1800" b="1" i="0" u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n-US" sz="1800" b="0" i="0" u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1800" b="1" i="0" u="none" dirty="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Graphics User Interface </a:t>
            </a:r>
            <a:r>
              <a:rPr lang="en-US" sz="1800" b="1" i="0" u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800" b="1" i="0" u="none" dirty="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GUI</a:t>
            </a:r>
            <a:r>
              <a:rPr lang="en-US" sz="1800" b="1" i="0" u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n-US" sz="1800" b="0" i="0" u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lang="en-US" sz="1800" b="1" i="0" u="none" dirty="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Batch Interface</a:t>
            </a:r>
            <a:endParaRPr sz="1800"/>
          </a:p>
          <a:p>
            <a:pPr marL="742950" lvl="1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 execution 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The system must be able to load a program into memory and to run that program, end execution, either normally or abnormally (indicating error)</a:t>
            </a:r>
            <a:endParaRPr sz="1800"/>
          </a:p>
          <a:p>
            <a:pPr marL="742950" lvl="1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I/O operations 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 A running program may require I/O, which may involve a file or an I/O device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253423" y="164089"/>
            <a:ext cx="78692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Operating System Services (Cont.)</a:t>
            </a:r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253422" y="892175"/>
            <a:ext cx="8742795" cy="572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2044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None/>
            </a:pPr>
            <a:endParaRPr sz="1600" b="1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set of operating-system services provides functions that are helpful to the user (Cont.):</a:t>
            </a:r>
            <a:endParaRPr sz="1800" b="1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lvl="1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lang="en-US" sz="1800" b="1" i="0" u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manipulation 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 The file system is of particular interest. Programs need to read and write files and directories, create and delete them, search them, list file Information, permission management.</a:t>
            </a:r>
            <a:endParaRPr sz="1800"/>
          </a:p>
          <a:p>
            <a:pPr marL="742950" lvl="1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Communications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Processes may exchange information, on the same computer or between computers over a network</a:t>
            </a:r>
            <a:endParaRPr sz="1800"/>
          </a:p>
          <a:p>
            <a:pPr marL="1143000" lvl="2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Communications may be via shared memory or through message passing (packets moved by the OS)</a:t>
            </a:r>
            <a:endParaRPr sz="1800"/>
          </a:p>
          <a:p>
            <a:pPr marL="742950" lvl="1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Error detection 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OS needs to be constantly aware of possible errors</a:t>
            </a:r>
            <a:endParaRPr sz="1800"/>
          </a:p>
          <a:p>
            <a:pPr marL="1143000" lvl="2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 occur in the CPU and memory hardware, in I/O devices, in user program</a:t>
            </a:r>
            <a:endParaRPr sz="1800"/>
          </a:p>
          <a:p>
            <a:pPr marL="1143000" lvl="2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each type of error, OS should take the appropriate action to ensure correct and consistent computing</a:t>
            </a:r>
            <a:endParaRPr sz="1800"/>
          </a:p>
          <a:p>
            <a:pPr marL="1143000" lvl="2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Debugging facilities can greatly enhance the user’s and programmer’s abilities to efficiently use the system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116609" y="136380"/>
            <a:ext cx="78120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Operating System Services (Cont.)</a:t>
            </a:r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116609" y="1168400"/>
            <a:ext cx="8907318" cy="490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Another set of OS functions exists for ensuring the efficient operation of the system itself via resource sharing</a:t>
            </a:r>
            <a:endParaRPr sz="1800"/>
          </a:p>
          <a:p>
            <a:pPr marL="742950" lvl="1" indent="-28575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Resource allocation - 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 multiple users or multiple jobs running concurrently, resources must be allocated to each of them</a:t>
            </a:r>
            <a:endParaRPr sz="1800"/>
          </a:p>
          <a:p>
            <a:pPr marL="1143000" lvl="2" indent="-28575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types of resources -   CPU cycles, main memory, file storage, I/O devices.</a:t>
            </a:r>
            <a:endParaRPr sz="1800"/>
          </a:p>
          <a:p>
            <a:pPr marL="742950" lvl="1" indent="-28575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Accounting -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keep track of which users use how much and what kinds of computer resources</a:t>
            </a:r>
            <a:endParaRPr sz="1800"/>
          </a:p>
          <a:p>
            <a:pPr marL="742950" lvl="1" indent="-28575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Protection and security - 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owners of information stored in a multiuser or networked computer system may want to control use of that information, concurrent processes should not interfere with each other</a:t>
            </a:r>
            <a:endParaRPr sz="1800"/>
          </a:p>
          <a:p>
            <a:pPr marL="1143000" lvl="2" indent="-28575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Noto Sans Symbols"/>
              <a:buChar char="❑"/>
            </a:pP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Protection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involves ensuring that all access to system resources is controlled</a:t>
            </a:r>
            <a:endParaRPr sz="1800"/>
          </a:p>
          <a:p>
            <a:pPr marL="1143000" lvl="2" indent="-28575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Noto Sans Symbols"/>
              <a:buChar char="❑"/>
            </a:pP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Security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the system from outsiders requires user authentication, extends to defending external I/O devices from invalid access attempts</a:t>
            </a:r>
            <a:endParaRPr sz="1800"/>
          </a:p>
          <a:p>
            <a:pPr marL="342900" lvl="0" indent="-25145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endParaRPr sz="16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87023" y="1412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 View of Operating System Services</a:t>
            </a:r>
            <a:endParaRPr/>
          </a:p>
        </p:txBody>
      </p:sp>
      <p:pic>
        <p:nvPicPr>
          <p:cNvPr id="80" name="Google Shape;80;p10" descr="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333" y="1117602"/>
            <a:ext cx="8742940" cy="4719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0" y="90631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lang="en-US" sz="2800" b="1" i="0" u="none" dirty="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User Operating System Interface - CLI</a:t>
            </a:r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body" idx="1"/>
          </p:nvPr>
        </p:nvSpPr>
        <p:spPr>
          <a:xfrm>
            <a:off x="193964" y="969818"/>
            <a:ext cx="8756072" cy="473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 or </a:t>
            </a:r>
            <a:r>
              <a:rPr lang="en-US" sz="1800" b="1" i="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 interpreter</a:t>
            </a:r>
            <a:r>
              <a:rPr lang="en-US" sz="1800" b="0" i="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direct command entry</a:t>
            </a:r>
            <a:endParaRPr sz="1800"/>
          </a:p>
          <a:p>
            <a:pPr marL="742950" lvl="1" indent="-285750" algn="just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Sometimes implemented in kernel, sometimes by systems program</a:t>
            </a:r>
            <a:endParaRPr/>
          </a:p>
          <a:p>
            <a:pPr marL="457200" lvl="1" indent="0" algn="just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None/>
            </a:pPr>
            <a:endParaRPr sz="1800"/>
          </a:p>
          <a:p>
            <a:pPr marL="742950" lvl="1" indent="-285750" algn="just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Sometimes multiple flavors implemented – </a:t>
            </a:r>
            <a:r>
              <a:rPr lang="en-US" sz="1800" b="1" i="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shells</a:t>
            </a:r>
            <a:endParaRPr/>
          </a:p>
          <a:p>
            <a:pPr marL="457200" lvl="1" indent="0" algn="just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None/>
            </a:pPr>
            <a:endParaRPr sz="1800"/>
          </a:p>
          <a:p>
            <a:pPr marL="742950" lvl="1" indent="-285750" algn="just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Primarily fetches a command from user and executes it</a:t>
            </a:r>
            <a:endParaRPr/>
          </a:p>
          <a:p>
            <a:pPr marL="457200" lvl="1" indent="0" algn="just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None/>
            </a:pPr>
            <a:endParaRPr sz="1800"/>
          </a:p>
          <a:p>
            <a:pPr marL="742950" lvl="1" indent="-285750" algn="just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Sometimes commands built-in, sometimes just names of programs</a:t>
            </a:r>
            <a:endParaRPr sz="1800"/>
          </a:p>
          <a:p>
            <a:pPr marL="1143000" lvl="2" indent="-285750" algn="just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Noto Sans Symbols"/>
              <a:buChar char="❑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latter, adding new features doesn’t require shell modification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0" y="131329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000"/>
              <a:buFont typeface="Arial"/>
              <a:buNone/>
            </a:pPr>
            <a:r>
              <a:rPr lang="en-US" sz="3000" b="1" i="0" u="none">
                <a:solidFill>
                  <a:srgbClr val="00B0F0"/>
                </a:solidFill>
                <a:highlight>
                  <a:srgbClr val="A5F7FD"/>
                </a:highlight>
                <a:latin typeface="Arial"/>
                <a:ea typeface="Arial"/>
                <a:cs typeface="Arial"/>
                <a:sym typeface="Arial"/>
              </a:rPr>
              <a:t>User Operating System Interface - GUI</a:t>
            </a:r>
            <a:endParaRPr>
              <a:solidFill>
                <a:srgbClr val="00B0F0"/>
              </a:solidFill>
              <a:highlight>
                <a:srgbClr val="A5F7FD"/>
              </a:highlight>
            </a:endParaRPr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323273" y="1070985"/>
            <a:ext cx="8608292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User-friendly </a:t>
            </a:r>
            <a:r>
              <a:rPr lang="en-US" sz="1800" b="1" i="0" u="none" dirty="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desktop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metaphor interface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Usually mouse, keyboard, and monitor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1" i="0" u="none" dirty="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Icons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represent files, programs, actions, etc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Various mouse buttons over objects in the interface cause various actions (provide information, options, execute function, open directory (known as a </a:t>
            </a:r>
            <a:r>
              <a:rPr lang="en-US" sz="1800" b="1" i="0" u="none" dirty="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folder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Invented at Xerox PARC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None/>
            </a:pPr>
            <a:endParaRPr>
              <a:highlight>
                <a:srgbClr val="FDBAF7"/>
              </a:highlight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Many systems now include both CLI and GUI interfaces</a:t>
            </a:r>
            <a:endParaRPr>
              <a:highlight>
                <a:srgbClr val="FDBAF7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Microsoft Windows is GUI with CLI “command” shell</a:t>
            </a:r>
            <a:endParaRPr>
              <a:highlight>
                <a:srgbClr val="FDBAF7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Apple Mac OS X is “Aqua” GUI interface with UNIX kernel underneath and shells available</a:t>
            </a:r>
            <a:endParaRPr>
              <a:highlight>
                <a:srgbClr val="FDBAF7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Unix and Linux have CLI with optional GUI interfaces (CDE, KDE, GNOME)</a:t>
            </a:r>
            <a:endParaRPr>
              <a:highlight>
                <a:srgbClr val="FDBAF7"/>
              </a:highlight>
            </a:endParaRPr>
          </a:p>
          <a:p>
            <a:pPr marL="342900" lvl="0" indent="-24003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0" y="14561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000"/>
              <a:buFont typeface="Arial"/>
              <a:buNone/>
            </a:pPr>
            <a:r>
              <a:rPr lang="en-US" sz="3000" b="1" i="0" u="none">
                <a:solidFill>
                  <a:srgbClr val="006699"/>
                </a:solidFill>
                <a:highlight>
                  <a:srgbClr val="A5F7FD"/>
                </a:highlight>
                <a:latin typeface="Arial"/>
                <a:ea typeface="Arial"/>
                <a:cs typeface="Arial"/>
                <a:sym typeface="Arial"/>
              </a:rPr>
              <a:t>Touchscreen Interfaces</a:t>
            </a:r>
            <a:endParaRPr>
              <a:highlight>
                <a:srgbClr val="A5F7FD"/>
              </a:highlight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50982" y="1233487"/>
            <a:ext cx="4576618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Touchscreen devices require new interfaces</a:t>
            </a:r>
            <a:endParaRPr sz="1800"/>
          </a:p>
          <a:p>
            <a:pPr marL="742950" lvl="1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Mouse not possible or not desired</a:t>
            </a:r>
            <a:endParaRPr sz="1800"/>
          </a:p>
          <a:p>
            <a:pPr marL="742950" lvl="1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Actions and selection based on gestures</a:t>
            </a:r>
            <a:endParaRPr sz="1800"/>
          </a:p>
          <a:p>
            <a:pPr marL="742950" lvl="1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Virtual keyboard for text entry</a:t>
            </a:r>
            <a:endParaRPr sz="1800">
              <a:highlight>
                <a:srgbClr val="FDBAF7"/>
              </a:highlight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highlight>
                  <a:srgbClr val="FDBA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Voice commands.</a:t>
            </a:r>
            <a:endParaRPr sz="1800" b="0" i="0" u="none">
              <a:solidFill>
                <a:schemeClr val="dk1"/>
              </a:solidFill>
              <a:highlight>
                <a:srgbClr val="FDBAF7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24003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Google Shape;102;p17" descr="ipad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8839" y="1204118"/>
            <a:ext cx="3441700" cy="4589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4083</TotalTime>
  <Words>1732</Words>
  <PresentationFormat>On-screen Show (4:3)</PresentationFormat>
  <Paragraphs>221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Times New Roman</vt:lpstr>
      <vt:lpstr>Calibri</vt:lpstr>
      <vt:lpstr>Helvetica Neue</vt:lpstr>
      <vt:lpstr>Noto Sans Symbols</vt:lpstr>
      <vt:lpstr>Libre Baskerville</vt:lpstr>
      <vt:lpstr>Office Theme</vt:lpstr>
      <vt:lpstr>Slide 1</vt:lpstr>
      <vt:lpstr>Content</vt:lpstr>
      <vt:lpstr>Operating System Services</vt:lpstr>
      <vt:lpstr>Operating System Services (Cont.)</vt:lpstr>
      <vt:lpstr>Operating System Services (Cont.)</vt:lpstr>
      <vt:lpstr>A View of Operating System Services</vt:lpstr>
      <vt:lpstr>User Operating System Interface - CLI</vt:lpstr>
      <vt:lpstr>User Operating System Interface - GUI</vt:lpstr>
      <vt:lpstr>Touchscreen Interfaces</vt:lpstr>
      <vt:lpstr>The Mac OS X GUI</vt:lpstr>
      <vt:lpstr>System Calls</vt:lpstr>
      <vt:lpstr>Example of System Calls</vt:lpstr>
      <vt:lpstr>Example of Standard API</vt:lpstr>
      <vt:lpstr>System Call Implementation</vt:lpstr>
      <vt:lpstr>API – System Call – OS Relationship</vt:lpstr>
      <vt:lpstr>System Call (as parameter passing)</vt:lpstr>
      <vt:lpstr>Types of System Calls</vt:lpstr>
      <vt:lpstr>Types of System Calls</vt:lpstr>
      <vt:lpstr>Types of System Calls (Cont.)</vt:lpstr>
      <vt:lpstr>Types of System Calls (Cont.)</vt:lpstr>
      <vt:lpstr>Examples of Windows and  Unix System Calls</vt:lpstr>
      <vt:lpstr>Standard C Library Example</vt:lpstr>
      <vt:lpstr>Example: MS-DOS</vt:lpstr>
      <vt:lpstr>System Programs</vt:lpstr>
      <vt:lpstr>System Programs</vt:lpstr>
      <vt:lpstr>System Programs (Cont.)</vt:lpstr>
      <vt:lpstr>System Programs (Cont.)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vl</cp:lastModifiedBy>
  <cp:revision>15</cp:revision>
  <dcterms:created xsi:type="dcterms:W3CDTF">2010-04-09T07:36:00Z</dcterms:created>
  <dcterms:modified xsi:type="dcterms:W3CDTF">2025-01-23T05:37:30Z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77C75C994B4C446DB33EAD35C783E0D7_12</vt:lpwstr>
  </property>
  <property fmtid="{D5CDD505-2E9C-101B-9397-08002B2CF9AE}" pid="3" name="KSOProductBuildVer">
    <vt:lpwstr>1033-12.2.0.17153</vt:lpwstr>
  </property>
</Properties>
</file>