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6" r:id="rId17"/>
    <p:sldId id="277" r:id="rId18"/>
    <p:sldId id="278" r:id="rId19"/>
    <p:sldId id="279" r:id="rId20"/>
    <p:sldId id="280" r:id="rId21"/>
    <p:sldId id="281" r:id="rId22"/>
    <p:sldId id="282" r:id="rId23"/>
    <p:sldId id="283" r:id="rId24"/>
    <p:sldId id="285" r:id="rId25"/>
    <p:sldId id="286"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gN/ebaup6p/uo+98lZd+T2k0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471" autoAdjust="0"/>
  </p:normalViewPr>
  <p:slideViewPr>
    <p:cSldViewPr snapToGrid="0">
      <p:cViewPr>
        <p:scale>
          <a:sx n="66" d="100"/>
          <a:sy n="66" d="100"/>
        </p:scale>
        <p:origin x="-1276" y="-10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4860577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0520638B-40F5-4A80-92DB-74D7B54A2AED}" type="slidenum">
              <a:rPr lang="en-US" altLang="en-US"/>
              <a:pPr/>
              <a:t>14</a:t>
            </a:fld>
            <a:endParaRPr lang="en-US" altLang="en-US"/>
          </a:p>
        </p:txBody>
      </p:sp>
      <p:sp>
        <p:nvSpPr>
          <p:cNvPr id="27650" name="Rectangle 2"/>
          <p:cNvSpPr>
            <a:spLocks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735F4677-C108-4B97-8A2C-06D5C662C00E}" type="slidenum">
              <a:rPr lang="en-US" altLang="en-US"/>
              <a:pPr/>
              <a:t>15</a:t>
            </a:fld>
            <a:endParaRPr lang="en-US" altLang="en-US"/>
          </a:p>
        </p:txBody>
      </p:sp>
      <p:sp>
        <p:nvSpPr>
          <p:cNvPr id="29698" name="Rectangle 2"/>
          <p:cNvSpPr>
            <a:spLocks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79278D80-E4BB-463F-966E-C5A53A807C19}" type="slidenum">
              <a:rPr lang="en-US" altLang="en-US"/>
              <a:pPr/>
              <a:t>16</a:t>
            </a:fld>
            <a:endParaRPr lang="en-US" altLang="en-US"/>
          </a:p>
        </p:txBody>
      </p:sp>
      <p:sp>
        <p:nvSpPr>
          <p:cNvPr id="35842" name="Rectangle 2"/>
          <p:cNvSpPr>
            <a:spLocks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p>
            <a:fld id="{B3D7F25A-6B5B-4BF4-AEE4-7A59C8303503}" type="slidenum">
              <a:rPr lang="en-US" altLang="en-US"/>
              <a:pPr/>
              <a:t>17</a:t>
            </a:fld>
            <a:endParaRPr lang="en-US" altLang="en-US"/>
          </a:p>
        </p:txBody>
      </p:sp>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ChangeArrowheads="1" noTextEdit="1"/>
          </p:cNvSpPr>
          <p:nvPr>
            <p:ph type="sldImg"/>
          </p:nvPr>
        </p:nvSpPr>
        <p:spPr>
          <a:ln/>
        </p:spPr>
      </p:sp>
      <p:sp>
        <p:nvSpPr>
          <p:cNvPr id="3993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D18F3E33-793C-43A5-B20A-D0CD89D1349B}" type="slidenum">
              <a:rPr lang="en-US" altLang="en-US"/>
              <a:pPr/>
              <a:t>19</a:t>
            </a:fld>
            <a:endParaRPr lang="en-US" altLang="en-US"/>
          </a:p>
        </p:txBody>
      </p:sp>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DB87E057-8F7B-4AB7-B617-6319EF150BDA}" type="slidenum">
              <a:rPr lang="en-US" altLang="en-US"/>
              <a:pPr/>
              <a:t>20</a:t>
            </a:fld>
            <a:endParaRPr lang="en-US" altLang="en-US"/>
          </a:p>
        </p:txBody>
      </p:sp>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altLang="en-US" dirty="0"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035D3EAE-87A7-41F2-A8A3-0041D88E74C4}" type="slidenum">
              <a:rPr lang="en-US" altLang="en-US"/>
              <a:pPr/>
              <a:t>21</a:t>
            </a:fld>
            <a:endParaRPr lang="en-US" altLang="en-US"/>
          </a:p>
        </p:txBody>
      </p:sp>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89824582-8202-4434-BA5C-CB941757E546}" type="slidenum">
              <a:rPr lang="en-US" altLang="en-US"/>
              <a:pPr/>
              <a:t>22</a:t>
            </a:fld>
            <a:endParaRPr lang="en-US" altLang="en-US"/>
          </a:p>
        </p:txBody>
      </p:sp>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p:spPr>
        <p:txBody>
          <a:bodyPr/>
          <a:lstStyle/>
          <a:p>
            <a:fld id="{4FE0D24B-DF26-4228-A44B-D79F70FC47D9}" type="slidenum">
              <a:rPr lang="en-US" altLang="en-US"/>
              <a:pPr/>
              <a:t>2</a:t>
            </a:fld>
            <a:endParaRPr lang="en-US" altLang="en-US"/>
          </a:p>
        </p:txBody>
      </p:sp>
      <p:sp>
        <p:nvSpPr>
          <p:cNvPr id="7170" name="Rectangle 2"/>
          <p:cNvSpPr>
            <a:spLocks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E8DF7B4F-7850-4B3B-9C3C-EAB18094322F}" type="slidenum">
              <a:rPr lang="en-US" altLang="en-US"/>
              <a:pPr/>
              <a:t>24</a:t>
            </a:fld>
            <a:endParaRPr lang="en-US" altLang="en-US"/>
          </a:p>
        </p:txBody>
      </p:sp>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581AABF5-A258-4C3F-A8B1-9CE9DBD256DE}" type="slidenum">
              <a:rPr lang="en-US" altLang="en-US"/>
              <a:pPr/>
              <a:t>3</a:t>
            </a:fld>
            <a:endParaRPr lang="en-US" altLang="en-US"/>
          </a:p>
        </p:txBody>
      </p:sp>
      <p:sp>
        <p:nvSpPr>
          <p:cNvPr id="9218" name="Rectangle 2"/>
          <p:cNvSpPr>
            <a:spLocks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endParaRPr lang="en-US" altLang="en-US" dirty="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60328520-BF44-4437-A18A-E8C11FBBDC1E}" type="slidenum">
              <a:rPr lang="en-US" altLang="en-US"/>
              <a:pPr/>
              <a:t>4</a:t>
            </a:fld>
            <a:endParaRPr lang="en-US" altLang="en-US"/>
          </a:p>
        </p:txBody>
      </p:sp>
      <p:sp>
        <p:nvSpPr>
          <p:cNvPr id="11266" name="Rectangle 2"/>
          <p:cNvSpPr>
            <a:spLocks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p:spPr>
        <p:txBody>
          <a:bodyPr/>
          <a:lstStyle/>
          <a:p>
            <a:fld id="{4CE8DC4E-7ECA-4D36-A765-503C03183805}" type="slidenum">
              <a:rPr lang="en-US" altLang="en-US"/>
              <a:pPr/>
              <a:t>5</a:t>
            </a:fld>
            <a:endParaRPr lang="en-US" altLang="en-US"/>
          </a:p>
        </p:txBody>
      </p:sp>
      <p:sp>
        <p:nvSpPr>
          <p:cNvPr id="13314" name="Rectangle 2"/>
          <p:cNvSpPr>
            <a:spLocks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6C80DCAD-2C14-4423-94FA-AB5D72CDA4FA}" type="slidenum">
              <a:rPr lang="en-US" altLang="en-US"/>
              <a:pPr/>
              <a:t>6</a:t>
            </a:fld>
            <a:endParaRPr lang="en-US" altLang="en-US"/>
          </a:p>
        </p:txBody>
      </p:sp>
      <p:sp>
        <p:nvSpPr>
          <p:cNvPr id="15362" name="Rectangle 2"/>
          <p:cNvSpPr>
            <a:spLocks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1FEFEDA5-6A46-4EE9-AF8E-A1792F241FD4}" type="slidenum">
              <a:rPr lang="en-US" altLang="en-US"/>
              <a:pPr/>
              <a:t>9</a:t>
            </a:fld>
            <a:endParaRPr lang="en-US" altLang="en-US"/>
          </a:p>
        </p:txBody>
      </p:sp>
      <p:sp>
        <p:nvSpPr>
          <p:cNvPr id="19458" name="Rectangle 2"/>
          <p:cNvSpPr>
            <a:spLocks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A666F8A0-28AD-49F8-98E0-002821CDEB78}" type="slidenum">
              <a:rPr lang="en-US" altLang="en-US"/>
              <a:pPr/>
              <a:t>10</a:t>
            </a:fld>
            <a:endParaRPr lang="en-US" altLang="en-US"/>
          </a:p>
        </p:txBody>
      </p:sp>
      <p:sp>
        <p:nvSpPr>
          <p:cNvPr id="21506" name="Rectangle 2"/>
          <p:cNvSpPr>
            <a:spLocks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114BE3C0-00C2-4350-84C4-40BCACF71886}" type="slidenum">
              <a:rPr lang="en-US" altLang="en-US"/>
              <a:pPr/>
              <a:t>11</a:t>
            </a:fld>
            <a:endParaRPr lang="en-US" altLang="en-US"/>
          </a:p>
        </p:txBody>
      </p:sp>
      <p:sp>
        <p:nvSpPr>
          <p:cNvPr id="23554" name="Rectangle 2"/>
          <p:cNvSpPr>
            <a:spLocks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4"/>
          <p:cNvGrpSpPr/>
          <p:nvPr/>
        </p:nvGrpSpPr>
        <p:grpSpPr>
          <a:xfrm>
            <a:off x="6146800" y="0"/>
            <a:ext cx="2997200" cy="876300"/>
            <a:chOff x="6096000" y="3924300"/>
            <a:chExt cx="2997200" cy="876300"/>
          </a:xfrm>
        </p:grpSpPr>
        <p:sp>
          <p:nvSpPr>
            <p:cNvPr id="27" name="Google Shape;27;p1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1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1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3"/>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1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13"/>
          <p:cNvGrpSpPr/>
          <p:nvPr/>
        </p:nvGrpSpPr>
        <p:grpSpPr>
          <a:xfrm>
            <a:off x="6146800" y="0"/>
            <a:ext cx="2997200" cy="876300"/>
            <a:chOff x="6096000" y="3924300"/>
            <a:chExt cx="2997200" cy="876300"/>
          </a:xfrm>
        </p:grpSpPr>
        <p:sp>
          <p:nvSpPr>
            <p:cNvPr id="20" name="Google Shape;20;p1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13"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1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13"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1219200" y="914400"/>
            <a:ext cx="6553200" cy="1981200"/>
          </a:xfrm>
          <a:prstGeom prst="rect">
            <a:avLst/>
          </a:prstGeom>
          <a:noFill/>
          <a:ln>
            <a:noFill/>
          </a:ln>
        </p:spPr>
        <p:txBody>
          <a:bodyPr spcFirstLastPara="1" wrap="square" lIns="91425" tIns="33100" rIns="91425" bIns="45700" anchor="ctr" anchorCtr="0">
            <a:noAutofit/>
          </a:bodyPr>
          <a:lstStyle/>
          <a:p>
            <a:pPr lvl="0" algn="ctr"/>
            <a:r>
              <a:rPr lang="en-US" altLang="en-US" sz="3200" b="1" dirty="0" smtClean="0"/>
              <a:t>Process Synchronization</a:t>
            </a:r>
            <a:endParaRPr sz="3200" dirty="0"/>
          </a:p>
        </p:txBody>
      </p:sp>
      <p:sp>
        <p:nvSpPr>
          <p:cNvPr id="47" name="Google Shape;47;p1"/>
          <p:cNvSpPr txBox="1"/>
          <p:nvPr/>
        </p:nvSpPr>
        <p:spPr>
          <a:xfrm>
            <a:off x="2590800" y="2819400"/>
            <a:ext cx="4038600" cy="1133603"/>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000" b="1" dirty="0">
                <a:solidFill>
                  <a:schemeClr val="dk1"/>
                </a:solidFill>
                <a:latin typeface="Arial"/>
                <a:ea typeface="Arial"/>
                <a:cs typeface="Arial"/>
                <a:sym typeface="Arial"/>
              </a:rPr>
              <a:t>Prepared By</a:t>
            </a:r>
            <a:endParaRPr dirty="0"/>
          </a:p>
          <a:p>
            <a:pPr marL="12065" marR="5080" lvl="0" indent="-12065" algn="ctr" rtl="0">
              <a:spcBef>
                <a:spcPts val="100"/>
              </a:spcBef>
              <a:spcAft>
                <a:spcPts val="0"/>
              </a:spcAft>
              <a:buNone/>
            </a:pPr>
            <a:endParaRPr sz="1800" b="1" dirty="0">
              <a:solidFill>
                <a:srgbClr val="000000"/>
              </a:solidFill>
              <a:latin typeface="Times New Roman"/>
              <a:ea typeface="Times New Roman"/>
              <a:cs typeface="Times New Roman"/>
              <a:sym typeface="Times New Roman"/>
            </a:endParaRPr>
          </a:p>
          <a:p>
            <a:pPr marL="12065" marR="5080" lvl="0" indent="-12065" algn="ctr" rtl="0">
              <a:spcBef>
                <a:spcPts val="100"/>
              </a:spcBef>
              <a:spcAft>
                <a:spcPts val="0"/>
              </a:spcAft>
              <a:buNone/>
            </a:pPr>
            <a:r>
              <a:rPr lang="en-US" sz="1800" b="1" dirty="0" smtClean="0">
                <a:solidFill>
                  <a:srgbClr val="000000"/>
                </a:solidFill>
                <a:latin typeface="Times New Roman"/>
                <a:ea typeface="Times New Roman"/>
                <a:cs typeface="Times New Roman"/>
                <a:sym typeface="Times New Roman"/>
              </a:rPr>
              <a:t>Dr. </a:t>
            </a:r>
            <a:r>
              <a:rPr lang="en-US" sz="1800" b="1" dirty="0" err="1" smtClean="0">
                <a:solidFill>
                  <a:srgbClr val="000000"/>
                </a:solidFill>
                <a:latin typeface="Times New Roman"/>
                <a:ea typeface="Times New Roman"/>
                <a:cs typeface="Times New Roman"/>
                <a:sym typeface="Times New Roman"/>
              </a:rPr>
              <a:t>Teena</a:t>
            </a:r>
            <a:r>
              <a:rPr lang="en-US" sz="1800" b="1" dirty="0" smtClean="0">
                <a:solidFill>
                  <a:srgbClr val="000000"/>
                </a:solidFill>
                <a:latin typeface="Times New Roman"/>
                <a:ea typeface="Times New Roman"/>
                <a:cs typeface="Times New Roman"/>
                <a:sym typeface="Times New Roman"/>
              </a:rPr>
              <a:t> </a:t>
            </a:r>
            <a:r>
              <a:rPr lang="en-US" sz="1800" b="1" dirty="0" err="1" smtClean="0">
                <a:solidFill>
                  <a:srgbClr val="000000"/>
                </a:solidFill>
                <a:latin typeface="Times New Roman"/>
                <a:ea typeface="Times New Roman"/>
                <a:cs typeface="Times New Roman"/>
                <a:sym typeface="Times New Roman"/>
              </a:rPr>
              <a:t>Narang</a:t>
            </a:r>
            <a:endParaRPr sz="1800" b="0" dirty="0">
              <a:solidFill>
                <a:schemeClr val="dk1"/>
              </a:solidFill>
              <a:latin typeface="Arial"/>
              <a:ea typeface="Arial"/>
              <a:cs typeface="Arial"/>
              <a:sym typeface="Arial"/>
            </a:endParaRPr>
          </a:p>
        </p:txBody>
      </p:sp>
      <p:sp>
        <p:nvSpPr>
          <p:cNvPr id="48" name="Google Shape;48;p1"/>
          <p:cNvSpPr txBox="1"/>
          <p:nvPr/>
        </p:nvSpPr>
        <p:spPr>
          <a:xfrm>
            <a:off x="1905000" y="5253590"/>
            <a:ext cx="6151245" cy="6451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err="1">
                <a:solidFill>
                  <a:srgbClr val="FF0000"/>
                </a:solidFill>
                <a:latin typeface="Arial"/>
                <a:ea typeface="Arial"/>
                <a:cs typeface="Arial"/>
                <a:sym typeface="Arial"/>
              </a:rPr>
              <a:t>Chitkara</a:t>
            </a:r>
            <a:r>
              <a:rPr lang="en-US" sz="1800" dirty="0">
                <a:solidFill>
                  <a:srgbClr val="FF0000"/>
                </a:solidFill>
                <a:latin typeface="Arial"/>
                <a:ea typeface="Arial"/>
                <a:cs typeface="Arial"/>
                <a:sym typeface="Arial"/>
              </a:rPr>
              <a:t> University Institute of Engineering and Technology,</a:t>
            </a:r>
            <a:endParaRPr dirty="0"/>
          </a:p>
          <a:p>
            <a:pPr marL="0" marR="0" lvl="0" indent="0" algn="ctr" rtl="0">
              <a:spcBef>
                <a:spcPts val="0"/>
              </a:spcBef>
              <a:spcAft>
                <a:spcPts val="0"/>
              </a:spcAft>
              <a:buNone/>
            </a:pPr>
            <a:r>
              <a:rPr lang="en-US" sz="1800" dirty="0" err="1">
                <a:solidFill>
                  <a:srgbClr val="FF0000"/>
                </a:solidFill>
                <a:latin typeface="Arial"/>
                <a:ea typeface="Arial"/>
                <a:cs typeface="Arial"/>
                <a:sym typeface="Arial"/>
              </a:rPr>
              <a:t>Chitkara</a:t>
            </a:r>
            <a:r>
              <a:rPr lang="en-US" sz="1800" dirty="0">
                <a:solidFill>
                  <a:srgbClr val="FF0000"/>
                </a:solidFill>
                <a:latin typeface="Arial"/>
                <a:ea typeface="Arial"/>
                <a:cs typeface="Arial"/>
                <a:sym typeface="Arial"/>
              </a:rPr>
              <a:t> University, Punjab</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body"/>
          </p:nvPr>
        </p:nvSpPr>
        <p:spPr>
          <a:xfrm>
            <a:off x="789272" y="1166813"/>
            <a:ext cx="7806088" cy="4530725"/>
          </a:xfrm>
          <a:ln/>
        </p:spPr>
        <p:txBody>
          <a:bodyPr/>
          <a:lstStyle/>
          <a:p>
            <a:pPr algn="just" eaLnBrk="1" hangingPunct="1">
              <a:lnSpc>
                <a:spcPct val="15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1.   </a:t>
            </a:r>
            <a:r>
              <a:rPr lang="en-US" altLang="en-US" sz="1800" b="1" dirty="0" smtClean="0">
                <a:solidFill>
                  <a:srgbClr val="3366FF"/>
                </a:solidFill>
                <a:latin typeface="Times New Roman" pitchFamily="18" charset="0"/>
                <a:cs typeface="Times New Roman" pitchFamily="18" charset="0"/>
              </a:rPr>
              <a:t>Mutual Exclusion </a:t>
            </a:r>
            <a:r>
              <a:rPr lang="en-US" altLang="en-US" sz="1800" dirty="0" smtClean="0">
                <a:solidFill>
                  <a:srgbClr val="000000"/>
                </a:solidFill>
                <a:latin typeface="Times New Roman" pitchFamily="18" charset="0"/>
                <a:cs typeface="Times New Roman" pitchFamily="18" charset="0"/>
              </a:rPr>
              <a:t>- If process </a:t>
            </a:r>
            <a:r>
              <a:rPr lang="en-US" altLang="en-US" sz="1800" b="1" i="1" dirty="0" smtClean="0">
                <a:solidFill>
                  <a:srgbClr val="000000"/>
                </a:solidFill>
                <a:latin typeface="Times New Roman" pitchFamily="18" charset="0"/>
                <a:cs typeface="Times New Roman" pitchFamily="18" charset="0"/>
              </a:rPr>
              <a:t>P</a:t>
            </a:r>
            <a:r>
              <a:rPr lang="en-US" altLang="en-US" sz="1800" b="1" i="1" baseline="-25000" dirty="0"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is executing in its critical section, then no other processes can be executing in their critical sections</a:t>
            </a:r>
          </a:p>
          <a:p>
            <a:pPr algn="just" eaLnBrk="1" hangingPunct="1">
              <a:lnSpc>
                <a:spcPct val="15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2.   </a:t>
            </a:r>
            <a:r>
              <a:rPr lang="en-US" altLang="en-US" sz="1800" b="1" dirty="0" smtClean="0">
                <a:solidFill>
                  <a:srgbClr val="3366FF"/>
                </a:solidFill>
                <a:latin typeface="Times New Roman" pitchFamily="18" charset="0"/>
                <a:cs typeface="Times New Roman" pitchFamily="18" charset="0"/>
              </a:rPr>
              <a:t>Progress</a:t>
            </a:r>
            <a:r>
              <a:rPr lang="en-US" altLang="en-US" sz="1800" b="1"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 If no process is executing in its critical section and there exist some processes that wish to enter their critical section, then the selection of the processes that will enter the critical section next cannot be postponed indefinitely</a:t>
            </a:r>
          </a:p>
          <a:p>
            <a:pPr algn="just" eaLnBrk="1" hangingPunct="1">
              <a:lnSpc>
                <a:spcPct val="15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3.  </a:t>
            </a:r>
            <a:r>
              <a:rPr lang="en-US" altLang="en-US" sz="1800" b="1" dirty="0" smtClean="0">
                <a:solidFill>
                  <a:srgbClr val="3366FF"/>
                </a:solidFill>
                <a:latin typeface="Times New Roman" pitchFamily="18" charset="0"/>
                <a:cs typeface="Times New Roman" pitchFamily="18" charset="0"/>
              </a:rPr>
              <a:t>Bounded Waiting </a:t>
            </a:r>
            <a:r>
              <a:rPr lang="en-US" altLang="en-US" sz="1800" dirty="0" smtClean="0">
                <a:solidFill>
                  <a:srgbClr val="000000"/>
                </a:solidFill>
                <a:latin typeface="Times New Roman" pitchFamily="18" charset="0"/>
                <a:cs typeface="Times New Roman" pitchFamily="18" charset="0"/>
              </a:rPr>
              <a:t>-  A bound must exist on the number of times that other processes are allowed to enter their critical sections after a process has made a request to enter its critical section and before that request is granted</a:t>
            </a:r>
          </a:p>
          <a:p>
            <a:pPr marL="795338" lvl="1" indent="-338138" algn="just" eaLnBrk="1" hangingPunct="1">
              <a:lnSpc>
                <a:spcPct val="150000"/>
              </a:lnSpc>
              <a:buSzPct val="125000"/>
              <a:buFont typeface="Wingdings 2" pitchFamily="18" charset="2"/>
              <a:buChar char=""/>
            </a:pPr>
            <a:r>
              <a:rPr lang="en-US" altLang="en-US" sz="1800" dirty="0" smtClean="0">
                <a:solidFill>
                  <a:srgbClr val="000000"/>
                </a:solidFill>
                <a:latin typeface="Times New Roman" pitchFamily="18" charset="0"/>
                <a:cs typeface="Times New Roman" pitchFamily="18" charset="0"/>
              </a:rPr>
              <a:t>Assume that each process executes at a nonzero speed </a:t>
            </a:r>
          </a:p>
          <a:p>
            <a:pPr marL="795338" lvl="1" indent="-338138" algn="just" eaLnBrk="1" hangingPunct="1">
              <a:lnSpc>
                <a:spcPct val="150000"/>
              </a:lnSpc>
              <a:buSzPct val="125000"/>
              <a:buFont typeface="Wingdings 2" pitchFamily="18" charset="2"/>
              <a:buChar char=""/>
            </a:pPr>
            <a:r>
              <a:rPr lang="en-US" altLang="en-US" sz="1800" dirty="0" smtClean="0">
                <a:solidFill>
                  <a:srgbClr val="000000"/>
                </a:solidFill>
                <a:latin typeface="Times New Roman" pitchFamily="18" charset="0"/>
                <a:cs typeface="Times New Roman" pitchFamily="18" charset="0"/>
              </a:rPr>
              <a:t>No assumption concerning </a:t>
            </a:r>
            <a:r>
              <a:rPr lang="en-US" altLang="en-US" sz="1800" b="1" dirty="0" smtClean="0">
                <a:solidFill>
                  <a:srgbClr val="3366FF"/>
                </a:solidFill>
                <a:latin typeface="Times New Roman" pitchFamily="18" charset="0"/>
                <a:cs typeface="Times New Roman" pitchFamily="18" charset="0"/>
              </a:rPr>
              <a:t>relative speed </a:t>
            </a:r>
            <a:r>
              <a:rPr lang="en-US" altLang="en-US" sz="1800" dirty="0" smtClean="0">
                <a:solidFill>
                  <a:srgbClr val="000000"/>
                </a:solidFill>
                <a:latin typeface="Times New Roman" pitchFamily="18" charset="0"/>
                <a:cs typeface="Times New Roman" pitchFamily="18" charset="0"/>
              </a:rPr>
              <a:t>of the</a:t>
            </a:r>
            <a:r>
              <a:rPr lang="en-US" altLang="en-US" sz="1800" b="1" dirty="0" smtClean="0">
                <a:solidFill>
                  <a:srgbClr val="000000"/>
                </a:solidFill>
                <a:latin typeface="Times New Roman" pitchFamily="18" charset="0"/>
                <a:cs typeface="Times New Roman" pitchFamily="18" charset="0"/>
              </a:rPr>
              <a:t> </a:t>
            </a:r>
            <a:r>
              <a:rPr lang="en-US" altLang="en-US" sz="1800" b="1" i="1" dirty="0" smtClean="0">
                <a:solidFill>
                  <a:srgbClr val="000000"/>
                </a:solidFill>
                <a:latin typeface="Times New Roman" pitchFamily="18" charset="0"/>
                <a:cs typeface="Times New Roman" pitchFamily="18" charset="0"/>
              </a:rPr>
              <a:t>n</a:t>
            </a:r>
            <a:r>
              <a:rPr lang="en-US" altLang="en-US" sz="1800" b="1"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processes</a:t>
            </a:r>
          </a:p>
        </p:txBody>
      </p:sp>
      <p:sp>
        <p:nvSpPr>
          <p:cNvPr id="20482" name="Rectangle 2"/>
          <p:cNvSpPr>
            <a:spLocks noGrp="1"/>
          </p:cNvSpPr>
          <p:nvPr>
            <p:ph type="title"/>
          </p:nvPr>
        </p:nvSpPr>
        <p:spPr>
          <a:xfrm>
            <a:off x="1177925" y="195263"/>
            <a:ext cx="5186363" cy="576262"/>
          </a:xfrm>
        </p:spPr>
        <p:txBody>
          <a:bodyPr/>
          <a:lstStyle/>
          <a:p>
            <a:pPr eaLnBrk="1" hangingPunct="1"/>
            <a:r>
              <a:rPr lang="en-US" altLang="en-US" sz="2400" b="1" dirty="0" smtClean="0">
                <a:solidFill>
                  <a:srgbClr val="000000"/>
                </a:solidFill>
              </a:rPr>
              <a:t>Solution to Critical-Section Problem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body"/>
          </p:nvPr>
        </p:nvSpPr>
        <p:spPr>
          <a:xfrm>
            <a:off x="768350" y="1103314"/>
            <a:ext cx="6991350" cy="2458034"/>
          </a:xfrm>
          <a:ln/>
        </p:spPr>
        <p:txBody>
          <a:bodyPr/>
          <a:lstStyle/>
          <a:p>
            <a:pPr algn="just" eaLnBrk="1" hangingPunct="1">
              <a:lnSpc>
                <a:spcPct val="15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Two </a:t>
            </a:r>
            <a:r>
              <a:rPr lang="en-US" altLang="en-US" sz="1800" dirty="0" smtClean="0">
                <a:solidFill>
                  <a:srgbClr val="000000"/>
                </a:solidFill>
                <a:latin typeface="Times New Roman" pitchFamily="18" charset="0"/>
                <a:cs typeface="Times New Roman" pitchFamily="18" charset="0"/>
              </a:rPr>
              <a:t>approaches depending on if kernel is preemptive or non-  preemptive </a:t>
            </a:r>
            <a:endParaRPr lang="en-US" altLang="en-US" sz="1800" dirty="0" smtClean="0">
              <a:solidFill>
                <a:srgbClr val="000000"/>
              </a:solidFill>
              <a:latin typeface="Times New Roman" pitchFamily="18" charset="0"/>
              <a:cs typeface="Times New Roman" pitchFamily="18" charset="0"/>
            </a:endParaRPr>
          </a:p>
          <a:p>
            <a:pPr marL="795338" lvl="1" indent="-338138" algn="just" eaLnBrk="1" hangingPunct="1">
              <a:lnSpc>
                <a:spcPct val="150000"/>
              </a:lnSpc>
              <a:buSzPct val="125000"/>
              <a:buFont typeface="Arial" pitchFamily="34" charset="0"/>
              <a:buChar char="•"/>
            </a:pPr>
            <a:r>
              <a:rPr lang="en-US" altLang="en-US" sz="1800" b="1" dirty="0" smtClean="0">
                <a:solidFill>
                  <a:srgbClr val="3366FF"/>
                </a:solidFill>
                <a:latin typeface="Times New Roman" pitchFamily="18" charset="0"/>
                <a:cs typeface="Times New Roman" pitchFamily="18" charset="0"/>
              </a:rPr>
              <a:t>Preemptive</a:t>
            </a:r>
            <a:r>
              <a:rPr lang="en-US" altLang="en-US" sz="1400"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 allows preemption of process when running in kernel mode</a:t>
            </a:r>
          </a:p>
          <a:p>
            <a:pPr marL="795338" lvl="1" indent="-338138" algn="just" eaLnBrk="1" hangingPunct="1">
              <a:lnSpc>
                <a:spcPct val="150000"/>
              </a:lnSpc>
              <a:buSzPct val="125000"/>
              <a:buFont typeface="Arial" pitchFamily="34" charset="0"/>
              <a:buChar char="•"/>
            </a:pPr>
            <a:r>
              <a:rPr lang="en-US" altLang="en-US" sz="1800" b="1" dirty="0" smtClean="0">
                <a:solidFill>
                  <a:srgbClr val="3366FF"/>
                </a:solidFill>
                <a:latin typeface="Times New Roman" pitchFamily="18" charset="0"/>
                <a:cs typeface="Times New Roman" pitchFamily="18" charset="0"/>
              </a:rPr>
              <a:t>Non-preemptive </a:t>
            </a:r>
            <a:r>
              <a:rPr lang="en-US" altLang="en-US" sz="1800" dirty="0" smtClean="0">
                <a:solidFill>
                  <a:srgbClr val="000000"/>
                </a:solidFill>
                <a:latin typeface="Times New Roman" pitchFamily="18" charset="0"/>
                <a:cs typeface="Times New Roman" pitchFamily="18" charset="0"/>
              </a:rPr>
              <a:t>– runs until exits kernel mode, blocks, or voluntarily yields CPU</a:t>
            </a:r>
          </a:p>
          <a:p>
            <a:pPr marL="996950" lvl="2" indent="-198438" algn="just" eaLnBrk="1" hangingPunct="1">
              <a:lnSpc>
                <a:spcPct val="150000"/>
              </a:lnSpc>
              <a:buSzPct val="125000"/>
            </a:pPr>
            <a:endParaRPr lang="en-US" altLang="en-US" sz="1800" dirty="0" smtClean="0">
              <a:solidFill>
                <a:srgbClr val="FF0000"/>
              </a:solidFill>
              <a:latin typeface="Times New Roman" pitchFamily="18" charset="0"/>
              <a:cs typeface="Times New Roman" pitchFamily="18" charset="0"/>
            </a:endParaRPr>
          </a:p>
        </p:txBody>
      </p:sp>
      <p:sp>
        <p:nvSpPr>
          <p:cNvPr id="22530" name="Rectangle 2"/>
          <p:cNvSpPr>
            <a:spLocks noGrp="1"/>
          </p:cNvSpPr>
          <p:nvPr>
            <p:ph type="title"/>
          </p:nvPr>
        </p:nvSpPr>
        <p:spPr>
          <a:xfrm>
            <a:off x="1139825" y="176213"/>
            <a:ext cx="5434013" cy="576262"/>
          </a:xfrm>
        </p:spPr>
        <p:txBody>
          <a:bodyPr/>
          <a:lstStyle/>
          <a:p>
            <a:pPr eaLnBrk="1" hangingPunct="1"/>
            <a:r>
              <a:rPr lang="en-US" altLang="en-US" sz="2400" b="1" dirty="0" smtClean="0">
                <a:solidFill>
                  <a:srgbClr val="000000"/>
                </a:solidFill>
              </a:rPr>
              <a:t>Critical-Section Handling in OS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85738" y="174625"/>
            <a:ext cx="6313487" cy="677863"/>
          </a:xfrm>
        </p:spPr>
        <p:txBody>
          <a:bodyPr/>
          <a:lstStyle/>
          <a:p>
            <a:r>
              <a:rPr lang="en-US" sz="2400" b="1" dirty="0" smtClean="0"/>
              <a:t>Classic solution to Critical Section Problem</a:t>
            </a:r>
          </a:p>
        </p:txBody>
      </p:sp>
      <p:sp>
        <p:nvSpPr>
          <p:cNvPr id="24578" name="Text Placeholder 2"/>
          <p:cNvSpPr>
            <a:spLocks noGrp="1"/>
          </p:cNvSpPr>
          <p:nvPr>
            <p:ph type="body"/>
          </p:nvPr>
        </p:nvSpPr>
        <p:spPr>
          <a:xfrm>
            <a:off x="457200" y="1604963"/>
            <a:ext cx="3435350" cy="3976687"/>
          </a:xfrm>
          <a:ln/>
        </p:spPr>
        <p:txBody>
          <a:bodyPr/>
          <a:lstStyle/>
          <a:p>
            <a:pPr>
              <a:lnSpc>
                <a:spcPct val="150000"/>
              </a:lnSpc>
            </a:pPr>
            <a:r>
              <a:rPr lang="en-US" sz="1800" dirty="0" smtClean="0">
                <a:latin typeface="Times New Roman" pitchFamily="18" charset="0"/>
                <a:cs typeface="Times New Roman" pitchFamily="18" charset="0"/>
              </a:rPr>
              <a:t>Two Process Solution using turn variable (</a:t>
            </a:r>
            <a:r>
              <a:rPr lang="en-US" sz="1800" dirty="0" err="1" smtClean="0">
                <a:latin typeface="Times New Roman" pitchFamily="18" charset="0"/>
                <a:cs typeface="Times New Roman" pitchFamily="18" charset="0"/>
              </a:rPr>
              <a:t>Algo</a:t>
            </a:r>
            <a:r>
              <a:rPr lang="en-US" sz="1800" dirty="0" smtClean="0">
                <a:latin typeface="Times New Roman" pitchFamily="18" charset="0"/>
                <a:cs typeface="Times New Roman" pitchFamily="18" charset="0"/>
              </a:rPr>
              <a:t> 1)</a:t>
            </a:r>
          </a:p>
          <a:p>
            <a:pPr>
              <a:lnSpc>
                <a:spcPct val="150000"/>
              </a:lnSpc>
            </a:pPr>
            <a:r>
              <a:rPr lang="en-US" sz="1800" dirty="0" smtClean="0">
                <a:latin typeface="Times New Roman" pitchFamily="18" charset="0"/>
                <a:cs typeface="Times New Roman" pitchFamily="18" charset="0"/>
              </a:rPr>
              <a:t> do</a:t>
            </a:r>
          </a:p>
          <a:p>
            <a:pPr>
              <a:lnSpc>
                <a:spcPct val="150000"/>
              </a:lnSpc>
            </a:pPr>
            <a:r>
              <a:rPr lang="en-US" sz="1800" dirty="0" smtClean="0">
                <a:latin typeface="Times New Roman" pitchFamily="18" charset="0"/>
                <a:cs typeface="Times New Roman" pitchFamily="18" charset="0"/>
              </a:rPr>
              <a:t>{ </a:t>
            </a:r>
          </a:p>
          <a:p>
            <a:pPr>
              <a:lnSpc>
                <a:spcPct val="150000"/>
              </a:lnSpc>
            </a:pPr>
            <a:r>
              <a:rPr lang="en-US" sz="1800" dirty="0" smtClean="0">
                <a:latin typeface="Times New Roman" pitchFamily="18" charset="0"/>
                <a:cs typeface="Times New Roman" pitchFamily="18" charset="0"/>
              </a:rPr>
              <a:t>while ( turn !=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a:t>
            </a:r>
          </a:p>
          <a:p>
            <a:pPr>
              <a:lnSpc>
                <a:spcPct val="150000"/>
              </a:lnSpc>
            </a:pPr>
            <a:r>
              <a:rPr lang="en-US" sz="1800" dirty="0" smtClean="0">
                <a:latin typeface="Times New Roman" pitchFamily="18" charset="0"/>
                <a:cs typeface="Times New Roman" pitchFamily="18" charset="0"/>
              </a:rPr>
              <a:t> CS</a:t>
            </a:r>
          </a:p>
          <a:p>
            <a:pPr>
              <a:lnSpc>
                <a:spcPct val="150000"/>
              </a:lnSpc>
            </a:pPr>
            <a:r>
              <a:rPr lang="en-US" sz="1800" dirty="0" smtClean="0">
                <a:latin typeface="Times New Roman" pitchFamily="18" charset="0"/>
                <a:cs typeface="Times New Roman" pitchFamily="18" charset="0"/>
              </a:rPr>
              <a:t> turn = j;</a:t>
            </a:r>
          </a:p>
          <a:p>
            <a:pPr>
              <a:lnSpc>
                <a:spcPct val="150000"/>
              </a:lnSpc>
            </a:pPr>
            <a:r>
              <a:rPr lang="en-US" sz="1800" dirty="0" smtClean="0">
                <a:latin typeface="Times New Roman" pitchFamily="18" charset="0"/>
                <a:cs typeface="Times New Roman" pitchFamily="18" charset="0"/>
              </a:rPr>
              <a:t> RS</a:t>
            </a:r>
          </a:p>
          <a:p>
            <a:pPr>
              <a:lnSpc>
                <a:spcPct val="150000"/>
              </a:lnSpc>
            </a:pPr>
            <a:r>
              <a:rPr lang="en-US" sz="1800" dirty="0" smtClean="0">
                <a:latin typeface="Times New Roman" pitchFamily="18" charset="0"/>
                <a:cs typeface="Times New Roman" pitchFamily="18" charset="0"/>
              </a:rPr>
              <a:t>}while (1)</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smtClean="0">
              <a:latin typeface="Times New Roman" pitchFamily="18" charset="0"/>
              <a:cs typeface="Times New Roman" pitchFamily="18" charset="0"/>
            </a:endParaRPr>
          </a:p>
        </p:txBody>
      </p:sp>
      <p:sp>
        <p:nvSpPr>
          <p:cNvPr id="24579" name="TextBox 3"/>
          <p:cNvSpPr txBox="1">
            <a:spLocks noChangeArrowheads="1"/>
          </p:cNvSpPr>
          <p:nvPr/>
        </p:nvSpPr>
        <p:spPr bwMode="auto">
          <a:xfrm>
            <a:off x="4572000" y="1865313"/>
            <a:ext cx="4114800" cy="1704569"/>
          </a:xfrm>
          <a:prstGeom prst="rect">
            <a:avLst/>
          </a:prstGeom>
          <a:noFill/>
          <a:ln w="9525">
            <a:noFill/>
            <a:miter lim="800000"/>
            <a:headEnd/>
            <a:tailEnd/>
          </a:ln>
        </p:spPr>
        <p:txBody>
          <a:bodyPr>
            <a:spAutoFit/>
          </a:bodyPr>
          <a:lstStyle/>
          <a:p>
            <a:pPr algn="just">
              <a:lnSpc>
                <a:spcPct val="150000"/>
              </a:lnSpc>
            </a:pPr>
            <a:r>
              <a:rPr lang="en-US" sz="1800" dirty="0">
                <a:latin typeface="Times New Roman" pitchFamily="18" charset="0"/>
                <a:cs typeface="Times New Roman" pitchFamily="18" charset="0"/>
              </a:rPr>
              <a:t>It Leads to deadlock and doesn't retain information about the status of each process. It remembers only the process allowed to enter the critical section.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85738" y="174625"/>
            <a:ext cx="6313487" cy="677863"/>
          </a:xfrm>
        </p:spPr>
        <p:txBody>
          <a:bodyPr/>
          <a:lstStyle/>
          <a:p>
            <a:r>
              <a:rPr lang="en-US" sz="2400" b="1" smtClean="0"/>
              <a:t>Classic solution to Critical Section Problem</a:t>
            </a:r>
          </a:p>
        </p:txBody>
      </p:sp>
      <p:sp>
        <p:nvSpPr>
          <p:cNvPr id="25602" name="Text Placeholder 2"/>
          <p:cNvSpPr>
            <a:spLocks noGrp="1"/>
          </p:cNvSpPr>
          <p:nvPr>
            <p:ph type="body"/>
          </p:nvPr>
        </p:nvSpPr>
        <p:spPr>
          <a:xfrm>
            <a:off x="457200" y="1880163"/>
            <a:ext cx="3967163" cy="4029726"/>
          </a:xfrm>
          <a:ln/>
        </p:spPr>
        <p:txBody>
          <a:bodyPr/>
          <a:lstStyle/>
          <a:p>
            <a:pPr algn="l">
              <a:lnSpc>
                <a:spcPct val="150000"/>
              </a:lnSpc>
            </a:pPr>
            <a:r>
              <a:rPr lang="en-US" sz="1800" dirty="0" smtClean="0">
                <a:latin typeface="Times New Roman" pitchFamily="18" charset="0"/>
                <a:cs typeface="Times New Roman" pitchFamily="18" charset="0"/>
              </a:rPr>
              <a:t>Two Process Solution using Boolean array</a:t>
            </a:r>
          </a:p>
          <a:p>
            <a:pPr algn="l">
              <a:lnSpc>
                <a:spcPct val="150000"/>
              </a:lnSpc>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Boolean flag[2]; </a:t>
            </a:r>
          </a:p>
          <a:p>
            <a:pPr algn="l">
              <a:lnSpc>
                <a:spcPct val="150000"/>
              </a:lnSpc>
            </a:pPr>
            <a:r>
              <a:rPr lang="en-US" sz="1800" dirty="0" smtClean="0">
                <a:latin typeface="Times New Roman" pitchFamily="18" charset="0"/>
                <a:cs typeface="Times New Roman" pitchFamily="18" charset="0"/>
              </a:rPr>
              <a:t>flag[</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true;</a:t>
            </a:r>
          </a:p>
          <a:p>
            <a:pPr algn="l">
              <a:lnSpc>
                <a:spcPct val="150000"/>
              </a:lnSpc>
            </a:pPr>
            <a:r>
              <a:rPr lang="en-US" sz="1800" dirty="0" smtClean="0">
                <a:latin typeface="Times New Roman" pitchFamily="18" charset="0"/>
                <a:cs typeface="Times New Roman" pitchFamily="18" charset="0"/>
              </a:rPr>
              <a:t>while ( flag[j]);</a:t>
            </a:r>
          </a:p>
          <a:p>
            <a:pPr algn="l">
              <a:lnSpc>
                <a:spcPct val="150000"/>
              </a:lnSpc>
            </a:pPr>
            <a:r>
              <a:rPr lang="en-US" sz="1800" dirty="0" smtClean="0">
                <a:latin typeface="Times New Roman" pitchFamily="18" charset="0"/>
                <a:cs typeface="Times New Roman" pitchFamily="18" charset="0"/>
              </a:rPr>
              <a:t> CS</a:t>
            </a:r>
          </a:p>
          <a:p>
            <a:pPr algn="l">
              <a:lnSpc>
                <a:spcPct val="150000"/>
              </a:lnSpc>
            </a:pPr>
            <a:r>
              <a:rPr lang="en-US" sz="1800" dirty="0" smtClean="0">
                <a:latin typeface="Times New Roman" pitchFamily="18" charset="0"/>
                <a:cs typeface="Times New Roman" pitchFamily="18" charset="0"/>
              </a:rPr>
              <a:t> flag[</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 = false;</a:t>
            </a:r>
          </a:p>
          <a:p>
            <a:pPr algn="l">
              <a:lnSpc>
                <a:spcPct val="150000"/>
              </a:lnSpc>
            </a:pPr>
            <a:r>
              <a:rPr lang="en-US" sz="1800" dirty="0" smtClean="0">
                <a:latin typeface="Times New Roman" pitchFamily="18" charset="0"/>
                <a:cs typeface="Times New Roman" pitchFamily="18" charset="0"/>
              </a:rPr>
              <a:t> RS</a:t>
            </a:r>
          </a:p>
          <a:p>
            <a:pPr algn="l">
              <a:lnSpc>
                <a:spcPct val="150000"/>
              </a:lnSpc>
            </a:pPr>
            <a:r>
              <a:rPr lang="en-US" sz="1800" dirty="0" smtClean="0">
                <a:latin typeface="Times New Roman" pitchFamily="18" charset="0"/>
                <a:cs typeface="Times New Roman" pitchFamily="18" charset="0"/>
              </a:rPr>
              <a:t>}while (1)</a:t>
            </a: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smtClean="0">
              <a:latin typeface="Times New Roman" pitchFamily="18" charset="0"/>
              <a:cs typeface="Times New Roman" pitchFamily="18" charset="0"/>
            </a:endParaRPr>
          </a:p>
        </p:txBody>
      </p:sp>
      <p:sp>
        <p:nvSpPr>
          <p:cNvPr id="25603" name="TextBox 3"/>
          <p:cNvSpPr txBox="1">
            <a:spLocks noChangeArrowheads="1"/>
          </p:cNvSpPr>
          <p:nvPr/>
        </p:nvSpPr>
        <p:spPr bwMode="auto">
          <a:xfrm>
            <a:off x="4889625" y="1397000"/>
            <a:ext cx="3724986" cy="3416320"/>
          </a:xfrm>
          <a:prstGeom prst="rect">
            <a:avLst/>
          </a:prstGeom>
          <a:noFill/>
          <a:ln w="9525">
            <a:noFill/>
            <a:miter lim="800000"/>
            <a:headEnd/>
            <a:tailEnd/>
          </a:ln>
        </p:spPr>
        <p:txBody>
          <a:bodyPr wrap="square">
            <a:spAutoFit/>
          </a:bodyPr>
          <a:lstStyle/>
          <a:p>
            <a:pPr algn="just">
              <a:lnSpc>
                <a:spcPct val="150000"/>
              </a:lnSpc>
            </a:pPr>
            <a:r>
              <a:rPr lang="en-US" sz="1800" dirty="0" err="1">
                <a:latin typeface="Times New Roman" pitchFamily="18" charset="0"/>
                <a:cs typeface="Times New Roman" pitchFamily="18" charset="0"/>
              </a:rPr>
              <a:t>Algo</a:t>
            </a:r>
            <a:r>
              <a:rPr lang="en-US" sz="1800" dirty="0">
                <a:latin typeface="Times New Roman" pitchFamily="18" charset="0"/>
                <a:cs typeface="Times New Roman" pitchFamily="18" charset="0"/>
              </a:rPr>
              <a:t> 1 Leads to deadlock and doesn't retain information about the status of each process. It remembers only the process allowed to enter the critical section.</a:t>
            </a:r>
          </a:p>
          <a:p>
            <a:pPr algn="just">
              <a:lnSpc>
                <a:spcPct val="150000"/>
              </a:lnSpc>
            </a:pPr>
            <a:r>
              <a:rPr lang="en-US" sz="1800" dirty="0" err="1" smtClean="0">
                <a:latin typeface="Times New Roman" pitchFamily="18" charset="0"/>
                <a:cs typeface="Times New Roman" pitchFamily="18" charset="0"/>
              </a:rPr>
              <a:t>Algo</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2 leads to no progress because both process enter waiting state for indefinite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p:nvPr>
        </p:nvSpPr>
        <p:spPr>
          <a:xfrm>
            <a:off x="635267" y="1251288"/>
            <a:ext cx="7988969" cy="4706754"/>
          </a:xfrm>
          <a:ln/>
        </p:spPr>
        <p:txBody>
          <a:bodyPr/>
          <a:lstStyle/>
          <a:p>
            <a:pPr algn="just" eaLnBrk="1" hangingPunct="1">
              <a:lnSpc>
                <a:spcPct val="150000"/>
              </a:lnSpc>
              <a:buFont typeface="Arial" pitchFamily="34" charset="0"/>
              <a:buChar char="•"/>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Good </a:t>
            </a:r>
            <a:r>
              <a:rPr lang="en-US" altLang="en-US" sz="1800" dirty="0" smtClean="0">
                <a:solidFill>
                  <a:srgbClr val="000000"/>
                </a:solidFill>
                <a:latin typeface="Times New Roman" pitchFamily="18" charset="0"/>
                <a:cs typeface="Times New Roman" pitchFamily="18" charset="0"/>
              </a:rPr>
              <a:t>algorithmic  description of solving the problem</a:t>
            </a:r>
          </a:p>
          <a:p>
            <a:pPr algn="just" eaLnBrk="1" hangingPunct="1">
              <a:lnSpc>
                <a:spcPct val="150000"/>
              </a:lnSpc>
              <a:buFont typeface="Arial" pitchFamily="34" charset="0"/>
              <a:buChar char="•"/>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Two </a:t>
            </a:r>
            <a:r>
              <a:rPr lang="en-US" altLang="en-US" sz="1800" dirty="0" smtClean="0">
                <a:solidFill>
                  <a:srgbClr val="000000"/>
                </a:solidFill>
                <a:latin typeface="Times New Roman" pitchFamily="18" charset="0"/>
                <a:cs typeface="Times New Roman" pitchFamily="18" charset="0"/>
              </a:rPr>
              <a:t>process solution</a:t>
            </a:r>
          </a:p>
          <a:p>
            <a:pPr algn="just" eaLnBrk="1" hangingPunct="1">
              <a:lnSpc>
                <a:spcPct val="150000"/>
              </a:lnSpc>
              <a:buFont typeface="Arial" pitchFamily="34" charset="0"/>
              <a:buChar char="•"/>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Assume </a:t>
            </a:r>
            <a:r>
              <a:rPr lang="en-US" altLang="en-US" sz="1800" dirty="0" smtClean="0">
                <a:solidFill>
                  <a:srgbClr val="000000"/>
                </a:solidFill>
                <a:latin typeface="Times New Roman" pitchFamily="18" charset="0"/>
                <a:cs typeface="Times New Roman" pitchFamily="18" charset="0"/>
              </a:rPr>
              <a:t>that the </a:t>
            </a:r>
            <a:r>
              <a:rPr lang="en-US" altLang="en-US" sz="1800" b="1" dirty="0" smtClean="0">
                <a:solidFill>
                  <a:srgbClr val="000000"/>
                </a:solidFill>
                <a:latin typeface="Times New Roman" pitchFamily="18" charset="0"/>
                <a:cs typeface="Times New Roman" pitchFamily="18" charset="0"/>
              </a:rPr>
              <a:t>load</a:t>
            </a:r>
            <a:r>
              <a:rPr lang="en-US" altLang="en-US" sz="1800" dirty="0" smtClean="0">
                <a:solidFill>
                  <a:srgbClr val="000000"/>
                </a:solidFill>
                <a:latin typeface="Times New Roman" pitchFamily="18" charset="0"/>
                <a:cs typeface="Times New Roman" pitchFamily="18" charset="0"/>
              </a:rPr>
              <a:t> and </a:t>
            </a:r>
            <a:r>
              <a:rPr lang="en-US" altLang="en-US" sz="1800" b="1" dirty="0" smtClean="0">
                <a:solidFill>
                  <a:srgbClr val="000000"/>
                </a:solidFill>
                <a:latin typeface="Times New Roman" pitchFamily="18" charset="0"/>
                <a:cs typeface="Times New Roman" pitchFamily="18" charset="0"/>
              </a:rPr>
              <a:t>store</a:t>
            </a:r>
            <a:r>
              <a:rPr lang="en-US" altLang="en-US" sz="1800" dirty="0" smtClean="0">
                <a:solidFill>
                  <a:srgbClr val="000000"/>
                </a:solidFill>
                <a:latin typeface="Times New Roman" pitchFamily="18" charset="0"/>
                <a:cs typeface="Times New Roman" pitchFamily="18" charset="0"/>
              </a:rPr>
              <a:t> machine-language instructions are atomic; that is, cannot be interrupted</a:t>
            </a:r>
          </a:p>
          <a:p>
            <a:pPr algn="just" eaLnBrk="1" hangingPunct="1">
              <a:lnSpc>
                <a:spcPct val="150000"/>
              </a:lnSpc>
              <a:buFont typeface="Arial" pitchFamily="34" charset="0"/>
              <a:buChar char="•"/>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The </a:t>
            </a:r>
            <a:r>
              <a:rPr lang="en-US" altLang="en-US" sz="1800" dirty="0" smtClean="0">
                <a:solidFill>
                  <a:srgbClr val="000000"/>
                </a:solidFill>
                <a:latin typeface="Times New Roman" pitchFamily="18" charset="0"/>
                <a:cs typeface="Times New Roman" pitchFamily="18" charset="0"/>
              </a:rPr>
              <a:t>two processes share two variables:</a:t>
            </a:r>
          </a:p>
          <a:p>
            <a:pPr lvl="1" algn="just" eaLnBrk="1" hangingPunct="1">
              <a:lnSpc>
                <a:spcPct val="150000"/>
              </a:lnSpc>
              <a:tabLst>
                <a:tab pos="739775" algn="l"/>
                <a:tab pos="1020763" algn="l"/>
                <a:tab pos="1257300" algn="l"/>
              </a:tabLst>
            </a:pPr>
            <a:r>
              <a:rPr lang="en-US" altLang="en-US" sz="1800" b="1" dirty="0" smtClean="0">
                <a:solidFill>
                  <a:srgbClr val="000000"/>
                </a:solidFill>
                <a:latin typeface="Times New Roman" pitchFamily="18" charset="0"/>
                <a:cs typeface="Times New Roman" pitchFamily="18" charset="0"/>
              </a:rPr>
              <a:t>	</a:t>
            </a:r>
            <a:r>
              <a:rPr lang="en-US" altLang="en-US" sz="1800" b="1" dirty="0" err="1" smtClean="0">
                <a:solidFill>
                  <a:srgbClr val="000000"/>
                </a:solidFill>
                <a:latin typeface="Times New Roman" pitchFamily="18" charset="0"/>
                <a:cs typeface="Times New Roman" pitchFamily="18" charset="0"/>
              </a:rPr>
              <a:t>int</a:t>
            </a:r>
            <a:r>
              <a:rPr lang="en-US" altLang="en-US" sz="1800" b="1" dirty="0" smtClean="0">
                <a:solidFill>
                  <a:srgbClr val="000000"/>
                </a:solidFill>
                <a:latin typeface="Times New Roman" pitchFamily="18" charset="0"/>
                <a:cs typeface="Times New Roman" pitchFamily="18" charset="0"/>
              </a:rPr>
              <a:t> </a:t>
            </a:r>
            <a:r>
              <a:rPr lang="en-US" altLang="en-US" sz="1800" b="1" dirty="0" smtClean="0">
                <a:solidFill>
                  <a:srgbClr val="000000"/>
                </a:solidFill>
                <a:latin typeface="Times New Roman" pitchFamily="18" charset="0"/>
                <a:cs typeface="Times New Roman" pitchFamily="18" charset="0"/>
              </a:rPr>
              <a:t>turn; </a:t>
            </a:r>
          </a:p>
          <a:p>
            <a:pPr lvl="1" algn="just" eaLnBrk="1" hangingPunct="1">
              <a:lnSpc>
                <a:spcPct val="150000"/>
              </a:lnSpc>
              <a:tabLst>
                <a:tab pos="739775" algn="l"/>
                <a:tab pos="1020763" algn="l"/>
                <a:tab pos="1257300" algn="l"/>
              </a:tabLst>
            </a:pPr>
            <a:r>
              <a:rPr lang="en-US" altLang="en-US" sz="1800" b="1" dirty="0" smtClean="0">
                <a:solidFill>
                  <a:srgbClr val="000000"/>
                </a:solidFill>
                <a:latin typeface="Times New Roman" pitchFamily="18" charset="0"/>
                <a:cs typeface="Times New Roman" pitchFamily="18" charset="0"/>
              </a:rPr>
              <a:t>	Boolean </a:t>
            </a:r>
            <a:r>
              <a:rPr lang="en-US" altLang="en-US" sz="1800" b="1" dirty="0" smtClean="0">
                <a:solidFill>
                  <a:srgbClr val="000000"/>
                </a:solidFill>
                <a:latin typeface="Times New Roman" pitchFamily="18" charset="0"/>
                <a:cs typeface="Times New Roman" pitchFamily="18" charset="0"/>
              </a:rPr>
              <a:t>flag[2]</a:t>
            </a:r>
          </a:p>
          <a:p>
            <a:pPr algn="just" eaLnBrk="1" hangingPunct="1">
              <a:lnSpc>
                <a:spcPct val="150000"/>
              </a:lnSpc>
              <a:buFont typeface="Arial" pitchFamily="34" charset="0"/>
              <a:buChar char="•"/>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The </a:t>
            </a:r>
            <a:r>
              <a:rPr lang="en-US" altLang="en-US" sz="1800" dirty="0" smtClean="0">
                <a:solidFill>
                  <a:srgbClr val="000000"/>
                </a:solidFill>
                <a:latin typeface="Times New Roman" pitchFamily="18" charset="0"/>
                <a:cs typeface="Times New Roman" pitchFamily="18" charset="0"/>
              </a:rPr>
              <a:t>variable </a:t>
            </a:r>
            <a:r>
              <a:rPr lang="en-US" altLang="en-US" sz="1800" b="1" dirty="0" smtClean="0">
                <a:solidFill>
                  <a:srgbClr val="000000"/>
                </a:solidFill>
                <a:latin typeface="Times New Roman" pitchFamily="18" charset="0"/>
                <a:cs typeface="Times New Roman" pitchFamily="18" charset="0"/>
              </a:rPr>
              <a:t>turn</a:t>
            </a:r>
            <a:r>
              <a:rPr lang="en-US" altLang="en-US" sz="1800" dirty="0" smtClean="0">
                <a:solidFill>
                  <a:srgbClr val="000000"/>
                </a:solidFill>
                <a:latin typeface="Times New Roman" pitchFamily="18" charset="0"/>
                <a:cs typeface="Times New Roman" pitchFamily="18" charset="0"/>
              </a:rPr>
              <a:t> indicates whose turn it is to enter the critical section</a:t>
            </a:r>
          </a:p>
          <a:p>
            <a:pPr algn="just" eaLnBrk="1" hangingPunct="1">
              <a:lnSpc>
                <a:spcPct val="150000"/>
              </a:lnSpc>
              <a:buFont typeface="Arial" pitchFamily="34" charset="0"/>
              <a:buChar char="•"/>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The </a:t>
            </a:r>
            <a:r>
              <a:rPr lang="en-US" altLang="en-US" sz="1800" b="1" dirty="0" smtClean="0">
                <a:solidFill>
                  <a:srgbClr val="000000"/>
                </a:solidFill>
                <a:latin typeface="Times New Roman" pitchFamily="18" charset="0"/>
                <a:cs typeface="Times New Roman" pitchFamily="18" charset="0"/>
              </a:rPr>
              <a:t>flag </a:t>
            </a:r>
            <a:r>
              <a:rPr lang="en-US" altLang="en-US" sz="1800" dirty="0" smtClean="0">
                <a:solidFill>
                  <a:srgbClr val="000000"/>
                </a:solidFill>
                <a:latin typeface="Times New Roman" pitchFamily="18" charset="0"/>
                <a:cs typeface="Times New Roman" pitchFamily="18" charset="0"/>
              </a:rPr>
              <a:t>array is used to indicate if a process is ready to enter the critical section. </a:t>
            </a:r>
            <a:r>
              <a:rPr lang="en-US" altLang="en-US" sz="1800" b="1" dirty="0" smtClean="0">
                <a:solidFill>
                  <a:srgbClr val="000000"/>
                </a:solidFill>
                <a:latin typeface="Times New Roman" pitchFamily="18" charset="0"/>
                <a:cs typeface="Times New Roman" pitchFamily="18" charset="0"/>
              </a:rPr>
              <a:t>flag[</a:t>
            </a:r>
            <a:r>
              <a:rPr lang="en-US" altLang="en-US" sz="1800" b="1" dirty="0" err="1"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 </a:t>
            </a:r>
            <a:r>
              <a:rPr lang="en-US" altLang="en-US" sz="1800" b="1" i="1" dirty="0" smtClean="0">
                <a:solidFill>
                  <a:srgbClr val="000000"/>
                </a:solidFill>
                <a:latin typeface="Times New Roman" pitchFamily="18" charset="0"/>
                <a:cs typeface="Times New Roman" pitchFamily="18" charset="0"/>
              </a:rPr>
              <a:t>true</a:t>
            </a:r>
            <a:r>
              <a:rPr lang="en-US" altLang="en-US" sz="1800" dirty="0" smtClean="0">
                <a:solidFill>
                  <a:srgbClr val="000000"/>
                </a:solidFill>
                <a:latin typeface="Times New Roman" pitchFamily="18" charset="0"/>
                <a:cs typeface="Times New Roman" pitchFamily="18" charset="0"/>
              </a:rPr>
              <a:t>  implies that process </a:t>
            </a:r>
            <a:r>
              <a:rPr lang="en-US" altLang="en-US" sz="1800" b="1" dirty="0" smtClean="0">
                <a:solidFill>
                  <a:srgbClr val="000000"/>
                </a:solidFill>
                <a:latin typeface="Times New Roman" pitchFamily="18" charset="0"/>
                <a:cs typeface="Times New Roman" pitchFamily="18" charset="0"/>
              </a:rPr>
              <a:t>P</a:t>
            </a:r>
            <a:r>
              <a:rPr lang="en-US" altLang="en-US" sz="1800" b="1" baseline="-25000" dirty="0" smtClean="0">
                <a:solidFill>
                  <a:srgbClr val="000000"/>
                </a:solidFill>
                <a:latin typeface="Times New Roman" pitchFamily="18" charset="0"/>
                <a:cs typeface="Times New Roman" pitchFamily="18" charset="0"/>
              </a:rPr>
              <a:t>i</a:t>
            </a:r>
            <a:r>
              <a:rPr lang="en-US" altLang="en-US" sz="1800" dirty="0" smtClean="0">
                <a:solidFill>
                  <a:srgbClr val="000000"/>
                </a:solidFill>
                <a:latin typeface="Times New Roman" pitchFamily="18" charset="0"/>
                <a:cs typeface="Times New Roman" pitchFamily="18" charset="0"/>
              </a:rPr>
              <a:t> is ready!</a:t>
            </a:r>
          </a:p>
        </p:txBody>
      </p:sp>
      <p:sp>
        <p:nvSpPr>
          <p:cNvPr id="26626" name="Rectangle 2"/>
          <p:cNvSpPr>
            <a:spLocks noGrp="1"/>
          </p:cNvSpPr>
          <p:nvPr>
            <p:ph type="title"/>
          </p:nvPr>
        </p:nvSpPr>
        <p:spPr>
          <a:xfrm>
            <a:off x="998538" y="214313"/>
            <a:ext cx="5265737" cy="576262"/>
          </a:xfrm>
        </p:spPr>
        <p:txBody>
          <a:bodyPr/>
          <a:lstStyle/>
          <a:p>
            <a:pPr eaLnBrk="1" hangingPunct="1"/>
            <a:r>
              <a:rPr lang="en-US" altLang="en-US" sz="2400" b="1" dirty="0" smtClean="0">
                <a:solidFill>
                  <a:srgbClr val="000000"/>
                </a:solidFill>
                <a:latin typeface="Calibri" pitchFamily="34" charset="0"/>
                <a:ea typeface="Calibri" pitchFamily="34" charset="0"/>
                <a:cs typeface="Calibri" pitchFamily="34" charset="0"/>
              </a:rPr>
              <a:t>Peterson</a:t>
            </a:r>
            <a:r>
              <a:rPr lang="ja-JP" altLang="en-US" sz="2400" b="1" smtClean="0">
                <a:solidFill>
                  <a:srgbClr val="000000"/>
                </a:solidFill>
                <a:latin typeface="Calibri" pitchFamily="34" charset="0"/>
                <a:ea typeface="MS PGothic" pitchFamily="34" charset="-128"/>
                <a:cs typeface="Calibri" pitchFamily="34" charset="0"/>
              </a:rPr>
              <a:t>’</a:t>
            </a:r>
            <a:r>
              <a:rPr lang="en-US" altLang="ja-JP" sz="2400" b="1" dirty="0" smtClean="0">
                <a:solidFill>
                  <a:srgbClr val="000000"/>
                </a:solidFill>
                <a:latin typeface="Calibri" pitchFamily="34" charset="0"/>
                <a:ea typeface="Calibri" pitchFamily="34" charset="0"/>
                <a:cs typeface="Calibri" pitchFamily="34" charset="0"/>
              </a:rPr>
              <a:t>s Solution</a:t>
            </a:r>
            <a:endParaRPr lang="en-US" altLang="en-US" sz="2400" b="1" dirty="0" smtClean="0">
              <a:solidFill>
                <a:srgbClr val="000000"/>
              </a:solidFill>
              <a:latin typeface="Calibri" pitchFamily="34" charset="0"/>
              <a:ea typeface="Calibri" pitchFamily="34" charset="0"/>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type="body"/>
          </p:nvPr>
        </p:nvSpPr>
        <p:spPr>
          <a:xfrm>
            <a:off x="708025" y="1398589"/>
            <a:ext cx="7742238" cy="3616174"/>
          </a:xfrm>
          <a:ln/>
        </p:spPr>
        <p:txBody>
          <a:bodyPr/>
          <a:lstStyle/>
          <a:p>
            <a:pPr algn="l" eaLnBrk="1" hangingPunct="1">
              <a:lnSpc>
                <a:spcPct val="150000"/>
              </a:lnSpc>
              <a:buFont typeface="Monotype Sorts" pitchFamily="-84" charset="2"/>
              <a:buNone/>
            </a:pPr>
            <a:r>
              <a:rPr lang="en-US" altLang="en-US" sz="1800" b="1" dirty="0" smtClean="0">
                <a:solidFill>
                  <a:srgbClr val="000000"/>
                </a:solidFill>
                <a:latin typeface="Times New Roman" pitchFamily="18" charset="0"/>
                <a:cs typeface="Times New Roman" pitchFamily="18" charset="0"/>
              </a:rPr>
              <a:t>	do { </a:t>
            </a:r>
          </a:p>
          <a:p>
            <a:pPr algn="l" eaLnBrk="1" hangingPunct="1">
              <a:lnSpc>
                <a:spcPct val="150000"/>
              </a:lnSpc>
              <a:buFont typeface="Monotype Sorts" pitchFamily="-84" charset="2"/>
              <a:buNone/>
            </a:pPr>
            <a:r>
              <a:rPr lang="en-US" altLang="en-US" sz="1800" b="1" dirty="0" smtClean="0">
                <a:solidFill>
                  <a:srgbClr val="000000"/>
                </a:solidFill>
                <a:latin typeface="Times New Roman" pitchFamily="18" charset="0"/>
                <a:cs typeface="Times New Roman" pitchFamily="18" charset="0"/>
              </a:rPr>
              <a:t>		flag[</a:t>
            </a:r>
            <a:r>
              <a:rPr lang="en-US" altLang="en-US" sz="1800" b="1" dirty="0" err="1"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 true; </a:t>
            </a:r>
          </a:p>
          <a:p>
            <a:pPr algn="l" eaLnBrk="1" hangingPunct="1">
              <a:lnSpc>
                <a:spcPct val="150000"/>
              </a:lnSpc>
              <a:buFont typeface="Monotype Sorts" pitchFamily="-84" charset="2"/>
              <a:buNone/>
            </a:pPr>
            <a:r>
              <a:rPr lang="en-US" altLang="en-US" sz="1800" b="1" dirty="0" smtClean="0">
                <a:solidFill>
                  <a:srgbClr val="000000"/>
                </a:solidFill>
                <a:latin typeface="Times New Roman" pitchFamily="18" charset="0"/>
                <a:cs typeface="Times New Roman" pitchFamily="18" charset="0"/>
              </a:rPr>
              <a:t>		turn = j; </a:t>
            </a:r>
          </a:p>
          <a:p>
            <a:pPr algn="l" eaLnBrk="1" hangingPunct="1">
              <a:lnSpc>
                <a:spcPct val="150000"/>
              </a:lnSpc>
              <a:buFont typeface="Monotype Sorts" pitchFamily="-84" charset="2"/>
              <a:buNone/>
            </a:pPr>
            <a:r>
              <a:rPr lang="en-US" altLang="en-US" sz="1800" b="1" dirty="0" smtClean="0">
                <a:solidFill>
                  <a:srgbClr val="000000"/>
                </a:solidFill>
                <a:latin typeface="Times New Roman" pitchFamily="18" charset="0"/>
                <a:cs typeface="Times New Roman" pitchFamily="18" charset="0"/>
              </a:rPr>
              <a:t>		while (flag[j] &amp;&amp; turn = = j); </a:t>
            </a:r>
          </a:p>
          <a:p>
            <a:pPr algn="l" eaLnBrk="1" hangingPunct="1">
              <a:lnSpc>
                <a:spcPct val="150000"/>
              </a:lnSpc>
              <a:buFont typeface="Monotype Sorts" pitchFamily="-84" charset="2"/>
              <a:buNone/>
            </a:pPr>
            <a:r>
              <a:rPr lang="en-US" altLang="en-US" sz="1800" b="1" dirty="0" smtClean="0">
                <a:solidFill>
                  <a:srgbClr val="000000"/>
                </a:solidFill>
                <a:latin typeface="Times New Roman" pitchFamily="18" charset="0"/>
                <a:cs typeface="Times New Roman" pitchFamily="18" charset="0"/>
              </a:rPr>
              <a:t>			critical section </a:t>
            </a:r>
          </a:p>
          <a:p>
            <a:pPr algn="l" eaLnBrk="1" hangingPunct="1">
              <a:lnSpc>
                <a:spcPct val="150000"/>
              </a:lnSpc>
              <a:buFont typeface="Monotype Sorts" pitchFamily="-84" charset="2"/>
              <a:buNone/>
            </a:pPr>
            <a:r>
              <a:rPr lang="en-US" altLang="en-US" sz="1800" b="1" dirty="0" smtClean="0">
                <a:solidFill>
                  <a:srgbClr val="000000"/>
                </a:solidFill>
                <a:latin typeface="Times New Roman" pitchFamily="18" charset="0"/>
                <a:cs typeface="Times New Roman" pitchFamily="18" charset="0"/>
              </a:rPr>
              <a:t>		flag[</a:t>
            </a:r>
            <a:r>
              <a:rPr lang="en-US" altLang="en-US" sz="1800" b="1" dirty="0" err="1"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 false; </a:t>
            </a:r>
          </a:p>
          <a:p>
            <a:pPr algn="l" eaLnBrk="1" hangingPunct="1">
              <a:lnSpc>
                <a:spcPct val="150000"/>
              </a:lnSpc>
              <a:buFont typeface="Monotype Sorts" pitchFamily="-84" charset="2"/>
              <a:buNone/>
            </a:pPr>
            <a:r>
              <a:rPr lang="en-US" altLang="en-US" sz="1800" b="1" dirty="0" smtClean="0">
                <a:solidFill>
                  <a:srgbClr val="000000"/>
                </a:solidFill>
                <a:latin typeface="Times New Roman" pitchFamily="18" charset="0"/>
                <a:cs typeface="Times New Roman" pitchFamily="18" charset="0"/>
              </a:rPr>
              <a:t>			remainder section </a:t>
            </a:r>
          </a:p>
          <a:p>
            <a:pPr algn="l" eaLnBrk="1" hangingPunct="1">
              <a:lnSpc>
                <a:spcPct val="150000"/>
              </a:lnSpc>
              <a:buFont typeface="Monotype Sorts" pitchFamily="-84" charset="2"/>
              <a:buNone/>
            </a:pPr>
            <a:r>
              <a:rPr lang="en-US" altLang="en-US" sz="1800" b="1" dirty="0" smtClean="0">
                <a:solidFill>
                  <a:srgbClr val="000000"/>
                </a:solidFill>
                <a:latin typeface="Times New Roman" pitchFamily="18" charset="0"/>
                <a:cs typeface="Times New Roman" pitchFamily="18" charset="0"/>
              </a:rPr>
              <a:t>	 } while (true); </a:t>
            </a:r>
          </a:p>
          <a:p>
            <a:pPr algn="l" eaLnBrk="1" hangingPunct="1">
              <a:lnSpc>
                <a:spcPct val="150000"/>
              </a:lnSpc>
              <a:buFont typeface="Monotype Sorts" pitchFamily="-84" charset="2"/>
              <a:buNone/>
            </a:pPr>
            <a:endParaRPr lang="en-US" altLang="en-US" sz="1800" dirty="0" smtClean="0">
              <a:solidFill>
                <a:srgbClr val="0000FF"/>
              </a:solidFill>
              <a:latin typeface="Times New Roman" pitchFamily="18" charset="0"/>
              <a:cs typeface="Times New Roman" pitchFamily="18" charset="0"/>
            </a:endParaRPr>
          </a:p>
        </p:txBody>
      </p:sp>
      <p:sp>
        <p:nvSpPr>
          <p:cNvPr id="28674" name="Rectangle 2"/>
          <p:cNvSpPr>
            <a:spLocks noGrp="1"/>
          </p:cNvSpPr>
          <p:nvPr>
            <p:ph type="title"/>
          </p:nvPr>
        </p:nvSpPr>
        <p:spPr>
          <a:xfrm>
            <a:off x="457200" y="277813"/>
            <a:ext cx="6116638" cy="576262"/>
          </a:xfrm>
        </p:spPr>
        <p:txBody>
          <a:bodyPr/>
          <a:lstStyle/>
          <a:p>
            <a:pPr eaLnBrk="1" hangingPunct="1"/>
            <a:r>
              <a:rPr lang="en-US" altLang="en-US" sz="2400" b="1" dirty="0" smtClean="0">
                <a:solidFill>
                  <a:srgbClr val="000000"/>
                </a:solidFill>
              </a:rPr>
              <a:t>Algorithm for Process </a:t>
            </a:r>
            <a:r>
              <a:rPr lang="en-US" altLang="en-US" sz="2400" b="1" dirty="0" smtClean="0">
                <a:solidFill>
                  <a:srgbClr val="0000FF"/>
                </a:solidFill>
              </a:rPr>
              <a:t>P</a:t>
            </a:r>
            <a:r>
              <a:rPr lang="en-US" altLang="en-US" sz="2400" b="1" baseline="-25000" dirty="0" smtClean="0">
                <a:solidFill>
                  <a:srgbClr val="0000FF"/>
                </a:solidFill>
              </a:rPr>
              <a:t>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body"/>
          </p:nvPr>
        </p:nvSpPr>
        <p:spPr>
          <a:xfrm>
            <a:off x="806450" y="1233489"/>
            <a:ext cx="7623175" cy="3049754"/>
          </a:xfrm>
          <a:ln/>
        </p:spPr>
        <p:txBody>
          <a:bodyPr/>
          <a:lstStyle/>
          <a:p>
            <a:pPr algn="l" eaLnBrk="1" hangingPunct="1">
              <a:lnSpc>
                <a:spcPct val="150000"/>
              </a:lnSpc>
            </a:pPr>
            <a:r>
              <a:rPr lang="en-US" altLang="en-US" sz="1800" dirty="0" smtClean="0">
                <a:solidFill>
                  <a:srgbClr val="000000"/>
                </a:solidFill>
                <a:latin typeface="Times New Roman" pitchFamily="18" charset="0"/>
                <a:cs typeface="Times New Roman" pitchFamily="18" charset="0"/>
              </a:rPr>
              <a:t>Provable that the three  CS requirement are met:</a:t>
            </a:r>
          </a:p>
          <a:p>
            <a:pPr algn="l" eaLnBrk="1" hangingPunct="1">
              <a:lnSpc>
                <a:spcPct val="15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        1.   Mutual exclusion is preserved</a:t>
            </a:r>
          </a:p>
          <a:p>
            <a:pPr algn="l" eaLnBrk="1" hangingPunct="1">
              <a:lnSpc>
                <a:spcPct val="15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                </a:t>
            </a:r>
            <a:r>
              <a:rPr lang="en-US" altLang="en-US" sz="1800" b="1" dirty="0" smtClean="0">
                <a:solidFill>
                  <a:srgbClr val="000000"/>
                </a:solidFill>
                <a:latin typeface="Times New Roman" pitchFamily="18" charset="0"/>
                <a:cs typeface="Times New Roman" pitchFamily="18" charset="0"/>
              </a:rPr>
              <a:t>P</a:t>
            </a:r>
            <a:r>
              <a:rPr lang="en-US" altLang="en-US" sz="1800" b="1" baseline="-25000" dirty="0"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enters CS only if:</a:t>
            </a:r>
          </a:p>
          <a:p>
            <a:pPr algn="l" eaLnBrk="1" hangingPunct="1">
              <a:lnSpc>
                <a:spcPct val="15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                      either </a:t>
            </a:r>
            <a:r>
              <a:rPr lang="en-US" altLang="en-US" sz="1800" b="1" dirty="0" smtClean="0">
                <a:solidFill>
                  <a:srgbClr val="000000"/>
                </a:solidFill>
                <a:latin typeface="Times New Roman" pitchFamily="18" charset="0"/>
                <a:cs typeface="Times New Roman" pitchFamily="18" charset="0"/>
              </a:rPr>
              <a:t>flag[j] = false </a:t>
            </a:r>
            <a:r>
              <a:rPr lang="en-US" altLang="en-US" sz="1800" dirty="0" smtClean="0">
                <a:solidFill>
                  <a:srgbClr val="000000"/>
                </a:solidFill>
                <a:latin typeface="Times New Roman" pitchFamily="18" charset="0"/>
                <a:cs typeface="Times New Roman" pitchFamily="18" charset="0"/>
              </a:rPr>
              <a:t>or</a:t>
            </a:r>
            <a:r>
              <a:rPr lang="en-US" altLang="en-US" sz="1800" b="1" dirty="0" smtClean="0">
                <a:solidFill>
                  <a:srgbClr val="000000"/>
                </a:solidFill>
                <a:latin typeface="Times New Roman" pitchFamily="18" charset="0"/>
                <a:cs typeface="Times New Roman" pitchFamily="18" charset="0"/>
              </a:rPr>
              <a:t> turn = </a:t>
            </a:r>
            <a:r>
              <a:rPr lang="en-US" altLang="en-US" sz="1800" b="1" dirty="0" err="1" smtClean="0">
                <a:solidFill>
                  <a:srgbClr val="000000"/>
                </a:solidFill>
                <a:latin typeface="Times New Roman" pitchFamily="18" charset="0"/>
                <a:cs typeface="Times New Roman" pitchFamily="18" charset="0"/>
              </a:rPr>
              <a:t>i</a:t>
            </a:r>
            <a:endParaRPr lang="en-US" altLang="en-US" sz="1800" dirty="0" smtClean="0">
              <a:solidFill>
                <a:srgbClr val="000000"/>
              </a:solidFill>
              <a:latin typeface="Times New Roman" pitchFamily="18" charset="0"/>
              <a:cs typeface="Times New Roman" pitchFamily="18" charset="0"/>
            </a:endParaRPr>
          </a:p>
          <a:p>
            <a:pPr algn="l" eaLnBrk="1" hangingPunct="1">
              <a:lnSpc>
                <a:spcPct val="15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        2.   Progress requirement is satisfied</a:t>
            </a:r>
          </a:p>
          <a:p>
            <a:pPr algn="l" eaLnBrk="1" hangingPunct="1">
              <a:lnSpc>
                <a:spcPct val="15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        3.   Bounded-waiting requirement is met</a:t>
            </a:r>
          </a:p>
          <a:p>
            <a:pPr algn="l" eaLnBrk="1" hangingPunct="1">
              <a:lnSpc>
                <a:spcPct val="150000"/>
              </a:lnSpc>
            </a:pPr>
            <a:endParaRPr lang="en-US" altLang="en-US" sz="1800" dirty="0" smtClean="0">
              <a:solidFill>
                <a:srgbClr val="000000"/>
              </a:solidFill>
              <a:latin typeface="Times New Roman" pitchFamily="18" charset="0"/>
              <a:cs typeface="Times New Roman" pitchFamily="18" charset="0"/>
            </a:endParaRPr>
          </a:p>
        </p:txBody>
      </p:sp>
      <p:sp>
        <p:nvSpPr>
          <p:cNvPr id="34818" name="Rectangle 2"/>
          <p:cNvSpPr>
            <a:spLocks noGrp="1"/>
          </p:cNvSpPr>
          <p:nvPr>
            <p:ph type="title"/>
          </p:nvPr>
        </p:nvSpPr>
        <p:spPr>
          <a:xfrm>
            <a:off x="1100138" y="277813"/>
            <a:ext cx="5189537" cy="576262"/>
          </a:xfrm>
        </p:spPr>
        <p:txBody>
          <a:bodyPr/>
          <a:lstStyle/>
          <a:p>
            <a:pPr eaLnBrk="1" hangingPunct="1"/>
            <a:r>
              <a:rPr lang="en-US" altLang="en-US" sz="2400" b="1" dirty="0" smtClean="0">
                <a:solidFill>
                  <a:srgbClr val="000000"/>
                </a:solidFill>
              </a:rPr>
              <a:t>Peterson</a:t>
            </a:r>
            <a:r>
              <a:rPr lang="ja-JP" altLang="en-US" sz="2400" b="1" smtClean="0">
                <a:solidFill>
                  <a:srgbClr val="000000"/>
                </a:solidFill>
                <a:ea typeface="MS PGothic" pitchFamily="34" charset="-128"/>
              </a:rPr>
              <a:t>’</a:t>
            </a:r>
            <a:r>
              <a:rPr lang="en-US" altLang="ja-JP" sz="2400" b="1" dirty="0" smtClean="0">
                <a:solidFill>
                  <a:srgbClr val="000000"/>
                </a:solidFill>
                <a:ea typeface="MS PGothic" pitchFamily="34" charset="-128"/>
              </a:rPr>
              <a:t>s Solution (Cont.)</a:t>
            </a:r>
            <a:endParaRPr lang="en-US" altLang="en-US" sz="2400" b="1" dirty="0" smtClean="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ChangeArrowheads="1"/>
          </p:cNvSpPr>
          <p:nvPr>
            <p:ph type="body"/>
          </p:nvPr>
        </p:nvSpPr>
        <p:spPr>
          <a:xfrm>
            <a:off x="587141" y="1233488"/>
            <a:ext cx="8306602" cy="4926680"/>
          </a:xfrm>
          <a:ln/>
        </p:spPr>
        <p:txBody>
          <a:bodyPr/>
          <a:lstStyle/>
          <a:p>
            <a:pPr algn="just" eaLnBrk="1" hangingPunct="1">
              <a:lnSpc>
                <a:spcPct val="150000"/>
              </a:lnSpc>
              <a:buFont typeface="Wingdings" pitchFamily="2" charset="2"/>
              <a:buChar char="Ø"/>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Many </a:t>
            </a:r>
            <a:r>
              <a:rPr lang="en-US" altLang="en-US" sz="1800" dirty="0" smtClean="0">
                <a:solidFill>
                  <a:srgbClr val="000000"/>
                </a:solidFill>
                <a:latin typeface="Times New Roman" pitchFamily="18" charset="0"/>
                <a:cs typeface="Times New Roman" pitchFamily="18" charset="0"/>
              </a:rPr>
              <a:t>systems provide hardware support for implementing the critical section </a:t>
            </a:r>
            <a:r>
              <a:rPr lang="en-US" altLang="en-US" sz="1800" dirty="0" smtClean="0">
                <a:solidFill>
                  <a:srgbClr val="000000"/>
                </a:solidFill>
                <a:latin typeface="Times New Roman" pitchFamily="18" charset="0"/>
                <a:cs typeface="Times New Roman" pitchFamily="18" charset="0"/>
              </a:rPr>
              <a:t>code.</a:t>
            </a:r>
          </a:p>
          <a:p>
            <a:pPr algn="just" eaLnBrk="1" hangingPunct="1">
              <a:lnSpc>
                <a:spcPct val="150000"/>
              </a:lnSpc>
              <a:buFont typeface="Wingdings" pitchFamily="2" charset="2"/>
              <a:buChar char="Ø"/>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All </a:t>
            </a:r>
            <a:r>
              <a:rPr lang="en-US" altLang="en-US" sz="1800" dirty="0" smtClean="0">
                <a:solidFill>
                  <a:srgbClr val="000000"/>
                </a:solidFill>
                <a:latin typeface="Times New Roman" pitchFamily="18" charset="0"/>
                <a:cs typeface="Times New Roman" pitchFamily="18" charset="0"/>
              </a:rPr>
              <a:t>solutions below based on idea of </a:t>
            </a:r>
            <a:r>
              <a:rPr lang="en-US" altLang="en-US" sz="1800" b="1" dirty="0" smtClean="0">
                <a:solidFill>
                  <a:srgbClr val="3366FF"/>
                </a:solidFill>
                <a:latin typeface="Times New Roman" pitchFamily="18" charset="0"/>
                <a:cs typeface="Times New Roman" pitchFamily="18" charset="0"/>
              </a:rPr>
              <a:t>locking</a:t>
            </a:r>
          </a:p>
          <a:p>
            <a:pPr lvl="2" algn="just">
              <a:lnSpc>
                <a:spcPct val="150000"/>
              </a:lnSpc>
              <a:tabLst>
                <a:tab pos="739775" algn="l"/>
                <a:tab pos="1020763" algn="l"/>
                <a:tab pos="1257300" algn="l"/>
              </a:tabLst>
            </a:pPr>
            <a:r>
              <a:rPr lang="en-US" altLang="en-US" sz="1800" b="1" dirty="0" smtClean="0">
                <a:solidFill>
                  <a:srgbClr val="3366FF"/>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Protecting </a:t>
            </a:r>
            <a:r>
              <a:rPr lang="en-US" altLang="en-US" sz="1800" dirty="0" smtClean="0">
                <a:solidFill>
                  <a:srgbClr val="000000"/>
                </a:solidFill>
                <a:latin typeface="Times New Roman" pitchFamily="18" charset="0"/>
                <a:cs typeface="Times New Roman" pitchFamily="18" charset="0"/>
              </a:rPr>
              <a:t>critical regions via locks</a:t>
            </a:r>
          </a:p>
          <a:p>
            <a:pPr algn="just" eaLnBrk="1" hangingPunct="1">
              <a:lnSpc>
                <a:spcPct val="150000"/>
              </a:lnSpc>
              <a:buFont typeface="Wingdings" pitchFamily="2" charset="2"/>
              <a:buChar char="Ø"/>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a:t>
            </a:r>
            <a:r>
              <a:rPr lang="en-US" altLang="en-US" sz="1800" dirty="0" err="1" smtClean="0">
                <a:solidFill>
                  <a:srgbClr val="000000"/>
                </a:solidFill>
                <a:latin typeface="Times New Roman" pitchFamily="18" charset="0"/>
                <a:cs typeface="Times New Roman" pitchFamily="18" charset="0"/>
              </a:rPr>
              <a:t>Uniprocessors</a:t>
            </a:r>
            <a:r>
              <a:rPr lang="en-US" altLang="en-US" sz="1800"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 could disable interrupts</a:t>
            </a:r>
          </a:p>
          <a:p>
            <a:pPr lvl="1" algn="just" eaLnBrk="1" hangingPunct="1">
              <a:lnSpc>
                <a:spcPct val="150000"/>
              </a:lnSpc>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Currently </a:t>
            </a:r>
            <a:r>
              <a:rPr lang="en-US" altLang="en-US" sz="1800" dirty="0" smtClean="0">
                <a:solidFill>
                  <a:srgbClr val="000000"/>
                </a:solidFill>
                <a:latin typeface="Times New Roman" pitchFamily="18" charset="0"/>
                <a:cs typeface="Times New Roman" pitchFamily="18" charset="0"/>
              </a:rPr>
              <a:t>running code would execute without preemption</a:t>
            </a:r>
          </a:p>
          <a:p>
            <a:pPr lvl="1" algn="just" eaLnBrk="1" hangingPunct="1">
              <a:lnSpc>
                <a:spcPct val="150000"/>
              </a:lnSpc>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Generally </a:t>
            </a:r>
            <a:r>
              <a:rPr lang="en-US" altLang="en-US" sz="1800" dirty="0" smtClean="0">
                <a:solidFill>
                  <a:srgbClr val="000000"/>
                </a:solidFill>
                <a:latin typeface="Times New Roman" pitchFamily="18" charset="0"/>
                <a:cs typeface="Times New Roman" pitchFamily="18" charset="0"/>
              </a:rPr>
              <a:t>too inefficient on multiprocessor systems</a:t>
            </a:r>
          </a:p>
          <a:p>
            <a:pPr lvl="2" algn="just" eaLnBrk="1" hangingPunct="1">
              <a:lnSpc>
                <a:spcPct val="150000"/>
              </a:lnSpc>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Operating </a:t>
            </a:r>
            <a:r>
              <a:rPr lang="en-US" altLang="en-US" sz="1800" dirty="0" smtClean="0">
                <a:solidFill>
                  <a:srgbClr val="000000"/>
                </a:solidFill>
                <a:latin typeface="Times New Roman" pitchFamily="18" charset="0"/>
                <a:cs typeface="Times New Roman" pitchFamily="18" charset="0"/>
              </a:rPr>
              <a:t>systems using this not broadly scalable</a:t>
            </a:r>
          </a:p>
          <a:p>
            <a:pPr algn="just" eaLnBrk="1" hangingPunct="1">
              <a:lnSpc>
                <a:spcPct val="150000"/>
              </a:lnSpc>
              <a:buFont typeface="Wingdings" pitchFamily="2" charset="2"/>
              <a:buChar char="Ø"/>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Modern </a:t>
            </a:r>
            <a:r>
              <a:rPr lang="en-US" altLang="en-US" sz="1800" dirty="0" smtClean="0">
                <a:solidFill>
                  <a:srgbClr val="000000"/>
                </a:solidFill>
                <a:latin typeface="Times New Roman" pitchFamily="18" charset="0"/>
                <a:cs typeface="Times New Roman" pitchFamily="18" charset="0"/>
              </a:rPr>
              <a:t>machines provide special atomic hardware instructions</a:t>
            </a:r>
          </a:p>
          <a:p>
            <a:pPr lvl="2" algn="just" eaLnBrk="1" hangingPunct="1">
              <a:lnSpc>
                <a:spcPct val="150000"/>
              </a:lnSpc>
              <a:tabLst>
                <a:tab pos="739775" algn="l"/>
                <a:tab pos="1020763" algn="l"/>
                <a:tab pos="1257300" algn="l"/>
              </a:tabLst>
            </a:pPr>
            <a:r>
              <a:rPr lang="en-US" altLang="en-US" sz="1800" b="1" dirty="0" smtClean="0">
                <a:solidFill>
                  <a:srgbClr val="3366FF"/>
                </a:solidFill>
                <a:latin typeface="Times New Roman" pitchFamily="18" charset="0"/>
                <a:cs typeface="Times New Roman" pitchFamily="18" charset="0"/>
              </a:rPr>
              <a:t>	Atomic</a:t>
            </a:r>
            <a:r>
              <a:rPr lang="en-US" altLang="en-US" sz="1800"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 non-interruptible</a:t>
            </a:r>
          </a:p>
          <a:p>
            <a:pPr lvl="1" algn="just" eaLnBrk="1" hangingPunct="1">
              <a:lnSpc>
                <a:spcPct val="150000"/>
              </a:lnSpc>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Either </a:t>
            </a:r>
            <a:r>
              <a:rPr lang="en-US" altLang="en-US" sz="1800" dirty="0" smtClean="0">
                <a:solidFill>
                  <a:srgbClr val="000000"/>
                </a:solidFill>
                <a:latin typeface="Times New Roman" pitchFamily="18" charset="0"/>
                <a:cs typeface="Times New Roman" pitchFamily="18" charset="0"/>
              </a:rPr>
              <a:t>test memory word and set value</a:t>
            </a:r>
          </a:p>
          <a:p>
            <a:pPr lvl="1" algn="just" eaLnBrk="1" hangingPunct="1">
              <a:lnSpc>
                <a:spcPct val="150000"/>
              </a:lnSpc>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Or </a:t>
            </a:r>
            <a:r>
              <a:rPr lang="en-US" altLang="en-US" sz="1800" dirty="0" smtClean="0">
                <a:solidFill>
                  <a:srgbClr val="000000"/>
                </a:solidFill>
                <a:latin typeface="Times New Roman" pitchFamily="18" charset="0"/>
                <a:cs typeface="Times New Roman" pitchFamily="18" charset="0"/>
              </a:rPr>
              <a:t>swap contents of two memory words</a:t>
            </a:r>
          </a:p>
        </p:txBody>
      </p:sp>
      <p:sp>
        <p:nvSpPr>
          <p:cNvPr id="36866" name="Rectangle 2"/>
          <p:cNvSpPr>
            <a:spLocks noGrp="1"/>
          </p:cNvSpPr>
          <p:nvPr>
            <p:ph type="title"/>
          </p:nvPr>
        </p:nvSpPr>
        <p:spPr>
          <a:xfrm>
            <a:off x="1100138" y="277813"/>
            <a:ext cx="5499100" cy="576262"/>
          </a:xfrm>
        </p:spPr>
        <p:txBody>
          <a:bodyPr/>
          <a:lstStyle/>
          <a:p>
            <a:pPr eaLnBrk="1" hangingPunct="1"/>
            <a:r>
              <a:rPr lang="en-US" altLang="en-US" sz="2400" b="1" dirty="0" smtClean="0">
                <a:solidFill>
                  <a:srgbClr val="000000"/>
                </a:solidFill>
              </a:rPr>
              <a:t>Synchronization Hardware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noChangeArrowheads="1"/>
          </p:cNvSpPr>
          <p:nvPr>
            <p:ph type="body"/>
          </p:nvPr>
        </p:nvSpPr>
        <p:spPr>
          <a:xfrm>
            <a:off x="720725" y="1190625"/>
            <a:ext cx="7727950" cy="2890487"/>
          </a:xfrm>
          <a:ln/>
        </p:spPr>
        <p:txBody>
          <a:bodyPr/>
          <a:lstStyle/>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do {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acquire lock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critical section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release lock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remainder section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 while (TRUE); </a:t>
            </a:r>
          </a:p>
        </p:txBody>
      </p:sp>
      <p:sp>
        <p:nvSpPr>
          <p:cNvPr id="38914" name="Title 1"/>
          <p:cNvSpPr>
            <a:spLocks noGrp="1"/>
          </p:cNvSpPr>
          <p:nvPr>
            <p:ph type="title"/>
          </p:nvPr>
        </p:nvSpPr>
        <p:spPr>
          <a:xfrm>
            <a:off x="263525" y="119063"/>
            <a:ext cx="6062663" cy="576262"/>
          </a:xfrm>
        </p:spPr>
        <p:txBody>
          <a:bodyPr/>
          <a:lstStyle/>
          <a:p>
            <a:pPr eaLnBrk="1" hangingPunct="1"/>
            <a:r>
              <a:rPr lang="en-US" altLang="en-US" sz="2400" b="1" dirty="0" smtClean="0">
                <a:solidFill>
                  <a:srgbClr val="000000"/>
                </a:solidFill>
              </a:rPr>
              <a:t>Solution to Critical-section Problem </a:t>
            </a:r>
            <a:br>
              <a:rPr lang="en-US" altLang="en-US" sz="2400" b="1" dirty="0" smtClean="0">
                <a:solidFill>
                  <a:srgbClr val="000000"/>
                </a:solidFill>
              </a:rPr>
            </a:br>
            <a:r>
              <a:rPr lang="en-US" altLang="en-US" sz="2400" b="1" dirty="0" smtClean="0">
                <a:solidFill>
                  <a:srgbClr val="000000"/>
                </a:solidFill>
              </a:rPr>
              <a:t>Using Locks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p:nvPr>
        </p:nvSpPr>
        <p:spPr>
          <a:xfrm>
            <a:off x="806450" y="1048463"/>
            <a:ext cx="7408863" cy="4422775"/>
          </a:xfrm>
          <a:ln/>
        </p:spPr>
        <p:txBody>
          <a:bodyPr/>
          <a:lstStyle/>
          <a:p>
            <a:pPr algn="l" eaLnBrk="1" hangingPunct="1">
              <a:lnSpc>
                <a:spcPct val="150000"/>
              </a:lnSpc>
              <a:buFont typeface="Monotype Sorts" pitchFamily="-84" charset="2"/>
              <a:buNone/>
              <a:tabLst>
                <a:tab pos="739775" algn="l"/>
                <a:tab pos="1020763" algn="l"/>
                <a:tab pos="1257300" algn="l"/>
              </a:tabLst>
            </a:pPr>
            <a:endParaRPr lang="en-US" altLang="en-US" sz="1800" dirty="0" smtClean="0">
              <a:solidFill>
                <a:srgbClr val="000000"/>
              </a:solidFill>
              <a:latin typeface="Times New Roman" pitchFamily="18" charset="0"/>
              <a:cs typeface="Times New Roman" pitchFamily="18" charset="0"/>
            </a:endParaRPr>
          </a:p>
          <a:p>
            <a:pPr algn="l" eaLnBrk="1" hangingPunct="1">
              <a:lnSpc>
                <a:spcPct val="150000"/>
              </a:lnSpc>
              <a:buFont typeface="Monotype Sorts" pitchFamily="-84" charset="2"/>
              <a:buNone/>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Definition:</a:t>
            </a:r>
            <a:endParaRPr lang="en-US" altLang="en-US" sz="1800" b="1" dirty="0" smtClean="0">
              <a:solidFill>
                <a:srgbClr val="000000"/>
              </a:solidFill>
              <a:latin typeface="Times New Roman" pitchFamily="18" charset="0"/>
              <a:cs typeface="Times New Roman" pitchFamily="18" charset="0"/>
            </a:endParaRPr>
          </a:p>
          <a:p>
            <a:pPr algn="l" eaLnBrk="1" hangingPunct="1">
              <a:lnSpc>
                <a:spcPct val="150000"/>
              </a:lnSpc>
              <a:buFont typeface="Monotype Sorts" pitchFamily="-84" charset="2"/>
              <a:buNone/>
              <a:tabLst>
                <a:tab pos="739775" algn="l"/>
                <a:tab pos="1020763" algn="l"/>
                <a:tab pos="1257300" algn="l"/>
              </a:tabLst>
            </a:pPr>
            <a:r>
              <a:rPr lang="en-US" altLang="en-US" sz="1800" b="1" dirty="0" smtClean="0">
                <a:solidFill>
                  <a:srgbClr val="000000"/>
                </a:solidFill>
                <a:latin typeface="Times New Roman" pitchFamily="18" charset="0"/>
                <a:cs typeface="Times New Roman" pitchFamily="18" charset="0"/>
              </a:rPr>
              <a:t>       </a:t>
            </a:r>
            <a:r>
              <a:rPr lang="en-US" altLang="en-US" sz="1800" b="1" dirty="0" err="1" smtClean="0">
                <a:solidFill>
                  <a:srgbClr val="000000"/>
                </a:solidFill>
                <a:latin typeface="Times New Roman" pitchFamily="18" charset="0"/>
                <a:cs typeface="Times New Roman" pitchFamily="18" charset="0"/>
              </a:rPr>
              <a:t>boolean</a:t>
            </a:r>
            <a:r>
              <a:rPr lang="en-US" altLang="en-US" sz="1800" b="1" dirty="0" smtClean="0">
                <a:solidFill>
                  <a:srgbClr val="000000"/>
                </a:solidFill>
                <a:latin typeface="Times New Roman" pitchFamily="18" charset="0"/>
                <a:cs typeface="Times New Roman" pitchFamily="18" charset="0"/>
              </a:rPr>
              <a:t> </a:t>
            </a:r>
            <a:r>
              <a:rPr lang="en-US" altLang="en-US" sz="1800" b="1" dirty="0" err="1" smtClean="0">
                <a:solidFill>
                  <a:srgbClr val="000000"/>
                </a:solidFill>
                <a:latin typeface="Times New Roman" pitchFamily="18" charset="0"/>
                <a:cs typeface="Times New Roman" pitchFamily="18" charset="0"/>
              </a:rPr>
              <a:t>test_and_set</a:t>
            </a:r>
            <a:r>
              <a:rPr lang="en-US" altLang="en-US" sz="1800" b="1" dirty="0" smtClean="0">
                <a:solidFill>
                  <a:srgbClr val="000000"/>
                </a:solidFill>
                <a:latin typeface="Times New Roman" pitchFamily="18" charset="0"/>
                <a:cs typeface="Times New Roman" pitchFamily="18" charset="0"/>
              </a:rPr>
              <a:t> (</a:t>
            </a:r>
            <a:r>
              <a:rPr lang="en-US" altLang="en-US" sz="1800" b="1" dirty="0" err="1" smtClean="0">
                <a:solidFill>
                  <a:srgbClr val="000000"/>
                </a:solidFill>
                <a:latin typeface="Times New Roman" pitchFamily="18" charset="0"/>
                <a:cs typeface="Times New Roman" pitchFamily="18" charset="0"/>
              </a:rPr>
              <a:t>boolean</a:t>
            </a:r>
            <a:r>
              <a:rPr lang="en-US" altLang="en-US" sz="1800" b="1" dirty="0" smtClean="0">
                <a:solidFill>
                  <a:srgbClr val="000000"/>
                </a:solidFill>
                <a:latin typeface="Times New Roman" pitchFamily="18" charset="0"/>
                <a:cs typeface="Times New Roman" pitchFamily="18" charset="0"/>
              </a:rPr>
              <a:t> *target)</a:t>
            </a:r>
          </a:p>
          <a:p>
            <a:pPr algn="l" eaLnBrk="1" hangingPunct="1">
              <a:lnSpc>
                <a:spcPct val="150000"/>
              </a:lnSpc>
              <a:buFont typeface="Monotype Sorts" pitchFamily="-84" charset="2"/>
              <a:buNone/>
              <a:tabLst>
                <a:tab pos="739775" algn="l"/>
                <a:tab pos="1020763" algn="l"/>
                <a:tab pos="1257300" algn="l"/>
              </a:tabLst>
            </a:pPr>
            <a:r>
              <a:rPr lang="en-US" altLang="en-US" sz="1800" b="1" dirty="0" smtClean="0">
                <a:solidFill>
                  <a:srgbClr val="000000"/>
                </a:solidFill>
                <a:latin typeface="Times New Roman" pitchFamily="18" charset="0"/>
                <a:cs typeface="Times New Roman" pitchFamily="18" charset="0"/>
              </a:rPr>
              <a:t>          {</a:t>
            </a:r>
          </a:p>
          <a:p>
            <a:pPr algn="l" eaLnBrk="1" hangingPunct="1">
              <a:lnSpc>
                <a:spcPct val="150000"/>
              </a:lnSpc>
              <a:buFont typeface="Monotype Sorts" pitchFamily="-84" charset="2"/>
              <a:buNone/>
              <a:tabLst>
                <a:tab pos="739775" algn="l"/>
                <a:tab pos="1020763" algn="l"/>
                <a:tab pos="1257300" algn="l"/>
              </a:tabLst>
            </a:pPr>
            <a:r>
              <a:rPr lang="en-US" altLang="en-US" sz="1800" b="1" dirty="0" smtClean="0">
                <a:solidFill>
                  <a:srgbClr val="000000"/>
                </a:solidFill>
                <a:latin typeface="Times New Roman" pitchFamily="18" charset="0"/>
                <a:cs typeface="Times New Roman" pitchFamily="18" charset="0"/>
              </a:rPr>
              <a:t>               </a:t>
            </a:r>
            <a:r>
              <a:rPr lang="en-US" altLang="en-US" sz="1800" b="1" dirty="0" err="1" smtClean="0">
                <a:solidFill>
                  <a:srgbClr val="000000"/>
                </a:solidFill>
                <a:latin typeface="Times New Roman" pitchFamily="18" charset="0"/>
                <a:cs typeface="Times New Roman" pitchFamily="18" charset="0"/>
              </a:rPr>
              <a:t>boolean</a:t>
            </a:r>
            <a:r>
              <a:rPr lang="en-US" altLang="en-US" sz="1800" b="1" dirty="0" smtClean="0">
                <a:solidFill>
                  <a:srgbClr val="000000"/>
                </a:solidFill>
                <a:latin typeface="Times New Roman" pitchFamily="18" charset="0"/>
                <a:cs typeface="Times New Roman" pitchFamily="18" charset="0"/>
              </a:rPr>
              <a:t> </a:t>
            </a:r>
            <a:r>
              <a:rPr lang="en-US" altLang="en-US" sz="1800" b="1" dirty="0" err="1" smtClean="0">
                <a:solidFill>
                  <a:srgbClr val="000000"/>
                </a:solidFill>
                <a:latin typeface="Times New Roman" pitchFamily="18" charset="0"/>
                <a:cs typeface="Times New Roman" pitchFamily="18" charset="0"/>
              </a:rPr>
              <a:t>rv</a:t>
            </a:r>
            <a:r>
              <a:rPr lang="en-US" altLang="en-US" sz="1800" b="1" dirty="0" smtClean="0">
                <a:solidFill>
                  <a:srgbClr val="000000"/>
                </a:solidFill>
                <a:latin typeface="Times New Roman" pitchFamily="18" charset="0"/>
                <a:cs typeface="Times New Roman" pitchFamily="18" charset="0"/>
              </a:rPr>
              <a:t> = *target;</a:t>
            </a:r>
          </a:p>
          <a:p>
            <a:pPr algn="l" eaLnBrk="1" hangingPunct="1">
              <a:lnSpc>
                <a:spcPct val="150000"/>
              </a:lnSpc>
              <a:buFont typeface="Monotype Sorts" pitchFamily="-84" charset="2"/>
              <a:buNone/>
              <a:tabLst>
                <a:tab pos="739775" algn="l"/>
                <a:tab pos="1020763" algn="l"/>
                <a:tab pos="1257300" algn="l"/>
              </a:tabLst>
            </a:pPr>
            <a:r>
              <a:rPr lang="en-US" altLang="en-US" sz="1800" b="1" dirty="0" smtClean="0">
                <a:solidFill>
                  <a:srgbClr val="000000"/>
                </a:solidFill>
                <a:latin typeface="Times New Roman" pitchFamily="18" charset="0"/>
                <a:cs typeface="Times New Roman" pitchFamily="18" charset="0"/>
              </a:rPr>
              <a:t>               *target = TRUE;</a:t>
            </a:r>
          </a:p>
          <a:p>
            <a:pPr algn="l" eaLnBrk="1" hangingPunct="1">
              <a:lnSpc>
                <a:spcPct val="150000"/>
              </a:lnSpc>
              <a:buFont typeface="Monotype Sorts" pitchFamily="-84" charset="2"/>
              <a:buNone/>
              <a:tabLst>
                <a:tab pos="739775" algn="l"/>
                <a:tab pos="1020763" algn="l"/>
                <a:tab pos="1257300" algn="l"/>
              </a:tabLst>
            </a:pPr>
            <a:r>
              <a:rPr lang="en-US" altLang="en-US" sz="1800" b="1" dirty="0" smtClean="0">
                <a:solidFill>
                  <a:srgbClr val="000000"/>
                </a:solidFill>
                <a:latin typeface="Times New Roman" pitchFamily="18" charset="0"/>
                <a:cs typeface="Times New Roman" pitchFamily="18" charset="0"/>
              </a:rPr>
              <a:t>               return </a:t>
            </a:r>
            <a:r>
              <a:rPr lang="en-US" altLang="en-US" sz="1800" b="1" dirty="0" err="1" smtClean="0">
                <a:solidFill>
                  <a:srgbClr val="000000"/>
                </a:solidFill>
                <a:latin typeface="Times New Roman" pitchFamily="18" charset="0"/>
                <a:cs typeface="Times New Roman" pitchFamily="18" charset="0"/>
              </a:rPr>
              <a:t>rv</a:t>
            </a:r>
            <a:r>
              <a:rPr lang="en-US" altLang="en-US" sz="1800" b="1" dirty="0" smtClean="0">
                <a:solidFill>
                  <a:srgbClr val="000000"/>
                </a:solidFill>
                <a:latin typeface="Times New Roman" pitchFamily="18" charset="0"/>
                <a:cs typeface="Times New Roman" pitchFamily="18" charset="0"/>
              </a:rPr>
              <a:t>:</a:t>
            </a:r>
          </a:p>
          <a:p>
            <a:pPr algn="l" eaLnBrk="1" hangingPunct="1">
              <a:lnSpc>
                <a:spcPct val="150000"/>
              </a:lnSpc>
              <a:buFont typeface="Monotype Sorts" pitchFamily="-84" charset="2"/>
              <a:buNone/>
              <a:tabLst>
                <a:tab pos="739775" algn="l"/>
                <a:tab pos="1020763" algn="l"/>
                <a:tab pos="1257300" algn="l"/>
              </a:tabLst>
            </a:pPr>
            <a:r>
              <a:rPr lang="en-US" altLang="en-US" sz="1800" b="1" dirty="0" smtClean="0">
                <a:solidFill>
                  <a:srgbClr val="000000"/>
                </a:solidFill>
                <a:latin typeface="Times New Roman" pitchFamily="18" charset="0"/>
                <a:cs typeface="Times New Roman" pitchFamily="18" charset="0"/>
              </a:rPr>
              <a:t>          }</a:t>
            </a:r>
            <a:endParaRPr lang="en-US" altLang="en-US" sz="1800" dirty="0" smtClean="0">
              <a:solidFill>
                <a:srgbClr val="0000FF"/>
              </a:solidFill>
              <a:latin typeface="Times New Roman" pitchFamily="18" charset="0"/>
              <a:cs typeface="Times New Roman" pitchFamily="18" charset="0"/>
            </a:endParaRPr>
          </a:p>
          <a:p>
            <a:pPr algn="l" eaLnBrk="1" hangingPunct="1">
              <a:lnSpc>
                <a:spcPct val="150000"/>
              </a:lnSpc>
              <a:buFont typeface="Monotype Sorts" pitchFamily="-84" charset="2"/>
              <a:buAutoNum type="arabicPeriod"/>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Executed </a:t>
            </a:r>
            <a:r>
              <a:rPr lang="en-US" altLang="en-US" sz="1800" dirty="0" smtClean="0">
                <a:solidFill>
                  <a:srgbClr val="000000"/>
                </a:solidFill>
                <a:latin typeface="Times New Roman" pitchFamily="18" charset="0"/>
                <a:cs typeface="Times New Roman" pitchFamily="18" charset="0"/>
              </a:rPr>
              <a:t>atomically</a:t>
            </a:r>
          </a:p>
          <a:p>
            <a:pPr algn="l" eaLnBrk="1" hangingPunct="1">
              <a:lnSpc>
                <a:spcPct val="150000"/>
              </a:lnSpc>
              <a:buFont typeface="Monotype Sorts" pitchFamily="-84" charset="2"/>
              <a:buAutoNum type="arabicPeriod"/>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Returns </a:t>
            </a:r>
            <a:r>
              <a:rPr lang="en-US" altLang="en-US" sz="1800" dirty="0" smtClean="0">
                <a:solidFill>
                  <a:srgbClr val="000000"/>
                </a:solidFill>
                <a:latin typeface="Times New Roman" pitchFamily="18" charset="0"/>
                <a:cs typeface="Times New Roman" pitchFamily="18" charset="0"/>
              </a:rPr>
              <a:t>the original value of passed parameter</a:t>
            </a:r>
          </a:p>
          <a:p>
            <a:pPr algn="l" eaLnBrk="1" hangingPunct="1">
              <a:lnSpc>
                <a:spcPct val="150000"/>
              </a:lnSpc>
              <a:buFont typeface="Monotype Sorts" pitchFamily="-84" charset="2"/>
              <a:buAutoNum type="arabicPeriod"/>
              <a:tabLst>
                <a:tab pos="739775" algn="l"/>
                <a:tab pos="1020763" algn="l"/>
                <a:tab pos="1257300" algn="l"/>
              </a:tabLst>
            </a:pPr>
            <a:r>
              <a:rPr lang="en-US" altLang="en-US" sz="1800" dirty="0" smtClean="0">
                <a:solidFill>
                  <a:srgbClr val="000000"/>
                </a:solidFill>
                <a:latin typeface="Times New Roman" pitchFamily="18" charset="0"/>
                <a:cs typeface="Times New Roman" pitchFamily="18" charset="0"/>
              </a:rPr>
              <a:t> Set </a:t>
            </a:r>
            <a:r>
              <a:rPr lang="en-US" altLang="en-US" sz="1800" dirty="0" smtClean="0">
                <a:solidFill>
                  <a:srgbClr val="000000"/>
                </a:solidFill>
                <a:latin typeface="Times New Roman" pitchFamily="18" charset="0"/>
                <a:cs typeface="Times New Roman" pitchFamily="18" charset="0"/>
              </a:rPr>
              <a:t>the new value of passed parameter to “TRUE”.</a:t>
            </a:r>
          </a:p>
          <a:p>
            <a:pPr algn="l" eaLnBrk="1" hangingPunct="1">
              <a:lnSpc>
                <a:spcPct val="150000"/>
              </a:lnSpc>
              <a:buFont typeface="Monotype Sorts" pitchFamily="-84" charset="2"/>
              <a:buAutoNum type="arabicPeriod"/>
              <a:tabLst>
                <a:tab pos="739775" algn="l"/>
                <a:tab pos="1020763" algn="l"/>
                <a:tab pos="1257300" algn="l"/>
              </a:tabLst>
            </a:pPr>
            <a:endParaRPr lang="en-US" altLang="en-US" sz="1800" dirty="0" smtClean="0">
              <a:solidFill>
                <a:srgbClr val="0000FF"/>
              </a:solidFill>
              <a:latin typeface="Times New Roman" pitchFamily="18" charset="0"/>
              <a:cs typeface="Times New Roman" pitchFamily="18" charset="0"/>
            </a:endParaRPr>
          </a:p>
        </p:txBody>
      </p:sp>
      <p:sp>
        <p:nvSpPr>
          <p:cNvPr id="40962" name="Rectangle 2"/>
          <p:cNvSpPr>
            <a:spLocks noGrp="1"/>
          </p:cNvSpPr>
          <p:nvPr>
            <p:ph type="title"/>
          </p:nvPr>
        </p:nvSpPr>
        <p:spPr>
          <a:xfrm>
            <a:off x="514350" y="161925"/>
            <a:ext cx="5738813" cy="576263"/>
          </a:xfrm>
        </p:spPr>
        <p:txBody>
          <a:bodyPr/>
          <a:lstStyle/>
          <a:p>
            <a:pPr eaLnBrk="1" hangingPunct="1"/>
            <a:r>
              <a:rPr lang="en-US" altLang="en-US" sz="2400" b="1" dirty="0" err="1" smtClean="0">
                <a:solidFill>
                  <a:srgbClr val="000000"/>
                </a:solidFill>
              </a:rPr>
              <a:t>test_and_set</a:t>
            </a:r>
            <a:r>
              <a:rPr lang="en-US" altLang="en-US" sz="2400" b="1" dirty="0" smtClean="0">
                <a:solidFill>
                  <a:srgbClr val="000000"/>
                </a:solidFill>
              </a:rPr>
              <a:t>  Instruction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p:cNvSpPr>
            <a:spLocks noGrp="1" noChangeArrowheads="1"/>
          </p:cNvSpPr>
          <p:nvPr>
            <p:ph type="body"/>
          </p:nvPr>
        </p:nvSpPr>
        <p:spPr>
          <a:xfrm>
            <a:off x="847725" y="1165225"/>
            <a:ext cx="3590051" cy="2869880"/>
          </a:xfrm>
          <a:ln/>
        </p:spPr>
        <p:txBody>
          <a:bodyPr/>
          <a:lstStyle/>
          <a:p>
            <a:pPr lvl="2" algn="l">
              <a:lnSpc>
                <a:spcPct val="150000"/>
              </a:lnSpc>
              <a:buFont typeface="Wingdings" pitchFamily="2" charset="2"/>
              <a:buChar char="Ø"/>
            </a:pPr>
            <a:r>
              <a:rPr lang="en-US" altLang="en-US" sz="1800" dirty="0" smtClean="0">
                <a:solidFill>
                  <a:srgbClr val="000000"/>
                </a:solidFill>
                <a:latin typeface="+mn-lt"/>
              </a:rPr>
              <a:t> Background</a:t>
            </a:r>
          </a:p>
          <a:p>
            <a:pPr lvl="2" algn="l">
              <a:lnSpc>
                <a:spcPct val="150000"/>
              </a:lnSpc>
              <a:buFont typeface="Wingdings" pitchFamily="2" charset="2"/>
              <a:buChar char="Ø"/>
            </a:pPr>
            <a:r>
              <a:rPr lang="en-US" altLang="en-US" sz="1800" dirty="0" smtClean="0">
                <a:solidFill>
                  <a:srgbClr val="000000"/>
                </a:solidFill>
                <a:latin typeface="+mn-lt"/>
              </a:rPr>
              <a:t> </a:t>
            </a:r>
            <a:r>
              <a:rPr lang="en-US" altLang="en-US" sz="1800" dirty="0" smtClean="0">
                <a:solidFill>
                  <a:srgbClr val="000000"/>
                </a:solidFill>
                <a:latin typeface="+mn-lt"/>
              </a:rPr>
              <a:t>The </a:t>
            </a:r>
            <a:r>
              <a:rPr lang="en-US" altLang="en-US" sz="1800" dirty="0" smtClean="0">
                <a:solidFill>
                  <a:srgbClr val="000000"/>
                </a:solidFill>
                <a:latin typeface="+mn-lt"/>
              </a:rPr>
              <a:t>Critical-Section </a:t>
            </a:r>
            <a:r>
              <a:rPr lang="en-US" altLang="en-US" sz="1800" dirty="0" smtClean="0">
                <a:solidFill>
                  <a:srgbClr val="000000"/>
                </a:solidFill>
                <a:latin typeface="+mn-lt"/>
              </a:rPr>
              <a:t>Problem</a:t>
            </a:r>
          </a:p>
          <a:p>
            <a:pPr lvl="2" algn="l">
              <a:lnSpc>
                <a:spcPct val="150000"/>
              </a:lnSpc>
              <a:buFont typeface="Wingdings" pitchFamily="2" charset="2"/>
              <a:buChar char="Ø"/>
            </a:pPr>
            <a:r>
              <a:rPr lang="en-US" altLang="en-US" sz="1800" dirty="0" smtClean="0">
                <a:solidFill>
                  <a:srgbClr val="000000"/>
                </a:solidFill>
                <a:latin typeface="+mn-lt"/>
              </a:rPr>
              <a:t> </a:t>
            </a:r>
            <a:r>
              <a:rPr lang="en-US" altLang="en-US" sz="1800" dirty="0" smtClean="0">
                <a:solidFill>
                  <a:srgbClr val="000000"/>
                </a:solidFill>
                <a:latin typeface="+mn-lt"/>
              </a:rPr>
              <a:t>Peterson</a:t>
            </a:r>
            <a:r>
              <a:rPr lang="ja-JP" altLang="en-US" sz="1800" smtClean="0">
                <a:solidFill>
                  <a:srgbClr val="000000"/>
                </a:solidFill>
                <a:latin typeface="+mn-lt"/>
                <a:ea typeface="MS PGothic" pitchFamily="34" charset="-128"/>
              </a:rPr>
              <a:t>’</a:t>
            </a:r>
            <a:r>
              <a:rPr lang="en-US" altLang="ja-JP" sz="1800" dirty="0" smtClean="0">
                <a:solidFill>
                  <a:srgbClr val="000000"/>
                </a:solidFill>
                <a:latin typeface="+mn-lt"/>
                <a:ea typeface="MS PGothic" pitchFamily="34" charset="-128"/>
              </a:rPr>
              <a:t>s </a:t>
            </a:r>
            <a:r>
              <a:rPr lang="en-US" altLang="ja-JP" sz="1800" dirty="0" smtClean="0">
                <a:solidFill>
                  <a:srgbClr val="000000"/>
                </a:solidFill>
                <a:latin typeface="+mn-lt"/>
                <a:ea typeface="MS PGothic" pitchFamily="34" charset="-128"/>
              </a:rPr>
              <a:t>Solution</a:t>
            </a:r>
          </a:p>
          <a:p>
            <a:pPr lvl="2" algn="l">
              <a:lnSpc>
                <a:spcPct val="150000"/>
              </a:lnSpc>
              <a:buFont typeface="Wingdings" pitchFamily="2" charset="2"/>
              <a:buChar char="Ø"/>
            </a:pPr>
            <a:r>
              <a:rPr lang="en-US" altLang="en-US" sz="1800" dirty="0" smtClean="0">
                <a:solidFill>
                  <a:srgbClr val="000000"/>
                </a:solidFill>
                <a:latin typeface="+mn-lt"/>
                <a:ea typeface="MS PGothic" pitchFamily="34" charset="-128"/>
              </a:rPr>
              <a:t> </a:t>
            </a:r>
            <a:r>
              <a:rPr lang="en-US" altLang="en-US" sz="1800" dirty="0" smtClean="0">
                <a:solidFill>
                  <a:srgbClr val="000000"/>
                </a:solidFill>
                <a:latin typeface="+mn-lt"/>
              </a:rPr>
              <a:t>Synchronization Hardware</a:t>
            </a:r>
          </a:p>
          <a:p>
            <a:pPr lvl="2" algn="l">
              <a:lnSpc>
                <a:spcPct val="150000"/>
              </a:lnSpc>
              <a:buFont typeface="Wingdings" pitchFamily="2" charset="2"/>
              <a:buChar char="Ø"/>
            </a:pPr>
            <a:r>
              <a:rPr lang="en-US" altLang="en-US" sz="1800" dirty="0" smtClean="0">
                <a:solidFill>
                  <a:srgbClr val="000000"/>
                </a:solidFill>
                <a:latin typeface="+mn-lt"/>
              </a:rPr>
              <a:t> </a:t>
            </a:r>
            <a:r>
              <a:rPr lang="en-US" altLang="en-US" sz="1800" dirty="0" err="1" smtClean="0">
                <a:solidFill>
                  <a:srgbClr val="000000"/>
                </a:solidFill>
                <a:latin typeface="+mn-lt"/>
              </a:rPr>
              <a:t>Mutex</a:t>
            </a:r>
            <a:r>
              <a:rPr lang="en-US" altLang="en-US" sz="1800" dirty="0" smtClean="0">
                <a:solidFill>
                  <a:srgbClr val="000000"/>
                </a:solidFill>
                <a:latin typeface="+mn-lt"/>
              </a:rPr>
              <a:t> Locks</a:t>
            </a:r>
            <a:endParaRPr lang="en-US" altLang="en-US" sz="1800" dirty="0" smtClean="0">
              <a:solidFill>
                <a:srgbClr val="000000"/>
              </a:solidFill>
              <a:latin typeface="+mn-lt"/>
            </a:endParaRPr>
          </a:p>
        </p:txBody>
      </p:sp>
      <p:sp>
        <p:nvSpPr>
          <p:cNvPr id="6146" name="Rectangle 2"/>
          <p:cNvSpPr>
            <a:spLocks noGrp="1"/>
          </p:cNvSpPr>
          <p:nvPr>
            <p:ph type="title"/>
          </p:nvPr>
        </p:nvSpPr>
        <p:spPr>
          <a:xfrm>
            <a:off x="471488" y="214313"/>
            <a:ext cx="3989387" cy="576262"/>
          </a:xfrm>
        </p:spPr>
        <p:txBody>
          <a:bodyPr/>
          <a:lstStyle/>
          <a:p>
            <a:pPr algn="l" eaLnBrk="1" hangingPunct="1"/>
            <a:r>
              <a:rPr lang="en-US" sz="2400" b="1" dirty="0" smtClean="0"/>
              <a:t>Content</a:t>
            </a:r>
            <a:endParaRPr lang="en-US" altLang="en-US" sz="2400" b="1" dirty="0" smtClean="0">
              <a:solidFill>
                <a:srgbClr val="000000"/>
              </a:solidFill>
            </a:endParaRPr>
          </a:p>
        </p:txBody>
      </p:sp>
      <p:sp>
        <p:nvSpPr>
          <p:cNvPr id="6147" name="Rectangle 5"/>
          <p:cNvSpPr>
            <a:spLocks noChangeArrowheads="1"/>
          </p:cNvSpPr>
          <p:nvPr/>
        </p:nvSpPr>
        <p:spPr bwMode="auto">
          <a:xfrm>
            <a:off x="2286000" y="5116513"/>
            <a:ext cx="4078288" cy="923925"/>
          </a:xfrm>
          <a:prstGeom prst="rect">
            <a:avLst/>
          </a:prstGeom>
          <a:noFill/>
          <a:ln w="9525">
            <a:noFill/>
            <a:miter lim="800000"/>
            <a:headEnd/>
            <a:tailEnd/>
          </a:ln>
        </p:spPr>
        <p:txBody>
          <a:bodyPr lIns="91426" tIns="45714" rIns="91426" bIns="45714">
            <a:spAutoFit/>
          </a:bodyPr>
          <a:lstStyle/>
          <a:p>
            <a:endParaRPr kumimoji="1" lang="en-US" altLang="en-US">
              <a:latin typeface="Helvetica" pitchFamily="-84" charset="0"/>
            </a:endParaRPr>
          </a:p>
          <a:p>
            <a:endParaRPr kumimoji="1" lang="en-US" altLang="en-US">
              <a:latin typeface="Helvetica" pitchFamily="-84" charset="0"/>
            </a:endParaRPr>
          </a:p>
          <a:p>
            <a:endParaRPr kumimoji="1" lang="en-US" altLang="en-US">
              <a:latin typeface="Helvetica" pitchFamily="-8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p:nvPr>
        </p:nvSpPr>
        <p:spPr>
          <a:xfrm>
            <a:off x="869950" y="1405550"/>
            <a:ext cx="6865938" cy="4138607"/>
          </a:xfrm>
          <a:noFill/>
          <a:ln/>
        </p:spPr>
        <p:txBody>
          <a:bodyPr>
            <a:noAutofit/>
          </a:bodyPr>
          <a:lstStyle/>
          <a:p>
            <a:pPr marL="342866" indent="-342866" algn="just" eaLnBrk="1" fontAlgn="auto" hangingPunct="1">
              <a:lnSpc>
                <a:spcPct val="150000"/>
              </a:lnSpc>
              <a:spcBef>
                <a:spcPts val="0"/>
              </a:spcBef>
              <a:spcAft>
                <a:spcPts val="0"/>
              </a:spcAft>
              <a:tabLst>
                <a:tab pos="742278" algn="l"/>
                <a:tab pos="1023411" algn="l"/>
                <a:tab pos="1258984" algn="l"/>
              </a:tabLst>
              <a:defRPr/>
            </a:pPr>
            <a:r>
              <a:rPr lang="en-US" sz="1800" dirty="0">
                <a:solidFill>
                  <a:sysClr val="windowText" lastClr="000000"/>
                </a:solidFill>
                <a:latin typeface="Times New Roman" pitchFamily="18" charset="0"/>
                <a:ea typeface="ＭＳ Ｐゴシック" charset="0"/>
                <a:cs typeface="Times New Roman" pitchFamily="18" charset="0"/>
              </a:rPr>
              <a:t>Shared Boolean variable lock, initialized to FALSE</a:t>
            </a:r>
          </a:p>
          <a:p>
            <a:pPr marL="342866" indent="-342866" algn="just" eaLnBrk="1" fontAlgn="auto" hangingPunct="1">
              <a:lnSpc>
                <a:spcPct val="150000"/>
              </a:lnSpc>
              <a:spcBef>
                <a:spcPts val="0"/>
              </a:spcBef>
              <a:spcAft>
                <a:spcPts val="0"/>
              </a:spcAft>
              <a:tabLst>
                <a:tab pos="742278" algn="l"/>
                <a:tab pos="1023411" algn="l"/>
                <a:tab pos="1258984" algn="l"/>
              </a:tabLst>
              <a:defRPr/>
            </a:pPr>
            <a:r>
              <a:rPr lang="en-US" sz="1800" dirty="0">
                <a:solidFill>
                  <a:sysClr val="windowText" lastClr="000000"/>
                </a:solidFill>
                <a:latin typeface="Times New Roman" pitchFamily="18" charset="0"/>
                <a:ea typeface="ＭＳ Ｐゴシック" charset="0"/>
                <a:cs typeface="Times New Roman" pitchFamily="18" charset="0"/>
              </a:rPr>
              <a:t>Solution:</a:t>
            </a:r>
            <a:endParaRPr lang="en-US" sz="1400" b="1" dirty="0">
              <a:solidFill>
                <a:sysClr val="windowText" lastClr="000000"/>
              </a:solidFill>
              <a:latin typeface="Times New Roman" pitchFamily="18" charset="0"/>
              <a:ea typeface="ＭＳ Ｐゴシック" charset="0"/>
              <a:cs typeface="Times New Roman" pitchFamily="18" charset="0"/>
            </a:endParaRPr>
          </a:p>
          <a:p>
            <a:pPr algn="just" eaLnBrk="1" fontAlgn="auto" hangingPunct="1">
              <a:lnSpc>
                <a:spcPct val="150000"/>
              </a:lnSpc>
              <a:spcBef>
                <a:spcPts val="0"/>
              </a:spcBef>
              <a:spcAft>
                <a:spcPts val="0"/>
              </a:spcAft>
              <a:buFont typeface="Monotype Sorts" pitchFamily="-84" charset="2"/>
              <a:buNone/>
              <a:defRPr/>
            </a:pPr>
            <a:r>
              <a:rPr lang="en-US" sz="1400" b="1" dirty="0">
                <a:solidFill>
                  <a:sysClr val="windowText" lastClr="000000"/>
                </a:solidFill>
                <a:latin typeface="Times New Roman" pitchFamily="18" charset="0"/>
                <a:ea typeface="ＭＳ Ｐゴシック" pitchFamily="-84" charset="-128"/>
                <a:cs typeface="Times New Roman" pitchFamily="18" charset="0"/>
              </a:rPr>
              <a:t>       </a:t>
            </a:r>
            <a:r>
              <a:rPr lang="en-US" altLang="en-US" sz="1600" b="1" dirty="0" err="1">
                <a:solidFill>
                  <a:srgbClr val="000000"/>
                </a:solidFill>
                <a:latin typeface="Times New Roman" pitchFamily="18" charset="0"/>
                <a:cs typeface="Times New Roman" pitchFamily="18" charset="0"/>
              </a:rPr>
              <a:t>do {</a:t>
            </a:r>
            <a:br>
              <a:rPr lang="en-US" altLang="en-US" sz="1600" b="1" dirty="0" err="1">
                <a:solidFill>
                  <a:srgbClr val="000000"/>
                </a:solidFill>
                <a:latin typeface="Times New Roman" pitchFamily="18" charset="0"/>
                <a:cs typeface="Times New Roman" pitchFamily="18" charset="0"/>
              </a:rPr>
            </a:br>
            <a:r>
              <a:rPr lang="en-US" altLang="en-US" sz="1600" b="1" dirty="0" err="1">
                <a:solidFill>
                  <a:srgbClr val="000000"/>
                </a:solidFill>
                <a:latin typeface="Times New Roman" pitchFamily="18" charset="0"/>
                <a:cs typeface="Times New Roman" pitchFamily="18" charset="0"/>
              </a:rPr>
              <a:t>          while (test_and_set(&amp;lock)) </a:t>
            </a:r>
          </a:p>
          <a:p>
            <a:pPr algn="just" eaLnBrk="1" fontAlgn="auto" hangingPunct="1">
              <a:lnSpc>
                <a:spcPct val="150000"/>
              </a:lnSpc>
              <a:spcBef>
                <a:spcPts val="0"/>
              </a:spcBef>
              <a:spcAft>
                <a:spcPts val="0"/>
              </a:spcAft>
              <a:buFont typeface="Monotype Sorts" pitchFamily="-84" charset="2"/>
              <a:buNone/>
              <a:defRPr/>
            </a:pPr>
            <a:r>
              <a:rPr lang="en-US" altLang="en-US" sz="1600" b="1" dirty="0" err="1">
                <a:solidFill>
                  <a:srgbClr val="000000"/>
                </a:solidFill>
                <a:latin typeface="Times New Roman" pitchFamily="18" charset="0"/>
                <a:cs typeface="Times New Roman" pitchFamily="18" charset="0"/>
              </a:rPr>
              <a:t>             ; /* do nothing */ </a:t>
            </a:r>
          </a:p>
          <a:p>
            <a:pPr algn="just" eaLnBrk="1" fontAlgn="auto" hangingPunct="1">
              <a:lnSpc>
                <a:spcPct val="150000"/>
              </a:lnSpc>
              <a:spcBef>
                <a:spcPts val="0"/>
              </a:spcBef>
              <a:spcAft>
                <a:spcPts val="0"/>
              </a:spcAft>
              <a:buFont typeface="Monotype Sorts" pitchFamily="-84" charset="2"/>
              <a:buNone/>
              <a:defRPr/>
            </a:pPr>
            <a:r>
              <a:rPr lang="en-US" altLang="en-US" sz="1600" b="1" dirty="0" err="1">
                <a:solidFill>
                  <a:srgbClr val="000000"/>
                </a:solidFill>
                <a:latin typeface="Times New Roman" pitchFamily="18" charset="0"/>
                <a:cs typeface="Times New Roman" pitchFamily="18" charset="0"/>
              </a:rPr>
              <a:t>                 /* critical section */ </a:t>
            </a:r>
          </a:p>
          <a:p>
            <a:pPr algn="just" eaLnBrk="1" fontAlgn="auto" hangingPunct="1">
              <a:lnSpc>
                <a:spcPct val="150000"/>
              </a:lnSpc>
              <a:spcBef>
                <a:spcPts val="0"/>
              </a:spcBef>
              <a:spcAft>
                <a:spcPts val="0"/>
              </a:spcAft>
              <a:buFont typeface="Monotype Sorts" pitchFamily="-84" charset="2"/>
              <a:buNone/>
              <a:defRPr/>
            </a:pPr>
            <a:r>
              <a:rPr lang="en-US" altLang="en-US" sz="1600" b="1" dirty="0" err="1">
                <a:solidFill>
                  <a:srgbClr val="000000"/>
                </a:solidFill>
                <a:latin typeface="Times New Roman" pitchFamily="18" charset="0"/>
                <a:cs typeface="Times New Roman" pitchFamily="18" charset="0"/>
              </a:rPr>
              <a:t>          lock = false; </a:t>
            </a:r>
          </a:p>
          <a:p>
            <a:pPr algn="just" eaLnBrk="1" fontAlgn="auto" hangingPunct="1">
              <a:lnSpc>
                <a:spcPct val="150000"/>
              </a:lnSpc>
              <a:spcBef>
                <a:spcPts val="0"/>
              </a:spcBef>
              <a:spcAft>
                <a:spcPts val="0"/>
              </a:spcAft>
              <a:buFont typeface="Monotype Sorts" pitchFamily="-84" charset="2"/>
              <a:buNone/>
              <a:defRPr/>
            </a:pPr>
            <a:r>
              <a:rPr lang="en-US" altLang="en-US" sz="1600" b="1" dirty="0" err="1">
                <a:solidFill>
                  <a:srgbClr val="000000"/>
                </a:solidFill>
                <a:latin typeface="Times New Roman" pitchFamily="18" charset="0"/>
                <a:cs typeface="Times New Roman" pitchFamily="18" charset="0"/>
              </a:rPr>
              <a:t>                 /* remainder section */ </a:t>
            </a:r>
          </a:p>
          <a:p>
            <a:pPr algn="just" eaLnBrk="1" fontAlgn="auto" hangingPunct="1">
              <a:lnSpc>
                <a:spcPct val="150000"/>
              </a:lnSpc>
              <a:spcBef>
                <a:spcPts val="0"/>
              </a:spcBef>
              <a:spcAft>
                <a:spcPts val="0"/>
              </a:spcAft>
              <a:buFont typeface="Monotype Sorts" pitchFamily="-84" charset="2"/>
              <a:buNone/>
              <a:defRPr/>
            </a:pPr>
            <a:r>
              <a:rPr lang="en-US" altLang="en-US" sz="1600" b="1" dirty="0" err="1">
                <a:solidFill>
                  <a:srgbClr val="000000"/>
                </a:solidFill>
                <a:latin typeface="Times New Roman" pitchFamily="18" charset="0"/>
                <a:cs typeface="Times New Roman" pitchFamily="18" charset="0"/>
              </a:rPr>
              <a:t>       } while (true);</a:t>
            </a:r>
            <a:r>
              <a:rPr lang="en-US" altLang="en-US" sz="1800" b="1" dirty="0" err="1">
                <a:solidFill>
                  <a:srgbClr val="000000"/>
                </a:solidFill>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Monotype Sorts" pitchFamily="-84" charset="2"/>
              <a:buNone/>
              <a:tabLst>
                <a:tab pos="742278" algn="l"/>
                <a:tab pos="1023411" algn="l"/>
                <a:tab pos="1258984" algn="l"/>
              </a:tabLst>
              <a:defRPr/>
            </a:pPr>
            <a:endParaRPr lang="en-US" sz="1800" dirty="0">
              <a:solidFill>
                <a:srgbClr val="0000FF"/>
              </a:solidFill>
              <a:latin typeface="Times New Roman" pitchFamily="18" charset="0"/>
              <a:ea typeface="ＭＳ Ｐゴシック" charset="0"/>
              <a:cs typeface="Times New Roman" pitchFamily="18" charset="0"/>
            </a:endParaRPr>
          </a:p>
          <a:p>
            <a:pPr algn="just" eaLnBrk="1" fontAlgn="auto" hangingPunct="1">
              <a:lnSpc>
                <a:spcPct val="150000"/>
              </a:lnSpc>
              <a:spcBef>
                <a:spcPts val="0"/>
              </a:spcBef>
              <a:spcAft>
                <a:spcPts val="0"/>
              </a:spcAft>
              <a:buFont typeface="Monotype Sorts" pitchFamily="-84" charset="2"/>
              <a:buNone/>
              <a:tabLst>
                <a:tab pos="742278" algn="l"/>
                <a:tab pos="1023411" algn="l"/>
                <a:tab pos="1258984" algn="l"/>
              </a:tabLst>
              <a:defRPr/>
            </a:pPr>
            <a:r>
              <a:rPr lang="en-US" sz="1800" dirty="0">
                <a:solidFill>
                  <a:sysClr val="windowText" lastClr="000000"/>
                </a:solidFill>
                <a:latin typeface="Times New Roman" pitchFamily="18" charset="0"/>
                <a:ea typeface="ＭＳ Ｐゴシック" charset="0"/>
                <a:cs typeface="Times New Roman" pitchFamily="18" charset="0"/>
              </a:rPr>
              <a:t>               </a:t>
            </a:r>
          </a:p>
        </p:txBody>
      </p:sp>
      <p:sp>
        <p:nvSpPr>
          <p:cNvPr id="43010" name="Rectangle 2"/>
          <p:cNvSpPr>
            <a:spLocks noGrp="1"/>
          </p:cNvSpPr>
          <p:nvPr>
            <p:ph type="title"/>
          </p:nvPr>
        </p:nvSpPr>
        <p:spPr>
          <a:xfrm>
            <a:off x="338138" y="161925"/>
            <a:ext cx="5815012" cy="576263"/>
          </a:xfrm>
        </p:spPr>
        <p:txBody>
          <a:bodyPr/>
          <a:lstStyle/>
          <a:p>
            <a:pPr eaLnBrk="1" hangingPunct="1"/>
            <a:r>
              <a:rPr lang="en-US" altLang="en-US" sz="2400" b="1" dirty="0" smtClean="0">
                <a:solidFill>
                  <a:srgbClr val="000000"/>
                </a:solidFill>
              </a:rPr>
              <a:t>Solution using </a:t>
            </a:r>
            <a:r>
              <a:rPr lang="en-US" altLang="en-US" sz="2400" b="1" dirty="0" err="1" smtClean="0">
                <a:solidFill>
                  <a:srgbClr val="000000"/>
                </a:solidFill>
              </a:rPr>
              <a:t>test_and_set</a:t>
            </a:r>
            <a:r>
              <a:rPr lang="en-US" altLang="en-US" sz="2400" b="1" dirty="0" smtClean="0">
                <a:solidFill>
                  <a:srgbClr val="000000"/>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noChangeArrowheads="1"/>
          </p:cNvSpPr>
          <p:nvPr>
            <p:ph type="body"/>
          </p:nvPr>
        </p:nvSpPr>
        <p:spPr>
          <a:xfrm>
            <a:off x="806450" y="1053025"/>
            <a:ext cx="7916863" cy="4867275"/>
          </a:xfrm>
          <a:ln/>
        </p:spPr>
        <p:txBody>
          <a:bodyPr/>
          <a:lstStyle/>
          <a:p>
            <a:pPr algn="just" eaLnBrk="1" hangingPunct="1">
              <a:lnSpc>
                <a:spcPct val="150000"/>
              </a:lnSpc>
              <a:buFont typeface="Monotype Sorts" pitchFamily="-84" charset="2"/>
              <a:buNone/>
              <a:tabLst>
                <a:tab pos="741363" algn="l"/>
                <a:tab pos="1022350" algn="l"/>
                <a:tab pos="1258888" algn="l"/>
              </a:tabLst>
            </a:pPr>
            <a:endParaRPr lang="en-US" altLang="en-US" sz="1800" dirty="0" smtClean="0">
              <a:solidFill>
                <a:srgbClr val="000000"/>
              </a:solidFill>
              <a:latin typeface="Times New Roman" pitchFamily="18" charset="0"/>
              <a:cs typeface="Times New Roman" pitchFamily="18" charset="0"/>
            </a:endParaRPr>
          </a:p>
          <a:p>
            <a:pPr algn="just" eaLnBrk="1" hangingPunct="1">
              <a:lnSpc>
                <a:spcPct val="150000"/>
              </a:lnSpc>
              <a:buFont typeface="Monotype Sorts" pitchFamily="-84" charset="2"/>
              <a:buNone/>
              <a:tabLst>
                <a:tab pos="741363" algn="l"/>
                <a:tab pos="1022350" algn="l"/>
                <a:tab pos="1258888" algn="l"/>
              </a:tabLst>
            </a:pPr>
            <a:r>
              <a:rPr lang="en-US" altLang="en-US" sz="1800" dirty="0" smtClean="0">
                <a:solidFill>
                  <a:srgbClr val="000000"/>
                </a:solidFill>
                <a:latin typeface="Times New Roman" pitchFamily="18" charset="0"/>
                <a:cs typeface="Times New Roman" pitchFamily="18" charset="0"/>
              </a:rPr>
              <a:t>Definition:</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a:t>
            </a:r>
            <a:r>
              <a:rPr lang="en-US" altLang="en-US" sz="1800" b="1" dirty="0" err="1" smtClean="0">
                <a:solidFill>
                  <a:srgbClr val="000000"/>
                </a:solidFill>
                <a:latin typeface="Times New Roman" pitchFamily="18" charset="0"/>
                <a:cs typeface="Times New Roman" pitchFamily="18" charset="0"/>
              </a:rPr>
              <a:t>int</a:t>
            </a:r>
            <a:r>
              <a:rPr lang="en-US" altLang="en-US" sz="1800" b="1" dirty="0" smtClean="0">
                <a:solidFill>
                  <a:srgbClr val="000000"/>
                </a:solidFill>
                <a:latin typeface="Times New Roman" pitchFamily="18" charset="0"/>
                <a:cs typeface="Times New Roman" pitchFamily="18" charset="0"/>
              </a:rPr>
              <a:t> compare _</a:t>
            </a:r>
            <a:r>
              <a:rPr lang="en-US" altLang="en-US" sz="1800" b="1" dirty="0" err="1" smtClean="0">
                <a:solidFill>
                  <a:srgbClr val="000000"/>
                </a:solidFill>
                <a:latin typeface="Times New Roman" pitchFamily="18" charset="0"/>
                <a:cs typeface="Times New Roman" pitchFamily="18" charset="0"/>
              </a:rPr>
              <a:t>and_swap</a:t>
            </a:r>
            <a:r>
              <a:rPr lang="en-US" altLang="en-US" sz="1800" b="1" dirty="0" smtClean="0">
                <a:solidFill>
                  <a:srgbClr val="000000"/>
                </a:solidFill>
                <a:latin typeface="Times New Roman" pitchFamily="18" charset="0"/>
                <a:cs typeface="Times New Roman" pitchFamily="18" charset="0"/>
              </a:rPr>
              <a:t>(</a:t>
            </a:r>
            <a:r>
              <a:rPr lang="en-US" altLang="en-US" sz="1800" b="1" dirty="0" err="1" smtClean="0">
                <a:solidFill>
                  <a:srgbClr val="000000"/>
                </a:solidFill>
                <a:latin typeface="Times New Roman" pitchFamily="18" charset="0"/>
                <a:cs typeface="Times New Roman" pitchFamily="18" charset="0"/>
              </a:rPr>
              <a:t>int</a:t>
            </a:r>
            <a:r>
              <a:rPr lang="en-US" altLang="en-US" sz="1800" b="1" dirty="0" smtClean="0">
                <a:solidFill>
                  <a:srgbClr val="000000"/>
                </a:solidFill>
                <a:latin typeface="Times New Roman" pitchFamily="18" charset="0"/>
                <a:cs typeface="Times New Roman" pitchFamily="18" charset="0"/>
              </a:rPr>
              <a:t> *value, </a:t>
            </a:r>
            <a:r>
              <a:rPr lang="en-US" altLang="en-US" sz="1800" b="1" dirty="0" err="1" smtClean="0">
                <a:solidFill>
                  <a:srgbClr val="000000"/>
                </a:solidFill>
                <a:latin typeface="Times New Roman" pitchFamily="18" charset="0"/>
                <a:cs typeface="Times New Roman" pitchFamily="18" charset="0"/>
              </a:rPr>
              <a:t>int</a:t>
            </a:r>
            <a:r>
              <a:rPr lang="en-US" altLang="en-US" sz="1800" b="1" dirty="0" smtClean="0">
                <a:solidFill>
                  <a:srgbClr val="000000"/>
                </a:solidFill>
                <a:latin typeface="Times New Roman" pitchFamily="18" charset="0"/>
                <a:cs typeface="Times New Roman" pitchFamily="18" charset="0"/>
              </a:rPr>
              <a:t> expected, </a:t>
            </a:r>
            <a:r>
              <a:rPr lang="en-US" altLang="en-US" sz="1800" b="1" dirty="0" err="1" smtClean="0">
                <a:solidFill>
                  <a:srgbClr val="000000"/>
                </a:solidFill>
                <a:latin typeface="Times New Roman" pitchFamily="18" charset="0"/>
                <a:cs typeface="Times New Roman" pitchFamily="18" charset="0"/>
              </a:rPr>
              <a:t>int</a:t>
            </a:r>
            <a:r>
              <a:rPr lang="en-US" altLang="en-US" sz="1800" b="1" dirty="0" smtClean="0">
                <a:solidFill>
                  <a:srgbClr val="000000"/>
                </a:solidFill>
                <a:latin typeface="Times New Roman" pitchFamily="18" charset="0"/>
                <a:cs typeface="Times New Roman" pitchFamily="18" charset="0"/>
              </a:rPr>
              <a:t> </a:t>
            </a:r>
            <a:r>
              <a:rPr lang="en-US" altLang="en-US" sz="1800" b="1" dirty="0" err="1" smtClean="0">
                <a:solidFill>
                  <a:srgbClr val="000000"/>
                </a:solidFill>
                <a:latin typeface="Times New Roman" pitchFamily="18" charset="0"/>
                <a:cs typeface="Times New Roman" pitchFamily="18" charset="0"/>
              </a:rPr>
              <a:t>new_value</a:t>
            </a:r>
            <a:r>
              <a:rPr lang="en-US" altLang="en-US" sz="1800" b="1" dirty="0" smtClean="0">
                <a:solidFill>
                  <a:srgbClr val="000000"/>
                </a:solidFill>
                <a:latin typeface="Times New Roman" pitchFamily="18" charset="0"/>
                <a:cs typeface="Times New Roman" pitchFamily="18" charset="0"/>
              </a:rPr>
              <a:t>) { </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a:t>
            </a:r>
            <a:r>
              <a:rPr lang="en-US" altLang="en-US" sz="1800" b="1" dirty="0" err="1" smtClean="0">
                <a:solidFill>
                  <a:srgbClr val="000000"/>
                </a:solidFill>
                <a:latin typeface="Times New Roman" pitchFamily="18" charset="0"/>
                <a:cs typeface="Times New Roman" pitchFamily="18" charset="0"/>
              </a:rPr>
              <a:t>int</a:t>
            </a:r>
            <a:r>
              <a:rPr lang="en-US" altLang="en-US" sz="1800" b="1" dirty="0" smtClean="0">
                <a:solidFill>
                  <a:srgbClr val="000000"/>
                </a:solidFill>
                <a:latin typeface="Times New Roman" pitchFamily="18" charset="0"/>
                <a:cs typeface="Times New Roman" pitchFamily="18" charset="0"/>
              </a:rPr>
              <a:t> temp = *value; </a:t>
            </a:r>
          </a:p>
          <a:p>
            <a:pPr algn="just" eaLnBrk="1" hangingPunct="1">
              <a:lnSpc>
                <a:spcPct val="150000"/>
              </a:lnSpc>
              <a:buFont typeface="Monotype Sorts" pitchFamily="-84" charset="2"/>
              <a:buNone/>
              <a:tabLst>
                <a:tab pos="741363" algn="l"/>
                <a:tab pos="1022350" algn="l"/>
                <a:tab pos="1258888" algn="l"/>
              </a:tabLst>
            </a:pPr>
            <a:endParaRPr lang="en-US" altLang="en-US" sz="1800" b="1" dirty="0" smtClean="0">
              <a:solidFill>
                <a:srgbClr val="000000"/>
              </a:solidFill>
              <a:latin typeface="Times New Roman" pitchFamily="18" charset="0"/>
              <a:cs typeface="Times New Roman" pitchFamily="18" charset="0"/>
            </a:endParaRP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if (*value == expected) </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*value = </a:t>
            </a:r>
            <a:r>
              <a:rPr lang="en-US" altLang="en-US" sz="1800" b="1" dirty="0" err="1" smtClean="0">
                <a:solidFill>
                  <a:srgbClr val="000000"/>
                </a:solidFill>
                <a:latin typeface="Times New Roman" pitchFamily="18" charset="0"/>
                <a:cs typeface="Times New Roman" pitchFamily="18" charset="0"/>
              </a:rPr>
              <a:t>new_value</a:t>
            </a:r>
            <a:r>
              <a:rPr lang="en-US" altLang="en-US" sz="1800" b="1" dirty="0" smtClean="0">
                <a:solidFill>
                  <a:srgbClr val="000000"/>
                </a:solidFill>
                <a:latin typeface="Times New Roman" pitchFamily="18" charset="0"/>
                <a:cs typeface="Times New Roman" pitchFamily="18" charset="0"/>
              </a:rPr>
              <a:t>; </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return temp; </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 </a:t>
            </a:r>
          </a:p>
          <a:p>
            <a:pPr algn="just" eaLnBrk="1" hangingPunct="1">
              <a:lnSpc>
                <a:spcPct val="150000"/>
              </a:lnSpc>
              <a:buFont typeface="Monotype Sorts" pitchFamily="-84" charset="2"/>
              <a:buAutoNum type="arabicPeriod"/>
              <a:tabLst>
                <a:tab pos="741363" algn="l"/>
                <a:tab pos="1022350" algn="l"/>
                <a:tab pos="1258888" algn="l"/>
              </a:tabLst>
            </a:pPr>
            <a:r>
              <a:rPr lang="en-US" altLang="en-US" sz="1800" dirty="0" smtClean="0">
                <a:solidFill>
                  <a:srgbClr val="000000"/>
                </a:solidFill>
                <a:latin typeface="Times New Roman" pitchFamily="18" charset="0"/>
                <a:cs typeface="Times New Roman" pitchFamily="18" charset="0"/>
              </a:rPr>
              <a:t>Executed atomically</a:t>
            </a:r>
          </a:p>
          <a:p>
            <a:pPr algn="just" eaLnBrk="1" hangingPunct="1">
              <a:lnSpc>
                <a:spcPct val="150000"/>
              </a:lnSpc>
              <a:buFont typeface="Monotype Sorts" pitchFamily="-84" charset="2"/>
              <a:buAutoNum type="arabicPeriod"/>
              <a:tabLst>
                <a:tab pos="741363" algn="l"/>
                <a:tab pos="1022350" algn="l"/>
                <a:tab pos="1258888" algn="l"/>
              </a:tabLst>
            </a:pPr>
            <a:r>
              <a:rPr lang="en-US" altLang="en-US" sz="1800" dirty="0" smtClean="0">
                <a:solidFill>
                  <a:srgbClr val="000000"/>
                </a:solidFill>
                <a:latin typeface="Times New Roman" pitchFamily="18" charset="0"/>
                <a:cs typeface="Times New Roman" pitchFamily="18" charset="0"/>
              </a:rPr>
              <a:t>Returns the original value of passed parameter “value”</a:t>
            </a:r>
          </a:p>
          <a:p>
            <a:pPr algn="just" eaLnBrk="1" hangingPunct="1">
              <a:lnSpc>
                <a:spcPct val="150000"/>
              </a:lnSpc>
              <a:buFont typeface="Monotype Sorts" pitchFamily="-84" charset="2"/>
              <a:buAutoNum type="arabicPeriod"/>
              <a:tabLst>
                <a:tab pos="741363" algn="l"/>
                <a:tab pos="1022350" algn="l"/>
                <a:tab pos="1258888" algn="l"/>
              </a:tabLst>
            </a:pPr>
            <a:r>
              <a:rPr lang="en-US" altLang="en-US" sz="1800" dirty="0" smtClean="0">
                <a:solidFill>
                  <a:srgbClr val="000000"/>
                </a:solidFill>
                <a:latin typeface="Times New Roman" pitchFamily="18" charset="0"/>
                <a:cs typeface="Times New Roman" pitchFamily="18" charset="0"/>
              </a:rPr>
              <a:t>Set  the variable “value”  the value of the passed parameter “</a:t>
            </a:r>
            <a:r>
              <a:rPr lang="en-US" altLang="en-US" sz="1800" dirty="0" err="1" smtClean="0">
                <a:solidFill>
                  <a:srgbClr val="000000"/>
                </a:solidFill>
                <a:latin typeface="Times New Roman" pitchFamily="18" charset="0"/>
                <a:cs typeface="Times New Roman" pitchFamily="18" charset="0"/>
              </a:rPr>
              <a:t>new_value</a:t>
            </a:r>
            <a:r>
              <a:rPr lang="en-US" altLang="en-US" sz="1800" dirty="0" smtClean="0">
                <a:solidFill>
                  <a:srgbClr val="000000"/>
                </a:solidFill>
                <a:latin typeface="Times New Roman" pitchFamily="18" charset="0"/>
                <a:cs typeface="Times New Roman" pitchFamily="18" charset="0"/>
              </a:rPr>
              <a:t>” but only if “value” ==“expected”. That is, the swap takes place only under this condition.</a:t>
            </a:r>
          </a:p>
          <a:p>
            <a:pPr algn="just" eaLnBrk="1" hangingPunct="1">
              <a:lnSpc>
                <a:spcPct val="150000"/>
              </a:lnSpc>
              <a:buFont typeface="Monotype Sorts" pitchFamily="-84" charset="2"/>
              <a:buAutoNum type="arabicPeriod"/>
              <a:tabLst>
                <a:tab pos="741363" algn="l"/>
                <a:tab pos="1022350" algn="l"/>
                <a:tab pos="1258888" algn="l"/>
              </a:tabLst>
            </a:pPr>
            <a:endParaRPr lang="en-US" altLang="en-US" sz="1800" dirty="0" smtClean="0">
              <a:solidFill>
                <a:srgbClr val="0000FF"/>
              </a:solidFill>
              <a:latin typeface="Times New Roman" pitchFamily="18" charset="0"/>
              <a:cs typeface="Times New Roman" pitchFamily="18" charset="0"/>
            </a:endParaRPr>
          </a:p>
        </p:txBody>
      </p:sp>
      <p:sp>
        <p:nvSpPr>
          <p:cNvPr id="45058" name="Rectangle 2"/>
          <p:cNvSpPr>
            <a:spLocks noGrp="1"/>
          </p:cNvSpPr>
          <p:nvPr>
            <p:ph type="title"/>
          </p:nvPr>
        </p:nvSpPr>
        <p:spPr>
          <a:xfrm>
            <a:off x="1063625" y="277813"/>
            <a:ext cx="5127625" cy="576262"/>
          </a:xfrm>
        </p:spPr>
        <p:txBody>
          <a:bodyPr/>
          <a:lstStyle/>
          <a:p>
            <a:pPr eaLnBrk="1" hangingPunct="1"/>
            <a:r>
              <a:rPr lang="en-US" altLang="en-US" sz="2400" b="1" dirty="0" err="1" smtClean="0">
                <a:solidFill>
                  <a:srgbClr val="000000"/>
                </a:solidFill>
              </a:rPr>
              <a:t>compare_and_swap</a:t>
            </a:r>
            <a:r>
              <a:rPr lang="en-US" altLang="en-US" sz="2400" b="1" dirty="0" smtClean="0">
                <a:solidFill>
                  <a:srgbClr val="000000"/>
                </a:solidFill>
              </a:rPr>
              <a:t> Instruction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noChangeArrowheads="1"/>
          </p:cNvSpPr>
          <p:nvPr>
            <p:ph type="body"/>
          </p:nvPr>
        </p:nvSpPr>
        <p:spPr>
          <a:xfrm>
            <a:off x="827088" y="1211263"/>
            <a:ext cx="7766050" cy="4333875"/>
          </a:xfrm>
          <a:ln/>
        </p:spPr>
        <p:txBody>
          <a:bodyPr/>
          <a:lstStyle/>
          <a:p>
            <a:pPr algn="just" eaLnBrk="1" hangingPunct="1">
              <a:lnSpc>
                <a:spcPct val="150000"/>
              </a:lnSpc>
              <a:tabLst>
                <a:tab pos="741363" algn="l"/>
                <a:tab pos="1022350" algn="l"/>
                <a:tab pos="1258888" algn="l"/>
              </a:tabLst>
            </a:pPr>
            <a:r>
              <a:rPr lang="en-US" altLang="en-US" sz="1800" dirty="0" smtClean="0">
                <a:solidFill>
                  <a:srgbClr val="000000"/>
                </a:solidFill>
                <a:latin typeface="Times New Roman" pitchFamily="18" charset="0"/>
                <a:cs typeface="Times New Roman" pitchFamily="18" charset="0"/>
              </a:rPr>
              <a:t>Shared integer  </a:t>
            </a:r>
            <a:r>
              <a:rPr lang="ja-JP" altLang="en-US" sz="1800" smtClean="0">
                <a:solidFill>
                  <a:srgbClr val="000000"/>
                </a:solidFill>
                <a:latin typeface="Times New Roman" pitchFamily="18" charset="0"/>
                <a:ea typeface="MS PGothic" pitchFamily="34" charset="-128"/>
                <a:cs typeface="Times New Roman" pitchFamily="18" charset="0"/>
              </a:rPr>
              <a:t>“</a:t>
            </a:r>
            <a:r>
              <a:rPr lang="en-US" altLang="ja-JP" sz="1800" dirty="0" smtClean="0">
                <a:solidFill>
                  <a:srgbClr val="000000"/>
                </a:solidFill>
                <a:latin typeface="Times New Roman" pitchFamily="18" charset="0"/>
                <a:ea typeface="MS PGothic" pitchFamily="34" charset="-128"/>
                <a:cs typeface="Times New Roman" pitchFamily="18" charset="0"/>
              </a:rPr>
              <a:t>lock</a:t>
            </a:r>
            <a:r>
              <a:rPr lang="ja-JP" altLang="en-US" sz="1800" smtClean="0">
                <a:solidFill>
                  <a:srgbClr val="000000"/>
                </a:solidFill>
                <a:latin typeface="Times New Roman" pitchFamily="18" charset="0"/>
                <a:ea typeface="MS PGothic" pitchFamily="34" charset="-128"/>
                <a:cs typeface="Times New Roman" pitchFamily="18" charset="0"/>
              </a:rPr>
              <a:t>”</a:t>
            </a:r>
            <a:r>
              <a:rPr lang="en-US" altLang="ja-JP" sz="1800" dirty="0" smtClean="0">
                <a:solidFill>
                  <a:srgbClr val="000000"/>
                </a:solidFill>
                <a:latin typeface="Times New Roman" pitchFamily="18" charset="0"/>
                <a:ea typeface="MS PGothic" pitchFamily="34" charset="-128"/>
                <a:cs typeface="Times New Roman" pitchFamily="18" charset="0"/>
              </a:rPr>
              <a:t>  initialized to 0; </a:t>
            </a:r>
          </a:p>
          <a:p>
            <a:pPr algn="just" eaLnBrk="1" hangingPunct="1">
              <a:lnSpc>
                <a:spcPct val="150000"/>
              </a:lnSpc>
              <a:tabLst>
                <a:tab pos="741363" algn="l"/>
                <a:tab pos="1022350" algn="l"/>
                <a:tab pos="1258888" algn="l"/>
              </a:tabLst>
            </a:pPr>
            <a:r>
              <a:rPr lang="en-US" altLang="en-US" sz="1800" dirty="0" smtClean="0">
                <a:solidFill>
                  <a:srgbClr val="000000"/>
                </a:solidFill>
                <a:latin typeface="Times New Roman" pitchFamily="18" charset="0"/>
                <a:cs typeface="Times New Roman" pitchFamily="18" charset="0"/>
              </a:rPr>
              <a:t>Solution:</a:t>
            </a:r>
          </a:p>
          <a:p>
            <a:pPr algn="l"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a:t>
            </a:r>
            <a:r>
              <a:rPr lang="en-US" altLang="en-US" sz="1800" b="1" dirty="0" smtClean="0">
                <a:solidFill>
                  <a:srgbClr val="000000"/>
                </a:solidFill>
                <a:latin typeface="Times New Roman" pitchFamily="18" charset="0"/>
                <a:cs typeface="Times New Roman" pitchFamily="18" charset="0"/>
              </a:rPr>
              <a:t>do{</a:t>
            </a:r>
            <a:r>
              <a:rPr lang="en-US" altLang="en-US" sz="1800" b="1" dirty="0" smtClean="0">
                <a:solidFill>
                  <a:srgbClr val="000000"/>
                </a:solidFill>
                <a:latin typeface="Times New Roman" pitchFamily="18" charset="0"/>
                <a:cs typeface="Times New Roman" pitchFamily="18" charset="0"/>
              </a:rPr>
              <a:t/>
            </a:r>
            <a:br>
              <a:rPr lang="en-US" altLang="en-US" sz="1800" b="1" dirty="0" smtClean="0">
                <a:solidFill>
                  <a:srgbClr val="000000"/>
                </a:solidFill>
                <a:latin typeface="Times New Roman" pitchFamily="18" charset="0"/>
                <a:cs typeface="Times New Roman" pitchFamily="18" charset="0"/>
              </a:rPr>
            </a:br>
            <a:r>
              <a:rPr lang="en-US" altLang="en-US" sz="1800" b="1" dirty="0" smtClean="0">
                <a:solidFill>
                  <a:srgbClr val="000000"/>
                </a:solidFill>
                <a:latin typeface="Times New Roman" pitchFamily="18" charset="0"/>
                <a:cs typeface="Times New Roman" pitchFamily="18" charset="0"/>
              </a:rPr>
              <a:t>         while (</a:t>
            </a:r>
            <a:r>
              <a:rPr lang="en-US" altLang="en-US" sz="1800" b="1" dirty="0" err="1" smtClean="0">
                <a:solidFill>
                  <a:srgbClr val="000000"/>
                </a:solidFill>
                <a:latin typeface="Times New Roman" pitchFamily="18" charset="0"/>
                <a:cs typeface="Times New Roman" pitchFamily="18" charset="0"/>
              </a:rPr>
              <a:t>compare_and_swap</a:t>
            </a:r>
            <a:r>
              <a:rPr lang="en-US" altLang="en-US" sz="1800" b="1" dirty="0" smtClean="0">
                <a:solidFill>
                  <a:srgbClr val="000000"/>
                </a:solidFill>
                <a:latin typeface="Times New Roman" pitchFamily="18" charset="0"/>
                <a:cs typeface="Times New Roman" pitchFamily="18" charset="0"/>
              </a:rPr>
              <a:t>(&amp;lock, 0, 1) != 0) </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 /* do nothing */ </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 critical section */ </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lock = 0; </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 remainder section */ </a:t>
            </a:r>
          </a:p>
          <a:p>
            <a:pPr algn="just" eaLnBrk="1" hangingPunct="1">
              <a:lnSpc>
                <a:spcPct val="150000"/>
              </a:lnSpc>
              <a:buFont typeface="Monotype Sorts" pitchFamily="-84" charset="2"/>
              <a:buNone/>
              <a:tabLst>
                <a:tab pos="741363" algn="l"/>
                <a:tab pos="1022350" algn="l"/>
                <a:tab pos="1258888" algn="l"/>
              </a:tabLst>
            </a:pPr>
            <a:r>
              <a:rPr lang="en-US" altLang="en-US" sz="1800" b="1" dirty="0" smtClean="0">
                <a:solidFill>
                  <a:srgbClr val="000000"/>
                </a:solidFill>
                <a:latin typeface="Times New Roman" pitchFamily="18" charset="0"/>
                <a:cs typeface="Times New Roman" pitchFamily="18" charset="0"/>
              </a:rPr>
              <a:t>      } while (true); </a:t>
            </a:r>
          </a:p>
          <a:p>
            <a:pPr algn="just" eaLnBrk="1" hangingPunct="1">
              <a:lnSpc>
                <a:spcPct val="150000"/>
              </a:lnSpc>
              <a:buFont typeface="Monotype Sorts" pitchFamily="-84" charset="2"/>
              <a:buNone/>
              <a:tabLst>
                <a:tab pos="741363" algn="l"/>
                <a:tab pos="1022350" algn="l"/>
                <a:tab pos="1258888" algn="l"/>
              </a:tabLst>
            </a:pPr>
            <a:r>
              <a:rPr lang="en-US" altLang="en-US" sz="1800" dirty="0" smtClean="0">
                <a:solidFill>
                  <a:srgbClr val="000000"/>
                </a:solidFill>
                <a:latin typeface="Times New Roman" pitchFamily="18" charset="0"/>
                <a:cs typeface="Times New Roman" pitchFamily="18" charset="0"/>
              </a:rPr>
              <a:t>               </a:t>
            </a:r>
          </a:p>
        </p:txBody>
      </p:sp>
      <p:sp>
        <p:nvSpPr>
          <p:cNvPr id="47106" name="Rectangle 2"/>
          <p:cNvSpPr>
            <a:spLocks noGrp="1"/>
          </p:cNvSpPr>
          <p:nvPr>
            <p:ph type="title"/>
          </p:nvPr>
        </p:nvSpPr>
        <p:spPr>
          <a:xfrm>
            <a:off x="363538" y="219075"/>
            <a:ext cx="6073775" cy="576263"/>
          </a:xfrm>
        </p:spPr>
        <p:txBody>
          <a:bodyPr/>
          <a:lstStyle/>
          <a:p>
            <a:pPr eaLnBrk="1" hangingPunct="1"/>
            <a:r>
              <a:rPr lang="en-US" altLang="en-US" sz="2400" b="1" dirty="0" smtClean="0">
                <a:solidFill>
                  <a:srgbClr val="000000"/>
                </a:solidFill>
              </a:rPr>
              <a:t>Solution using </a:t>
            </a:r>
            <a:r>
              <a:rPr lang="en-US" altLang="en-US" sz="2400" b="1" dirty="0" err="1" smtClean="0">
                <a:solidFill>
                  <a:srgbClr val="000000"/>
                </a:solidFill>
              </a:rPr>
              <a:t>compare_and_swap</a:t>
            </a:r>
            <a:endParaRPr lang="en-US" altLang="en-US" sz="2400" b="1" dirty="0" smtClean="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noChangeArrowheads="1"/>
          </p:cNvSpPr>
          <p:nvPr>
            <p:ph type="body"/>
          </p:nvPr>
        </p:nvSpPr>
        <p:spPr>
          <a:xfrm>
            <a:off x="1068388" y="1233488"/>
            <a:ext cx="6015037" cy="4530725"/>
          </a:xfrm>
          <a:ln/>
        </p:spPr>
        <p:txBody>
          <a:bodyPr/>
          <a:lstStyle/>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do {</a:t>
            </a:r>
            <a:br>
              <a:rPr lang="en-US" altLang="en-US" sz="1800" b="1" dirty="0" smtClean="0">
                <a:solidFill>
                  <a:srgbClr val="000000"/>
                </a:solidFill>
                <a:latin typeface="Times New Roman" pitchFamily="18" charset="0"/>
                <a:cs typeface="Times New Roman" pitchFamily="18" charset="0"/>
              </a:rPr>
            </a:br>
            <a:r>
              <a:rPr lang="en-US" altLang="en-US" sz="1800" b="1" dirty="0" smtClean="0">
                <a:solidFill>
                  <a:srgbClr val="000000"/>
                </a:solidFill>
                <a:latin typeface="Times New Roman" pitchFamily="18" charset="0"/>
                <a:cs typeface="Times New Roman" pitchFamily="18" charset="0"/>
              </a:rPr>
              <a:t>   waiting[</a:t>
            </a:r>
            <a:r>
              <a:rPr lang="en-US" altLang="en-US" sz="1800" b="1" dirty="0" err="1"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 true;</a:t>
            </a:r>
            <a:br>
              <a:rPr lang="en-US" altLang="en-US" sz="1800" b="1" dirty="0" smtClean="0">
                <a:solidFill>
                  <a:srgbClr val="000000"/>
                </a:solidFill>
                <a:latin typeface="Times New Roman" pitchFamily="18" charset="0"/>
                <a:cs typeface="Times New Roman" pitchFamily="18" charset="0"/>
              </a:rPr>
            </a:br>
            <a:r>
              <a:rPr lang="en-US" altLang="en-US" sz="1800" b="1" dirty="0" smtClean="0">
                <a:solidFill>
                  <a:srgbClr val="000000"/>
                </a:solidFill>
                <a:latin typeface="Times New Roman" pitchFamily="18" charset="0"/>
                <a:cs typeface="Times New Roman" pitchFamily="18" charset="0"/>
              </a:rPr>
              <a:t>   key = true;</a:t>
            </a:r>
            <a:br>
              <a:rPr lang="en-US" altLang="en-US" sz="1800" b="1" dirty="0" smtClean="0">
                <a:solidFill>
                  <a:srgbClr val="000000"/>
                </a:solidFill>
                <a:latin typeface="Times New Roman" pitchFamily="18" charset="0"/>
                <a:cs typeface="Times New Roman" pitchFamily="18" charset="0"/>
              </a:rPr>
            </a:br>
            <a:r>
              <a:rPr lang="en-US" altLang="en-US" sz="1800" b="1" dirty="0" smtClean="0">
                <a:solidFill>
                  <a:srgbClr val="000000"/>
                </a:solidFill>
                <a:latin typeface="Times New Roman" pitchFamily="18" charset="0"/>
                <a:cs typeface="Times New Roman" pitchFamily="18" charset="0"/>
              </a:rPr>
              <a:t>   while (waiting[</a:t>
            </a:r>
            <a:r>
              <a:rPr lang="en-US" altLang="en-US" sz="1800" b="1" dirty="0" err="1"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&amp;&amp; key)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key = </a:t>
            </a:r>
            <a:r>
              <a:rPr lang="en-US" altLang="en-US" sz="1800" b="1" dirty="0" err="1" smtClean="0">
                <a:solidFill>
                  <a:srgbClr val="000000"/>
                </a:solidFill>
                <a:latin typeface="Times New Roman" pitchFamily="18" charset="0"/>
                <a:cs typeface="Times New Roman" pitchFamily="18" charset="0"/>
              </a:rPr>
              <a:t>test_and_set</a:t>
            </a:r>
            <a:r>
              <a:rPr lang="en-US" altLang="en-US" sz="1800" b="1" dirty="0" smtClean="0">
                <a:solidFill>
                  <a:srgbClr val="000000"/>
                </a:solidFill>
                <a:latin typeface="Times New Roman" pitchFamily="18" charset="0"/>
                <a:cs typeface="Times New Roman" pitchFamily="18" charset="0"/>
              </a:rPr>
              <a:t>(&amp;lock);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waiting[</a:t>
            </a:r>
            <a:r>
              <a:rPr lang="en-US" altLang="en-US" sz="1800" b="1" dirty="0" err="1"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 false;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 critical section */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j = (</a:t>
            </a:r>
            <a:r>
              <a:rPr lang="en-US" altLang="en-US" sz="1800" b="1" dirty="0" err="1"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+ 1) % n;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while ((j != </a:t>
            </a:r>
            <a:r>
              <a:rPr lang="en-US" altLang="en-US" sz="1800" b="1" dirty="0" err="1"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&amp;&amp; !waiting[j])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j = (j + 1) % n;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if (j == </a:t>
            </a:r>
            <a:r>
              <a:rPr lang="en-US" altLang="en-US" sz="1800" b="1" dirty="0" err="1" smtClean="0">
                <a:solidFill>
                  <a:srgbClr val="000000"/>
                </a:solidFill>
                <a:latin typeface="Times New Roman" pitchFamily="18" charset="0"/>
                <a:cs typeface="Times New Roman" pitchFamily="18" charset="0"/>
              </a:rPr>
              <a:t>i</a:t>
            </a:r>
            <a:r>
              <a:rPr lang="en-US" altLang="en-US" sz="1800" b="1" dirty="0" smtClean="0">
                <a:solidFill>
                  <a:srgbClr val="000000"/>
                </a:solidFill>
                <a:latin typeface="Times New Roman" pitchFamily="18" charset="0"/>
                <a:cs typeface="Times New Roman" pitchFamily="18" charset="0"/>
              </a:rPr>
              <a:t>)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lock = false;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else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waiting[j] = false;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 remainder section */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while (true); </a:t>
            </a:r>
          </a:p>
        </p:txBody>
      </p:sp>
      <p:sp>
        <p:nvSpPr>
          <p:cNvPr id="49154" name="Title 1"/>
          <p:cNvSpPr>
            <a:spLocks noGrp="1"/>
          </p:cNvSpPr>
          <p:nvPr>
            <p:ph type="title"/>
          </p:nvPr>
        </p:nvSpPr>
        <p:spPr>
          <a:xfrm>
            <a:off x="174625" y="138113"/>
            <a:ext cx="6015038" cy="576262"/>
          </a:xfrm>
        </p:spPr>
        <p:txBody>
          <a:bodyPr/>
          <a:lstStyle/>
          <a:p>
            <a:pPr eaLnBrk="1" hangingPunct="1"/>
            <a:r>
              <a:rPr lang="en-US" altLang="en-US" sz="2400" b="1" dirty="0" smtClean="0">
                <a:solidFill>
                  <a:srgbClr val="000000"/>
                </a:solidFill>
              </a:rPr>
              <a:t>Bounded-waiting Mutual Exclusion with </a:t>
            </a:r>
            <a:r>
              <a:rPr lang="en-US" altLang="en-US" sz="2400" b="1" dirty="0" err="1" smtClean="0">
                <a:solidFill>
                  <a:srgbClr val="000000"/>
                </a:solidFill>
              </a:rPr>
              <a:t>test_and_set</a:t>
            </a:r>
            <a:endParaRPr lang="en-US" altLang="en-US" sz="2400" b="1" dirty="0" smtClean="0">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p:nvPr>
        </p:nvSpPr>
        <p:spPr>
          <a:xfrm>
            <a:off x="827087" y="1270535"/>
            <a:ext cx="7970403" cy="4947385"/>
          </a:xfrm>
          <a:noFill/>
          <a:ln/>
        </p:spPr>
        <p:txBody>
          <a:bodyPr>
            <a:noAutofit/>
          </a:bodyPr>
          <a:lstStyle/>
          <a:p>
            <a:pPr marL="342866" indent="-342866" algn="l" eaLnBrk="1" fontAlgn="auto" hangingPunct="1">
              <a:lnSpc>
                <a:spcPct val="150000"/>
              </a:lnSpc>
              <a:spcBef>
                <a:spcPts val="0"/>
              </a:spcBef>
              <a:spcAft>
                <a:spcPts val="0"/>
              </a:spcAft>
              <a:buFont typeface="Wingdings" pitchFamily="2" charset="2"/>
              <a:buChar char="§"/>
              <a:defRPr/>
            </a:pPr>
            <a:r>
              <a:rPr lang="en-US" sz="1800" dirty="0">
                <a:solidFill>
                  <a:sysClr val="windowText" lastClr="000000"/>
                </a:solidFill>
                <a:latin typeface="Times New Roman" pitchFamily="18" charset="0"/>
                <a:ea typeface="ＭＳ Ｐゴシック" charset="0"/>
                <a:cs typeface="Times New Roman" pitchFamily="18" charset="0"/>
              </a:rPr>
              <a:t>Previous solutions are complicated and generally inaccessible to application programmers</a:t>
            </a:r>
          </a:p>
          <a:p>
            <a:pPr marL="342866" indent="-342866" algn="l" eaLnBrk="1" fontAlgn="auto" hangingPunct="1">
              <a:lnSpc>
                <a:spcPct val="150000"/>
              </a:lnSpc>
              <a:spcBef>
                <a:spcPts val="0"/>
              </a:spcBef>
              <a:spcAft>
                <a:spcPts val="0"/>
              </a:spcAft>
              <a:buFont typeface="Wingdings" pitchFamily="2" charset="2"/>
              <a:buChar char="§"/>
              <a:defRPr/>
            </a:pPr>
            <a:r>
              <a:rPr lang="en-US" sz="1800" dirty="0">
                <a:solidFill>
                  <a:sysClr val="windowText" lastClr="000000"/>
                </a:solidFill>
                <a:latin typeface="Times New Roman" pitchFamily="18" charset="0"/>
                <a:ea typeface="ＭＳ Ｐゴシック" charset="0"/>
                <a:cs typeface="Times New Roman" pitchFamily="18" charset="0"/>
              </a:rPr>
              <a:t>OS designers build software tools to solve critical section problem</a:t>
            </a:r>
          </a:p>
          <a:p>
            <a:pPr marL="342866" indent="-342866" algn="l" eaLnBrk="1" fontAlgn="auto" hangingPunct="1">
              <a:lnSpc>
                <a:spcPct val="150000"/>
              </a:lnSpc>
              <a:spcBef>
                <a:spcPts val="0"/>
              </a:spcBef>
              <a:spcAft>
                <a:spcPts val="0"/>
              </a:spcAft>
              <a:buFont typeface="Wingdings" pitchFamily="2" charset="2"/>
              <a:buChar char="§"/>
              <a:defRPr/>
            </a:pPr>
            <a:r>
              <a:rPr lang="en-US" sz="1800" dirty="0">
                <a:solidFill>
                  <a:sysClr val="windowText" lastClr="000000"/>
                </a:solidFill>
                <a:latin typeface="Times New Roman" pitchFamily="18" charset="0"/>
                <a:ea typeface="ＭＳ Ｐゴシック" charset="0"/>
                <a:cs typeface="Times New Roman" pitchFamily="18" charset="0"/>
              </a:rPr>
              <a:t>Simplest is </a:t>
            </a:r>
            <a:r>
              <a:rPr lang="en-US" sz="1800" dirty="0" err="1">
                <a:solidFill>
                  <a:sysClr val="windowText" lastClr="000000"/>
                </a:solidFill>
                <a:latin typeface="Times New Roman" pitchFamily="18" charset="0"/>
                <a:ea typeface="ＭＳ Ｐゴシック" charset="0"/>
                <a:cs typeface="Times New Roman" pitchFamily="18" charset="0"/>
              </a:rPr>
              <a:t>mutex</a:t>
            </a:r>
            <a:r>
              <a:rPr lang="en-US" sz="1800" dirty="0">
                <a:solidFill>
                  <a:sysClr val="windowText" lastClr="000000"/>
                </a:solidFill>
                <a:latin typeface="Times New Roman" pitchFamily="18" charset="0"/>
                <a:ea typeface="ＭＳ Ｐゴシック" charset="0"/>
                <a:cs typeface="Times New Roman" pitchFamily="18" charset="0"/>
              </a:rPr>
              <a:t> lock</a:t>
            </a:r>
          </a:p>
          <a:p>
            <a:pPr marL="342866" indent="-342866" algn="l" eaLnBrk="1" fontAlgn="auto" hangingPunct="1">
              <a:lnSpc>
                <a:spcPct val="150000"/>
              </a:lnSpc>
              <a:spcBef>
                <a:spcPts val="0"/>
              </a:spcBef>
              <a:spcAft>
                <a:spcPts val="0"/>
              </a:spcAft>
              <a:buFont typeface="Wingdings" pitchFamily="2" charset="2"/>
              <a:buChar char="§"/>
              <a:defRPr/>
            </a:pPr>
            <a:r>
              <a:rPr lang="en-US" sz="1800" dirty="0">
                <a:solidFill>
                  <a:sysClr val="windowText" lastClr="000000"/>
                </a:solidFill>
                <a:latin typeface="Times New Roman" pitchFamily="18" charset="0"/>
                <a:ea typeface="ＭＳ Ｐゴシック" charset="0"/>
                <a:cs typeface="Times New Roman" pitchFamily="18" charset="0"/>
              </a:rPr>
              <a:t>Protect a critical section  by first </a:t>
            </a:r>
            <a:r>
              <a:rPr lang="en-US" sz="1800" b="1" dirty="0">
                <a:solidFill>
                  <a:sysClr val="windowText" lastClr="000000"/>
                </a:solidFill>
                <a:latin typeface="Times New Roman" pitchFamily="18" charset="0"/>
                <a:ea typeface="ＭＳ Ｐゴシック" charset="0"/>
                <a:cs typeface="Times New Roman" pitchFamily="18" charset="0"/>
              </a:rPr>
              <a:t>acquire()</a:t>
            </a:r>
            <a:r>
              <a:rPr lang="en-US" sz="1800" dirty="0">
                <a:solidFill>
                  <a:sysClr val="windowText" lastClr="000000"/>
                </a:solidFill>
                <a:latin typeface="Times New Roman" pitchFamily="18" charset="0"/>
                <a:ea typeface="ＭＳ Ｐゴシック" charset="0"/>
                <a:cs typeface="Times New Roman" pitchFamily="18" charset="0"/>
              </a:rPr>
              <a:t> a lock then </a:t>
            </a:r>
            <a:r>
              <a:rPr lang="en-US" sz="1800" b="1" dirty="0">
                <a:solidFill>
                  <a:sysClr val="windowText" lastClr="000000"/>
                </a:solidFill>
                <a:latin typeface="Times New Roman" pitchFamily="18" charset="0"/>
                <a:ea typeface="ＭＳ Ｐゴシック" charset="0"/>
                <a:cs typeface="Times New Roman" pitchFamily="18" charset="0"/>
              </a:rPr>
              <a:t>release()</a:t>
            </a:r>
            <a:r>
              <a:rPr lang="en-US" sz="1800" dirty="0">
                <a:solidFill>
                  <a:sysClr val="windowText" lastClr="000000"/>
                </a:solidFill>
                <a:latin typeface="Times New Roman" pitchFamily="18" charset="0"/>
                <a:ea typeface="ＭＳ Ｐゴシック" charset="0"/>
                <a:cs typeface="Times New Roman" pitchFamily="18" charset="0"/>
              </a:rPr>
              <a:t> the lock</a:t>
            </a:r>
          </a:p>
          <a:p>
            <a:pPr marL="742876" lvl="1" indent="-285722" algn="l" eaLnBrk="1" fontAlgn="auto" hangingPunct="1">
              <a:lnSpc>
                <a:spcPct val="150000"/>
              </a:lnSpc>
              <a:spcBef>
                <a:spcPts val="0"/>
              </a:spcBef>
              <a:spcAft>
                <a:spcPts val="0"/>
              </a:spcAft>
              <a:buFont typeface="Wingdings" pitchFamily="2" charset="2"/>
              <a:buChar char="§"/>
              <a:defRPr/>
            </a:pPr>
            <a:r>
              <a:rPr lang="en-US" sz="1800" dirty="0">
                <a:solidFill>
                  <a:sysClr val="windowText" lastClr="000000"/>
                </a:solidFill>
                <a:latin typeface="Times New Roman" pitchFamily="18" charset="0"/>
                <a:ea typeface="ＭＳ Ｐゴシック" charset="0"/>
                <a:cs typeface="Times New Roman" pitchFamily="18" charset="0"/>
              </a:rPr>
              <a:t>Boolean variable indicating if lock is available or not</a:t>
            </a:r>
          </a:p>
          <a:p>
            <a:pPr marL="342866" indent="-342866" algn="l" eaLnBrk="1" fontAlgn="auto" hangingPunct="1">
              <a:lnSpc>
                <a:spcPct val="150000"/>
              </a:lnSpc>
              <a:spcBef>
                <a:spcPts val="0"/>
              </a:spcBef>
              <a:spcAft>
                <a:spcPts val="0"/>
              </a:spcAft>
              <a:buFont typeface="Wingdings" pitchFamily="2" charset="2"/>
              <a:buChar char="§"/>
              <a:defRPr/>
            </a:pPr>
            <a:r>
              <a:rPr lang="en-US" sz="1800" dirty="0">
                <a:solidFill>
                  <a:sysClr val="windowText" lastClr="000000"/>
                </a:solidFill>
                <a:latin typeface="Times New Roman" pitchFamily="18" charset="0"/>
                <a:ea typeface="ＭＳ Ｐゴシック" charset="0"/>
                <a:cs typeface="Times New Roman" pitchFamily="18" charset="0"/>
              </a:rPr>
              <a:t>Calls to </a:t>
            </a:r>
            <a:r>
              <a:rPr lang="en-US" sz="1800" b="1" dirty="0">
                <a:solidFill>
                  <a:sysClr val="windowText" lastClr="000000"/>
                </a:solidFill>
                <a:latin typeface="Times New Roman" pitchFamily="18" charset="0"/>
                <a:ea typeface="ＭＳ Ｐゴシック" charset="0"/>
                <a:cs typeface="Times New Roman" pitchFamily="18" charset="0"/>
              </a:rPr>
              <a:t>acquire()</a:t>
            </a:r>
            <a:r>
              <a:rPr lang="en-US" sz="1800" dirty="0">
                <a:solidFill>
                  <a:sysClr val="windowText" lastClr="000000"/>
                </a:solidFill>
                <a:latin typeface="Times New Roman" pitchFamily="18" charset="0"/>
                <a:ea typeface="ＭＳ Ｐゴシック" charset="0"/>
                <a:cs typeface="Times New Roman" pitchFamily="18" charset="0"/>
              </a:rPr>
              <a:t> and </a:t>
            </a:r>
            <a:r>
              <a:rPr lang="en-US" sz="1800" b="1" dirty="0">
                <a:solidFill>
                  <a:sysClr val="windowText" lastClr="000000"/>
                </a:solidFill>
                <a:latin typeface="Times New Roman" pitchFamily="18" charset="0"/>
                <a:ea typeface="ＭＳ Ｐゴシック" charset="0"/>
                <a:cs typeface="Times New Roman" pitchFamily="18" charset="0"/>
              </a:rPr>
              <a:t>release()</a:t>
            </a:r>
            <a:r>
              <a:rPr lang="en-US" sz="1800" dirty="0">
                <a:solidFill>
                  <a:sysClr val="windowText" lastClr="000000"/>
                </a:solidFill>
                <a:latin typeface="Times New Roman" pitchFamily="18" charset="0"/>
                <a:ea typeface="ＭＳ Ｐゴシック" charset="0"/>
                <a:cs typeface="Times New Roman" pitchFamily="18" charset="0"/>
              </a:rPr>
              <a:t> must be atomic</a:t>
            </a:r>
          </a:p>
          <a:p>
            <a:pPr marL="742876" lvl="1" indent="-285722" algn="l" eaLnBrk="1" fontAlgn="auto" hangingPunct="1">
              <a:lnSpc>
                <a:spcPct val="150000"/>
              </a:lnSpc>
              <a:spcBef>
                <a:spcPts val="0"/>
              </a:spcBef>
              <a:spcAft>
                <a:spcPts val="0"/>
              </a:spcAft>
              <a:buFont typeface="Wingdings" pitchFamily="2" charset="2"/>
              <a:buChar char="§"/>
              <a:defRPr/>
            </a:pPr>
            <a:r>
              <a:rPr lang="en-US" sz="1800" dirty="0">
                <a:solidFill>
                  <a:sysClr val="windowText" lastClr="000000"/>
                </a:solidFill>
                <a:latin typeface="Times New Roman" pitchFamily="18" charset="0"/>
                <a:ea typeface="ＭＳ Ｐゴシック" charset="0"/>
                <a:cs typeface="Times New Roman" pitchFamily="18" charset="0"/>
              </a:rPr>
              <a:t>Usually implemented via hardware atomic instructions</a:t>
            </a:r>
          </a:p>
          <a:p>
            <a:pPr marL="342866" indent="-342866" algn="l" eaLnBrk="1" fontAlgn="auto" hangingPunct="1">
              <a:lnSpc>
                <a:spcPct val="150000"/>
              </a:lnSpc>
              <a:spcBef>
                <a:spcPts val="0"/>
              </a:spcBef>
              <a:spcAft>
                <a:spcPts val="0"/>
              </a:spcAft>
              <a:buFont typeface="Wingdings" pitchFamily="2" charset="2"/>
              <a:buChar char="§"/>
              <a:defRPr/>
            </a:pPr>
            <a:r>
              <a:rPr lang="en-US" sz="1800" dirty="0">
                <a:solidFill>
                  <a:sysClr val="windowText" lastClr="000000"/>
                </a:solidFill>
                <a:latin typeface="Times New Roman" pitchFamily="18" charset="0"/>
                <a:ea typeface="ＭＳ Ｐゴシック" charset="0"/>
                <a:cs typeface="Times New Roman" pitchFamily="18" charset="0"/>
              </a:rPr>
              <a:t>But this solution requires </a:t>
            </a:r>
            <a:r>
              <a:rPr lang="en-US" sz="1800" b="1" dirty="0">
                <a:solidFill>
                  <a:srgbClr val="3366FF"/>
                </a:solidFill>
                <a:latin typeface="Times New Roman" pitchFamily="18" charset="0"/>
                <a:ea typeface="ＭＳ Ｐゴシック" charset="0"/>
                <a:cs typeface="Times New Roman" pitchFamily="18" charset="0"/>
              </a:rPr>
              <a:t>busy waiting</a:t>
            </a:r>
          </a:p>
          <a:p>
            <a:pPr marL="742896" lvl="1" indent="-342866" algn="l" eaLnBrk="1" fontAlgn="auto" hangingPunct="1">
              <a:lnSpc>
                <a:spcPct val="150000"/>
              </a:lnSpc>
              <a:spcBef>
                <a:spcPts val="0"/>
              </a:spcBef>
              <a:spcAft>
                <a:spcPts val="0"/>
              </a:spcAft>
              <a:buFont typeface="Wingdings" pitchFamily="2" charset="2"/>
              <a:buChar char="§"/>
              <a:defRPr/>
            </a:pPr>
            <a:r>
              <a:rPr lang="en-US" sz="1800" dirty="0">
                <a:solidFill>
                  <a:sysClr val="windowText" lastClr="000000"/>
                </a:solidFill>
                <a:latin typeface="Times New Roman" pitchFamily="18" charset="0"/>
                <a:ea typeface="ＭＳ Ｐゴシック" charset="0"/>
                <a:cs typeface="Times New Roman" pitchFamily="18" charset="0"/>
              </a:rPr>
              <a:t>This lock therefore called a </a:t>
            </a:r>
            <a:r>
              <a:rPr lang="en-US" sz="1800" b="1" dirty="0">
                <a:solidFill>
                  <a:srgbClr val="3366FF"/>
                </a:solidFill>
                <a:latin typeface="Times New Roman" pitchFamily="18" charset="0"/>
                <a:ea typeface="ＭＳ Ｐゴシック" charset="0"/>
                <a:cs typeface="Times New Roman" pitchFamily="18" charset="0"/>
              </a:rPr>
              <a:t>spinlock</a:t>
            </a:r>
          </a:p>
          <a:p>
            <a:pPr eaLnBrk="1" fontAlgn="auto" hangingPunct="1">
              <a:lnSpc>
                <a:spcPct val="150000"/>
              </a:lnSpc>
              <a:spcBef>
                <a:spcPts val="0"/>
              </a:spcBef>
              <a:spcAft>
                <a:spcPts val="0"/>
              </a:spcAft>
              <a:buFont typeface="Wingdings" pitchFamily="2" charset="2"/>
              <a:buChar char="§"/>
              <a:defRPr/>
            </a:pPr>
            <a:endParaRPr lang="en-US" sz="1800" dirty="0">
              <a:solidFill>
                <a:sysClr val="windowText" lastClr="000000"/>
              </a:solidFill>
              <a:latin typeface="Times New Roman" pitchFamily="18" charset="0"/>
              <a:ea typeface="ＭＳ Ｐゴシック" charset="0"/>
              <a:cs typeface="Times New Roman" pitchFamily="18" charset="0"/>
            </a:endParaRPr>
          </a:p>
        </p:txBody>
      </p:sp>
      <p:sp>
        <p:nvSpPr>
          <p:cNvPr id="52226" name="Rectangle 2"/>
          <p:cNvSpPr>
            <a:spLocks noGrp="1"/>
          </p:cNvSpPr>
          <p:nvPr>
            <p:ph type="title"/>
          </p:nvPr>
        </p:nvSpPr>
        <p:spPr>
          <a:xfrm>
            <a:off x="457200" y="190500"/>
            <a:ext cx="5646738" cy="576263"/>
          </a:xfrm>
        </p:spPr>
        <p:txBody>
          <a:bodyPr/>
          <a:lstStyle/>
          <a:p>
            <a:pPr eaLnBrk="1" hangingPunct="1"/>
            <a:r>
              <a:rPr lang="en-US" altLang="en-US" sz="2400" b="1" dirty="0" err="1" smtClean="0">
                <a:solidFill>
                  <a:srgbClr val="000000"/>
                </a:solidFill>
              </a:rPr>
              <a:t>Mutex</a:t>
            </a:r>
            <a:r>
              <a:rPr lang="en-US" altLang="en-US" sz="2400" b="1" dirty="0" smtClean="0">
                <a:solidFill>
                  <a:srgbClr val="000000"/>
                </a:solidFill>
              </a:rPr>
              <a:t> Locks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noChangeArrowheads="1"/>
          </p:cNvSpPr>
          <p:nvPr>
            <p:ph type="body"/>
          </p:nvPr>
        </p:nvSpPr>
        <p:spPr>
          <a:xfrm>
            <a:off x="719138" y="1357313"/>
            <a:ext cx="7234237" cy="4530725"/>
          </a:xfrm>
          <a:ln/>
        </p:spPr>
        <p:txBody>
          <a:bodyPr/>
          <a:lstStyle/>
          <a:p>
            <a:pPr algn="l" eaLnBrk="1" hangingPunct="1"/>
            <a:r>
              <a:rPr lang="en-US" altLang="en-US" sz="1800" b="1" dirty="0" smtClean="0">
                <a:solidFill>
                  <a:srgbClr val="000000"/>
                </a:solidFill>
                <a:latin typeface="Times New Roman" pitchFamily="18" charset="0"/>
                <a:cs typeface="Times New Roman" pitchFamily="18" charset="0"/>
              </a:rPr>
              <a:t>   acquire() {</a:t>
            </a:r>
            <a:br>
              <a:rPr lang="en-US" altLang="en-US" sz="1800" b="1" dirty="0" smtClean="0">
                <a:solidFill>
                  <a:srgbClr val="000000"/>
                </a:solidFill>
                <a:latin typeface="Times New Roman" pitchFamily="18" charset="0"/>
                <a:cs typeface="Times New Roman" pitchFamily="18" charset="0"/>
              </a:rPr>
            </a:br>
            <a:r>
              <a:rPr lang="en-US" altLang="en-US" sz="1800" b="1" dirty="0" smtClean="0">
                <a:solidFill>
                  <a:srgbClr val="000000"/>
                </a:solidFill>
                <a:latin typeface="Times New Roman" pitchFamily="18" charset="0"/>
                <a:cs typeface="Times New Roman" pitchFamily="18" charset="0"/>
              </a:rPr>
              <a:t>       while (!available)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 /* busy wait */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available = false;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 </a:t>
            </a:r>
          </a:p>
          <a:p>
            <a:pPr algn="l" eaLnBrk="1" hangingPunct="1"/>
            <a:r>
              <a:rPr lang="en-US" altLang="en-US" sz="1800" b="1" dirty="0" smtClean="0">
                <a:solidFill>
                  <a:srgbClr val="000000"/>
                </a:solidFill>
                <a:latin typeface="Times New Roman" pitchFamily="18" charset="0"/>
                <a:cs typeface="Times New Roman" pitchFamily="18" charset="0"/>
              </a:rPr>
              <a:t>   release() {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available = true;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 </a:t>
            </a:r>
          </a:p>
          <a:p>
            <a:pPr algn="l" eaLnBrk="1" hangingPunct="1"/>
            <a:r>
              <a:rPr lang="en-US" altLang="en-US" sz="1800" b="1" dirty="0" smtClean="0">
                <a:solidFill>
                  <a:srgbClr val="000000"/>
                </a:solidFill>
                <a:latin typeface="Times New Roman" pitchFamily="18" charset="0"/>
                <a:cs typeface="Times New Roman" pitchFamily="18" charset="0"/>
              </a:rPr>
              <a:t>   do { </a:t>
            </a:r>
          </a:p>
          <a:p>
            <a:pPr algn="l" eaLnBrk="1" hangingPunct="1">
              <a:buFont typeface="Monotype Sorts" pitchFamily="-84" charset="2"/>
              <a:buNone/>
            </a:pPr>
            <a:r>
              <a:rPr lang="en-US" altLang="en-US" sz="1800" b="1" i="1" dirty="0" smtClean="0">
                <a:solidFill>
                  <a:srgbClr val="000000"/>
                </a:solidFill>
                <a:latin typeface="Times New Roman" pitchFamily="18" charset="0"/>
                <a:cs typeface="Times New Roman" pitchFamily="18" charset="0"/>
              </a:rPr>
              <a:t>    acquire lock</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critical section</a:t>
            </a:r>
          </a:p>
          <a:p>
            <a:pPr algn="l" eaLnBrk="1" hangingPunct="1">
              <a:buFont typeface="Monotype Sorts" pitchFamily="-84" charset="2"/>
              <a:buNone/>
            </a:pPr>
            <a:r>
              <a:rPr lang="en-US" altLang="en-US" sz="1800" b="1" i="1" dirty="0" smtClean="0">
                <a:solidFill>
                  <a:srgbClr val="000000"/>
                </a:solidFill>
                <a:latin typeface="Times New Roman" pitchFamily="18" charset="0"/>
                <a:cs typeface="Times New Roman" pitchFamily="18" charset="0"/>
              </a:rPr>
              <a:t>    release lock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remainder section </a:t>
            </a:r>
          </a:p>
          <a:p>
            <a:pPr algn="l" eaLnBrk="1" hangingPunct="1">
              <a:buFont typeface="Monotype Sorts" pitchFamily="-84" charset="2"/>
              <a:buNone/>
            </a:pPr>
            <a:r>
              <a:rPr lang="en-US" altLang="en-US" sz="1800" b="1" dirty="0" smtClean="0">
                <a:solidFill>
                  <a:srgbClr val="000000"/>
                </a:solidFill>
                <a:latin typeface="Times New Roman" pitchFamily="18" charset="0"/>
                <a:cs typeface="Times New Roman" pitchFamily="18" charset="0"/>
              </a:rPr>
              <a:t> } while (true); </a:t>
            </a:r>
          </a:p>
          <a:p>
            <a:pPr algn="l" eaLnBrk="1" hangingPunct="1">
              <a:buFont typeface="Monotype Sorts" pitchFamily="-84" charset="2"/>
              <a:buNone/>
            </a:pPr>
            <a:endParaRPr lang="en-US" altLang="en-US" sz="1800" b="1" dirty="0" smtClean="0">
              <a:solidFill>
                <a:srgbClr val="000000"/>
              </a:solidFill>
              <a:latin typeface="Times New Roman" pitchFamily="18" charset="0"/>
              <a:cs typeface="Times New Roman" pitchFamily="18" charset="0"/>
            </a:endParaRPr>
          </a:p>
          <a:p>
            <a:pPr algn="l" eaLnBrk="1" hangingPunct="1">
              <a:buFont typeface="Monotype Sorts" pitchFamily="-84" charset="2"/>
              <a:buNone/>
            </a:pPr>
            <a:endParaRPr lang="en-US" altLang="en-US" sz="1800" dirty="0" smtClean="0">
              <a:solidFill>
                <a:srgbClr val="000000"/>
              </a:solidFill>
              <a:latin typeface="Times New Roman" pitchFamily="18" charset="0"/>
              <a:cs typeface="Times New Roman" pitchFamily="18" charset="0"/>
            </a:endParaRPr>
          </a:p>
        </p:txBody>
      </p:sp>
      <p:sp>
        <p:nvSpPr>
          <p:cNvPr id="54274" name="Title 1"/>
          <p:cNvSpPr>
            <a:spLocks noGrp="1"/>
          </p:cNvSpPr>
          <p:nvPr>
            <p:ph type="title"/>
          </p:nvPr>
        </p:nvSpPr>
        <p:spPr>
          <a:xfrm>
            <a:off x="457200" y="161925"/>
            <a:ext cx="4918075" cy="576263"/>
          </a:xfrm>
        </p:spPr>
        <p:txBody>
          <a:bodyPr/>
          <a:lstStyle/>
          <a:p>
            <a:pPr eaLnBrk="1" hangingPunct="1"/>
            <a:r>
              <a:rPr lang="en-US" altLang="en-US" sz="2400" b="1" dirty="0" smtClean="0">
                <a:solidFill>
                  <a:srgbClr val="000000"/>
                </a:solidFill>
              </a:rPr>
              <a:t>acquire() and release()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5"/>
          <p:cNvSpPr>
            <a:spLocks noGrp="1" noChangeArrowheads="1"/>
          </p:cNvSpPr>
          <p:nvPr>
            <p:ph type="body"/>
          </p:nvPr>
        </p:nvSpPr>
        <p:spPr>
          <a:xfrm>
            <a:off x="479745" y="1104083"/>
            <a:ext cx="8194472" cy="5104217"/>
          </a:xfrm>
          <a:ln/>
        </p:spPr>
        <p:txBody>
          <a:bodyPr/>
          <a:lstStyle/>
          <a:p>
            <a:pPr algn="just" fontAlgn="base">
              <a:lnSpc>
                <a:spcPct val="150000"/>
              </a:lnSpc>
              <a:buFont typeface="Wingdings" pitchFamily="2" charset="2"/>
              <a:buChar char="Ø"/>
            </a:pPr>
            <a:r>
              <a:rPr lang="en-US" sz="1800" dirty="0" smtClean="0">
                <a:latin typeface="Times New Roman" pitchFamily="18" charset="0"/>
                <a:cs typeface="Times New Roman" pitchFamily="18" charset="0"/>
              </a:rPr>
              <a:t> Processes </a:t>
            </a:r>
            <a:r>
              <a:rPr lang="en-US" sz="1800" dirty="0" smtClean="0">
                <a:latin typeface="Times New Roman" pitchFamily="18" charset="0"/>
                <a:cs typeface="Times New Roman" pitchFamily="18" charset="0"/>
              </a:rPr>
              <a:t>can execute concurrently</a:t>
            </a:r>
          </a:p>
          <a:p>
            <a:pPr lvl="1" algn="just" fontAlgn="base">
              <a:lnSpc>
                <a:spcPct val="150000"/>
              </a:lnSpc>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May </a:t>
            </a:r>
            <a:r>
              <a:rPr lang="en-US" sz="1800" dirty="0" smtClean="0">
                <a:latin typeface="Times New Roman" pitchFamily="18" charset="0"/>
                <a:cs typeface="Times New Roman" pitchFamily="18" charset="0"/>
              </a:rPr>
              <a:t>be interrupted at any time, partially completing execution</a:t>
            </a:r>
          </a:p>
          <a:p>
            <a:pPr algn="just" fontAlgn="base">
              <a:lnSpc>
                <a:spcPct val="150000"/>
              </a:lnSpc>
              <a:buFont typeface="Wingdings" pitchFamily="2" charset="2"/>
              <a:buChar char="Ø"/>
            </a:pPr>
            <a:r>
              <a:rPr lang="en-US" sz="1800" dirty="0" smtClean="0">
                <a:latin typeface="Times New Roman" pitchFamily="18" charset="0"/>
                <a:cs typeface="Times New Roman" pitchFamily="18" charset="0"/>
              </a:rPr>
              <a:t> Concurrent </a:t>
            </a:r>
            <a:r>
              <a:rPr lang="en-US" sz="1800" dirty="0" smtClean="0">
                <a:latin typeface="Times New Roman" pitchFamily="18" charset="0"/>
                <a:cs typeface="Times New Roman" pitchFamily="18" charset="0"/>
              </a:rPr>
              <a:t>access to shared data may result in data inconsistency</a:t>
            </a:r>
          </a:p>
          <a:p>
            <a:pPr algn="just" fontAlgn="base">
              <a:lnSpc>
                <a:spcPct val="150000"/>
              </a:lnSpc>
              <a:buFont typeface="Wingdings" pitchFamily="2" charset="2"/>
              <a:buChar char="Ø"/>
            </a:pPr>
            <a:r>
              <a:rPr lang="en-US" sz="1800" dirty="0" smtClean="0">
                <a:latin typeface="Times New Roman" pitchFamily="18" charset="0"/>
                <a:cs typeface="Times New Roman" pitchFamily="18" charset="0"/>
              </a:rPr>
              <a:t> Maintaining </a:t>
            </a:r>
            <a:r>
              <a:rPr lang="en-US" sz="1800" dirty="0" smtClean="0">
                <a:latin typeface="Times New Roman" pitchFamily="18" charset="0"/>
                <a:cs typeface="Times New Roman" pitchFamily="18" charset="0"/>
              </a:rPr>
              <a:t>data consistency requires mechanisms to ensure the  </a:t>
            </a:r>
            <a:r>
              <a:rPr lang="en-US" sz="1800" dirty="0" smtClean="0">
                <a:latin typeface="Times New Roman" pitchFamily="18" charset="0"/>
                <a:cs typeface="Times New Roman" pitchFamily="18" charset="0"/>
              </a:rPr>
              <a:t>orderly </a:t>
            </a:r>
            <a:r>
              <a:rPr lang="en-US" sz="1800" dirty="0" smtClean="0">
                <a:latin typeface="Times New Roman" pitchFamily="18" charset="0"/>
                <a:cs typeface="Times New Roman" pitchFamily="18" charset="0"/>
              </a:rPr>
              <a:t>execution of </a:t>
            </a:r>
            <a:r>
              <a:rPr lang="en-US" sz="1800" dirty="0" smtClean="0">
                <a:latin typeface="Times New Roman" pitchFamily="18" charset="0"/>
                <a:cs typeface="Times New Roman" pitchFamily="18" charset="0"/>
              </a:rPr>
              <a:t>cooperating </a:t>
            </a:r>
            <a:r>
              <a:rPr lang="en-US" sz="1800" dirty="0" smtClean="0">
                <a:latin typeface="Times New Roman" pitchFamily="18" charset="0"/>
                <a:cs typeface="Times New Roman" pitchFamily="18" charset="0"/>
              </a:rPr>
              <a:t>processes</a:t>
            </a:r>
          </a:p>
          <a:p>
            <a:pPr algn="just" fontAlgn="base">
              <a:lnSpc>
                <a:spcPct val="150000"/>
              </a:lnSpc>
              <a:buFont typeface="Wingdings" pitchFamily="2" charset="2"/>
              <a:buChar char="Ø"/>
            </a:pPr>
            <a:r>
              <a:rPr lang="en-US" sz="1800" dirty="0" smtClean="0">
                <a:latin typeface="Times New Roman" pitchFamily="18" charset="0"/>
                <a:cs typeface="Times New Roman" pitchFamily="18" charset="0"/>
              </a:rPr>
              <a:t> Illustration </a:t>
            </a:r>
            <a:r>
              <a:rPr lang="en-US" sz="1800" dirty="0" smtClean="0">
                <a:latin typeface="Times New Roman" pitchFamily="18" charset="0"/>
                <a:cs typeface="Times New Roman" pitchFamily="18" charset="0"/>
              </a:rPr>
              <a:t>of the problem</a:t>
            </a:r>
            <a:r>
              <a:rPr lang="en-US" sz="1800" dirty="0" smtClean="0">
                <a:latin typeface="Times New Roman" pitchFamily="18" charset="0"/>
                <a:cs typeface="Times New Roman" pitchFamily="18" charset="0"/>
              </a:rPr>
              <a:t>:</a:t>
            </a:r>
          </a:p>
          <a:p>
            <a:pPr algn="just" fontAlgn="base">
              <a:lnSpc>
                <a:spcPct val="150000"/>
              </a:lnSpc>
            </a:pPr>
            <a:r>
              <a:rPr lang="en-US" sz="1800" dirty="0" smtClean="0">
                <a:latin typeface="Times New Roman" pitchFamily="18" charset="0"/>
                <a:cs typeface="Times New Roman" pitchFamily="18" charset="0"/>
              </a:rPr>
              <a:t>Suppose </a:t>
            </a:r>
            <a:r>
              <a:rPr lang="en-US" sz="1800" dirty="0" smtClean="0">
                <a:latin typeface="Times New Roman" pitchFamily="18" charset="0"/>
                <a:cs typeface="Times New Roman" pitchFamily="18" charset="0"/>
              </a:rPr>
              <a:t>that we wanted to provide a solution to the consumer-producer problem that fills </a:t>
            </a:r>
            <a:r>
              <a:rPr lang="en-US" sz="1800" b="1" i="1" dirty="0" smtClean="0">
                <a:latin typeface="Times New Roman" pitchFamily="18" charset="0"/>
                <a:cs typeface="Times New Roman" pitchFamily="18" charset="0"/>
              </a:rPr>
              <a:t>all</a:t>
            </a:r>
            <a:r>
              <a:rPr lang="en-US" sz="1800" dirty="0" smtClean="0">
                <a:latin typeface="Times New Roman" pitchFamily="18" charset="0"/>
                <a:cs typeface="Times New Roman" pitchFamily="18" charset="0"/>
              </a:rPr>
              <a:t> the buffers. We can do so by having an integer </a:t>
            </a:r>
            <a:r>
              <a:rPr lang="en-US" sz="1800" b="1" dirty="0" smtClean="0">
                <a:latin typeface="Times New Roman" pitchFamily="18" charset="0"/>
                <a:cs typeface="Times New Roman" pitchFamily="18" charset="0"/>
              </a:rPr>
              <a:t>counter </a:t>
            </a:r>
            <a:r>
              <a:rPr lang="en-US" sz="1800" dirty="0" smtClean="0">
                <a:latin typeface="Times New Roman" pitchFamily="18" charset="0"/>
                <a:cs typeface="Times New Roman" pitchFamily="18" charset="0"/>
              </a:rPr>
              <a:t>that keeps track of the number of full buffers.  Initially, </a:t>
            </a:r>
            <a:r>
              <a:rPr lang="en-US" sz="1800" b="1" dirty="0" smtClean="0">
                <a:latin typeface="Times New Roman" pitchFamily="18" charset="0"/>
                <a:cs typeface="Times New Roman" pitchFamily="18" charset="0"/>
              </a:rPr>
              <a:t>counter</a:t>
            </a:r>
            <a:r>
              <a:rPr lang="en-US" sz="1800" dirty="0" smtClean="0">
                <a:latin typeface="Times New Roman" pitchFamily="18" charset="0"/>
                <a:cs typeface="Times New Roman" pitchFamily="18" charset="0"/>
              </a:rPr>
              <a:t> is set to 0. It is incremented by the producer after it produces a new buffer and is decremented by the consumer after it consumes a buffer.</a:t>
            </a:r>
            <a:endParaRPr lang="en-US" sz="1800" dirty="0">
              <a:latin typeface="Times New Roman" pitchFamily="18" charset="0"/>
              <a:cs typeface="Times New Roman" pitchFamily="18" charset="0"/>
            </a:endParaRPr>
          </a:p>
        </p:txBody>
      </p:sp>
      <p:sp>
        <p:nvSpPr>
          <p:cNvPr id="8194" name="Rectangle 4"/>
          <p:cNvSpPr>
            <a:spLocks noGrp="1"/>
          </p:cNvSpPr>
          <p:nvPr>
            <p:ph type="title"/>
          </p:nvPr>
        </p:nvSpPr>
        <p:spPr>
          <a:xfrm>
            <a:off x="784225" y="187325"/>
            <a:ext cx="3640138" cy="576263"/>
          </a:xfrm>
        </p:spPr>
        <p:txBody>
          <a:bodyPr/>
          <a:lstStyle/>
          <a:p>
            <a:pPr eaLnBrk="1" hangingPunct="1"/>
            <a:r>
              <a:rPr lang="en-US" altLang="en-US" sz="2800" b="1" dirty="0" smtClean="0">
                <a:solidFill>
                  <a:srgbClr val="000000"/>
                </a:solidFill>
              </a:rPr>
              <a:t>Background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3"/>
          <p:cNvSpPr>
            <a:spLocks noGrp="1" noChangeArrowheads="1"/>
          </p:cNvSpPr>
          <p:nvPr>
            <p:ph type="body"/>
          </p:nvPr>
        </p:nvSpPr>
        <p:spPr>
          <a:xfrm>
            <a:off x="1181100" y="1124664"/>
            <a:ext cx="6234768" cy="3724173"/>
          </a:xfrm>
          <a:ln/>
        </p:spPr>
        <p:txBody>
          <a:bodyPr/>
          <a:lstStyle/>
          <a:p>
            <a:pPr algn="l" eaLnBrk="1" hangingPunct="1">
              <a:buFont typeface="Monotype Sorts" pitchFamily="-84" charset="2"/>
              <a:buNone/>
            </a:pPr>
            <a:r>
              <a:rPr lang="en-US" altLang="en-US" sz="1700" dirty="0" smtClean="0">
                <a:solidFill>
                  <a:srgbClr val="000000"/>
                </a:solidFill>
                <a:latin typeface="Times New Roman" pitchFamily="18" charset="0"/>
                <a:cs typeface="Times New Roman" pitchFamily="18" charset="0"/>
              </a:rPr>
              <a:t>while (true) {</a:t>
            </a:r>
            <a:br>
              <a:rPr lang="en-US" altLang="en-US" sz="1700" dirty="0" smtClean="0">
                <a:solidFill>
                  <a:srgbClr val="000000"/>
                </a:solidFill>
                <a:latin typeface="Times New Roman" pitchFamily="18" charset="0"/>
                <a:cs typeface="Times New Roman" pitchFamily="18" charset="0"/>
              </a:rPr>
            </a:br>
            <a:r>
              <a:rPr lang="en-US" altLang="en-US" sz="1700" dirty="0" smtClean="0">
                <a:solidFill>
                  <a:srgbClr val="000000"/>
                </a:solidFill>
                <a:latin typeface="Times New Roman" pitchFamily="18" charset="0"/>
                <a:cs typeface="Times New Roman" pitchFamily="18" charset="0"/>
              </a:rPr>
              <a:t>	/* produce an item in next produced */ </a:t>
            </a:r>
          </a:p>
          <a:p>
            <a:pPr algn="l" eaLnBrk="1" hangingPunct="1">
              <a:buFont typeface="Monotype Sorts" pitchFamily="-84" charset="2"/>
              <a:buNone/>
            </a:pPr>
            <a:r>
              <a:rPr lang="en-US" altLang="en-US" sz="1700" dirty="0" smtClean="0">
                <a:solidFill>
                  <a:srgbClr val="000000"/>
                </a:solidFill>
                <a:latin typeface="Times New Roman" pitchFamily="18" charset="0"/>
                <a:cs typeface="Times New Roman" pitchFamily="18" charset="0"/>
              </a:rPr>
              <a:t>	</a:t>
            </a:r>
          </a:p>
          <a:p>
            <a:pPr algn="l" eaLnBrk="1" hangingPunct="1">
              <a:buFont typeface="Monotype Sorts" pitchFamily="-84" charset="2"/>
              <a:buNone/>
            </a:pPr>
            <a:r>
              <a:rPr lang="en-US" altLang="en-US" sz="1700" dirty="0" smtClean="0">
                <a:solidFill>
                  <a:srgbClr val="000000"/>
                </a:solidFill>
                <a:latin typeface="Times New Roman" pitchFamily="18" charset="0"/>
                <a:cs typeface="Times New Roman" pitchFamily="18" charset="0"/>
              </a:rPr>
              <a:t>	while (counter == BUFFER_SIZE) ; </a:t>
            </a:r>
          </a:p>
          <a:p>
            <a:pPr algn="l" eaLnBrk="1" hangingPunct="1">
              <a:buFont typeface="Monotype Sorts" pitchFamily="-84" charset="2"/>
              <a:buNone/>
            </a:pPr>
            <a:r>
              <a:rPr lang="en-US" altLang="en-US" sz="1700" dirty="0" smtClean="0">
                <a:solidFill>
                  <a:srgbClr val="000000"/>
                </a:solidFill>
                <a:latin typeface="Times New Roman" pitchFamily="18" charset="0"/>
                <a:cs typeface="Times New Roman" pitchFamily="18" charset="0"/>
              </a:rPr>
              <a:t>		/* do nothing */ </a:t>
            </a:r>
          </a:p>
          <a:p>
            <a:pPr algn="l" eaLnBrk="1" hangingPunct="1">
              <a:buFont typeface="Monotype Sorts" pitchFamily="-84" charset="2"/>
              <a:buNone/>
            </a:pPr>
            <a:r>
              <a:rPr lang="en-US" altLang="en-US" sz="1700" dirty="0" smtClean="0">
                <a:solidFill>
                  <a:srgbClr val="000000"/>
                </a:solidFill>
                <a:latin typeface="Times New Roman" pitchFamily="18" charset="0"/>
                <a:cs typeface="Times New Roman" pitchFamily="18" charset="0"/>
              </a:rPr>
              <a:t>	buffer[in] = </a:t>
            </a:r>
            <a:r>
              <a:rPr lang="en-US" altLang="en-US" sz="1700" dirty="0" err="1" smtClean="0">
                <a:solidFill>
                  <a:srgbClr val="000000"/>
                </a:solidFill>
                <a:latin typeface="Times New Roman" pitchFamily="18" charset="0"/>
                <a:cs typeface="Times New Roman" pitchFamily="18" charset="0"/>
              </a:rPr>
              <a:t>next_produced</a:t>
            </a:r>
            <a:r>
              <a:rPr lang="en-US" altLang="en-US" sz="1700" dirty="0" smtClean="0">
                <a:solidFill>
                  <a:srgbClr val="000000"/>
                </a:solidFill>
                <a:latin typeface="Times New Roman" pitchFamily="18" charset="0"/>
                <a:cs typeface="Times New Roman" pitchFamily="18" charset="0"/>
              </a:rPr>
              <a:t>; </a:t>
            </a:r>
          </a:p>
          <a:p>
            <a:pPr algn="l" eaLnBrk="1" hangingPunct="1">
              <a:buFont typeface="Monotype Sorts" pitchFamily="-84" charset="2"/>
              <a:buNone/>
            </a:pPr>
            <a:r>
              <a:rPr lang="en-US" altLang="en-US" sz="1700" dirty="0" smtClean="0">
                <a:solidFill>
                  <a:srgbClr val="000000"/>
                </a:solidFill>
                <a:latin typeface="Times New Roman" pitchFamily="18" charset="0"/>
                <a:cs typeface="Times New Roman" pitchFamily="18" charset="0"/>
              </a:rPr>
              <a:t>	in = (in + 1) % BUFFER_SIZE; </a:t>
            </a:r>
          </a:p>
          <a:p>
            <a:pPr algn="l" eaLnBrk="1" hangingPunct="1">
              <a:buFont typeface="Monotype Sorts" pitchFamily="-84" charset="2"/>
              <a:buNone/>
            </a:pPr>
            <a:r>
              <a:rPr lang="en-US" altLang="en-US" sz="1700" dirty="0" smtClean="0">
                <a:solidFill>
                  <a:srgbClr val="000000"/>
                </a:solidFill>
                <a:latin typeface="Times New Roman" pitchFamily="18" charset="0"/>
                <a:cs typeface="Times New Roman" pitchFamily="18" charset="0"/>
              </a:rPr>
              <a:t>	counter++; </a:t>
            </a:r>
          </a:p>
          <a:p>
            <a:pPr algn="l" eaLnBrk="1" hangingPunct="1">
              <a:buFont typeface="Monotype Sorts" pitchFamily="-84" charset="2"/>
              <a:buNone/>
            </a:pPr>
            <a:r>
              <a:rPr lang="en-US" altLang="en-US" sz="1700" dirty="0" smtClean="0">
                <a:solidFill>
                  <a:srgbClr val="000000"/>
                </a:solidFill>
                <a:latin typeface="Times New Roman" pitchFamily="18" charset="0"/>
                <a:cs typeface="Times New Roman" pitchFamily="18" charset="0"/>
              </a:rPr>
              <a:t>} </a:t>
            </a:r>
          </a:p>
        </p:txBody>
      </p:sp>
      <p:sp>
        <p:nvSpPr>
          <p:cNvPr id="10242" name="Rectangle 2"/>
          <p:cNvSpPr>
            <a:spLocks noGrp="1"/>
          </p:cNvSpPr>
          <p:nvPr>
            <p:ph type="title"/>
          </p:nvPr>
        </p:nvSpPr>
        <p:spPr>
          <a:xfrm>
            <a:off x="457200" y="187325"/>
            <a:ext cx="4200525" cy="576263"/>
          </a:xfrm>
        </p:spPr>
        <p:txBody>
          <a:bodyPr/>
          <a:lstStyle/>
          <a:p>
            <a:pPr eaLnBrk="1" hangingPunct="1"/>
            <a:r>
              <a:rPr lang="en-US" altLang="en-US" sz="2400" b="1" dirty="0" smtClean="0">
                <a:solidFill>
                  <a:srgbClr val="000000"/>
                </a:solidFill>
              </a:rPr>
              <a:t>Producer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3"/>
          <p:cNvSpPr>
            <a:spLocks noGrp="1" noChangeArrowheads="1"/>
          </p:cNvSpPr>
          <p:nvPr>
            <p:ph type="body"/>
          </p:nvPr>
        </p:nvSpPr>
        <p:spPr>
          <a:xfrm>
            <a:off x="977900" y="1262064"/>
            <a:ext cx="6877050" cy="3223310"/>
          </a:xfrm>
          <a:ln/>
        </p:spPr>
        <p:txBody>
          <a:bodyPr/>
          <a:lstStyle/>
          <a:p>
            <a:pPr algn="l" eaLnBrk="1" hangingPunct="1">
              <a:buFont typeface="Monotype Sorts" pitchFamily="-84" charset="2"/>
              <a:buNone/>
            </a:pPr>
            <a:r>
              <a:rPr lang="en-US" altLang="en-US" sz="1600" dirty="0" smtClean="0">
                <a:solidFill>
                  <a:srgbClr val="000000"/>
                </a:solidFill>
                <a:latin typeface="Times New Roman" pitchFamily="18" charset="0"/>
                <a:cs typeface="Times New Roman" pitchFamily="18" charset="0"/>
              </a:rPr>
              <a:t>while (true) {</a:t>
            </a:r>
          </a:p>
          <a:p>
            <a:pPr algn="l" eaLnBrk="1" hangingPunct="1">
              <a:buFont typeface="Monotype Sorts" pitchFamily="-84" charset="2"/>
              <a:buNone/>
            </a:pPr>
            <a:r>
              <a:rPr lang="en-US" altLang="en-US" sz="1600" dirty="0" smtClean="0">
                <a:solidFill>
                  <a:srgbClr val="000000"/>
                </a:solidFill>
                <a:latin typeface="Times New Roman" pitchFamily="18" charset="0"/>
                <a:cs typeface="Times New Roman" pitchFamily="18" charset="0"/>
              </a:rPr>
              <a:t>	while (counter == 0) </a:t>
            </a:r>
          </a:p>
          <a:p>
            <a:pPr algn="l" eaLnBrk="1" hangingPunct="1">
              <a:buFont typeface="Monotype Sorts" pitchFamily="-84" charset="2"/>
              <a:buNone/>
            </a:pPr>
            <a:r>
              <a:rPr lang="en-US" altLang="en-US" sz="1600" dirty="0" smtClean="0">
                <a:solidFill>
                  <a:srgbClr val="000000"/>
                </a:solidFill>
                <a:latin typeface="Times New Roman" pitchFamily="18" charset="0"/>
                <a:cs typeface="Times New Roman" pitchFamily="18" charset="0"/>
              </a:rPr>
              <a:t>		; /* do nothing */ </a:t>
            </a:r>
          </a:p>
          <a:p>
            <a:pPr algn="l" eaLnBrk="1" hangingPunct="1">
              <a:buFont typeface="Monotype Sorts" pitchFamily="-84" charset="2"/>
              <a:buNone/>
            </a:pPr>
            <a:r>
              <a:rPr lang="en-US" altLang="en-US" sz="1600" dirty="0" smtClean="0">
                <a:solidFill>
                  <a:srgbClr val="000000"/>
                </a:solidFill>
                <a:latin typeface="Times New Roman" pitchFamily="18" charset="0"/>
                <a:cs typeface="Times New Roman" pitchFamily="18" charset="0"/>
              </a:rPr>
              <a:t>	</a:t>
            </a:r>
            <a:r>
              <a:rPr lang="en-US" altLang="en-US" sz="1600" dirty="0" err="1" smtClean="0">
                <a:solidFill>
                  <a:srgbClr val="000000"/>
                </a:solidFill>
                <a:latin typeface="Times New Roman" pitchFamily="18" charset="0"/>
                <a:cs typeface="Times New Roman" pitchFamily="18" charset="0"/>
              </a:rPr>
              <a:t>next_consumed</a:t>
            </a:r>
            <a:r>
              <a:rPr lang="en-US" altLang="en-US" sz="1600" dirty="0" smtClean="0">
                <a:solidFill>
                  <a:srgbClr val="000000"/>
                </a:solidFill>
                <a:latin typeface="Times New Roman" pitchFamily="18" charset="0"/>
                <a:cs typeface="Times New Roman" pitchFamily="18" charset="0"/>
              </a:rPr>
              <a:t> = buffer[out]; </a:t>
            </a:r>
          </a:p>
          <a:p>
            <a:pPr algn="l" eaLnBrk="1" hangingPunct="1">
              <a:buFont typeface="Monotype Sorts" pitchFamily="-84" charset="2"/>
              <a:buNone/>
            </a:pPr>
            <a:r>
              <a:rPr lang="en-US" altLang="en-US" sz="1600" dirty="0" smtClean="0">
                <a:solidFill>
                  <a:srgbClr val="000000"/>
                </a:solidFill>
                <a:latin typeface="Times New Roman" pitchFamily="18" charset="0"/>
                <a:cs typeface="Times New Roman" pitchFamily="18" charset="0"/>
              </a:rPr>
              <a:t>	out = (out + 1) % BUFFER_SIZE; 	</a:t>
            </a:r>
          </a:p>
          <a:p>
            <a:pPr algn="l" eaLnBrk="1" hangingPunct="1">
              <a:buFont typeface="Monotype Sorts" pitchFamily="-84" charset="2"/>
              <a:buNone/>
            </a:pPr>
            <a:r>
              <a:rPr lang="en-US" altLang="en-US" sz="1600" dirty="0" smtClean="0">
                <a:solidFill>
                  <a:srgbClr val="000000"/>
                </a:solidFill>
                <a:latin typeface="Times New Roman" pitchFamily="18" charset="0"/>
                <a:cs typeface="Times New Roman" pitchFamily="18" charset="0"/>
              </a:rPr>
              <a:t>        counter--; </a:t>
            </a:r>
          </a:p>
          <a:p>
            <a:pPr algn="l" eaLnBrk="1" hangingPunct="1">
              <a:buFont typeface="Monotype Sorts" pitchFamily="-84" charset="2"/>
              <a:buNone/>
            </a:pPr>
            <a:r>
              <a:rPr lang="en-US" altLang="en-US" sz="1600" dirty="0" smtClean="0">
                <a:solidFill>
                  <a:srgbClr val="000000"/>
                </a:solidFill>
                <a:latin typeface="Times New Roman" pitchFamily="18" charset="0"/>
                <a:cs typeface="Times New Roman" pitchFamily="18" charset="0"/>
              </a:rPr>
              <a:t>	/* consume the item in next consumed */ </a:t>
            </a:r>
          </a:p>
          <a:p>
            <a:pPr algn="l" eaLnBrk="1" hangingPunct="1">
              <a:buFont typeface="Monotype Sorts" pitchFamily="-84" charset="2"/>
              <a:buNone/>
            </a:pPr>
            <a:r>
              <a:rPr lang="en-US" altLang="en-US" sz="1600" dirty="0" smtClean="0">
                <a:solidFill>
                  <a:srgbClr val="000000"/>
                </a:solidFill>
                <a:latin typeface="Times New Roman" pitchFamily="18" charset="0"/>
                <a:cs typeface="Times New Roman" pitchFamily="18" charset="0"/>
              </a:rPr>
              <a:t>} </a:t>
            </a:r>
          </a:p>
        </p:txBody>
      </p:sp>
      <p:sp>
        <p:nvSpPr>
          <p:cNvPr id="12290" name="Rectangle 2"/>
          <p:cNvSpPr>
            <a:spLocks noGrp="1"/>
          </p:cNvSpPr>
          <p:nvPr>
            <p:ph type="title"/>
          </p:nvPr>
        </p:nvSpPr>
        <p:spPr>
          <a:xfrm>
            <a:off x="487363" y="142875"/>
            <a:ext cx="3219450" cy="576263"/>
          </a:xfrm>
        </p:spPr>
        <p:txBody>
          <a:bodyPr/>
          <a:lstStyle/>
          <a:p>
            <a:pPr eaLnBrk="1" hangingPunct="1"/>
            <a:r>
              <a:rPr lang="en-US" altLang="en-US" sz="2400" b="1" smtClean="0">
                <a:solidFill>
                  <a:srgbClr val="000000"/>
                </a:solidFill>
              </a:rPr>
              <a:t>Consumer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27"/>
          <p:cNvSpPr>
            <a:spLocks noGrp="1" noChangeArrowheads="1"/>
          </p:cNvSpPr>
          <p:nvPr>
            <p:ph type="body"/>
          </p:nvPr>
        </p:nvSpPr>
        <p:spPr>
          <a:xfrm>
            <a:off x="1004888" y="1177925"/>
            <a:ext cx="7109209" cy="5173663"/>
          </a:xfrm>
          <a:ln/>
        </p:spPr>
        <p:txBody>
          <a:bodyPr/>
          <a:lstStyle/>
          <a:p>
            <a:pPr algn="l" eaLnBrk="1" hangingPunct="1">
              <a:lnSpc>
                <a:spcPct val="90000"/>
              </a:lnSpc>
            </a:pPr>
            <a:r>
              <a:rPr lang="en-US" altLang="en-US" sz="1800" b="1" dirty="0" smtClean="0">
                <a:solidFill>
                  <a:srgbClr val="000000"/>
                </a:solidFill>
                <a:latin typeface="Times New Roman" pitchFamily="18" charset="0"/>
                <a:cs typeface="Times New Roman" pitchFamily="18" charset="0"/>
              </a:rPr>
              <a:t>counter++ </a:t>
            </a:r>
            <a:r>
              <a:rPr lang="en-US" altLang="en-US" sz="1800" dirty="0" smtClean="0">
                <a:solidFill>
                  <a:srgbClr val="000000"/>
                </a:solidFill>
                <a:latin typeface="Times New Roman" pitchFamily="18" charset="0"/>
                <a:cs typeface="Times New Roman" pitchFamily="18" charset="0"/>
              </a:rPr>
              <a:t>could be implemented as</a:t>
            </a:r>
            <a:br>
              <a:rPr lang="en-US" altLang="en-US" sz="1800" dirty="0" smtClean="0">
                <a:solidFill>
                  <a:srgbClr val="000000"/>
                </a:solidFill>
                <a:latin typeface="Times New Roman" pitchFamily="18" charset="0"/>
                <a:cs typeface="Times New Roman" pitchFamily="18" charset="0"/>
              </a:rPr>
            </a:br>
            <a:r>
              <a:rPr lang="en-US" altLang="en-US" sz="1800" dirty="0" smtClean="0">
                <a:solidFill>
                  <a:srgbClr val="000000"/>
                </a:solidFill>
                <a:latin typeface="Times New Roman" pitchFamily="18" charset="0"/>
                <a:cs typeface="Times New Roman" pitchFamily="18" charset="0"/>
              </a:rPr>
              <a:t/>
            </a:r>
            <a:br>
              <a:rPr lang="en-US" altLang="en-US" sz="1800" dirty="0" smtClean="0">
                <a:solidFill>
                  <a:srgbClr val="000000"/>
                </a:solidFill>
                <a:latin typeface="Times New Roman" pitchFamily="18" charset="0"/>
                <a:cs typeface="Times New Roman" pitchFamily="18" charset="0"/>
              </a:rPr>
            </a:br>
            <a:r>
              <a:rPr lang="en-US" altLang="en-US" sz="1800" b="1" dirty="0" smtClean="0">
                <a:solidFill>
                  <a:srgbClr val="000000"/>
                </a:solidFill>
                <a:latin typeface="Times New Roman" pitchFamily="18" charset="0"/>
                <a:cs typeface="Times New Roman" pitchFamily="18" charset="0"/>
              </a:rPr>
              <a:t>     </a:t>
            </a:r>
            <a:r>
              <a:rPr lang="en-US" altLang="en-US" sz="1800" b="1" dirty="0" smtClean="0">
                <a:solidFill>
                  <a:srgbClr val="0000FF"/>
                </a:solidFill>
                <a:latin typeface="Times New Roman" pitchFamily="18" charset="0"/>
                <a:cs typeface="Times New Roman" pitchFamily="18" charset="0"/>
              </a:rPr>
              <a:t>register1 = counter</a:t>
            </a:r>
            <a:br>
              <a:rPr lang="en-US" altLang="en-US" sz="1800" b="1" dirty="0" smtClean="0">
                <a:solidFill>
                  <a:srgbClr val="0000FF"/>
                </a:solidFill>
                <a:latin typeface="Times New Roman" pitchFamily="18" charset="0"/>
                <a:cs typeface="Times New Roman" pitchFamily="18" charset="0"/>
              </a:rPr>
            </a:br>
            <a:r>
              <a:rPr lang="en-US" altLang="en-US" sz="1800" b="1" dirty="0" smtClean="0">
                <a:solidFill>
                  <a:srgbClr val="0000FF"/>
                </a:solidFill>
                <a:latin typeface="Times New Roman" pitchFamily="18" charset="0"/>
                <a:cs typeface="Times New Roman" pitchFamily="18" charset="0"/>
              </a:rPr>
              <a:t>     register1 = register1 + 1</a:t>
            </a:r>
            <a:br>
              <a:rPr lang="en-US" altLang="en-US" sz="1800" b="1" dirty="0" smtClean="0">
                <a:solidFill>
                  <a:srgbClr val="0000FF"/>
                </a:solidFill>
                <a:latin typeface="Times New Roman" pitchFamily="18" charset="0"/>
                <a:cs typeface="Times New Roman" pitchFamily="18" charset="0"/>
              </a:rPr>
            </a:br>
            <a:r>
              <a:rPr lang="en-US" altLang="en-US" sz="1800" b="1" dirty="0" smtClean="0">
                <a:solidFill>
                  <a:srgbClr val="0000FF"/>
                </a:solidFill>
                <a:latin typeface="Times New Roman" pitchFamily="18" charset="0"/>
                <a:cs typeface="Times New Roman" pitchFamily="18" charset="0"/>
              </a:rPr>
              <a:t>     counter = register1</a:t>
            </a:r>
            <a:endParaRPr lang="en-US" altLang="en-US" sz="1800" dirty="0" smtClean="0">
              <a:solidFill>
                <a:srgbClr val="0000FF"/>
              </a:solidFill>
              <a:latin typeface="Times New Roman" pitchFamily="18" charset="0"/>
              <a:cs typeface="Times New Roman" pitchFamily="18" charset="0"/>
            </a:endParaRPr>
          </a:p>
          <a:p>
            <a:pPr algn="l" eaLnBrk="1" hangingPunct="1">
              <a:lnSpc>
                <a:spcPct val="90000"/>
              </a:lnSpc>
            </a:pPr>
            <a:r>
              <a:rPr lang="en-US" altLang="en-US" sz="1800" b="1" dirty="0" smtClean="0">
                <a:solidFill>
                  <a:srgbClr val="000000"/>
                </a:solidFill>
                <a:latin typeface="Times New Roman" pitchFamily="18" charset="0"/>
                <a:cs typeface="Times New Roman" pitchFamily="18" charset="0"/>
              </a:rPr>
              <a:t>counter--</a:t>
            </a:r>
            <a:r>
              <a:rPr lang="en-US" altLang="en-US" sz="1800" b="1" dirty="0" smtClean="0">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could be implemented as</a:t>
            </a:r>
            <a:br>
              <a:rPr lang="en-US" altLang="en-US" sz="1800" dirty="0" smtClean="0">
                <a:solidFill>
                  <a:srgbClr val="000000"/>
                </a:solidFill>
                <a:latin typeface="Times New Roman" pitchFamily="18" charset="0"/>
                <a:cs typeface="Times New Roman" pitchFamily="18" charset="0"/>
              </a:rPr>
            </a:br>
            <a:r>
              <a:rPr lang="en-US" altLang="en-US" sz="1800" dirty="0" smtClean="0">
                <a:solidFill>
                  <a:srgbClr val="000000"/>
                </a:solidFill>
                <a:latin typeface="Times New Roman" pitchFamily="18" charset="0"/>
                <a:cs typeface="Times New Roman" pitchFamily="18" charset="0"/>
              </a:rPr>
              <a:t/>
            </a:r>
            <a:br>
              <a:rPr lang="en-US" altLang="en-US" sz="1800" dirty="0" smtClean="0">
                <a:solidFill>
                  <a:srgbClr val="000000"/>
                </a:solidFill>
                <a:latin typeface="Times New Roman" pitchFamily="18" charset="0"/>
                <a:cs typeface="Times New Roman" pitchFamily="18" charset="0"/>
              </a:rPr>
            </a:br>
            <a:r>
              <a:rPr lang="en-US" altLang="en-US" sz="1800" b="1" dirty="0" smtClean="0">
                <a:solidFill>
                  <a:srgbClr val="000000"/>
                </a:solidFill>
                <a:latin typeface="Times New Roman" pitchFamily="18" charset="0"/>
                <a:cs typeface="Times New Roman" pitchFamily="18" charset="0"/>
              </a:rPr>
              <a:t>     </a:t>
            </a:r>
            <a:r>
              <a:rPr lang="en-US" altLang="en-US" sz="1800" b="1" dirty="0" smtClean="0">
                <a:latin typeface="Times New Roman" pitchFamily="18" charset="0"/>
                <a:cs typeface="Times New Roman" pitchFamily="18" charset="0"/>
              </a:rPr>
              <a:t>register2 = counter</a:t>
            </a:r>
            <a:br>
              <a:rPr lang="en-US" altLang="en-US" sz="1800" b="1" dirty="0" smtClean="0">
                <a:latin typeface="Times New Roman" pitchFamily="18" charset="0"/>
                <a:cs typeface="Times New Roman" pitchFamily="18" charset="0"/>
              </a:rPr>
            </a:br>
            <a:r>
              <a:rPr lang="en-US" altLang="en-US" sz="1800" b="1" dirty="0" smtClean="0">
                <a:latin typeface="Times New Roman" pitchFamily="18" charset="0"/>
                <a:cs typeface="Times New Roman" pitchFamily="18" charset="0"/>
              </a:rPr>
              <a:t>     register2 = register2 - 1</a:t>
            </a:r>
            <a:br>
              <a:rPr lang="en-US" altLang="en-US" sz="1800" b="1" dirty="0" smtClean="0">
                <a:latin typeface="Times New Roman" pitchFamily="18" charset="0"/>
                <a:cs typeface="Times New Roman" pitchFamily="18" charset="0"/>
              </a:rPr>
            </a:br>
            <a:r>
              <a:rPr lang="en-US" altLang="en-US" sz="1800" b="1" dirty="0" smtClean="0">
                <a:latin typeface="Times New Roman" pitchFamily="18" charset="0"/>
                <a:cs typeface="Times New Roman" pitchFamily="18" charset="0"/>
              </a:rPr>
              <a:t>     counter = register2</a:t>
            </a:r>
          </a:p>
          <a:p>
            <a:pPr algn="l" eaLnBrk="1" hangingPunct="1">
              <a:lnSpc>
                <a:spcPct val="90000"/>
              </a:lnSpc>
              <a:buFont typeface="Monotype Sorts" pitchFamily="-84" charset="2"/>
              <a:buNone/>
            </a:pPr>
            <a:endParaRPr lang="en-US" altLang="en-US" sz="1800" dirty="0" smtClean="0">
              <a:latin typeface="Times New Roman" pitchFamily="18" charset="0"/>
              <a:cs typeface="Times New Roman" pitchFamily="18" charset="0"/>
            </a:endParaRPr>
          </a:p>
          <a:p>
            <a:pPr algn="l" eaLnBrk="1" hangingPunct="1">
              <a:lnSpc>
                <a:spcPct val="90000"/>
              </a:lnSpc>
            </a:pPr>
            <a:r>
              <a:rPr lang="en-US" altLang="en-US" sz="1800" dirty="0" smtClean="0">
                <a:solidFill>
                  <a:srgbClr val="000000"/>
                </a:solidFill>
                <a:latin typeface="Times New Roman" pitchFamily="18" charset="0"/>
                <a:cs typeface="Times New Roman" pitchFamily="18" charset="0"/>
              </a:rPr>
              <a:t>Consider this execution interleaving with </a:t>
            </a:r>
            <a:r>
              <a:rPr lang="ja-JP" altLang="en-US" sz="1800" smtClean="0">
                <a:solidFill>
                  <a:srgbClr val="000000"/>
                </a:solidFill>
                <a:latin typeface="Times New Roman" pitchFamily="18" charset="0"/>
                <a:ea typeface="MS PGothic" pitchFamily="34" charset="-128"/>
                <a:cs typeface="Times New Roman" pitchFamily="18" charset="0"/>
              </a:rPr>
              <a:t>“</a:t>
            </a:r>
            <a:r>
              <a:rPr lang="en-US" altLang="ja-JP" sz="1800" dirty="0" smtClean="0">
                <a:solidFill>
                  <a:srgbClr val="000000"/>
                </a:solidFill>
                <a:latin typeface="Times New Roman" pitchFamily="18" charset="0"/>
                <a:ea typeface="MS PGothic" pitchFamily="34" charset="-128"/>
                <a:cs typeface="Times New Roman" pitchFamily="18" charset="0"/>
              </a:rPr>
              <a:t>count = 5</a:t>
            </a:r>
            <a:r>
              <a:rPr lang="ja-JP" altLang="en-US" sz="1800" smtClean="0">
                <a:solidFill>
                  <a:srgbClr val="000000"/>
                </a:solidFill>
                <a:latin typeface="Times New Roman" pitchFamily="18" charset="0"/>
                <a:ea typeface="MS PGothic" pitchFamily="34" charset="-128"/>
                <a:cs typeface="Times New Roman" pitchFamily="18" charset="0"/>
              </a:rPr>
              <a:t>”</a:t>
            </a:r>
            <a:r>
              <a:rPr lang="en-US" altLang="ja-JP" sz="1800" dirty="0" smtClean="0">
                <a:solidFill>
                  <a:srgbClr val="000000"/>
                </a:solidFill>
                <a:latin typeface="Times New Roman" pitchFamily="18" charset="0"/>
                <a:ea typeface="MS PGothic" pitchFamily="34" charset="-128"/>
                <a:cs typeface="Times New Roman" pitchFamily="18" charset="0"/>
              </a:rPr>
              <a:t> initially:</a:t>
            </a:r>
          </a:p>
          <a:p>
            <a:pPr lvl="1" algn="l" eaLnBrk="1" hangingPunct="1">
              <a:lnSpc>
                <a:spcPct val="90000"/>
              </a:lnSpc>
              <a:buFont typeface="Monotype Sorts" pitchFamily="-84" charset="2"/>
              <a:buNone/>
            </a:pPr>
            <a:r>
              <a:rPr lang="en-US" altLang="en-US" sz="1800" dirty="0" smtClean="0">
                <a:solidFill>
                  <a:srgbClr val="000000"/>
                </a:solidFill>
                <a:latin typeface="Times New Roman" pitchFamily="18" charset="0"/>
                <a:cs typeface="Times New Roman" pitchFamily="18" charset="0"/>
              </a:rPr>
              <a:t>	S0: producer execute </a:t>
            </a:r>
            <a:r>
              <a:rPr lang="en-US" altLang="en-US" sz="1800" b="1" dirty="0" smtClean="0">
                <a:solidFill>
                  <a:srgbClr val="0000FF"/>
                </a:solidFill>
                <a:latin typeface="Times New Roman" pitchFamily="18" charset="0"/>
                <a:cs typeface="Times New Roman" pitchFamily="18" charset="0"/>
              </a:rPr>
              <a:t>register1 = counter</a:t>
            </a:r>
            <a:r>
              <a:rPr lang="en-US" altLang="en-US" sz="1800" b="1"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{register1 = 5}</a:t>
            </a:r>
            <a:br>
              <a:rPr lang="en-US" altLang="en-US" sz="1800" dirty="0" smtClean="0">
                <a:solidFill>
                  <a:srgbClr val="000000"/>
                </a:solidFill>
                <a:latin typeface="Times New Roman" pitchFamily="18" charset="0"/>
                <a:cs typeface="Times New Roman" pitchFamily="18" charset="0"/>
              </a:rPr>
            </a:br>
            <a:r>
              <a:rPr lang="en-US" altLang="en-US" sz="1800" dirty="0" smtClean="0">
                <a:solidFill>
                  <a:srgbClr val="000000"/>
                </a:solidFill>
                <a:latin typeface="Times New Roman" pitchFamily="18" charset="0"/>
                <a:cs typeface="Times New Roman" pitchFamily="18" charset="0"/>
              </a:rPr>
              <a:t>S1: producer execute </a:t>
            </a:r>
            <a:r>
              <a:rPr lang="en-US" altLang="en-US" sz="1800" b="1" dirty="0" smtClean="0">
                <a:solidFill>
                  <a:srgbClr val="0000FF"/>
                </a:solidFill>
                <a:latin typeface="Times New Roman" pitchFamily="18" charset="0"/>
                <a:cs typeface="Times New Roman" pitchFamily="18" charset="0"/>
              </a:rPr>
              <a:t>register1 = register1 + 1   </a:t>
            </a:r>
            <a:r>
              <a:rPr lang="en-US" altLang="en-US" sz="1800" dirty="0" smtClean="0">
                <a:solidFill>
                  <a:srgbClr val="000000"/>
                </a:solidFill>
                <a:latin typeface="Times New Roman" pitchFamily="18" charset="0"/>
                <a:cs typeface="Times New Roman" pitchFamily="18" charset="0"/>
              </a:rPr>
              <a:t>{register1 = 6} </a:t>
            </a:r>
            <a:br>
              <a:rPr lang="en-US" altLang="en-US" sz="1800" dirty="0" smtClean="0">
                <a:solidFill>
                  <a:srgbClr val="000000"/>
                </a:solidFill>
                <a:latin typeface="Times New Roman" pitchFamily="18" charset="0"/>
                <a:cs typeface="Times New Roman" pitchFamily="18" charset="0"/>
              </a:rPr>
            </a:br>
            <a:r>
              <a:rPr lang="en-US" altLang="en-US" sz="1800" dirty="0" smtClean="0">
                <a:solidFill>
                  <a:srgbClr val="000000"/>
                </a:solidFill>
                <a:latin typeface="Times New Roman" pitchFamily="18" charset="0"/>
                <a:cs typeface="Times New Roman" pitchFamily="18" charset="0"/>
              </a:rPr>
              <a:t>S2: consumer execute </a:t>
            </a:r>
            <a:r>
              <a:rPr lang="en-US" altLang="en-US" sz="1800" b="1" dirty="0" smtClean="0">
                <a:latin typeface="Times New Roman" pitchFamily="18" charset="0"/>
                <a:cs typeface="Times New Roman" pitchFamily="18" charset="0"/>
              </a:rPr>
              <a:t>register2 = counter</a:t>
            </a:r>
            <a:r>
              <a:rPr lang="en-US" altLang="en-US" sz="1800" b="1"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{register2 = 5} </a:t>
            </a:r>
            <a:br>
              <a:rPr lang="en-US" altLang="en-US" sz="1800" dirty="0" smtClean="0">
                <a:solidFill>
                  <a:srgbClr val="000000"/>
                </a:solidFill>
                <a:latin typeface="Times New Roman" pitchFamily="18" charset="0"/>
                <a:cs typeface="Times New Roman" pitchFamily="18" charset="0"/>
              </a:rPr>
            </a:br>
            <a:r>
              <a:rPr lang="en-US" altLang="en-US" sz="1800" dirty="0" smtClean="0">
                <a:solidFill>
                  <a:srgbClr val="000000"/>
                </a:solidFill>
                <a:latin typeface="Times New Roman" pitchFamily="18" charset="0"/>
                <a:cs typeface="Times New Roman" pitchFamily="18" charset="0"/>
              </a:rPr>
              <a:t>S3: consumer execute </a:t>
            </a:r>
            <a:r>
              <a:rPr lang="en-US" altLang="en-US" sz="1800" b="1" dirty="0" smtClean="0">
                <a:latin typeface="Times New Roman" pitchFamily="18" charset="0"/>
                <a:cs typeface="Times New Roman" pitchFamily="18" charset="0"/>
              </a:rPr>
              <a:t>register2 = register2 – 1  </a:t>
            </a:r>
            <a:r>
              <a:rPr lang="en-US" altLang="en-US" sz="1800" dirty="0" smtClean="0">
                <a:solidFill>
                  <a:srgbClr val="000000"/>
                </a:solidFill>
                <a:latin typeface="Times New Roman" pitchFamily="18" charset="0"/>
                <a:cs typeface="Times New Roman" pitchFamily="18" charset="0"/>
              </a:rPr>
              <a:t>{register2 = 4} </a:t>
            </a:r>
            <a:br>
              <a:rPr lang="en-US" altLang="en-US" sz="1800" dirty="0" smtClean="0">
                <a:solidFill>
                  <a:srgbClr val="000000"/>
                </a:solidFill>
                <a:latin typeface="Times New Roman" pitchFamily="18" charset="0"/>
                <a:cs typeface="Times New Roman" pitchFamily="18" charset="0"/>
              </a:rPr>
            </a:br>
            <a:r>
              <a:rPr lang="en-US" altLang="en-US" sz="1800" dirty="0" smtClean="0">
                <a:solidFill>
                  <a:srgbClr val="000000"/>
                </a:solidFill>
                <a:latin typeface="Times New Roman" pitchFamily="18" charset="0"/>
                <a:cs typeface="Times New Roman" pitchFamily="18" charset="0"/>
              </a:rPr>
              <a:t>S4: producer execute </a:t>
            </a:r>
            <a:r>
              <a:rPr lang="en-US" altLang="en-US" sz="1800" b="1" dirty="0" smtClean="0">
                <a:solidFill>
                  <a:srgbClr val="0000FF"/>
                </a:solidFill>
                <a:latin typeface="Times New Roman" pitchFamily="18" charset="0"/>
                <a:cs typeface="Times New Roman" pitchFamily="18" charset="0"/>
              </a:rPr>
              <a:t>counter = register1         </a:t>
            </a:r>
            <a:r>
              <a:rPr lang="en-US" altLang="en-US" sz="1800" dirty="0" smtClean="0">
                <a:solidFill>
                  <a:srgbClr val="000000"/>
                </a:solidFill>
                <a:latin typeface="Times New Roman" pitchFamily="18" charset="0"/>
                <a:cs typeface="Times New Roman" pitchFamily="18" charset="0"/>
              </a:rPr>
              <a:t>{counter = 6 } </a:t>
            </a:r>
            <a:br>
              <a:rPr lang="en-US" altLang="en-US" sz="1800" dirty="0" smtClean="0">
                <a:solidFill>
                  <a:srgbClr val="000000"/>
                </a:solidFill>
                <a:latin typeface="Times New Roman" pitchFamily="18" charset="0"/>
                <a:cs typeface="Times New Roman" pitchFamily="18" charset="0"/>
              </a:rPr>
            </a:br>
            <a:r>
              <a:rPr lang="en-US" altLang="en-US" sz="1800" dirty="0" smtClean="0">
                <a:solidFill>
                  <a:srgbClr val="000000"/>
                </a:solidFill>
                <a:latin typeface="Times New Roman" pitchFamily="18" charset="0"/>
                <a:cs typeface="Times New Roman" pitchFamily="18" charset="0"/>
              </a:rPr>
              <a:t>S5: consumer execute </a:t>
            </a:r>
            <a:r>
              <a:rPr lang="en-US" altLang="en-US" sz="1800" b="1" dirty="0" smtClean="0">
                <a:latin typeface="Times New Roman" pitchFamily="18" charset="0"/>
                <a:cs typeface="Times New Roman" pitchFamily="18" charset="0"/>
              </a:rPr>
              <a:t>counter = register2        </a:t>
            </a:r>
            <a:r>
              <a:rPr lang="en-US" altLang="en-US" sz="1800" dirty="0" smtClean="0">
                <a:solidFill>
                  <a:srgbClr val="000000"/>
                </a:solidFill>
                <a:latin typeface="Times New Roman" pitchFamily="18" charset="0"/>
                <a:cs typeface="Times New Roman" pitchFamily="18" charset="0"/>
              </a:rPr>
              <a:t>{counter = 4}</a:t>
            </a:r>
          </a:p>
          <a:p>
            <a:pPr lvl="1" algn="l" eaLnBrk="1" hangingPunct="1">
              <a:lnSpc>
                <a:spcPct val="90000"/>
              </a:lnSpc>
              <a:buFont typeface="Monotype Sorts" pitchFamily="-84" charset="2"/>
              <a:buNone/>
            </a:pPr>
            <a:endParaRPr lang="en-US" altLang="en-US" sz="1800" dirty="0" smtClean="0">
              <a:solidFill>
                <a:srgbClr val="000000"/>
              </a:solidFill>
              <a:latin typeface="Times New Roman" pitchFamily="18" charset="0"/>
              <a:cs typeface="Times New Roman" pitchFamily="18" charset="0"/>
            </a:endParaRPr>
          </a:p>
        </p:txBody>
      </p:sp>
      <p:sp>
        <p:nvSpPr>
          <p:cNvPr id="14338" name="Rectangle 1026"/>
          <p:cNvSpPr>
            <a:spLocks noGrp="1"/>
          </p:cNvSpPr>
          <p:nvPr>
            <p:ph type="title"/>
          </p:nvPr>
        </p:nvSpPr>
        <p:spPr>
          <a:xfrm>
            <a:off x="457200" y="141288"/>
            <a:ext cx="4238625" cy="576262"/>
          </a:xfrm>
        </p:spPr>
        <p:txBody>
          <a:bodyPr/>
          <a:lstStyle/>
          <a:p>
            <a:pPr eaLnBrk="1" hangingPunct="1"/>
            <a:r>
              <a:rPr lang="en-US" altLang="en-US" sz="2400" b="1" smtClean="0">
                <a:solidFill>
                  <a:srgbClr val="000000"/>
                </a:solidFill>
              </a:rPr>
              <a:t>Race Condition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a:spLocks noGrp="1" noChangeArrowheads="1"/>
          </p:cNvSpPr>
          <p:nvPr>
            <p:ph type="body"/>
          </p:nvPr>
        </p:nvSpPr>
        <p:spPr>
          <a:xfrm>
            <a:off x="908049" y="1131888"/>
            <a:ext cx="7600683" cy="4787649"/>
          </a:xfrm>
          <a:ln/>
        </p:spPr>
        <p:txBody>
          <a:bodyPr/>
          <a:lstStyle/>
          <a:p>
            <a:pPr algn="just" eaLnBrk="1" hangingPunct="1">
              <a:lnSpc>
                <a:spcPct val="150000"/>
              </a:lnSpc>
              <a:buFont typeface="Wingdings" pitchFamily="2" charset="2"/>
              <a:buChar char="Ø"/>
            </a:pPr>
            <a:r>
              <a:rPr lang="en-US" altLang="en-US" sz="1800" dirty="0" smtClean="0">
                <a:solidFill>
                  <a:srgbClr val="000000"/>
                </a:solidFill>
                <a:latin typeface="Times New Roman" pitchFamily="18" charset="0"/>
                <a:cs typeface="Times New Roman" pitchFamily="18" charset="0"/>
              </a:rPr>
              <a:t> Consider </a:t>
            </a:r>
            <a:r>
              <a:rPr lang="en-US" altLang="en-US" sz="1800" dirty="0" smtClean="0">
                <a:solidFill>
                  <a:srgbClr val="000000"/>
                </a:solidFill>
                <a:latin typeface="Times New Roman" pitchFamily="18" charset="0"/>
                <a:cs typeface="Times New Roman" pitchFamily="18" charset="0"/>
              </a:rPr>
              <a:t>system of </a:t>
            </a:r>
            <a:r>
              <a:rPr lang="en-US" altLang="en-US" sz="1800" b="1" i="1" dirty="0" smtClean="0">
                <a:solidFill>
                  <a:srgbClr val="000000"/>
                </a:solidFill>
                <a:latin typeface="Times New Roman" pitchFamily="18" charset="0"/>
                <a:cs typeface="Times New Roman" pitchFamily="18" charset="0"/>
              </a:rPr>
              <a:t>n</a:t>
            </a:r>
            <a:r>
              <a:rPr lang="en-US" altLang="en-US" sz="1800" b="1"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processes {</a:t>
            </a:r>
            <a:r>
              <a:rPr lang="en-US" altLang="en-US" sz="1800" b="1" i="1" dirty="0" smtClean="0">
                <a:solidFill>
                  <a:srgbClr val="000000"/>
                </a:solidFill>
                <a:latin typeface="Times New Roman" pitchFamily="18" charset="0"/>
                <a:cs typeface="Times New Roman" pitchFamily="18" charset="0"/>
              </a:rPr>
              <a:t>p</a:t>
            </a:r>
            <a:r>
              <a:rPr lang="en-US" altLang="en-US" sz="1800" b="1" i="1" baseline="-25000" dirty="0" smtClean="0">
                <a:solidFill>
                  <a:srgbClr val="000000"/>
                </a:solidFill>
                <a:latin typeface="Times New Roman" pitchFamily="18" charset="0"/>
                <a:cs typeface="Times New Roman" pitchFamily="18" charset="0"/>
              </a:rPr>
              <a:t>0</a:t>
            </a:r>
            <a:r>
              <a:rPr lang="en-US" altLang="en-US" sz="1800" b="1" i="1" dirty="0" smtClean="0">
                <a:solidFill>
                  <a:srgbClr val="000000"/>
                </a:solidFill>
                <a:latin typeface="Times New Roman" pitchFamily="18" charset="0"/>
                <a:cs typeface="Times New Roman" pitchFamily="18" charset="0"/>
              </a:rPr>
              <a:t>, p</a:t>
            </a:r>
            <a:r>
              <a:rPr lang="en-US" altLang="en-US" sz="1800" b="1" i="1" baseline="-25000" dirty="0" smtClean="0">
                <a:solidFill>
                  <a:srgbClr val="000000"/>
                </a:solidFill>
                <a:latin typeface="Times New Roman" pitchFamily="18" charset="0"/>
                <a:cs typeface="Times New Roman" pitchFamily="18" charset="0"/>
              </a:rPr>
              <a:t>1</a:t>
            </a:r>
            <a:r>
              <a:rPr lang="en-US" altLang="en-US" sz="1800" b="1" i="1" dirty="0" smtClean="0">
                <a:solidFill>
                  <a:srgbClr val="000000"/>
                </a:solidFill>
                <a:latin typeface="Times New Roman" pitchFamily="18" charset="0"/>
                <a:cs typeface="Times New Roman" pitchFamily="18" charset="0"/>
              </a:rPr>
              <a:t>, … p</a:t>
            </a:r>
            <a:r>
              <a:rPr lang="en-US" altLang="en-US" sz="1800" b="1" i="1" baseline="-25000" dirty="0" smtClean="0">
                <a:solidFill>
                  <a:srgbClr val="000000"/>
                </a:solidFill>
                <a:latin typeface="Times New Roman" pitchFamily="18" charset="0"/>
                <a:cs typeface="Times New Roman" pitchFamily="18" charset="0"/>
              </a:rPr>
              <a:t>n-1</a:t>
            </a:r>
            <a:r>
              <a:rPr lang="en-US" altLang="en-US" sz="1800" dirty="0" smtClean="0">
                <a:solidFill>
                  <a:srgbClr val="000000"/>
                </a:solidFill>
                <a:latin typeface="Times New Roman" pitchFamily="18" charset="0"/>
                <a:cs typeface="Times New Roman" pitchFamily="18" charset="0"/>
              </a:rPr>
              <a:t>}</a:t>
            </a:r>
          </a:p>
          <a:p>
            <a:pPr algn="just" eaLnBrk="1" hangingPunct="1">
              <a:lnSpc>
                <a:spcPct val="150000"/>
              </a:lnSpc>
              <a:buFont typeface="Wingdings" pitchFamily="2" charset="2"/>
              <a:buChar char="Ø"/>
            </a:pPr>
            <a:r>
              <a:rPr lang="en-US" altLang="en-US" sz="1800" dirty="0" smtClean="0">
                <a:solidFill>
                  <a:srgbClr val="000000"/>
                </a:solidFill>
                <a:latin typeface="Times New Roman" pitchFamily="18" charset="0"/>
                <a:cs typeface="Times New Roman" pitchFamily="18" charset="0"/>
              </a:rPr>
              <a:t> Each </a:t>
            </a:r>
            <a:r>
              <a:rPr lang="en-US" altLang="en-US" sz="1800" dirty="0" smtClean="0">
                <a:solidFill>
                  <a:srgbClr val="000000"/>
                </a:solidFill>
                <a:latin typeface="Times New Roman" pitchFamily="18" charset="0"/>
                <a:cs typeface="Times New Roman" pitchFamily="18" charset="0"/>
              </a:rPr>
              <a:t>process has </a:t>
            </a:r>
            <a:r>
              <a:rPr lang="en-US" altLang="en-US" sz="1800" b="1" dirty="0" smtClean="0">
                <a:solidFill>
                  <a:srgbClr val="3366FF"/>
                </a:solidFill>
                <a:latin typeface="Times New Roman" pitchFamily="18" charset="0"/>
                <a:cs typeface="Times New Roman" pitchFamily="18" charset="0"/>
              </a:rPr>
              <a:t>critical section </a:t>
            </a:r>
            <a:r>
              <a:rPr lang="en-US" altLang="en-US" sz="1800" dirty="0" smtClean="0">
                <a:solidFill>
                  <a:srgbClr val="000000"/>
                </a:solidFill>
                <a:latin typeface="Times New Roman" pitchFamily="18" charset="0"/>
                <a:cs typeface="Times New Roman" pitchFamily="18" charset="0"/>
              </a:rPr>
              <a:t>segment of code</a:t>
            </a:r>
          </a:p>
          <a:p>
            <a:pPr lvl="1" algn="just" eaLnBrk="1" hangingPunct="1">
              <a:lnSpc>
                <a:spcPct val="150000"/>
              </a:lnSpc>
            </a:pPr>
            <a:r>
              <a:rPr lang="en-US" altLang="en-US" sz="1800"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      Process </a:t>
            </a:r>
            <a:r>
              <a:rPr lang="en-US" altLang="en-US" sz="1800" dirty="0" smtClean="0">
                <a:solidFill>
                  <a:srgbClr val="000000"/>
                </a:solidFill>
                <a:latin typeface="Times New Roman" pitchFamily="18" charset="0"/>
                <a:cs typeface="Times New Roman" pitchFamily="18" charset="0"/>
              </a:rPr>
              <a:t>may be changing common variables, updating table, writing file, etc</a:t>
            </a:r>
          </a:p>
          <a:p>
            <a:pPr lvl="1" algn="just" eaLnBrk="1" hangingPunct="1">
              <a:lnSpc>
                <a:spcPct val="150000"/>
              </a:lnSpc>
            </a:pPr>
            <a:r>
              <a:rPr lang="en-US" altLang="en-US" sz="1800" dirty="0" smtClean="0">
                <a:solidFill>
                  <a:srgbClr val="000000"/>
                </a:solidFill>
                <a:latin typeface="Times New Roman" pitchFamily="18" charset="0"/>
                <a:cs typeface="Times New Roman" pitchFamily="18" charset="0"/>
              </a:rPr>
              <a:t> </a:t>
            </a:r>
            <a:r>
              <a:rPr lang="en-US" altLang="en-US" sz="1800" dirty="0" smtClean="0">
                <a:solidFill>
                  <a:srgbClr val="000000"/>
                </a:solidFill>
                <a:latin typeface="Times New Roman" pitchFamily="18" charset="0"/>
                <a:cs typeface="Times New Roman" pitchFamily="18" charset="0"/>
              </a:rPr>
              <a:t>      When </a:t>
            </a:r>
            <a:r>
              <a:rPr lang="en-US" altLang="en-US" sz="1800" dirty="0" smtClean="0">
                <a:solidFill>
                  <a:srgbClr val="000000"/>
                </a:solidFill>
                <a:latin typeface="Times New Roman" pitchFamily="18" charset="0"/>
                <a:cs typeface="Times New Roman" pitchFamily="18" charset="0"/>
              </a:rPr>
              <a:t>one process in critical section, no other may be in its critical section</a:t>
            </a:r>
          </a:p>
          <a:p>
            <a:pPr algn="just" eaLnBrk="1" hangingPunct="1">
              <a:lnSpc>
                <a:spcPct val="150000"/>
              </a:lnSpc>
              <a:buFont typeface="Wingdings" pitchFamily="2" charset="2"/>
              <a:buChar char="Ø"/>
            </a:pPr>
            <a:r>
              <a:rPr lang="en-US" altLang="en-US" sz="1800" b="1" i="1" dirty="0" smtClean="0">
                <a:solidFill>
                  <a:srgbClr val="000000"/>
                </a:solidFill>
                <a:latin typeface="Times New Roman" pitchFamily="18" charset="0"/>
                <a:cs typeface="Times New Roman" pitchFamily="18" charset="0"/>
              </a:rPr>
              <a:t> Critical </a:t>
            </a:r>
            <a:r>
              <a:rPr lang="en-US" altLang="en-US" sz="1800" b="1" i="1" dirty="0" smtClean="0">
                <a:solidFill>
                  <a:srgbClr val="000000"/>
                </a:solidFill>
                <a:latin typeface="Times New Roman" pitchFamily="18" charset="0"/>
                <a:cs typeface="Times New Roman" pitchFamily="18" charset="0"/>
              </a:rPr>
              <a:t>section problem </a:t>
            </a:r>
            <a:r>
              <a:rPr lang="en-US" altLang="en-US" sz="1800" dirty="0" smtClean="0">
                <a:solidFill>
                  <a:srgbClr val="000000"/>
                </a:solidFill>
                <a:latin typeface="Times New Roman" pitchFamily="18" charset="0"/>
                <a:cs typeface="Times New Roman" pitchFamily="18" charset="0"/>
              </a:rPr>
              <a:t>is to design protocol to solve this</a:t>
            </a:r>
          </a:p>
          <a:p>
            <a:pPr algn="just" eaLnBrk="1" hangingPunct="1">
              <a:lnSpc>
                <a:spcPct val="150000"/>
              </a:lnSpc>
              <a:buFont typeface="Wingdings" pitchFamily="2" charset="2"/>
              <a:buChar char="Ø"/>
            </a:pPr>
            <a:r>
              <a:rPr lang="en-US" altLang="en-US" sz="1800" dirty="0" smtClean="0">
                <a:solidFill>
                  <a:srgbClr val="000000"/>
                </a:solidFill>
                <a:latin typeface="Times New Roman" pitchFamily="18" charset="0"/>
                <a:cs typeface="Times New Roman" pitchFamily="18" charset="0"/>
              </a:rPr>
              <a:t> Each </a:t>
            </a:r>
            <a:r>
              <a:rPr lang="en-US" altLang="en-US" sz="1800" dirty="0" smtClean="0">
                <a:solidFill>
                  <a:srgbClr val="000000"/>
                </a:solidFill>
                <a:latin typeface="Times New Roman" pitchFamily="18" charset="0"/>
                <a:cs typeface="Times New Roman" pitchFamily="18" charset="0"/>
              </a:rPr>
              <a:t>process must ask permission to enter critical section in </a:t>
            </a:r>
            <a:r>
              <a:rPr lang="en-US" altLang="en-US" sz="1800" b="1" dirty="0" smtClean="0">
                <a:solidFill>
                  <a:srgbClr val="3366FF"/>
                </a:solidFill>
                <a:latin typeface="Times New Roman" pitchFamily="18" charset="0"/>
                <a:cs typeface="Times New Roman" pitchFamily="18" charset="0"/>
              </a:rPr>
              <a:t>entry section</a:t>
            </a:r>
            <a:r>
              <a:rPr lang="en-US" altLang="en-US" sz="1800" dirty="0" smtClean="0">
                <a:solidFill>
                  <a:srgbClr val="000000"/>
                </a:solidFill>
                <a:latin typeface="Times New Roman" pitchFamily="18" charset="0"/>
                <a:cs typeface="Times New Roman" pitchFamily="18" charset="0"/>
              </a:rPr>
              <a:t>, may follow critical section with </a:t>
            </a:r>
            <a:r>
              <a:rPr lang="en-US" altLang="en-US" sz="1800" b="1" dirty="0" smtClean="0">
                <a:solidFill>
                  <a:srgbClr val="3366FF"/>
                </a:solidFill>
                <a:latin typeface="Times New Roman" pitchFamily="18" charset="0"/>
                <a:cs typeface="Times New Roman" pitchFamily="18" charset="0"/>
              </a:rPr>
              <a:t>exit section</a:t>
            </a:r>
            <a:r>
              <a:rPr lang="en-US" altLang="en-US" sz="1800" dirty="0" smtClean="0">
                <a:solidFill>
                  <a:srgbClr val="000000"/>
                </a:solidFill>
                <a:latin typeface="Times New Roman" pitchFamily="18" charset="0"/>
                <a:cs typeface="Times New Roman" pitchFamily="18" charset="0"/>
              </a:rPr>
              <a:t>, then </a:t>
            </a:r>
            <a:r>
              <a:rPr lang="en-US" altLang="en-US" sz="1800" b="1" dirty="0" smtClean="0">
                <a:solidFill>
                  <a:srgbClr val="3366FF"/>
                </a:solidFill>
                <a:latin typeface="Times New Roman" pitchFamily="18" charset="0"/>
                <a:cs typeface="Times New Roman" pitchFamily="18" charset="0"/>
              </a:rPr>
              <a:t>remainder section</a:t>
            </a:r>
          </a:p>
          <a:p>
            <a:pPr algn="just" eaLnBrk="1" hangingPunct="1">
              <a:lnSpc>
                <a:spcPct val="150000"/>
              </a:lnSpc>
              <a:buFont typeface="Wingdings" pitchFamily="2" charset="2"/>
              <a:buChar char="Ø"/>
            </a:pPr>
            <a:endParaRPr lang="en-US" altLang="en-US" sz="1800" b="1" dirty="0" smtClean="0">
              <a:solidFill>
                <a:srgbClr val="3366FF"/>
              </a:solidFill>
              <a:latin typeface="Times New Roman" pitchFamily="18" charset="0"/>
              <a:cs typeface="Times New Roman" pitchFamily="18" charset="0"/>
            </a:endParaRPr>
          </a:p>
          <a:p>
            <a:pPr algn="just" eaLnBrk="1" hangingPunct="1">
              <a:lnSpc>
                <a:spcPct val="150000"/>
              </a:lnSpc>
              <a:buFont typeface="Wingdings" pitchFamily="2" charset="2"/>
              <a:buChar char="Ø"/>
            </a:pPr>
            <a:endParaRPr lang="en-US" altLang="en-US" sz="1800" dirty="0" smtClean="0">
              <a:solidFill>
                <a:srgbClr val="000000"/>
              </a:solidFill>
              <a:latin typeface="Times New Roman" pitchFamily="18" charset="0"/>
              <a:cs typeface="Times New Roman" pitchFamily="18" charset="0"/>
            </a:endParaRPr>
          </a:p>
        </p:txBody>
      </p:sp>
      <p:sp>
        <p:nvSpPr>
          <p:cNvPr id="16386" name="Title 1"/>
          <p:cNvSpPr>
            <a:spLocks noGrp="1"/>
          </p:cNvSpPr>
          <p:nvPr>
            <p:ph type="title"/>
          </p:nvPr>
        </p:nvSpPr>
        <p:spPr>
          <a:xfrm>
            <a:off x="457200" y="201613"/>
            <a:ext cx="5584825" cy="576262"/>
          </a:xfrm>
        </p:spPr>
        <p:txBody>
          <a:bodyPr/>
          <a:lstStyle/>
          <a:p>
            <a:pPr eaLnBrk="1" hangingPunct="1"/>
            <a:r>
              <a:rPr lang="en-US" altLang="en-US" sz="2400" b="1" dirty="0" smtClean="0">
                <a:solidFill>
                  <a:srgbClr val="000000"/>
                </a:solidFill>
              </a:rPr>
              <a:t>Critical Section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a:spLocks noGrp="1" noChangeArrowheads="1"/>
          </p:cNvSpPr>
          <p:nvPr>
            <p:ph type="body"/>
          </p:nvPr>
        </p:nvSpPr>
        <p:spPr>
          <a:xfrm>
            <a:off x="457200" y="963544"/>
            <a:ext cx="8229600" cy="1144588"/>
          </a:xfrm>
          <a:ln/>
        </p:spPr>
        <p:txBody>
          <a:bodyPr/>
          <a:lstStyle/>
          <a:p>
            <a:pPr algn="l" eaLnBrk="1" hangingPunct="1"/>
            <a:r>
              <a:rPr lang="en-US" altLang="en-US" sz="1800" dirty="0" smtClean="0">
                <a:solidFill>
                  <a:srgbClr val="000000"/>
                </a:solidFill>
              </a:rPr>
              <a:t>General structure of process </a:t>
            </a:r>
            <a:r>
              <a:rPr lang="en-US" altLang="en-US" sz="1800" b="1" i="1" dirty="0" smtClean="0">
                <a:solidFill>
                  <a:srgbClr val="000000"/>
                </a:solidFill>
              </a:rPr>
              <a:t>P</a:t>
            </a:r>
            <a:r>
              <a:rPr lang="en-US" altLang="en-US" sz="1800" b="1" i="1" baseline="-25000" dirty="0" smtClean="0">
                <a:solidFill>
                  <a:srgbClr val="000000"/>
                </a:solidFill>
              </a:rPr>
              <a:t>i  </a:t>
            </a:r>
            <a:endParaRPr lang="en-US" altLang="en-US" sz="1800" dirty="0" smtClean="0">
              <a:solidFill>
                <a:srgbClr val="000000"/>
              </a:solidFill>
            </a:endParaRPr>
          </a:p>
          <a:p>
            <a:pPr algn="l" eaLnBrk="1" hangingPunct="1"/>
            <a:endParaRPr lang="en-US" altLang="en-US" sz="1800" b="1" dirty="0" smtClean="0">
              <a:solidFill>
                <a:srgbClr val="0000FF"/>
              </a:solidFill>
            </a:endParaRPr>
          </a:p>
        </p:txBody>
      </p:sp>
      <p:sp>
        <p:nvSpPr>
          <p:cNvPr id="17410" name="Title 1"/>
          <p:cNvSpPr>
            <a:spLocks noGrp="1"/>
          </p:cNvSpPr>
          <p:nvPr>
            <p:ph type="title"/>
          </p:nvPr>
        </p:nvSpPr>
        <p:spPr>
          <a:xfrm>
            <a:off x="457200" y="188913"/>
            <a:ext cx="5572125" cy="576262"/>
          </a:xfrm>
        </p:spPr>
        <p:txBody>
          <a:bodyPr/>
          <a:lstStyle/>
          <a:p>
            <a:pPr eaLnBrk="1" hangingPunct="1"/>
            <a:r>
              <a:rPr lang="en-US" altLang="en-US" sz="2400" b="1" dirty="0" smtClean="0">
                <a:solidFill>
                  <a:srgbClr val="000000"/>
                </a:solidFill>
              </a:rPr>
              <a:t>Critical Section</a:t>
            </a:r>
          </a:p>
        </p:txBody>
      </p:sp>
      <p:pic>
        <p:nvPicPr>
          <p:cNvPr id="17411" name="Picture 1"/>
          <p:cNvPicPr>
            <a:picLocks noChangeAspect="1"/>
          </p:cNvPicPr>
          <p:nvPr/>
        </p:nvPicPr>
        <p:blipFill>
          <a:blip r:embed="rId2"/>
          <a:srcRect/>
          <a:stretch>
            <a:fillRect/>
          </a:stretch>
        </p:blipFill>
        <p:spPr bwMode="auto">
          <a:xfrm>
            <a:off x="2282295" y="2035350"/>
            <a:ext cx="3894138" cy="2690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457200" y="277813"/>
            <a:ext cx="5745163" cy="576262"/>
          </a:xfrm>
        </p:spPr>
        <p:txBody>
          <a:bodyPr/>
          <a:lstStyle/>
          <a:p>
            <a:pPr eaLnBrk="1" hangingPunct="1"/>
            <a:r>
              <a:rPr lang="en-US" altLang="en-US" sz="2400" b="1" dirty="0" smtClean="0">
                <a:solidFill>
                  <a:srgbClr val="000000"/>
                </a:solidFill>
              </a:rPr>
              <a:t>Algorithm for Process </a:t>
            </a:r>
            <a:r>
              <a:rPr lang="en-US" altLang="en-US" sz="2400" b="1" i="1" dirty="0" smtClean="0">
                <a:solidFill>
                  <a:srgbClr val="000000"/>
                </a:solidFill>
              </a:rPr>
              <a:t>P</a:t>
            </a:r>
            <a:r>
              <a:rPr lang="en-US" altLang="en-US" sz="2400" b="1" i="1" baseline="-25000" dirty="0" smtClean="0">
                <a:solidFill>
                  <a:srgbClr val="0000FF"/>
                </a:solidFill>
              </a:rPr>
              <a:t>i</a:t>
            </a:r>
          </a:p>
        </p:txBody>
      </p:sp>
      <p:sp>
        <p:nvSpPr>
          <p:cNvPr id="18434" name="TextBox 2"/>
          <p:cNvSpPr txBox="1">
            <a:spLocks noChangeArrowheads="1"/>
          </p:cNvSpPr>
          <p:nvPr/>
        </p:nvSpPr>
        <p:spPr bwMode="auto">
          <a:xfrm>
            <a:off x="627063" y="1778000"/>
            <a:ext cx="6626225" cy="2462213"/>
          </a:xfrm>
          <a:prstGeom prst="rect">
            <a:avLst/>
          </a:prstGeom>
          <a:noFill/>
          <a:ln w="9525">
            <a:noFill/>
            <a:miter lim="800000"/>
            <a:headEnd/>
            <a:tailEnd/>
          </a:ln>
        </p:spPr>
        <p:txBody>
          <a:bodyPr>
            <a:spAutoFit/>
          </a:bodyPr>
          <a:lstStyle/>
          <a:p>
            <a:pPr>
              <a:buFont typeface="Monotype Sorts" pitchFamily="-84" charset="2"/>
              <a:buNone/>
            </a:pPr>
            <a:r>
              <a:rPr lang="en-US" altLang="en-US" b="1" dirty="0">
                <a:solidFill>
                  <a:srgbClr val="000000"/>
                </a:solidFill>
                <a:latin typeface="Courier New" pitchFamily="49" charset="0"/>
                <a:cs typeface="Courier New" pitchFamily="49" charset="0"/>
              </a:rPr>
              <a:t>do { </a:t>
            </a:r>
          </a:p>
          <a:p>
            <a:pPr>
              <a:buFont typeface="Monotype Sorts" pitchFamily="-84" charset="2"/>
              <a:buNone/>
            </a:pPr>
            <a:r>
              <a:rPr lang="en-US" altLang="en-US" b="1" dirty="0">
                <a:solidFill>
                  <a:srgbClr val="000000"/>
                </a:solidFill>
                <a:latin typeface="Courier New" pitchFamily="49" charset="0"/>
                <a:cs typeface="Courier New" pitchFamily="49" charset="0"/>
              </a:rPr>
              <a:t>		</a:t>
            </a:r>
          </a:p>
          <a:p>
            <a:pPr>
              <a:buFont typeface="Monotype Sorts" pitchFamily="-84" charset="2"/>
              <a:buNone/>
            </a:pPr>
            <a:r>
              <a:rPr lang="en-US" altLang="en-US" b="1" dirty="0">
                <a:solidFill>
                  <a:srgbClr val="000000"/>
                </a:solidFill>
                <a:latin typeface="Courier New" pitchFamily="49" charset="0"/>
                <a:cs typeface="Courier New" pitchFamily="49" charset="0"/>
              </a:rPr>
              <a:t>		while (turn == j); </a:t>
            </a:r>
          </a:p>
          <a:p>
            <a:pPr>
              <a:buFont typeface="Monotype Sorts" pitchFamily="-84" charset="2"/>
              <a:buNone/>
            </a:pPr>
            <a:endParaRPr lang="en-US" altLang="en-US" sz="500" b="1" dirty="0">
              <a:solidFill>
                <a:srgbClr val="000000"/>
              </a:solidFill>
              <a:latin typeface="Courier New" pitchFamily="49" charset="0"/>
              <a:cs typeface="Courier New" pitchFamily="49" charset="0"/>
            </a:endParaRPr>
          </a:p>
          <a:p>
            <a:pPr>
              <a:buFont typeface="Monotype Sorts" pitchFamily="-84" charset="2"/>
              <a:buNone/>
            </a:pPr>
            <a:r>
              <a:rPr lang="en-US" altLang="en-US" b="1" dirty="0">
                <a:solidFill>
                  <a:srgbClr val="000000"/>
                </a:solidFill>
                <a:latin typeface="Courier New" pitchFamily="49" charset="0"/>
                <a:cs typeface="Courier New" pitchFamily="49" charset="0"/>
              </a:rPr>
              <a:t>			critical section </a:t>
            </a:r>
          </a:p>
          <a:p>
            <a:pPr>
              <a:buFont typeface="Monotype Sorts" pitchFamily="-84" charset="2"/>
              <a:buNone/>
            </a:pPr>
            <a:r>
              <a:rPr lang="en-US" altLang="en-US" b="1" dirty="0">
                <a:solidFill>
                  <a:srgbClr val="000000"/>
                </a:solidFill>
                <a:latin typeface="Courier New" pitchFamily="49" charset="0"/>
                <a:cs typeface="Courier New" pitchFamily="49" charset="0"/>
              </a:rPr>
              <a:t>		turn = j; </a:t>
            </a:r>
          </a:p>
          <a:p>
            <a:pPr>
              <a:buFont typeface="Monotype Sorts" pitchFamily="-84" charset="2"/>
              <a:buNone/>
            </a:pPr>
            <a:endParaRPr lang="en-US" altLang="en-US" sz="500" b="1" dirty="0">
              <a:solidFill>
                <a:srgbClr val="000000"/>
              </a:solidFill>
              <a:latin typeface="Courier New" pitchFamily="49" charset="0"/>
              <a:cs typeface="Courier New" pitchFamily="49" charset="0"/>
            </a:endParaRPr>
          </a:p>
          <a:p>
            <a:pPr>
              <a:buFont typeface="Monotype Sorts" pitchFamily="-84" charset="2"/>
              <a:buNone/>
            </a:pPr>
            <a:r>
              <a:rPr lang="en-US" altLang="en-US" b="1" dirty="0">
                <a:solidFill>
                  <a:srgbClr val="000000"/>
                </a:solidFill>
                <a:latin typeface="Courier New" pitchFamily="49" charset="0"/>
                <a:cs typeface="Courier New" pitchFamily="49" charset="0"/>
              </a:rPr>
              <a:t>			remainder section </a:t>
            </a:r>
          </a:p>
          <a:p>
            <a:pPr>
              <a:buFont typeface="Monotype Sorts" pitchFamily="-84" charset="2"/>
              <a:buNone/>
            </a:pPr>
            <a:r>
              <a:rPr lang="en-US" altLang="en-US" b="1" dirty="0">
                <a:solidFill>
                  <a:srgbClr val="000000"/>
                </a:solidFill>
                <a:latin typeface="Courier New" pitchFamily="49" charset="0"/>
                <a:cs typeface="Courier New" pitchFamily="49" charset="0"/>
              </a:rPr>
              <a:t>	 } while (true); </a:t>
            </a:r>
          </a:p>
          <a:p>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916</Words>
  <Application>Microsoft Office PowerPoint</Application>
  <PresentationFormat>On-screen Show (4:3)</PresentationFormat>
  <Paragraphs>239</Paragraphs>
  <Slides>25</Slides>
  <Notes>20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Content</vt:lpstr>
      <vt:lpstr>Background</vt:lpstr>
      <vt:lpstr>Producer </vt:lpstr>
      <vt:lpstr>Consumer</vt:lpstr>
      <vt:lpstr>Race Condition</vt:lpstr>
      <vt:lpstr>Critical Section Problem</vt:lpstr>
      <vt:lpstr>Critical Section</vt:lpstr>
      <vt:lpstr>Algorithm for Process Pi</vt:lpstr>
      <vt:lpstr>Solution to Critical-Section Problem</vt:lpstr>
      <vt:lpstr>Critical-Section Handling in OS </vt:lpstr>
      <vt:lpstr>Classic solution to Critical Section Problem</vt:lpstr>
      <vt:lpstr>Classic solution to Critical Section Problem</vt:lpstr>
      <vt:lpstr>Peterson’s Solution</vt:lpstr>
      <vt:lpstr>Algorithm for Process Pi</vt:lpstr>
      <vt:lpstr>Peterson’s Solution (Cont.)</vt:lpstr>
      <vt:lpstr>Synchronization Hardware</vt:lpstr>
      <vt:lpstr>Solution to Critical-section Problem  Using Locks</vt:lpstr>
      <vt:lpstr>test_and_set  Instruction </vt:lpstr>
      <vt:lpstr>Solution using test_and_set()</vt:lpstr>
      <vt:lpstr>compare_and_swap Instruction</vt:lpstr>
      <vt:lpstr>Solution using compare_and_swap</vt:lpstr>
      <vt:lpstr>Bounded-waiting Mutual Exclusion with test_and_set</vt:lpstr>
      <vt:lpstr>Mutex Locks</vt:lpstr>
      <vt:lpstr>acquire() and release()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Chinmaya</cp:lastModifiedBy>
  <cp:revision>14</cp:revision>
  <dcterms:created xsi:type="dcterms:W3CDTF">2010-04-09T07:36:00Z</dcterms:created>
  <dcterms:modified xsi:type="dcterms:W3CDTF">2025-01-10T06:25:36Z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77C75C994B4C446DB33EAD35C783E0D7_12</vt:lpwstr>
  </property>
  <property fmtid="{D5CDD505-2E9C-101B-9397-08002B2CF9AE}" pid="3" name="KSOProductBuildVer">
    <vt:lpwstr>1033-12.2.0.17153</vt:lpwstr>
  </property>
</Properties>
</file>