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g0nFRvndlVI6gbatFANcubA3NB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a8be69819_0_56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06" name="Google Shape;106;g32a8be69819_0_56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g32a8be69819_0_56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8be69819_0_63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14" name="Google Shape;114;g32a8be69819_0_63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g32a8be69819_0_63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a8be69819_0_69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21" name="Google Shape;121;g32a8be69819_0_69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32a8be69819_0_69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a8be69819_0_75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28" name="Google Shape;128;g32a8be69819_0_75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32a8be69819_0_75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a8be69819_0_81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35" name="Google Shape;135;g32a8be69819_0_81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32a8be69819_0_81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a8be69819_0_87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42" name="Google Shape;142;g32a8be69819_0_87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g32a8be69819_0_87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a8be69819_0_93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g32a8be69819_0_93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a8be69819_0_98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55" name="Google Shape;155;g32a8be69819_0_98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g32a8be69819_0_98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a8be69819_0_105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63" name="Google Shape;163;g32a8be69819_0_105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32a8be69819_0_105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a8be69819_0_111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70" name="Google Shape;170;g32a8be69819_0_111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g32a8be69819_0_111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a8be69819_0_7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49" name="Google Shape;49;g32a8be69819_0_7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" name="Google Shape;50;g32a8be69819_0_7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a8be69819_0_117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77" name="Google Shape;177;g32a8be69819_0_117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g32a8be69819_0_117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a8be69819_0_123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84" name="Google Shape;184;g32a8be69819_0_123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g32a8be69819_0_123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a8be69819_0_129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91" name="Google Shape;191;g32a8be69819_0_129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g32a8be69819_0_129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a8be69819_0_135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98" name="Google Shape;198;g32a8be69819_0_135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g32a8be69819_0_135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a8be69819_0_141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05" name="Google Shape;205;g32a8be69819_0_141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g32a8be69819_0_141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a8be69819_0_147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12" name="Google Shape;212;g32a8be69819_0_147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g32a8be69819_0_147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a8be69819_0_153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19" name="Google Shape;219;g32a8be69819_0_153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g32a8be69819_0_153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a8be69819_0_159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26" name="Google Shape;226;g32a8be69819_0_159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g32a8be69819_0_159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a8be69819_0_165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33" name="Google Shape;233;g32a8be69819_0_165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g32a8be69819_0_165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a8be69819_0_171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40" name="Google Shape;240;g32a8be69819_0_171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g32a8be69819_0_171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a8be69819_0_14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57" name="Google Shape;57;g32a8be69819_0_14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g32a8be69819_0_14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a8be69819_0_177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47" name="Google Shape;247;g32a8be69819_0_177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g32a8be69819_0_177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a8be69819_0_183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54" name="Google Shape;254;g32a8be69819_0_183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g32a8be69819_0_183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a8be69819_0_189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g32a8be69819_0_189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a8be69819_0_194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67" name="Google Shape;267;g32a8be69819_0_194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32a8be69819_0_194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a8be69819_0_200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74" name="Google Shape;274;g32a8be69819_0_200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g32a8be69819_0_200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a8be69819_0_206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81" name="Google Shape;281;g32a8be69819_0_206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g32a8be69819_0_206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a8be69819_0_212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88" name="Google Shape;288;g32a8be69819_0_212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g32a8be69819_0_212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a8be69819_0_218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95" name="Google Shape;295;g32a8be69819_0_218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g32a8be69819_0_218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a8be69819_0_224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302" name="Google Shape;302;g32a8be69819_0_224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g32a8be69819_0_224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a8be69819_0_230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309" name="Google Shape;309;g32a8be69819_0_230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g32a8be69819_0_230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a8be69819_0_20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64" name="Google Shape;64;g32a8be69819_0_20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g32a8be69819_0_20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a8be69819_0_26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71" name="Google Shape;71;g32a8be69819_0_26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g32a8be69819_0_26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a8be69819_0_32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78" name="Google Shape;78;g32a8be69819_0_32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g32a8be69819_0_32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a8be69819_0_38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85" name="Google Shape;85;g32a8be69819_0_38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32a8be69819_0_38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a8be69819_0_44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92" name="Google Shape;92;g32a8be69819_0_44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32a8be69819_0_44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a8be69819_0_50:notes"/>
          <p:cNvSpPr txBox="1"/>
          <p:nvPr/>
        </p:nvSpPr>
        <p:spPr>
          <a:xfrm>
            <a:off x="3888019" y="8689545"/>
            <a:ext cx="2971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00" lIns="91375" spcFirstLastPara="1" rIns="91375" wrap="square" tIns="45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99" name="Google Shape;99;g32a8be69819_0_50:notes"/>
          <p:cNvSpPr/>
          <p:nvPr>
            <p:ph idx="2" type="sldImg"/>
          </p:nvPr>
        </p:nvSpPr>
        <p:spPr>
          <a:xfrm>
            <a:off x="1155688" y="687167"/>
            <a:ext cx="45498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g32a8be69819_0_50:notes"/>
          <p:cNvSpPr txBox="1"/>
          <p:nvPr>
            <p:ph idx="1" type="body"/>
          </p:nvPr>
        </p:nvSpPr>
        <p:spPr>
          <a:xfrm>
            <a:off x="914919" y="4344772"/>
            <a:ext cx="50295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00" lIns="91375" spcFirstLastPara="1" rIns="91375" wrap="square" tIns="45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14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4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14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14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14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a8be69819_0_25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" name="Google Shape;38;g32a8be69819_0_25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Google Shape;39;g32a8be69819_0_25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 flipH="1" rot="10800000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13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13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3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13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3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684300" y="1234875"/>
            <a:ext cx="7851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200"/>
              <a:buFont typeface="Arial"/>
              <a:buNone/>
            </a:pPr>
            <a:r>
              <a:rPr b="1" lang="en-US" sz="3400">
                <a:solidFill>
                  <a:srgbClr val="0000FF"/>
                </a:solidFill>
              </a:rPr>
              <a:t>  Semaphores, Classic problems of Synchronization, Critical regions, Monitors</a:t>
            </a:r>
            <a:endParaRPr sz="600"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3A3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590800" y="2819400"/>
            <a:ext cx="40386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" lvl="0" marL="12065" marR="508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65" lvl="0" marL="12065" marR="508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Savita Walia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905000" y="5253590"/>
            <a:ext cx="615124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Chitkara University Institute of Engineering and Technology,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Chitkara University, Punjab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a8be69819_0_56"/>
          <p:cNvSpPr txBox="1"/>
          <p:nvPr/>
        </p:nvSpPr>
        <p:spPr>
          <a:xfrm>
            <a:off x="1279525" y="277812"/>
            <a:ext cx="7407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Bounded-Buffer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g32a8be69819_0_56"/>
          <p:cNvSpPr txBox="1"/>
          <p:nvPr/>
        </p:nvSpPr>
        <p:spPr>
          <a:xfrm>
            <a:off x="914400" y="1293812"/>
            <a:ext cx="72105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buffers, each can hold one item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initialized to the value 1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initialized to the value 0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initialized to the value 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2a8be69819_0_56"/>
          <p:cNvSpPr/>
          <p:nvPr/>
        </p:nvSpPr>
        <p:spPr>
          <a:xfrm>
            <a:off x="2492375" y="3246437"/>
            <a:ext cx="184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8be69819_0_63"/>
          <p:cNvSpPr txBox="1"/>
          <p:nvPr/>
        </p:nvSpPr>
        <p:spPr>
          <a:xfrm>
            <a:off x="470325" y="176212"/>
            <a:ext cx="757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Bounded Buffer Problem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g32a8be69819_0_63"/>
          <p:cNvSpPr txBox="1"/>
          <p:nvPr/>
        </p:nvSpPr>
        <p:spPr>
          <a:xfrm>
            <a:off x="914400" y="1279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structure of the producer process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...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produce an item in next_produced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wait(empty);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add next produced to the buffer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signal(full);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} while (true);</a:t>
            </a:r>
            <a:b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a8be69819_0_69"/>
          <p:cNvSpPr txBox="1"/>
          <p:nvPr/>
        </p:nvSpPr>
        <p:spPr>
          <a:xfrm>
            <a:off x="136787" y="144162"/>
            <a:ext cx="7156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Bounded Buffer Problem (Cont.)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g32a8be69819_0_69"/>
          <p:cNvSpPr txBox="1"/>
          <p:nvPr/>
        </p:nvSpPr>
        <p:spPr>
          <a:xfrm>
            <a:off x="839787" y="1152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structure of the consumer process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wait(full);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remove an item from buffer to next_consumed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signal(empty);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consume the item in next consumed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} while (true);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8be69819_0_75"/>
          <p:cNvSpPr txBox="1"/>
          <p:nvPr/>
        </p:nvSpPr>
        <p:spPr>
          <a:xfrm>
            <a:off x="-433500" y="194100"/>
            <a:ext cx="7566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Readers-Writers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g32a8be69819_0_75"/>
          <p:cNvSpPr txBox="1"/>
          <p:nvPr/>
        </p:nvSpPr>
        <p:spPr>
          <a:xfrm>
            <a:off x="860425" y="1111250"/>
            <a:ext cx="7866000" cy="5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 set is shared among a number of concurrent processes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Readers – only read the data set; they do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any updates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Writers   – can both read and write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– allow multiple readers to read at the same time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 single writer can access the shared data at the same time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variations of how readers and writers are considered  – all involve some form of priorities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Data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set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rw_mutex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initialized to 1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initialized to 1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read_count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initialized to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a8be69819_0_81"/>
          <p:cNvSpPr txBox="1"/>
          <p:nvPr/>
        </p:nvSpPr>
        <p:spPr>
          <a:xfrm>
            <a:off x="0" y="238575"/>
            <a:ext cx="7661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Readers-Writers Problem (Cont.)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g32a8be69819_0_81"/>
          <p:cNvSpPr txBox="1"/>
          <p:nvPr/>
        </p:nvSpPr>
        <p:spPr>
          <a:xfrm>
            <a:off x="827087" y="1279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structure of a writer process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do {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wait(rw_mutex);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/* writing is performed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signal(rw_mutex);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} while (true);</a:t>
            </a:r>
            <a:b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a8be69819_0_87"/>
          <p:cNvSpPr txBox="1"/>
          <p:nvPr/>
        </p:nvSpPr>
        <p:spPr>
          <a:xfrm>
            <a:off x="0" y="158450"/>
            <a:ext cx="7651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Readers-Writers Problem (Cont.)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g32a8be69819_0_87"/>
          <p:cNvSpPr txBox="1"/>
          <p:nvPr/>
        </p:nvSpPr>
        <p:spPr>
          <a:xfrm>
            <a:off x="841375" y="1076325"/>
            <a:ext cx="7746900" cy="5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structure of a reader process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do {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wait(mutex);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read_count++;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if (read_count == 1)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wait(rw_mutex);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signal(mutex);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/* reading is performed */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...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wait(mutex);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read count--;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if (read_count == 0)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signal(rw_mutex);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signal(mutex);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 while (true);</a:t>
            </a:r>
            <a:b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a8be69819_0_93"/>
          <p:cNvSpPr txBox="1"/>
          <p:nvPr/>
        </p:nvSpPr>
        <p:spPr>
          <a:xfrm>
            <a:off x="-438413" y="147612"/>
            <a:ext cx="7677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Readers-Writers Problem Variations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2" name="Google Shape;152;g32a8be69819_0_93"/>
          <p:cNvSpPr txBox="1"/>
          <p:nvPr/>
        </p:nvSpPr>
        <p:spPr>
          <a:xfrm>
            <a:off x="879475" y="1146175"/>
            <a:ext cx="6359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 – no reader kept waiting unless writer has permission to use shared object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 – once writer is ready, it performs the write ASAP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may have starvation leading to even more variations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is solved on some systems by kernel providing reader-writer locks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a8be69819_0_98"/>
          <p:cNvSpPr txBox="1"/>
          <p:nvPr/>
        </p:nvSpPr>
        <p:spPr>
          <a:xfrm>
            <a:off x="-169725" y="147637"/>
            <a:ext cx="7670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Dining-Philosophers Problem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9" name="Google Shape;159;g32a8be69819_0_98"/>
          <p:cNvSpPr txBox="1"/>
          <p:nvPr/>
        </p:nvSpPr>
        <p:spPr>
          <a:xfrm>
            <a:off x="928687" y="3403600"/>
            <a:ext cx="690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Philosophers spend their lives alternating thinking and eating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interact with their neighbors, occasionally try to pick up 2 chopsticks (one at a time) to eat from bowl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both to eat, then release both when done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case of 5 philosophers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data </a:t>
            </a:r>
            <a:endParaRPr/>
          </a:p>
          <a:p>
            <a:pPr indent="-227012" lvl="2" marL="10842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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Bowl of rice (data set)</a:t>
            </a:r>
            <a:endParaRPr/>
          </a:p>
          <a:p>
            <a:pPr indent="-227012" lvl="2" marL="10842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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chopstick [5]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initialized to 1</a:t>
            </a:r>
            <a:endParaRPr/>
          </a:p>
        </p:txBody>
      </p:sp>
      <p:pic>
        <p:nvPicPr>
          <p:cNvPr id="160" name="Google Shape;160;g32a8be69819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662" y="1079500"/>
            <a:ext cx="2208212" cy="2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a8be69819_0_105"/>
          <p:cNvSpPr txBox="1"/>
          <p:nvPr/>
        </p:nvSpPr>
        <p:spPr>
          <a:xfrm>
            <a:off x="0" y="161925"/>
            <a:ext cx="7866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Arial"/>
              <a:buNone/>
            </a:pP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Dining-Philosophers Problem Algorithm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7" name="Google Shape;167;g32a8be69819_0_105"/>
          <p:cNvSpPr txBox="1"/>
          <p:nvPr/>
        </p:nvSpPr>
        <p:spPr>
          <a:xfrm>
            <a:off x="827087" y="1119187"/>
            <a:ext cx="7107300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6237" lvl="0" marL="3762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structure of Philosopher</a:t>
            </a:r>
            <a:r>
              <a:rPr b="0" i="1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wait (chopstick[i] );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wait (chopStick[ (i + 1) % 5] );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//  eat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signal (chopstick[i] );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signal (chopstick[ (i + 1) % 5] );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//  think</a:t>
            </a:r>
            <a:endParaRPr/>
          </a:p>
          <a:p>
            <a:pPr indent="-338137" lvl="2" marL="11953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7" lvl="2" marL="11953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while (TRUE);</a:t>
            </a:r>
            <a:endParaRPr/>
          </a:p>
          <a:p>
            <a:pPr indent="-376237" lvl="0" marL="37623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What is the problem with this algorithm?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a8be69819_0_111"/>
          <p:cNvSpPr txBox="1"/>
          <p:nvPr/>
        </p:nvSpPr>
        <p:spPr>
          <a:xfrm>
            <a:off x="105675" y="223000"/>
            <a:ext cx="8002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Dining-Philosophers Problem Algorithm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g32a8be69819_0_111"/>
          <p:cNvSpPr txBox="1"/>
          <p:nvPr/>
        </p:nvSpPr>
        <p:spPr>
          <a:xfrm>
            <a:off x="885825" y="1223962"/>
            <a:ext cx="64422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Deadlock handling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at most 4 philosophers to be sitting simultaneously at  the table.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a philosopher to pick up  the forks only if both are available (picking must be done in a critical section.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an asymmetric solution  -- an odd-numbered  philosopher picks  up first the left chopstick and then the right chopstick. Even-numbered  philosopher picks  up first the right chopstick and then the left chopstick. 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2a8be69819_0_7"/>
          <p:cNvSpPr/>
          <p:nvPr/>
        </p:nvSpPr>
        <p:spPr>
          <a:xfrm>
            <a:off x="1271587" y="201612"/>
            <a:ext cx="7707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g32a8be69819_0_7"/>
          <p:cNvSpPr txBox="1"/>
          <p:nvPr/>
        </p:nvSpPr>
        <p:spPr>
          <a:xfrm>
            <a:off x="847725" y="1165225"/>
            <a:ext cx="60405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Semaphores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Classic Problems of Synchronization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Monitors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Synchronization Examples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Approaches</a:t>
            </a:r>
            <a:endParaRPr/>
          </a:p>
        </p:txBody>
      </p:sp>
      <p:sp>
        <p:nvSpPr>
          <p:cNvPr id="54" name="Google Shape;54;g32a8be69819_0_7"/>
          <p:cNvSpPr txBox="1"/>
          <p:nvPr/>
        </p:nvSpPr>
        <p:spPr>
          <a:xfrm>
            <a:off x="2286000" y="5116512"/>
            <a:ext cx="407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a8be69819_0_117"/>
          <p:cNvSpPr txBox="1"/>
          <p:nvPr/>
        </p:nvSpPr>
        <p:spPr>
          <a:xfrm>
            <a:off x="923925" y="190500"/>
            <a:ext cx="7762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with Semaphores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g32a8be69819_0_117"/>
          <p:cNvSpPr txBox="1"/>
          <p:nvPr/>
        </p:nvSpPr>
        <p:spPr>
          <a:xfrm>
            <a:off x="827087" y="1282700"/>
            <a:ext cx="69597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Incorrect use of semaphore operations:</a:t>
            </a:r>
            <a:b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signal (mutex)  ….  wait (mutex)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wait (mutex)  …  wait (mutex)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Omitting  of wait (mutex) or signal (mutex) (or both)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Deadlock and starvation are possible.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a8be69819_0_123"/>
          <p:cNvSpPr txBox="1"/>
          <p:nvPr/>
        </p:nvSpPr>
        <p:spPr>
          <a:xfrm>
            <a:off x="457200" y="1762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g32a8be69819_0_123"/>
          <p:cNvSpPr txBox="1"/>
          <p:nvPr/>
        </p:nvSpPr>
        <p:spPr>
          <a:xfrm>
            <a:off x="855662" y="1209675"/>
            <a:ext cx="72438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high-level abstraction that provides a convenient and effective mechanism for process synchronization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data type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internal variables only accessible by code within the procedure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 process may be active within the monitor at a time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not powerful enough to model some synchronization schemes</a:t>
            </a:r>
            <a:endParaRPr/>
          </a:p>
          <a:p>
            <a:pPr indent="-227012" lvl="2" marL="1084262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monitor monitor-name</a:t>
            </a:r>
            <a:endParaRPr/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 shared variable declarations</a:t>
            </a:r>
            <a:endParaRPr/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procedure P1 (…) { …. }</a:t>
            </a:r>
            <a:endParaRPr/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procedure Pn (…) {……}</a:t>
            </a:r>
            <a:endParaRPr/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Initialization code (…) { … }</a:t>
            </a:r>
            <a:endParaRPr/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27012" lvl="2" marL="108426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a8be69819_0_129"/>
          <p:cNvSpPr txBox="1"/>
          <p:nvPr/>
        </p:nvSpPr>
        <p:spPr>
          <a:xfrm>
            <a:off x="68700" y="160187"/>
            <a:ext cx="7464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Schematic view of a Monitor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5" name="Google Shape;195;g32a8be69819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975" y="1185862"/>
            <a:ext cx="4926012" cy="46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a8be69819_0_135"/>
          <p:cNvSpPr txBox="1"/>
          <p:nvPr/>
        </p:nvSpPr>
        <p:spPr>
          <a:xfrm>
            <a:off x="-126588" y="177950"/>
            <a:ext cx="765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 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g32a8be69819_0_135"/>
          <p:cNvSpPr txBox="1"/>
          <p:nvPr/>
        </p:nvSpPr>
        <p:spPr>
          <a:xfrm>
            <a:off x="827087" y="1150937"/>
            <a:ext cx="7272300" cy="4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x, y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operations are allowed on a condition variable: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x.wait()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 a process that invokes the operation is suspended until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x.signal() 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x.signal()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resumes one of processes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(if any)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invoked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x.wait()</a:t>
            </a:r>
            <a:endParaRPr/>
          </a:p>
          <a:p>
            <a:pPr indent="-227012" lvl="2" marL="10842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x.wait()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variable, then it has no effect on the variable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a8be69819_0_141"/>
          <p:cNvSpPr txBox="1"/>
          <p:nvPr/>
        </p:nvSpPr>
        <p:spPr>
          <a:xfrm>
            <a:off x="0" y="144162"/>
            <a:ext cx="784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with Condition Variables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09" name="Google Shape;209;g32a8be69819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175" y="1323975"/>
            <a:ext cx="6291263" cy="434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a8be69819_0_147"/>
          <p:cNvSpPr txBox="1"/>
          <p:nvPr/>
        </p:nvSpPr>
        <p:spPr>
          <a:xfrm>
            <a:off x="81737" y="172737"/>
            <a:ext cx="765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 Variables Choices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g32a8be69819_0_147"/>
          <p:cNvSpPr txBox="1"/>
          <p:nvPr/>
        </p:nvSpPr>
        <p:spPr>
          <a:xfrm>
            <a:off x="869950" y="1179512"/>
            <a:ext cx="78249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process P invokes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x.signal(),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Q is suspended in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x.wait()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what should happen next?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Q and P cannot execute in paralel. If Q is resumed, then P must wait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include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and wait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 waits until Q either leaves the monitor or it waits for another condition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and continue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Q waits until P either leaves the monitor or it  waits for another condition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have pros and cons – language implementer can decide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Monitors implemented in Concurrent Pascal compromise</a:t>
            </a:r>
            <a:endParaRPr/>
          </a:p>
          <a:p>
            <a:pPr indent="-227012" lvl="2" marL="10842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executing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immediately leaves the monitor, Q is resumed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in other languages including Mesa, C#, 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a8be69819_0_153"/>
          <p:cNvSpPr txBox="1"/>
          <p:nvPr/>
        </p:nvSpPr>
        <p:spPr>
          <a:xfrm>
            <a:off x="-80088" y="1225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Solution to Dining Philosophers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3" name="Google Shape;223;g32a8be69819_0_153"/>
          <p:cNvSpPr txBox="1"/>
          <p:nvPr/>
        </p:nvSpPr>
        <p:spPr>
          <a:xfrm>
            <a:off x="1146175" y="979487"/>
            <a:ext cx="7345500" cy="5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monitor DiningPhilosophers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enum { THINKING; HUNGRY, EATING) state [5] 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condition self [5];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void pickup (int i) {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state[i] = HUNGRY;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test(i);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if (state[i] != EATING) self[i].wait;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void putdown (int i) {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state[i] = THINKING;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// test left and right neighbors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test((i + 4) % 5);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test((i + 1) % 5);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a8be69819_0_159"/>
          <p:cNvSpPr txBox="1"/>
          <p:nvPr/>
        </p:nvSpPr>
        <p:spPr>
          <a:xfrm>
            <a:off x="12" y="107800"/>
            <a:ext cx="7917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to Dining Philosophers (Cont.)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0" name="Google Shape;230;g32a8be69819_0_159"/>
          <p:cNvSpPr txBox="1"/>
          <p:nvPr/>
        </p:nvSpPr>
        <p:spPr>
          <a:xfrm>
            <a:off x="1160462" y="944562"/>
            <a:ext cx="69087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void test (int i) {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if ((state[(i + 4) % 5] != EATING) &amp;&amp;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(state[i] == HUNGRY) &amp;&amp;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(state[(i + 1) % 5] != EATING) ) {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state[i] = EATING 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self[i].signal () 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}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initialization_code() {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for (int i = 0; i &lt; 5; i++)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state[i] = THINKING;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}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a8be69819_0_165"/>
          <p:cNvSpPr txBox="1"/>
          <p:nvPr/>
        </p:nvSpPr>
        <p:spPr>
          <a:xfrm>
            <a:off x="914400" y="1090612"/>
            <a:ext cx="74454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philosopher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invokes the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pickup()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putdown()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following sequence: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DiningPhilosophers.pickup(i)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EAT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DiningPhilosophers.putdown(i)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deadlock, but starvation is possible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</p:txBody>
      </p:sp>
      <p:sp>
        <p:nvSpPr>
          <p:cNvPr id="237" name="Google Shape;237;g32a8be69819_0_165"/>
          <p:cNvSpPr txBox="1"/>
          <p:nvPr/>
        </p:nvSpPr>
        <p:spPr>
          <a:xfrm>
            <a:off x="0" y="143325"/>
            <a:ext cx="7917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to Dining Philosophers (Cont.)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a8be69819_0_171"/>
          <p:cNvSpPr txBox="1"/>
          <p:nvPr/>
        </p:nvSpPr>
        <p:spPr>
          <a:xfrm>
            <a:off x="-80113" y="0"/>
            <a:ext cx="77154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Implementation Using Semaphores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4" name="Google Shape;244;g32a8be69819_0_171"/>
          <p:cNvSpPr txBox="1"/>
          <p:nvPr/>
        </p:nvSpPr>
        <p:spPr>
          <a:xfrm>
            <a:off x="1052512" y="1133475"/>
            <a:ext cx="7043700" cy="4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semaphore mutex;  // (initially  = 1)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semaphore next;   // (initially  = 0)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int next_count = 0;</a:t>
            </a:r>
            <a:b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procedure 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will be replaced by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wait(mutex);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     …			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body of F;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     …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if (next_count &gt; 0)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signal(next)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else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signal(mutex);</a:t>
            </a:r>
            <a:b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 exclusion within a monitor is ensured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a8be69819_0_14"/>
          <p:cNvSpPr txBox="1"/>
          <p:nvPr/>
        </p:nvSpPr>
        <p:spPr>
          <a:xfrm>
            <a:off x="457200" y="147637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g32a8be69819_0_14"/>
          <p:cNvSpPr txBox="1"/>
          <p:nvPr/>
        </p:nvSpPr>
        <p:spPr>
          <a:xfrm>
            <a:off x="827087" y="1163637"/>
            <a:ext cx="7921500" cy="5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Synchronization tool that provides more sophisticated ways (than Mutex locks)  for process to synchronize their activities.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 </a:t>
            </a: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integer variable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only be accessed via two indivisible (atomic) operations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</a:t>
            </a:r>
            <a:endParaRPr/>
          </a:p>
          <a:p>
            <a:pPr indent="-227012" lvl="2" marL="108426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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 called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V()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 operation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wait(S)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(S &lt;= 0)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; // busy wait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S--;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 operation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signal(S)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S++;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a8be69819_0_177"/>
          <p:cNvSpPr txBox="1"/>
          <p:nvPr/>
        </p:nvSpPr>
        <p:spPr>
          <a:xfrm>
            <a:off x="0" y="12670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600"/>
              <a:buFont typeface="Arial"/>
              <a:buNone/>
            </a:pPr>
            <a:r>
              <a:rPr b="1" i="0" lang="en-US" sz="2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Implementation – Condition Variables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1" name="Google Shape;251;g32a8be69819_0_177"/>
          <p:cNvSpPr txBox="1"/>
          <p:nvPr/>
        </p:nvSpPr>
        <p:spPr>
          <a:xfrm>
            <a:off x="893762" y="1190625"/>
            <a:ext cx="78438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condition variable 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 have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semaphore x_sem; // (initially  = 0)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int x_count = 0;</a:t>
            </a:r>
            <a:b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operation </a:t>
            </a: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x.wait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implemented as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x_count++;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(next_count &gt; 0)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signal(next);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else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signal(mutex);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wait(x_sem);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x_count--;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a8be69819_0_183"/>
          <p:cNvSpPr txBox="1"/>
          <p:nvPr/>
        </p:nvSpPr>
        <p:spPr>
          <a:xfrm>
            <a:off x="0" y="146050"/>
            <a:ext cx="7753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Implementation (Cont.)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8" name="Google Shape;258;g32a8be69819_0_183"/>
          <p:cNvSpPr txBox="1"/>
          <p:nvPr/>
        </p:nvSpPr>
        <p:spPr>
          <a:xfrm>
            <a:off x="806450" y="1233487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operation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x.signal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implemented as:</a:t>
            </a:r>
            <a:b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(x_count &gt; 0) {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next_count++;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signal(x_sem);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wait(next);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next_count--;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a8be69819_0_189"/>
          <p:cNvSpPr txBox="1"/>
          <p:nvPr/>
        </p:nvSpPr>
        <p:spPr>
          <a:xfrm>
            <a:off x="41312" y="115587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2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Resuming Processes within a Monitor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64" name="Google Shape;264;g32a8be69819_0_189"/>
          <p:cNvSpPr txBox="1"/>
          <p:nvPr/>
        </p:nvSpPr>
        <p:spPr>
          <a:xfrm>
            <a:off x="806450" y="1233487"/>
            <a:ext cx="66993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several processes queued on condition x, and x.signal() executed, which should be resumed?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FCFS frequently not adequate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conditional-wait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of the form x.wait(c)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 is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priority number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with lowest number (highest priority) is scheduled next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a8be69819_0_194"/>
          <p:cNvSpPr txBox="1"/>
          <p:nvPr/>
        </p:nvSpPr>
        <p:spPr>
          <a:xfrm>
            <a:off x="928687" y="771525"/>
            <a:ext cx="70215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 a single resource among competing processes using priority numbers that specify the maximum time a process  plans to use the resource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R.acquire(t)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...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access the resurce;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...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R.release;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R is an instance of  type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ResourceAllocator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</p:txBody>
      </p:sp>
      <p:sp>
        <p:nvSpPr>
          <p:cNvPr id="271" name="Google Shape;271;g32a8be69819_0_194"/>
          <p:cNvSpPr txBox="1"/>
          <p:nvPr/>
        </p:nvSpPr>
        <p:spPr>
          <a:xfrm>
            <a:off x="33175" y="133425"/>
            <a:ext cx="7917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Single Resource allocation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a8be69819_0_200"/>
          <p:cNvSpPr txBox="1"/>
          <p:nvPr/>
        </p:nvSpPr>
        <p:spPr>
          <a:xfrm>
            <a:off x="12" y="190462"/>
            <a:ext cx="768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2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Monitor to Allocate Single Resource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78" name="Google Shape;278;g32a8be69819_0_200"/>
          <p:cNvSpPr txBox="1"/>
          <p:nvPr/>
        </p:nvSpPr>
        <p:spPr>
          <a:xfrm>
            <a:off x="1646237" y="766762"/>
            <a:ext cx="6235800" cy="5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monitor ResourceAllocator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boolean busy;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condition x;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void acquire(int time) 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(busy)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x.wait(time);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busy = TRUE;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void release() 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busy = FALSE;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x.signal();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 code() {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busy = FALSE;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a8be69819_0_206"/>
          <p:cNvSpPr txBox="1"/>
          <p:nvPr/>
        </p:nvSpPr>
        <p:spPr>
          <a:xfrm>
            <a:off x="1157287" y="188912"/>
            <a:ext cx="7529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Synchronization Examples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g32a8be69819_0_206"/>
          <p:cNvSpPr txBox="1"/>
          <p:nvPr/>
        </p:nvSpPr>
        <p:spPr>
          <a:xfrm>
            <a:off x="806450" y="1233487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Solaris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a8be69819_0_212"/>
          <p:cNvSpPr txBox="1"/>
          <p:nvPr/>
        </p:nvSpPr>
        <p:spPr>
          <a:xfrm>
            <a:off x="1111250" y="161925"/>
            <a:ext cx="757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Solaris Synchronization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g32a8be69819_0_212"/>
          <p:cNvSpPr txBox="1"/>
          <p:nvPr/>
        </p:nvSpPr>
        <p:spPr>
          <a:xfrm>
            <a:off x="820737" y="1058862"/>
            <a:ext cx="7678800" cy="5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 a variety of locks to support multitasking, multithreading (including real-time threads), and multiprocessing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adaptive mutexes</a:t>
            </a:r>
            <a:r>
              <a:rPr b="0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efficiency when protecting data from short code segments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Starts as a standard semaphore spin-lock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lock held, and by a thread running on another CPU, spins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lock held by non-run-state thread, block and sleep waiting for signal of lock being released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condition variables</a:t>
            </a:r>
            <a:r>
              <a:rPr b="0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readers-writers</a:t>
            </a:r>
            <a:r>
              <a:rPr b="0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when longer sections of code need access to data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turnstiles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order the list of threads waiting to acquire either an adaptive mutex or reader-writer lock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Turnstiles are per-lock-holding-thread, not per-object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Priority-inheritance per-turnstile gives the running thread the highest of the priorities of the threads in its turnstile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a8be69819_0_218"/>
          <p:cNvSpPr txBox="1"/>
          <p:nvPr/>
        </p:nvSpPr>
        <p:spPr>
          <a:xfrm>
            <a:off x="1082675" y="190500"/>
            <a:ext cx="7604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Windows Synchronization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g32a8be69819_0_218"/>
          <p:cNvSpPr txBox="1"/>
          <p:nvPr/>
        </p:nvSpPr>
        <p:spPr>
          <a:xfrm>
            <a:off x="806450" y="1233487"/>
            <a:ext cx="69438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interrupt masks to protect access to global resources on uniprocessor systems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spinlocks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multiprocessor systems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Spinlocking-thread will never be preempted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provides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dispatcher objects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user-land which may act mutexes, semaphores, events, and timers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/>
          </a:p>
          <a:p>
            <a:pPr indent="-227012" lvl="2" marL="10842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event acts much like a condition variable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Timers notify one or more thread when time expired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Dispatcher objects either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signaled-state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(object available) 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non-signaled state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(thread will block)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a8be69819_0_224"/>
          <p:cNvSpPr txBox="1"/>
          <p:nvPr/>
        </p:nvSpPr>
        <p:spPr>
          <a:xfrm>
            <a:off x="998537" y="190500"/>
            <a:ext cx="768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Linux Synchronization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g32a8be69819_0_224"/>
          <p:cNvSpPr txBox="1"/>
          <p:nvPr/>
        </p:nvSpPr>
        <p:spPr>
          <a:xfrm>
            <a:off x="849312" y="1117600"/>
            <a:ext cx="67119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 to kernel Version 2.6, disables interrupts to implement short critical sections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2.6 and later, fully preemptive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provides: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Semaphores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 integers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spinlocks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reader-writer versions of both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single-cpu system, spinlocks replaced by enabling and disabling kernel preemption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a8be69819_0_230"/>
          <p:cNvSpPr txBox="1"/>
          <p:nvPr/>
        </p:nvSpPr>
        <p:spPr>
          <a:xfrm>
            <a:off x="1203325" y="190500"/>
            <a:ext cx="7483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Pthreads Synchronization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Google Shape;313;g32a8be69819_0_230"/>
          <p:cNvSpPr txBox="1"/>
          <p:nvPr/>
        </p:nvSpPr>
        <p:spPr>
          <a:xfrm>
            <a:off x="935037" y="1181100"/>
            <a:ext cx="74295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Pthreads API is OS-independent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provides: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mutex locks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variable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Non-portable extensions include: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read-write locks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spinlocks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a8be69819_0_20"/>
          <p:cNvSpPr txBox="1"/>
          <p:nvPr/>
        </p:nvSpPr>
        <p:spPr>
          <a:xfrm>
            <a:off x="561975" y="288925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Semaphore Usage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g32a8be69819_0_20"/>
          <p:cNvSpPr txBox="1"/>
          <p:nvPr/>
        </p:nvSpPr>
        <p:spPr>
          <a:xfrm>
            <a:off x="844550" y="1093787"/>
            <a:ext cx="7194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Counting semaphore 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integer value can range over an unrestricted domain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Binary semaphore 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integer value can range only between 0 and 1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as a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mutex lock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solve various synchronization problems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require</a:t>
            </a: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1" baseline="-2500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happen before </a:t>
            </a: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Create a semaphore “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synch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initialized to 0 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</a:t>
            </a:r>
            <a:r>
              <a:rPr b="1" baseline="-2500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signal(synch);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wait(synch)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</a:t>
            </a:r>
            <a:r>
              <a:rPr b="1" baseline="-2500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implement a counting semaphore </a:t>
            </a:r>
            <a:r>
              <a:rPr b="1" i="1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binary semaphore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a8be69819_0_26"/>
          <p:cNvSpPr txBox="1"/>
          <p:nvPr/>
        </p:nvSpPr>
        <p:spPr>
          <a:xfrm>
            <a:off x="457200" y="19050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Semaphore 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g32a8be69819_0_26"/>
          <p:cNvSpPr txBox="1"/>
          <p:nvPr/>
        </p:nvSpPr>
        <p:spPr>
          <a:xfrm>
            <a:off x="869950" y="1157287"/>
            <a:ext cx="71439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guarantee that no two processes can execute  the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same semaphore at the same time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Thus, the implementation becomes the critical section problem where the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 are placed in the critical section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now have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busy waiting</a:t>
            </a:r>
            <a:r>
              <a:rPr b="0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critical section implementation</a:t>
            </a:r>
            <a:endParaRPr/>
          </a:p>
          <a:p>
            <a:pPr indent="-227012" lvl="2" marL="10842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implementation code is short</a:t>
            </a:r>
            <a:endParaRPr/>
          </a:p>
          <a:p>
            <a:pPr indent="-227012" lvl="2" marL="10842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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Little busy waiting if critical section rarely occupied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applications may spend lots of time in critical sections and therefore this is not a good solution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a8be69819_0_32"/>
          <p:cNvSpPr txBox="1"/>
          <p:nvPr/>
        </p:nvSpPr>
        <p:spPr>
          <a:xfrm>
            <a:off x="676212" y="188675"/>
            <a:ext cx="8467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Semaphore Implementation with </a:t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Busy waiting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g32a8be69819_0_32"/>
          <p:cNvSpPr txBox="1"/>
          <p:nvPr/>
        </p:nvSpPr>
        <p:spPr>
          <a:xfrm>
            <a:off x="936625" y="1041400"/>
            <a:ext cx="6962700" cy="4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each semaphore there is an associated waiting queue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entry in a waiting queue has two data items: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 (of type integer)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pointer to next record in the list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operations: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0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place the process invoking the operation on the appropriate waiting queue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wakeup</a:t>
            </a:r>
            <a:r>
              <a:rPr b="0" i="0" lang="en-US" sz="1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remove one of processes in the waiting queue and place it in the ready queue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struct{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value;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struct process *list;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semaphore; 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a8be69819_0_38"/>
          <p:cNvSpPr txBox="1"/>
          <p:nvPr/>
        </p:nvSpPr>
        <p:spPr>
          <a:xfrm>
            <a:off x="870400" y="240587"/>
            <a:ext cx="8356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 with no </a:t>
            </a:r>
            <a:endParaRPr b="1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Busy waiting (Cont.)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g32a8be69819_0_38"/>
          <p:cNvSpPr txBox="1"/>
          <p:nvPr/>
        </p:nvSpPr>
        <p:spPr>
          <a:xfrm>
            <a:off x="1154112" y="901700"/>
            <a:ext cx="612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wait(semaphore *S)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S-&gt;value--;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(S-&gt;value &lt; 0) {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add this process to S-&gt;list;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block();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signal(semaphore *S)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S-&gt;value++;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(S-&gt;value &lt;= 0) {</a:t>
            </a:r>
            <a:b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remove a process P from S-&gt;list;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wakeup(P);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8be69819_0_44"/>
          <p:cNvSpPr txBox="1"/>
          <p:nvPr/>
        </p:nvSpPr>
        <p:spPr>
          <a:xfrm>
            <a:off x="969962" y="161925"/>
            <a:ext cx="7716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Deadlock and Starvation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g32a8be69819_0_44"/>
          <p:cNvSpPr txBox="1"/>
          <p:nvPr/>
        </p:nvSpPr>
        <p:spPr>
          <a:xfrm>
            <a:off x="820737" y="1073150"/>
            <a:ext cx="76407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Deadlock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two or more processes are waiting indefinitely for an event that can be caused by only one of the waiting processes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two semaphores initialized to 1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P</a:t>
            </a:r>
            <a:r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             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wait(S); 	              wait(Q);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wait(Q); 	              wait(S);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...		     ...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signal(S);                 signal(Q);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signal(Q);                 signal(S);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Starvation</a:t>
            </a:r>
            <a:r>
              <a:rPr b="0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indefinite blocking  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 may never be removed from the semaphore queue in which it is suspended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Priority Inversion</a:t>
            </a:r>
            <a:r>
              <a:rPr b="0" i="0" lang="en-US" sz="180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Scheduling problem when lower-priority process holds a lock needed by higher-priority process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Solved via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priority-inheritance protocol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a8be69819_0_50"/>
          <p:cNvSpPr txBox="1"/>
          <p:nvPr/>
        </p:nvSpPr>
        <p:spPr>
          <a:xfrm>
            <a:off x="533400" y="15368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Classical Problems of Synchronization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3" name="Google Shape;103;g32a8be69819_0_50"/>
          <p:cNvSpPr txBox="1"/>
          <p:nvPr/>
        </p:nvSpPr>
        <p:spPr>
          <a:xfrm>
            <a:off x="806450" y="1233487"/>
            <a:ext cx="75249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Classical problems used to test newly-proposed synchronization schemes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Bounded-Buffer Problem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Readers and Writers Problem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Dining-Philosophers Problem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2010-04-09T07:36:00Z</dcterms:created>
  <dc:creator>ABC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77C75C994B4C446DB33EAD35C783E0D7_12</vt:lpwstr>
  </property>
  <property fmtid="{D5CDD505-2E9C-101B-9397-08002B2CF9AE}" pid="3" name="KSOProductBuildVer">
    <vt:lpwstr>1033-12.2.0.17153</vt:lpwstr>
  </property>
</Properties>
</file>