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47" r:id="rId7"/>
    <p:sldId id="548" r:id="rId8"/>
    <p:sldId id="560" r:id="rId9"/>
    <p:sldId id="550" r:id="rId10"/>
    <p:sldId id="553" r:id="rId11"/>
    <p:sldId id="552" r:id="rId12"/>
    <p:sldId id="554" r:id="rId13"/>
    <p:sldId id="555" r:id="rId14"/>
    <p:sldId id="536" r:id="rId15"/>
    <p:sldId id="559" r:id="rId16"/>
    <p:sldId id="556" r:id="rId17"/>
    <p:sldId id="557" r:id="rId18"/>
    <p:sldId id="558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1901F-F808-3646-AC03-75250AFD8E56}" v="48" dt="2023-12-18T20:33:51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95788"/>
  </p:normalViewPr>
  <p:slideViewPr>
    <p:cSldViewPr snapToGrid="0">
      <p:cViewPr varScale="1">
        <p:scale>
          <a:sx n="110" d="100"/>
          <a:sy n="11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  Kataria" userId="cfddb6b5-53d4-413f-afa1-d30768a8156d" providerId="ADAL" clId="{7E41901F-F808-3646-AC03-75250AFD8E56}"/>
    <pc:docChg chg="modSld">
      <pc:chgData name="Madhav  Kataria" userId="cfddb6b5-53d4-413f-afa1-d30768a8156d" providerId="ADAL" clId="{7E41901F-F808-3646-AC03-75250AFD8E56}" dt="2023-12-18T20:41:36.072" v="6" actId="20577"/>
      <pc:docMkLst>
        <pc:docMk/>
      </pc:docMkLst>
      <pc:sldChg chg="modSp mod">
        <pc:chgData name="Madhav  Kataria" userId="cfddb6b5-53d4-413f-afa1-d30768a8156d" providerId="ADAL" clId="{7E41901F-F808-3646-AC03-75250AFD8E56}" dt="2023-12-18T20:41:36.072" v="6" actId="20577"/>
        <pc:sldMkLst>
          <pc:docMk/>
          <pc:sldMk cId="1723491119" sldId="530"/>
        </pc:sldMkLst>
        <pc:spChg chg="mod">
          <ac:chgData name="Madhav  Kataria" userId="cfddb6b5-53d4-413f-afa1-d30768a8156d" providerId="ADAL" clId="{7E41901F-F808-3646-AC03-75250AFD8E56}" dt="2023-12-18T20:41:36.072" v="6" actId="20577"/>
          <ac:spMkLst>
            <pc:docMk/>
            <pc:sldMk cId="1723491119" sldId="530"/>
            <ac:spMk id="2" creationId="{DC870DB4-0446-EF22-E8E0-3A5B83923A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683onraQoYQ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WeyvGlClmQo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effectLst/>
                <a:latin typeface="Helvetica Neue" panose="02000503000000020004" pitchFamily="2" charset="0"/>
              </a:rPr>
              <a:t>SOLINAS</a:t>
            </a:r>
            <a:endParaRPr 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ID : 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693883-4BD3-550C-1B3A-78A6BB7BC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F2103-6DAB-CFB9-1174-5575CB72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573" y="722376"/>
            <a:ext cx="8878824" cy="1069848"/>
          </a:xfrm>
        </p:spPr>
        <p:txBody>
          <a:bodyPr/>
          <a:lstStyle/>
          <a:p>
            <a:r>
              <a:rPr lang="en-US" dirty="0"/>
              <a:t>Assembly details: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FC7C0-DDC4-8B0A-37C7-E525A21A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73" y="2050802"/>
            <a:ext cx="10579260" cy="3282696"/>
          </a:xfrm>
        </p:spPr>
        <p:txBody>
          <a:bodyPr/>
          <a:lstStyle/>
          <a:p>
            <a:r>
              <a:rPr lang="en-US" sz="1800" dirty="0"/>
              <a:t>Mount: The main body, usable handheld or placed on the tank's rim.</a:t>
            </a:r>
          </a:p>
          <a:p>
            <a:r>
              <a:rPr lang="en-US" sz="1800" dirty="0"/>
              <a:t>The handle provides a power switch and control lever for operational tasks.</a:t>
            </a:r>
          </a:p>
          <a:p>
            <a:r>
              <a:rPr lang="en-US" sz="1800" dirty="0"/>
              <a:t>The cavity houses the motor and spool</a:t>
            </a:r>
          </a:p>
          <a:p>
            <a:r>
              <a:rPr lang="en-US" sz="1800" dirty="0"/>
              <a:t>Retraction and expansion are eased by rollers at the bottom of the spool.</a:t>
            </a:r>
          </a:p>
          <a:p>
            <a:r>
              <a:rPr lang="en-US" sz="1800" dirty="0"/>
              <a:t>Servo motors drive the feed rollers, enabling the protrusion and retraction of the shaft up and down the tank.</a:t>
            </a:r>
          </a:p>
          <a:p>
            <a:r>
              <a:rPr lang="en-US" sz="1800" dirty="0"/>
              <a:t>The bottom of the shaft bears a metallic extension with four blades, assisted by slider-crank arms.</a:t>
            </a:r>
          </a:p>
          <a:p>
            <a:r>
              <a:rPr lang="en-US" sz="1800" dirty="0"/>
              <a:t>The motor helps rotate the entire shaft and blades, facilitating the mixing.</a:t>
            </a:r>
          </a:p>
        </p:txBody>
      </p:sp>
    </p:spTree>
    <p:extLst>
      <p:ext uri="{BB962C8B-B14F-4D97-AF65-F5344CB8AC3E}">
        <p14:creationId xmlns:p14="http://schemas.microsoft.com/office/powerpoint/2010/main" val="10473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2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Material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Choise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91154"/>
              </p:ext>
            </p:extLst>
          </p:nvPr>
        </p:nvGraphicFramePr>
        <p:xfrm>
          <a:off x="1312692" y="1435261"/>
          <a:ext cx="9994391" cy="498868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5321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1372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92939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898062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114464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REASON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12719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Mount 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Aluminum 6061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Provides high strength, durability &amp; stability to entire structure. Aluminum is lightweight as well.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6616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QSMotor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205 - 500-4kW BLDC Motor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chargeable and provides twice power efficiency.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5365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Spool &amp; Slider Crank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Stainless Steel (SS304)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Cost efficient.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9702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Paddle Blades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Stainless Steel (SS316)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Susceptible to wear and tear, highly ductile, anti corrosive, rigid and tough.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1849-A1C8-F4EC-7F9D-3C52A869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6" y="297179"/>
            <a:ext cx="10881360" cy="1069848"/>
          </a:xfrm>
        </p:spPr>
        <p:txBody>
          <a:bodyPr/>
          <a:lstStyle/>
          <a:p>
            <a:r>
              <a:rPr lang="en-US" dirty="0"/>
              <a:t>Dimensionality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A4A42-5FE9-D743-8FD9-90A1E6E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D81634B-E6F2-6FE8-6CF1-05357ED7F9D7}"/>
              </a:ext>
            </a:extLst>
          </p:cNvPr>
          <p:cNvSpPr/>
          <p:nvPr/>
        </p:nvSpPr>
        <p:spPr>
          <a:xfrm>
            <a:off x="1005913" y="1267042"/>
            <a:ext cx="2846289" cy="2624734"/>
          </a:xfrm>
          <a:custGeom>
            <a:avLst/>
            <a:gdLst/>
            <a:ahLst/>
            <a:cxnLst/>
            <a:rect l="l" t="t" r="r" b="b"/>
            <a:pathLst>
              <a:path w="6597010" h="5754379">
                <a:moveTo>
                  <a:pt x="0" y="0"/>
                </a:moveTo>
                <a:lnTo>
                  <a:pt x="6597010" y="0"/>
                </a:lnTo>
                <a:lnTo>
                  <a:pt x="6597010" y="5754378"/>
                </a:lnTo>
                <a:lnTo>
                  <a:pt x="0" y="5754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92B6B6C6-CFAD-71AC-1B99-F685B7153574}"/>
              </a:ext>
            </a:extLst>
          </p:cNvPr>
          <p:cNvSpPr/>
          <p:nvPr/>
        </p:nvSpPr>
        <p:spPr>
          <a:xfrm>
            <a:off x="4572000" y="1267041"/>
            <a:ext cx="3285367" cy="4799221"/>
          </a:xfrm>
          <a:custGeom>
            <a:avLst/>
            <a:gdLst/>
            <a:ahLst/>
            <a:cxnLst/>
            <a:rect l="l" t="t" r="r" b="b"/>
            <a:pathLst>
              <a:path w="4839944" h="8205535">
                <a:moveTo>
                  <a:pt x="0" y="0"/>
                </a:moveTo>
                <a:lnTo>
                  <a:pt x="4839944" y="0"/>
                </a:lnTo>
                <a:lnTo>
                  <a:pt x="4839944" y="8205534"/>
                </a:lnTo>
                <a:lnTo>
                  <a:pt x="0" y="8205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54A2D77-C9A3-3A66-46B0-CDAF2F4236BF}"/>
              </a:ext>
            </a:extLst>
          </p:cNvPr>
          <p:cNvSpPr/>
          <p:nvPr/>
        </p:nvSpPr>
        <p:spPr>
          <a:xfrm>
            <a:off x="8577165" y="1267042"/>
            <a:ext cx="3087851" cy="4799220"/>
          </a:xfrm>
          <a:custGeom>
            <a:avLst/>
            <a:gdLst/>
            <a:ahLst/>
            <a:cxnLst/>
            <a:rect l="l" t="t" r="r" b="b"/>
            <a:pathLst>
              <a:path w="3903005" h="7238824">
                <a:moveTo>
                  <a:pt x="0" y="0"/>
                </a:moveTo>
                <a:lnTo>
                  <a:pt x="3903004" y="0"/>
                </a:lnTo>
                <a:lnTo>
                  <a:pt x="3903004" y="7238824"/>
                </a:lnTo>
                <a:lnTo>
                  <a:pt x="0" y="7238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9061A-665D-9610-C3B8-88895D186BC3}"/>
              </a:ext>
            </a:extLst>
          </p:cNvPr>
          <p:cNvSpPr/>
          <p:nvPr/>
        </p:nvSpPr>
        <p:spPr>
          <a:xfrm>
            <a:off x="1137424" y="3993848"/>
            <a:ext cx="2598235" cy="2072414"/>
          </a:xfrm>
          <a:custGeom>
            <a:avLst/>
            <a:gdLst/>
            <a:ahLst/>
            <a:cxnLst/>
            <a:rect l="l" t="t" r="r" b="b"/>
            <a:pathLst>
              <a:path w="3822581" h="3016681">
                <a:moveTo>
                  <a:pt x="0" y="0"/>
                </a:moveTo>
                <a:lnTo>
                  <a:pt x="3822581" y="0"/>
                </a:lnTo>
                <a:lnTo>
                  <a:pt x="3822581" y="3016681"/>
                </a:lnTo>
                <a:lnTo>
                  <a:pt x="0" y="30166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D7380-F40B-E6B6-D36E-9797D12A3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B7E85-27AC-43DA-8D26-966738E8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9A471-90D4-EF70-0B2C-CDFDCDD2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Aluminium</a:t>
            </a:r>
            <a:r>
              <a:rPr lang="en-US" dirty="0"/>
              <a:t> 6061</a:t>
            </a:r>
          </a:p>
          <a:p>
            <a:r>
              <a:rPr lang="en-US" dirty="0" err="1"/>
              <a:t>QSMotor</a:t>
            </a:r>
            <a:r>
              <a:rPr lang="en-US" dirty="0"/>
              <a:t>(BLDC) 10" rim </a:t>
            </a:r>
            <a:r>
              <a:rPr lang="en-US" dirty="0" err="1"/>
              <a:t>dia</a:t>
            </a:r>
            <a:endParaRPr lang="en-US" dirty="0"/>
          </a:p>
          <a:p>
            <a:r>
              <a:rPr lang="en-US" dirty="0"/>
              <a:t>Shaft made up of Nylon 6,6</a:t>
            </a:r>
          </a:p>
          <a:p>
            <a:r>
              <a:rPr lang="en-US" dirty="0"/>
              <a:t>Paddle blades SS314</a:t>
            </a:r>
          </a:p>
          <a:p>
            <a:r>
              <a:rPr lang="en-US" dirty="0"/>
              <a:t>Spool mechanism SS304</a:t>
            </a:r>
          </a:p>
        </p:txBody>
      </p:sp>
    </p:spTree>
    <p:extLst>
      <p:ext uri="{BB962C8B-B14F-4D97-AF65-F5344CB8AC3E}">
        <p14:creationId xmlns:p14="http://schemas.microsoft.com/office/powerpoint/2010/main" val="19152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E0D6C-461E-492D-5533-22881467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83D8BE-100F-AC38-51BD-F6934922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12308"/>
              </p:ext>
            </p:extLst>
          </p:nvPr>
        </p:nvGraphicFramePr>
        <p:xfrm>
          <a:off x="1030147" y="722375"/>
          <a:ext cx="10573466" cy="563212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03954">
                  <a:extLst>
                    <a:ext uri="{9D8B030D-6E8A-4147-A177-3AD203B41FA5}">
                      <a16:colId xmlns:a16="http://schemas.microsoft.com/office/drawing/2014/main" val="472943794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1185001589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3287930299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2713796771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3281911890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3995691114"/>
                    </a:ext>
                  </a:extLst>
                </a:gridCol>
                <a:gridCol w="1478252">
                  <a:extLst>
                    <a:ext uri="{9D8B030D-6E8A-4147-A177-3AD203B41FA5}">
                      <a16:colId xmlns:a16="http://schemas.microsoft.com/office/drawing/2014/main" val="3293143861"/>
                    </a:ext>
                  </a:extLst>
                </a:gridCol>
              </a:tblGrid>
              <a:tr h="532769">
                <a:tc>
                  <a:txBody>
                    <a:bodyPr/>
                    <a:lstStyle/>
                    <a:p>
                      <a:r>
                        <a:rPr lang="en-US" sz="1100" b="1" dirty="0"/>
                        <a:t>Component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Material/Type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Quantity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Cost of material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volume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Weight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Total cost (Rupees)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30123604"/>
                  </a:ext>
                </a:extLst>
              </a:tr>
              <a:tr h="532769">
                <a:tc>
                  <a:txBody>
                    <a:bodyPr/>
                    <a:lstStyle/>
                    <a:p>
                      <a:r>
                        <a:rPr lang="en-US" sz="1100" b="1" dirty="0"/>
                        <a:t>Mount Body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Aluminum 6061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250 rupees/Kg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0.00757 m^3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20.499kg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6149.7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5287398"/>
                  </a:ext>
                </a:extLst>
              </a:tr>
              <a:tr h="761098">
                <a:tc>
                  <a:txBody>
                    <a:bodyPr/>
                    <a:lstStyle/>
                    <a:p>
                      <a:r>
                        <a:rPr lang="en-US" sz="1100" b="1" dirty="0"/>
                        <a:t>Motor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QSMotor 205 - 500-4kW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30000 rupess/pic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30000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39992272"/>
                  </a:ext>
                </a:extLst>
              </a:tr>
              <a:tr h="761098">
                <a:tc>
                  <a:txBody>
                    <a:bodyPr/>
                    <a:lstStyle/>
                    <a:p>
                      <a:r>
                        <a:rPr lang="en-US" sz="1100" b="1"/>
                        <a:t>Shaft (Nylon &amp; Coaxial Tube)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Nylon66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150 rupees/Kg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0.00157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1.7898kg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268.47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15782437"/>
                  </a:ext>
                </a:extLst>
              </a:tr>
              <a:tr h="532769">
                <a:tc>
                  <a:txBody>
                    <a:bodyPr/>
                    <a:lstStyle/>
                    <a:p>
                      <a:r>
                        <a:rPr lang="en-US" sz="1100" b="1"/>
                        <a:t>Paddle Blades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Stainless Steel (SS316)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260 rupees/kg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0.001570796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12.566368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3267.25568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00372781"/>
                  </a:ext>
                </a:extLst>
              </a:tr>
              <a:tr h="532769">
                <a:tc>
                  <a:txBody>
                    <a:bodyPr/>
                    <a:lstStyle/>
                    <a:p>
                      <a:r>
                        <a:rPr lang="en-US" sz="1100" b="1" dirty="0"/>
                        <a:t>Spool &amp; Slider Crank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Stainless Steel (SS304)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150 rupees/Kg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0.002400667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18.867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2830.05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80338657"/>
                  </a:ext>
                </a:extLst>
              </a:tr>
              <a:tr h="761098">
                <a:tc>
                  <a:txBody>
                    <a:bodyPr/>
                    <a:lstStyle/>
                    <a:p>
                      <a:r>
                        <a:rPr lang="en-US" sz="1100" b="1"/>
                        <a:t>Toggle Switch &amp; Grip Lever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Thermoset Plastic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150 rupees/kg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0.000148608 m^3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0.141kg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21.15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0085528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r>
                        <a:rPr lang="en-US" sz="1100" b="1"/>
                        <a:t>Spring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Various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2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30/ pc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60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26883073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r>
                        <a:rPr lang="en-US" sz="1100" b="1"/>
                        <a:t>Feed Rollers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Various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2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550/pc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N/A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110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5006440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72508136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r>
                        <a:rPr lang="en-US" sz="1100" b="1"/>
                        <a:t>Total price 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42706.6257</a:t>
                      </a:r>
                    </a:p>
                  </a:txBody>
                  <a:tcPr marL="47947" marR="47947" marT="23973" marB="2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12896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832BA87-1351-4DFC-DAF8-FB7C5D139B3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579726" y="2212973"/>
            <a:ext cx="23284683" cy="5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E14-50E4-C498-CDC0-C5E0A020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316" y="411480"/>
            <a:ext cx="10881360" cy="1069848"/>
          </a:xfrm>
        </p:spPr>
        <p:txBody>
          <a:bodyPr/>
          <a:lstStyle/>
          <a:p>
            <a:r>
              <a:rPr lang="en-US" dirty="0"/>
              <a:t>Product Animation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2ADD-3E60-ABCC-C4A4-DA12D0A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Online Media 4" descr="Product Animation">
            <a:hlinkClick r:id="" action="ppaction://media"/>
            <a:extLst>
              <a:ext uri="{FF2B5EF4-FFF2-40B4-BE49-F238E27FC236}">
                <a16:creationId xmlns:a16="http://schemas.microsoft.com/office/drawing/2014/main" id="{7014426E-7E8A-19C8-852D-C50029F4D0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2718" y="1481328"/>
            <a:ext cx="8701368" cy="4759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8574A-1798-5717-3C04-E66BE6300AF6}"/>
              </a:ext>
            </a:extLst>
          </p:cNvPr>
          <p:cNvSpPr txBox="1"/>
          <p:nvPr/>
        </p:nvSpPr>
        <p:spPr>
          <a:xfrm>
            <a:off x="8846759" y="6464504"/>
            <a:ext cx="40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https://</a:t>
            </a:r>
            <a:r>
              <a:rPr lang="en-US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youtu.be</a:t>
            </a:r>
            <a:r>
              <a:rPr lang="en-US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/683onraQoYQ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00073-699A-E155-542F-CC90DF65D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Components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Mount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Spool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Shaft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Paddle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7030-8F4C-446B-F139-0A168F89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9C6D8-E7FE-5255-1C34-40668182D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A9BEDB-66B9-A521-2170-E5D2D827B7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2906" y="2505584"/>
            <a:ext cx="2966592" cy="1746504"/>
          </a:xfrm>
        </p:spPr>
        <p:txBody>
          <a:bodyPr/>
          <a:lstStyle/>
          <a:p>
            <a:r>
              <a:rPr lang="en-US" sz="2400" b="1" dirty="0"/>
              <a:t>MOUNT</a:t>
            </a:r>
            <a:br>
              <a:rPr lang="en-US" sz="2400" b="1" dirty="0"/>
            </a:br>
            <a:r>
              <a:rPr lang="en-US" sz="2400" b="1" dirty="0"/>
              <a:t>DESIGN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1AEFB64-FB7A-4F9E-7E60-4AADD4C388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06464" y="2505584"/>
            <a:ext cx="3314700" cy="1746504"/>
          </a:xfrm>
        </p:spPr>
        <p:txBody>
          <a:bodyPr/>
          <a:lstStyle/>
          <a:p>
            <a:r>
              <a:rPr lang="en-US" sz="2400" b="1" dirty="0"/>
              <a:t>SPOOL WORKING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5EE1963-8552-83F1-AB3C-1C8359BB4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r>
              <a:rPr lang="en-US" sz="2400" dirty="0"/>
              <a:t>SHAFT DESIGN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D635CFC-2DB1-E7A7-D5E4-BCA2C2EE13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45221" y="2528572"/>
            <a:ext cx="3527678" cy="1746504"/>
          </a:xfrm>
        </p:spPr>
        <p:txBody>
          <a:bodyPr/>
          <a:lstStyle/>
          <a:p>
            <a:r>
              <a:rPr lang="en-US" sz="2000" b="1" dirty="0"/>
              <a:t>PADDLE DESIGN AND MECHANISM </a:t>
            </a:r>
          </a:p>
        </p:txBody>
      </p:sp>
    </p:spTree>
    <p:extLst>
      <p:ext uri="{BB962C8B-B14F-4D97-AF65-F5344CB8AC3E}">
        <p14:creationId xmlns:p14="http://schemas.microsoft.com/office/powerpoint/2010/main" val="25661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2DC5F-8590-48A1-6FE9-C01D6EEC9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89620-52BF-7122-EF7A-43B92ED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587E1C-3840-F161-5A8C-A3A51DA3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043" y="2212847"/>
            <a:ext cx="10938076" cy="4234251"/>
          </a:xfrm>
        </p:spPr>
        <p:txBody>
          <a:bodyPr/>
          <a:lstStyle/>
          <a:p>
            <a:r>
              <a:rPr lang="en-US" sz="1800" dirty="0">
                <a:effectLst/>
                <a:latin typeface="Helvetica Neue" panose="02000503000000020004" pitchFamily="2" charset="0"/>
              </a:rPr>
              <a:t>Mount : Main body of the product, providing stability and rigidity.</a:t>
            </a:r>
            <a:br>
              <a:rPr lang="en-US" sz="1800" dirty="0">
                <a:effectLst/>
                <a:latin typeface="Helvetica Neue" panose="02000503000000020004" pitchFamily="2" charset="0"/>
              </a:rPr>
            </a:br>
            <a:r>
              <a:rPr lang="en-US" sz="1800" dirty="0">
                <a:effectLst/>
                <a:latin typeface="Helvetica Neue" panose="02000503000000020004" pitchFamily="2" charset="0"/>
              </a:rPr>
              <a:t>   - Cylindrical component with a handle</a:t>
            </a:r>
            <a:br>
              <a:rPr lang="en-US" sz="1800" dirty="0">
                <a:effectLst/>
                <a:latin typeface="Helvetica Neue" panose="02000503000000020004" pitchFamily="2" charset="0"/>
              </a:rPr>
            </a:br>
            <a:r>
              <a:rPr lang="en-US" sz="1800" dirty="0">
                <a:effectLst/>
                <a:latin typeface="Helvetica Neue" panose="02000503000000020004" pitchFamily="2" charset="0"/>
              </a:rPr>
              <a:t>   - Thumb-operated power button.</a:t>
            </a:r>
            <a:br>
              <a:rPr lang="en-US" sz="1800" dirty="0">
                <a:effectLst/>
                <a:latin typeface="Helvetica Neue" panose="02000503000000020004" pitchFamily="2" charset="0"/>
              </a:rPr>
            </a:br>
            <a:r>
              <a:rPr lang="en-US" sz="1800" dirty="0">
                <a:effectLst/>
                <a:latin typeface="Helvetica Neue" panose="02000503000000020004" pitchFamily="2" charset="0"/>
              </a:rPr>
              <a:t>   - Toggle button</a:t>
            </a:r>
            <a:br>
              <a:rPr lang="en-US" sz="1800" dirty="0">
                <a:effectLst/>
                <a:latin typeface="Helvetica Neue" panose="02000503000000020004" pitchFamily="2" charset="0"/>
              </a:rPr>
            </a:br>
            <a:r>
              <a:rPr lang="en-US" sz="1800" dirty="0">
                <a:effectLst/>
                <a:latin typeface="Helvetica Neue" panose="02000503000000020004" pitchFamily="2" charset="0"/>
              </a:rPr>
              <a:t>   - Grip lever for the retraction and expansion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Can be handheld or placed on the container tank's rim.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Bottom has a peripheral groove containing wheels.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Extends the mount's ability to move on the tank's upper surface.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Center of the mount has a circular cutout housing the motor and spool.</a:t>
            </a:r>
          </a:p>
          <a:p>
            <a:endParaRPr lang="en-US" sz="18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407E5889-6342-57CA-8286-6AE760FAE8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0192223"/>
                  </p:ext>
                </p:extLst>
              </p:nvPr>
            </p:nvGraphicFramePr>
            <p:xfrm>
              <a:off x="7644114" y="2438024"/>
              <a:ext cx="3794302" cy="26014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94302" cy="2601446"/>
                    </a:xfrm>
                    <a:prstGeom prst="rect">
                      <a:avLst/>
                    </a:prstGeom>
                  </am3d:spPr>
                  <am3d:camera>
                    <am3d:pos x="0" y="0" z="65144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87764" d="1000000"/>
                    <am3d:preTrans dx="-501076" dy="2260110" dz="85859"/>
                    <am3d:scale>
                      <am3d:sx n="1000000" d="1000000"/>
                      <am3d:sy n="1000000" d="1000000"/>
                      <am3d:sz n="1000000" d="1000000"/>
                    </am3d:scale>
                    <am3d:rot ax="-3162896" ay="3122847" az="17678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407E5889-6342-57CA-8286-6AE760FAE8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4114" y="2438024"/>
                <a:ext cx="3794302" cy="26014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8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286772-137A-F971-26C1-9D81420AF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AA2B9A-4D4F-9E6F-4D2C-B784525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28" y="566928"/>
            <a:ext cx="8878824" cy="1069848"/>
          </a:xfrm>
        </p:spPr>
        <p:txBody>
          <a:bodyPr/>
          <a:lstStyle/>
          <a:p>
            <a:r>
              <a:rPr lang="en-US" dirty="0"/>
              <a:t>Spool Working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9527E-D80E-9F77-361D-63251725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98" y="2039227"/>
            <a:ext cx="10671859" cy="3282696"/>
          </a:xfrm>
        </p:spPr>
        <p:txBody>
          <a:bodyPr/>
          <a:lstStyle/>
          <a:p>
            <a:r>
              <a:rPr lang="en-US" sz="1700" dirty="0"/>
              <a:t>Acts as the home for the retracted shaft.</a:t>
            </a:r>
          </a:p>
          <a:p>
            <a:r>
              <a:rPr lang="en-US" sz="1700" dirty="0"/>
              <a:t>Responsible for retraction, storage, and expansion.</a:t>
            </a:r>
          </a:p>
          <a:p>
            <a:r>
              <a:rPr lang="en-US" sz="1700" dirty="0"/>
              <a:t>Conical frustum-like shape instead of a trivial cylindrical spool.</a:t>
            </a:r>
          </a:p>
          <a:p>
            <a:r>
              <a:rPr lang="en-US" sz="1700" dirty="0"/>
              <a:t>Two hulls - one inner and one outer, with grooves designed to fit the retracted shaft between both surfaces.</a:t>
            </a:r>
          </a:p>
          <a:p>
            <a:r>
              <a:rPr lang="en-US" sz="1700" dirty="0"/>
              <a:t>Bottom of the spool is the outlet for the shaft.</a:t>
            </a:r>
            <a:br>
              <a:rPr lang="en-US" sz="1700" dirty="0"/>
            </a:br>
            <a:r>
              <a:rPr lang="en-US" sz="1700" dirty="0"/>
              <a:t>-&gt; Equipped with a waterproofing rubber ring.</a:t>
            </a:r>
          </a:p>
          <a:p>
            <a:r>
              <a:rPr lang="en-US" sz="1700" dirty="0"/>
              <a:t>Below the spool are two spring-attached feed rollers.</a:t>
            </a:r>
            <a:br>
              <a:rPr lang="en-US" sz="1700" dirty="0"/>
            </a:br>
            <a:r>
              <a:rPr lang="en-US" sz="1700" dirty="0"/>
              <a:t>-&gt; Driven by two servo motors.</a:t>
            </a:r>
            <a:br>
              <a:rPr lang="en-US" sz="1700" dirty="0"/>
            </a:br>
            <a:r>
              <a:rPr lang="en-US" sz="1700" dirty="0"/>
              <a:t>-&gt; Assist in the expansion and retraction of the shaft.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ECABAB6F-9848-A11A-0108-117DD25527FF}"/>
              </a:ext>
            </a:extLst>
          </p:cNvPr>
          <p:cNvSpPr/>
          <p:nvPr/>
        </p:nvSpPr>
        <p:spPr>
          <a:xfrm>
            <a:off x="6096000" y="180630"/>
            <a:ext cx="5912464" cy="2912291"/>
          </a:xfrm>
          <a:custGeom>
            <a:avLst/>
            <a:gdLst/>
            <a:ahLst/>
            <a:cxnLst/>
            <a:rect l="l" t="t" r="r" b="b"/>
            <a:pathLst>
              <a:path w="8531650" h="4065496">
                <a:moveTo>
                  <a:pt x="0" y="0"/>
                </a:moveTo>
                <a:lnTo>
                  <a:pt x="8531650" y="0"/>
                </a:lnTo>
                <a:lnTo>
                  <a:pt x="8531650" y="4065496"/>
                </a:lnTo>
                <a:lnTo>
                  <a:pt x="0" y="406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9743E-3060-D505-0F67-B99A05A80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53E2F-D17F-4366-4685-529E1BC3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4A6B6-3ACE-9E0C-3D35-94988D2E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17" y="2212848"/>
            <a:ext cx="10648708" cy="4384722"/>
          </a:xfrm>
        </p:spPr>
        <p:txBody>
          <a:bodyPr/>
          <a:lstStyle/>
          <a:p>
            <a:r>
              <a:rPr lang="en-US" sz="2000" dirty="0"/>
              <a:t>Designed to be flexible, retractable, and rigid simultaneously.</a:t>
            </a:r>
          </a:p>
          <a:p>
            <a:r>
              <a:rPr lang="en-US" sz="2000" dirty="0"/>
              <a:t> Consists of a coaxial tube for solvent delivery</a:t>
            </a:r>
          </a:p>
          <a:p>
            <a:r>
              <a:rPr lang="en-US" sz="2000" dirty="0"/>
              <a:t>Solvent storage, facilitating the solvent delivery mechanism, is located at the mount body.</a:t>
            </a:r>
          </a:p>
          <a:p>
            <a:r>
              <a:rPr lang="en-US" sz="2000" dirty="0"/>
              <a:t>The coaxial tube is further wrapped with intertwined nylon fibers.</a:t>
            </a:r>
          </a:p>
          <a:p>
            <a:r>
              <a:rPr lang="en-US" sz="2000" dirty="0"/>
              <a:t>Provides strength and rigidity to the shaft.</a:t>
            </a:r>
          </a:p>
          <a:p>
            <a:r>
              <a:rPr lang="en-US" sz="2000" dirty="0"/>
              <a:t>Maintains flexibility and retractability of the shaft.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8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BCE7E-2A7A-29C5-7C84-87DC908C6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BDF63-2E34-954B-8B44-31FE0176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50" y="566928"/>
            <a:ext cx="8878824" cy="1069848"/>
          </a:xfrm>
        </p:spPr>
        <p:txBody>
          <a:bodyPr/>
          <a:lstStyle/>
          <a:p>
            <a:r>
              <a:rPr lang="en-US" dirty="0"/>
              <a:t>Paddle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4E50F-7D4E-E4AC-6767-1CF69D48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61146"/>
            <a:ext cx="10871869" cy="3940369"/>
          </a:xfrm>
        </p:spPr>
        <p:txBody>
          <a:bodyPr/>
          <a:lstStyle/>
          <a:p>
            <a:r>
              <a:rPr lang="en-US" dirty="0"/>
              <a:t>Facilitates the mixing of the slurry</a:t>
            </a:r>
          </a:p>
          <a:p>
            <a:r>
              <a:rPr lang="en-US" dirty="0"/>
              <a:t>Consists of four blades connected to the main shaft via arms with a slider-crank mechanism.</a:t>
            </a:r>
          </a:p>
          <a:p>
            <a:r>
              <a:rPr lang="en-US" dirty="0"/>
              <a:t>Mimics the opening and closing of an umbrella.</a:t>
            </a:r>
          </a:p>
          <a:p>
            <a:r>
              <a:rPr lang="en-US" dirty="0"/>
              <a:t>This feature allows the user to control the span of paddle blades.</a:t>
            </a:r>
          </a:p>
          <a:p>
            <a:r>
              <a:rPr lang="en-US" dirty="0"/>
              <a:t>Blades can be folded, easing retraction in case of tank bottlenecks.</a:t>
            </a:r>
          </a:p>
          <a:p>
            <a:r>
              <a:rPr lang="en-US" dirty="0"/>
              <a:t>Enhances Portability.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E776D420-2FC9-F9FE-2D39-780F1021A62D}"/>
              </a:ext>
            </a:extLst>
          </p:cNvPr>
          <p:cNvSpPr/>
          <p:nvPr/>
        </p:nvSpPr>
        <p:spPr>
          <a:xfrm>
            <a:off x="5674662" y="411480"/>
            <a:ext cx="6302550" cy="2176152"/>
          </a:xfrm>
          <a:custGeom>
            <a:avLst/>
            <a:gdLst/>
            <a:ahLst/>
            <a:cxnLst/>
            <a:rect l="l" t="t" r="r" b="b"/>
            <a:pathLst>
              <a:path w="11481503" h="4534901">
                <a:moveTo>
                  <a:pt x="0" y="0"/>
                </a:moveTo>
                <a:lnTo>
                  <a:pt x="11481503" y="0"/>
                </a:lnTo>
                <a:lnTo>
                  <a:pt x="11481503" y="4534901"/>
                </a:lnTo>
                <a:lnTo>
                  <a:pt x="0" y="4534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11" r="-584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9EBC-92BA-5389-51BB-8B0AF6FA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17" y="664841"/>
            <a:ext cx="10881360" cy="1069848"/>
          </a:xfrm>
        </p:spPr>
        <p:txBody>
          <a:bodyPr/>
          <a:lstStyle/>
          <a:p>
            <a:r>
              <a:rPr lang="en-US" dirty="0"/>
              <a:t>Paddle Mechanism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D3C88-E99D-C514-FB52-07EB7287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Online Media 6" descr="Paddle Mechanism">
            <a:hlinkClick r:id="" action="ppaction://media"/>
            <a:extLst>
              <a:ext uri="{FF2B5EF4-FFF2-40B4-BE49-F238E27FC236}">
                <a16:creationId xmlns:a16="http://schemas.microsoft.com/office/drawing/2014/main" id="{06066E41-8B88-9402-6C51-F4CD74389F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4717" y="1734689"/>
            <a:ext cx="7839778" cy="4429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1DC63-FB4C-30C0-76FE-22E348B1EB71}"/>
              </a:ext>
            </a:extLst>
          </p:cNvPr>
          <p:cNvSpPr txBox="1"/>
          <p:nvPr/>
        </p:nvSpPr>
        <p:spPr>
          <a:xfrm>
            <a:off x="8073793" y="632320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https://</a:t>
            </a:r>
            <a:r>
              <a:rPr lang="en-US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youtu.be</a:t>
            </a:r>
            <a:r>
              <a:rPr lang="en-US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WeyvGlClmQo</a:t>
            </a:r>
            <a:endParaRPr lang="en-US" b="0" i="0" u="none" strike="noStrike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20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03F-AE4F-B0B9-AAC5-7C6C0F1D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8688-B9C3-C22B-235E-2B48DE8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5DDA-18A2-D562-BC52-79039176AE0D}"/>
              </a:ext>
            </a:extLst>
          </p:cNvPr>
          <p:cNvSpPr txBox="1"/>
          <p:nvPr/>
        </p:nvSpPr>
        <p:spPr>
          <a:xfrm>
            <a:off x="3049929" y="32472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4E3DECD7-4AD8-1BEF-CCDD-AE210D362FF1}"/>
              </a:ext>
            </a:extLst>
          </p:cNvPr>
          <p:cNvSpPr/>
          <p:nvPr/>
        </p:nvSpPr>
        <p:spPr>
          <a:xfrm>
            <a:off x="1840373" y="1533757"/>
            <a:ext cx="3264061" cy="5324243"/>
          </a:xfrm>
          <a:custGeom>
            <a:avLst/>
            <a:gdLst/>
            <a:ahLst/>
            <a:cxnLst/>
            <a:rect l="l" t="t" r="r" b="b"/>
            <a:pathLst>
              <a:path w="5071627" h="7370765">
                <a:moveTo>
                  <a:pt x="0" y="0"/>
                </a:moveTo>
                <a:lnTo>
                  <a:pt x="5071627" y="0"/>
                </a:lnTo>
                <a:lnTo>
                  <a:pt x="5071627" y="7370764"/>
                </a:lnTo>
                <a:lnTo>
                  <a:pt x="0" y="7370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3A01D44-F02C-7377-0456-AB43B7B1B053}"/>
              </a:ext>
            </a:extLst>
          </p:cNvPr>
          <p:cNvSpPr/>
          <p:nvPr/>
        </p:nvSpPr>
        <p:spPr>
          <a:xfrm>
            <a:off x="6040865" y="832104"/>
            <a:ext cx="4754456" cy="6418843"/>
          </a:xfrm>
          <a:custGeom>
            <a:avLst/>
            <a:gdLst/>
            <a:ahLst/>
            <a:cxnLst/>
            <a:rect l="l" t="t" r="r" b="b"/>
            <a:pathLst>
              <a:path w="9707644" h="10084063">
                <a:moveTo>
                  <a:pt x="0" y="0"/>
                </a:moveTo>
                <a:lnTo>
                  <a:pt x="9707643" y="0"/>
                </a:lnTo>
                <a:lnTo>
                  <a:pt x="9707643" y="10084063"/>
                </a:lnTo>
                <a:lnTo>
                  <a:pt x="0" y="10084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230e9df3-be65-4c73-a93b-d1236ebd677e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729</Words>
  <Application>Microsoft Macintosh PowerPoint</Application>
  <PresentationFormat>Widescreen</PresentationFormat>
  <Paragraphs>159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Segoe UI</vt:lpstr>
      <vt:lpstr>Segoe UI Light</vt:lpstr>
      <vt:lpstr>Tw Cen MT</vt:lpstr>
      <vt:lpstr>Office Theme</vt:lpstr>
      <vt:lpstr>SOLINAS</vt:lpstr>
      <vt:lpstr>Components</vt:lpstr>
      <vt:lpstr>Design Principle </vt:lpstr>
      <vt:lpstr>Mount </vt:lpstr>
      <vt:lpstr>Spool Working </vt:lpstr>
      <vt:lpstr>Shaft</vt:lpstr>
      <vt:lpstr>Paddle</vt:lpstr>
      <vt:lpstr>Paddle Mechanism </vt:lpstr>
      <vt:lpstr>Assembly </vt:lpstr>
      <vt:lpstr>Assembly details:</vt:lpstr>
      <vt:lpstr>Material Choise </vt:lpstr>
      <vt:lpstr>Dimensionality</vt:lpstr>
      <vt:lpstr>Cost estimation</vt:lpstr>
      <vt:lpstr>PowerPoint Presentation</vt:lpstr>
      <vt:lpstr>Product Animation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shaft Agitator</dc:title>
  <dc:creator>Madhav  Kataria</dc:creator>
  <cp:lastModifiedBy>Madhav  Kataria</cp:lastModifiedBy>
  <cp:revision>2</cp:revision>
  <dcterms:created xsi:type="dcterms:W3CDTF">2023-12-18T19:31:29Z</dcterms:created>
  <dcterms:modified xsi:type="dcterms:W3CDTF">2023-12-18T20:41:45Z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