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61" autoAdjust="0"/>
    <p:restoredTop sz="94660"/>
  </p:normalViewPr>
  <p:slideViewPr>
    <p:cSldViewPr snapToGrid="0">
      <p:cViewPr varScale="1">
        <p:scale>
          <a:sx n="72" d="100"/>
          <a:sy n="72" d="100"/>
        </p:scale>
        <p:origin x="4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42DBEAA-2E89-4907-B2F9-7F93FA8C25FD}" type="datetimeFigureOut">
              <a:rPr lang="en-IN" smtClean="0"/>
              <a:t>08-09-2021</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957048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2DBEAA-2E89-4907-B2F9-7F93FA8C25FD}" type="datetimeFigureOut">
              <a:rPr lang="en-IN" smtClean="0"/>
              <a:t>08-09-2021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1400830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2DBEAA-2E89-4907-B2F9-7F93FA8C25FD}" type="datetimeFigureOut">
              <a:rPr lang="en-IN" smtClean="0"/>
              <a:t>08-09-2021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3882968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2DBEAA-2E89-4907-B2F9-7F93FA8C25FD}" type="datetimeFigureOut">
              <a:rPr lang="en-IN" smtClean="0"/>
              <a:t>08-09-2021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BD2B45-C160-483B-A5FF-820A9C9F00D9}"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0289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2DBEAA-2E89-4907-B2F9-7F93FA8C25FD}" type="datetimeFigureOut">
              <a:rPr lang="en-IN" smtClean="0"/>
              <a:t>08-09-2021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2330295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42DBEAA-2E89-4907-B2F9-7F93FA8C25FD}" type="datetimeFigureOut">
              <a:rPr lang="en-IN" smtClean="0"/>
              <a:t>08-09-2021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1746498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42DBEAA-2E89-4907-B2F9-7F93FA8C25FD}" type="datetimeFigureOut">
              <a:rPr lang="en-IN" smtClean="0"/>
              <a:t>08-09-2021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2164731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2DBEAA-2E89-4907-B2F9-7F93FA8C25FD}" type="datetimeFigureOut">
              <a:rPr lang="en-IN" smtClean="0"/>
              <a:t>08-09-2021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15434239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2DBEAA-2E89-4907-B2F9-7F93FA8C25FD}" type="datetimeFigureOut">
              <a:rPr lang="en-IN" smtClean="0"/>
              <a:t>08-09-2021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491086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2DBEAA-2E89-4907-B2F9-7F93FA8C25FD}" type="datetimeFigureOut">
              <a:rPr lang="en-IN" smtClean="0"/>
              <a:t>08-09-2021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2604008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2DBEAA-2E89-4907-B2F9-7F93FA8C25FD}" type="datetimeFigureOut">
              <a:rPr lang="en-IN" smtClean="0"/>
              <a:t>08-09-2021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1181995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2DBEAA-2E89-4907-B2F9-7F93FA8C25FD}" type="datetimeFigureOut">
              <a:rPr lang="en-IN" smtClean="0"/>
              <a:t>08-09-2021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4112262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2DBEAA-2E89-4907-B2F9-7F93FA8C25FD}" type="datetimeFigureOut">
              <a:rPr lang="en-IN" smtClean="0"/>
              <a:t>08-09-2021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776028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2DBEAA-2E89-4907-B2F9-7F93FA8C25FD}" type="datetimeFigureOut">
              <a:rPr lang="en-IN" smtClean="0"/>
              <a:t>08-09-2021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4202275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2DBEAA-2E89-4907-B2F9-7F93FA8C25FD}" type="datetimeFigureOut">
              <a:rPr lang="en-IN" smtClean="0"/>
              <a:t>08-09-2021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2723143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2DBEAA-2E89-4907-B2F9-7F93FA8C25FD}" type="datetimeFigureOut">
              <a:rPr lang="en-IN" smtClean="0"/>
              <a:t>08-09-2021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2450479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2DBEAA-2E89-4907-B2F9-7F93FA8C25FD}" type="datetimeFigureOut">
              <a:rPr lang="en-IN" smtClean="0"/>
              <a:t>08-09-2021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3216407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42DBEAA-2E89-4907-B2F9-7F93FA8C25FD}" type="datetimeFigureOut">
              <a:rPr lang="en-IN" smtClean="0"/>
              <a:t>08-09-2021</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7BD2B45-C160-483B-A5FF-820A9C9F00D9}" type="slidenum">
              <a:rPr lang="en-IN" smtClean="0"/>
              <a:t>‹#›</a:t>
            </a:fld>
            <a:endParaRPr lang="en-IN"/>
          </a:p>
        </p:txBody>
      </p:sp>
    </p:spTree>
    <p:extLst>
      <p:ext uri="{BB962C8B-B14F-4D97-AF65-F5344CB8AC3E}">
        <p14:creationId xmlns:p14="http://schemas.microsoft.com/office/powerpoint/2010/main" val="106552145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madhavkhurana1005/iNeuron-Bank-Marketing-Analytic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dx.doi.org/10.1016/j.dss.2014.03.00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17959-785C-463F-A7AC-B642C6B8D730}"/>
              </a:ext>
            </a:extLst>
          </p:cNvPr>
          <p:cNvSpPr>
            <a:spLocks noGrp="1"/>
          </p:cNvSpPr>
          <p:nvPr>
            <p:ph type="ctrTitle"/>
          </p:nvPr>
        </p:nvSpPr>
        <p:spPr>
          <a:xfrm>
            <a:off x="2167971" y="1490111"/>
            <a:ext cx="8791575" cy="1938889"/>
          </a:xfrm>
        </p:spPr>
        <p:txBody>
          <a:bodyPr/>
          <a:lstStyle/>
          <a:p>
            <a:r>
              <a:rPr lang="en-US" dirty="0"/>
              <a:t>BANK MARKETING ANALYTICS</a:t>
            </a:r>
            <a:endParaRPr lang="en-IN" dirty="0"/>
          </a:p>
        </p:txBody>
      </p:sp>
      <p:sp>
        <p:nvSpPr>
          <p:cNvPr id="4" name="TextBox 3">
            <a:extLst>
              <a:ext uri="{FF2B5EF4-FFF2-40B4-BE49-F238E27FC236}">
                <a16:creationId xmlns:a16="http://schemas.microsoft.com/office/drawing/2014/main" id="{9A4626A1-CDB1-4D08-88A9-1471CB9254DB}"/>
              </a:ext>
            </a:extLst>
          </p:cNvPr>
          <p:cNvSpPr txBox="1"/>
          <p:nvPr/>
        </p:nvSpPr>
        <p:spPr>
          <a:xfrm>
            <a:off x="9369287" y="5837583"/>
            <a:ext cx="2822713" cy="646331"/>
          </a:xfrm>
          <a:prstGeom prst="rect">
            <a:avLst/>
          </a:prstGeom>
          <a:noFill/>
        </p:spPr>
        <p:txBody>
          <a:bodyPr wrap="square" rtlCol="0">
            <a:spAutoFit/>
          </a:bodyPr>
          <a:lstStyle/>
          <a:p>
            <a:r>
              <a:rPr lang="en-US" dirty="0"/>
              <a:t>iNeuron </a:t>
            </a:r>
          </a:p>
          <a:p>
            <a:r>
              <a:rPr lang="en-US" dirty="0"/>
              <a:t>Madhav Khurana</a:t>
            </a:r>
            <a:endParaRPr lang="en-IN" dirty="0"/>
          </a:p>
        </p:txBody>
      </p:sp>
    </p:spTree>
    <p:extLst>
      <p:ext uri="{BB962C8B-B14F-4D97-AF65-F5344CB8AC3E}">
        <p14:creationId xmlns:p14="http://schemas.microsoft.com/office/powerpoint/2010/main" val="4229620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C7ACD3-B36E-4005-B75A-16E4D5F02F9C}"/>
              </a:ext>
            </a:extLst>
          </p:cNvPr>
          <p:cNvSpPr>
            <a:spLocks noGrp="1"/>
          </p:cNvSpPr>
          <p:nvPr>
            <p:ph idx="1"/>
          </p:nvPr>
        </p:nvSpPr>
        <p:spPr>
          <a:xfrm>
            <a:off x="1143000" y="437322"/>
            <a:ext cx="9905999" cy="5526157"/>
          </a:xfrm>
        </p:spPr>
        <p:txBody>
          <a:bodyPr/>
          <a:lstStyle/>
          <a:p>
            <a:pPr marL="0" indent="0">
              <a:buNone/>
            </a:pPr>
            <a:r>
              <a:rPr lang="en-US" dirty="0"/>
              <a:t>Q5) Can I use different IDE to open </a:t>
            </a:r>
            <a:r>
              <a:rPr lang="en-US" dirty="0" err="1"/>
              <a:t>Solution.ipynb</a:t>
            </a:r>
            <a:r>
              <a:rPr lang="en-US" dirty="0"/>
              <a:t>?</a:t>
            </a:r>
          </a:p>
          <a:p>
            <a:pPr marL="0" indent="0">
              <a:buNone/>
            </a:pPr>
            <a:r>
              <a:rPr lang="en-US" dirty="0"/>
              <a:t>Yes, this file is compatible to run in any IDE that supports python.</a:t>
            </a:r>
          </a:p>
          <a:p>
            <a:pPr marL="0" indent="0">
              <a:buNone/>
            </a:pPr>
            <a:r>
              <a:rPr lang="en-US" dirty="0"/>
              <a:t>Q 6) What were the libraries that you used in Python?</a:t>
            </a:r>
          </a:p>
          <a:p>
            <a:pPr marL="0" indent="0">
              <a:buNone/>
            </a:pPr>
            <a:r>
              <a:rPr lang="en-US" dirty="0"/>
              <a:t>I used Pandas, NumPy and Matplotlib libraries in Pandas.</a:t>
            </a:r>
          </a:p>
          <a:p>
            <a:pPr marL="0" indent="0">
              <a:buNone/>
            </a:pPr>
            <a:r>
              <a:rPr lang="en-US" dirty="0"/>
              <a:t>Q 7) Do I have to download and import all these libraries?</a:t>
            </a:r>
          </a:p>
          <a:p>
            <a:pPr marL="0" indent="0">
              <a:buNone/>
            </a:pPr>
            <a:r>
              <a:rPr lang="en-US" dirty="0"/>
              <a:t>These libraries are downloaded inbuild, So you don’t need to download separately. For importing these libraries, the code is already written.</a:t>
            </a:r>
          </a:p>
          <a:p>
            <a:pPr marL="0" indent="0">
              <a:buNone/>
            </a:pPr>
            <a:r>
              <a:rPr lang="en-US" dirty="0"/>
              <a:t>Q 8) How much time will it take to run all cells in all cells and get insights?</a:t>
            </a:r>
          </a:p>
          <a:p>
            <a:pPr marL="0" indent="0">
              <a:buNone/>
            </a:pPr>
            <a:r>
              <a:rPr lang="en-US" dirty="0"/>
              <a:t>It will usually take less than a minute to run and execute the solution file.</a:t>
            </a:r>
          </a:p>
          <a:p>
            <a:pPr marL="0" indent="0">
              <a:buNone/>
            </a:pPr>
            <a:endParaRPr lang="en-IN" dirty="0"/>
          </a:p>
        </p:txBody>
      </p:sp>
    </p:spTree>
    <p:extLst>
      <p:ext uri="{BB962C8B-B14F-4D97-AF65-F5344CB8AC3E}">
        <p14:creationId xmlns:p14="http://schemas.microsoft.com/office/powerpoint/2010/main" val="4019575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9777F-A0DB-4CD8-83AD-04E950E6C229}"/>
              </a:ext>
            </a:extLst>
          </p:cNvPr>
          <p:cNvSpPr>
            <a:spLocks noGrp="1"/>
          </p:cNvSpPr>
          <p:nvPr>
            <p:ph type="title"/>
          </p:nvPr>
        </p:nvSpPr>
        <p:spPr/>
        <p:txBody>
          <a:bodyPr/>
          <a:lstStyle/>
          <a:p>
            <a:r>
              <a:rPr lang="en-US" b="1" dirty="0"/>
              <a:t>OBJECTIVE : </a:t>
            </a:r>
            <a:endParaRPr lang="en-IN" b="1" dirty="0"/>
          </a:p>
        </p:txBody>
      </p:sp>
      <p:sp>
        <p:nvSpPr>
          <p:cNvPr id="3" name="Content Placeholder 2">
            <a:extLst>
              <a:ext uri="{FF2B5EF4-FFF2-40B4-BE49-F238E27FC236}">
                <a16:creationId xmlns:a16="http://schemas.microsoft.com/office/drawing/2014/main" id="{BCF4467A-3AAF-4614-9687-2CA84125C451}"/>
              </a:ext>
            </a:extLst>
          </p:cNvPr>
          <p:cNvSpPr>
            <a:spLocks noGrp="1"/>
          </p:cNvSpPr>
          <p:nvPr>
            <p:ph idx="1"/>
          </p:nvPr>
        </p:nvSpPr>
        <p:spPr/>
        <p:txBody>
          <a:bodyPr/>
          <a:lstStyle/>
          <a:p>
            <a:pPr>
              <a:buFont typeface="Wingdings" panose="05000000000000000000" pitchFamily="2" charset="2"/>
              <a:buChar char="v"/>
            </a:pPr>
            <a:r>
              <a:rPr lang="en-US" dirty="0"/>
              <a:t> To get insights about customers who subscribed term deposits. Insights include their demographical details and various indicators to know the customer better.</a:t>
            </a:r>
          </a:p>
          <a:p>
            <a:pPr>
              <a:buFont typeface="Wingdings" panose="05000000000000000000" pitchFamily="2" charset="2"/>
              <a:buChar char="v"/>
            </a:pPr>
            <a:r>
              <a:rPr lang="en-US" dirty="0"/>
              <a:t> To get insights about the effectiveness of the marketing campaign on the customers. These insights help the company to take data driven decisions which will enable the bank get more revenues by acquiring more customers as well as in cost cutting. </a:t>
            </a:r>
            <a:endParaRPr lang="en-IN" dirty="0"/>
          </a:p>
        </p:txBody>
      </p:sp>
    </p:spTree>
    <p:extLst>
      <p:ext uri="{BB962C8B-B14F-4D97-AF65-F5344CB8AC3E}">
        <p14:creationId xmlns:p14="http://schemas.microsoft.com/office/powerpoint/2010/main" val="4111393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B6CEA-E03B-4A58-9BFE-E1F1E6A94E4A}"/>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52F7DC1F-63ED-4C69-87B1-06CE6863BA18}"/>
              </a:ext>
            </a:extLst>
          </p:cNvPr>
          <p:cNvSpPr>
            <a:spLocks noGrp="1"/>
          </p:cNvSpPr>
          <p:nvPr>
            <p:ph idx="1"/>
          </p:nvPr>
        </p:nvSpPr>
        <p:spPr>
          <a:xfrm>
            <a:off x="1552230" y="842658"/>
            <a:ext cx="9905999" cy="5172683"/>
          </a:xfrm>
        </p:spPr>
        <p:txBody>
          <a:bodyPr>
            <a:normAutofit/>
          </a:bodyPr>
          <a:lstStyle/>
          <a:p>
            <a:pPr marL="0" indent="0">
              <a:buNone/>
            </a:pPr>
            <a:r>
              <a:rPr lang="en-US" sz="2800" b="1" dirty="0"/>
              <a:t>PROJECT DETAILS:</a:t>
            </a:r>
          </a:p>
          <a:p>
            <a:pPr marL="0" indent="0">
              <a:buNone/>
            </a:pPr>
            <a:endParaRPr lang="en-US" sz="2800" b="1" dirty="0"/>
          </a:p>
          <a:p>
            <a:pPr lvl="1"/>
            <a:r>
              <a:rPr lang="en-US" sz="2800" dirty="0"/>
              <a:t>TECHNOLOGY – Business Intelligence</a:t>
            </a:r>
          </a:p>
          <a:p>
            <a:pPr lvl="1"/>
            <a:r>
              <a:rPr lang="en-US" sz="2800" dirty="0"/>
              <a:t>DOMAIN – Banking &amp; Finance</a:t>
            </a:r>
          </a:p>
          <a:p>
            <a:pPr lvl="1"/>
            <a:r>
              <a:rPr lang="en-US" sz="2800" dirty="0"/>
              <a:t>LANGUAGE – Exploratory Data Analytics using Python</a:t>
            </a:r>
          </a:p>
          <a:p>
            <a:pPr lvl="1"/>
            <a:r>
              <a:rPr lang="en-US" sz="2800" dirty="0"/>
              <a:t>RESULT – Data Insights and Visualization</a:t>
            </a:r>
          </a:p>
          <a:p>
            <a:pPr lvl="1"/>
            <a:r>
              <a:rPr lang="en-US" sz="2800" dirty="0"/>
              <a:t>SOLUTION (GitHub link) : </a:t>
            </a:r>
            <a:r>
              <a:rPr lang="en-US" sz="2800" dirty="0">
                <a:hlinkClick r:id="rId2"/>
              </a:rPr>
              <a:t>https://github.com/madhavkhurana1005/iNeuron-Bank-Marketing-Analytics</a:t>
            </a:r>
            <a:endParaRPr lang="en-US" sz="2800" dirty="0"/>
          </a:p>
          <a:p>
            <a:pPr lvl="1"/>
            <a:endParaRPr lang="en-US" sz="2800" dirty="0"/>
          </a:p>
        </p:txBody>
      </p:sp>
    </p:spTree>
    <p:extLst>
      <p:ext uri="{BB962C8B-B14F-4D97-AF65-F5344CB8AC3E}">
        <p14:creationId xmlns:p14="http://schemas.microsoft.com/office/powerpoint/2010/main" val="856903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xploratory data analysis - Wikipedia">
            <a:extLst>
              <a:ext uri="{FF2B5EF4-FFF2-40B4-BE49-F238E27FC236}">
                <a16:creationId xmlns:a16="http://schemas.microsoft.com/office/drawing/2014/main" id="{8E38098D-9D26-46F7-A245-471160BAD74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57670" y="1362734"/>
            <a:ext cx="6798365" cy="51084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56421E3-114D-4DFF-A84B-7252D68E6C3D}"/>
              </a:ext>
            </a:extLst>
          </p:cNvPr>
          <p:cNvSpPr txBox="1"/>
          <p:nvPr/>
        </p:nvSpPr>
        <p:spPr>
          <a:xfrm>
            <a:off x="1497496" y="609601"/>
            <a:ext cx="4784034" cy="523220"/>
          </a:xfrm>
          <a:prstGeom prst="rect">
            <a:avLst/>
          </a:prstGeom>
          <a:noFill/>
        </p:spPr>
        <p:txBody>
          <a:bodyPr wrap="square" rtlCol="0">
            <a:spAutoFit/>
          </a:bodyPr>
          <a:lstStyle/>
          <a:p>
            <a:r>
              <a:rPr lang="en-US" sz="2400" b="1" dirty="0"/>
              <a:t>ARCHIETECTURE </a:t>
            </a:r>
            <a:r>
              <a:rPr lang="en-US" sz="2800" b="1" dirty="0"/>
              <a:t>:</a:t>
            </a:r>
            <a:endParaRPr lang="en-IN" b="1" dirty="0"/>
          </a:p>
        </p:txBody>
      </p:sp>
    </p:spTree>
    <p:extLst>
      <p:ext uri="{BB962C8B-B14F-4D97-AF65-F5344CB8AC3E}">
        <p14:creationId xmlns:p14="http://schemas.microsoft.com/office/powerpoint/2010/main" val="3988784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3FB34-DC7C-4258-940C-67D8EBC72F08}"/>
              </a:ext>
            </a:extLst>
          </p:cNvPr>
          <p:cNvSpPr>
            <a:spLocks noGrp="1"/>
          </p:cNvSpPr>
          <p:nvPr>
            <p:ph type="title"/>
          </p:nvPr>
        </p:nvSpPr>
        <p:spPr/>
        <p:txBody>
          <a:bodyPr>
            <a:normAutofit/>
          </a:bodyPr>
          <a:lstStyle/>
          <a:p>
            <a:r>
              <a:rPr lang="en-US" sz="2800" b="1" dirty="0"/>
              <a:t>DATA OVERVIEW:</a:t>
            </a:r>
            <a:endParaRPr lang="en-IN" sz="2800" b="1" dirty="0"/>
          </a:p>
        </p:txBody>
      </p:sp>
      <p:sp>
        <p:nvSpPr>
          <p:cNvPr id="3" name="Content Placeholder 2">
            <a:extLst>
              <a:ext uri="{FF2B5EF4-FFF2-40B4-BE49-F238E27FC236}">
                <a16:creationId xmlns:a16="http://schemas.microsoft.com/office/drawing/2014/main" id="{9F24C600-5306-4F94-9AD8-5C943F5186BD}"/>
              </a:ext>
            </a:extLst>
          </p:cNvPr>
          <p:cNvSpPr>
            <a:spLocks noGrp="1"/>
          </p:cNvSpPr>
          <p:nvPr>
            <p:ph idx="1"/>
          </p:nvPr>
        </p:nvSpPr>
        <p:spPr>
          <a:xfrm>
            <a:off x="344558" y="2249487"/>
            <a:ext cx="11198086" cy="3541714"/>
          </a:xfrm>
        </p:spPr>
        <p:txBody>
          <a:bodyPr>
            <a:normAutofit lnSpcReduction="10000"/>
          </a:bodyPr>
          <a:lstStyle/>
          <a:p>
            <a:pPr marL="367665">
              <a:tabLst>
                <a:tab pos="635000" algn="l"/>
              </a:tabLst>
            </a:pPr>
            <a:r>
              <a:rPr lang="en-US" sz="2000" dirty="0">
                <a:effectLst/>
                <a:latin typeface="+mj-lt"/>
                <a:ea typeface="Times New Roman" panose="02020603050405020304" pitchFamily="18" charset="0"/>
              </a:rPr>
              <a:t>The zip file includes two datasets: </a:t>
            </a:r>
            <a:endParaRPr lang="en-IN" sz="1800" dirty="0">
              <a:effectLst/>
              <a:latin typeface="+mj-lt"/>
              <a:ea typeface="Times New Roman" panose="02020603050405020304" pitchFamily="18" charset="0"/>
            </a:endParaRPr>
          </a:p>
          <a:p>
            <a:pPr marL="742950" lvl="1" indent="-285750">
              <a:buFont typeface="+mj-lt"/>
              <a:buAutoNum type="arabicParenR"/>
              <a:tabLst>
                <a:tab pos="635000" algn="l"/>
              </a:tabLst>
            </a:pPr>
            <a:r>
              <a:rPr lang="en-US" dirty="0">
                <a:effectLst/>
                <a:latin typeface="+mj-lt"/>
                <a:ea typeface="Times New Roman" panose="02020603050405020304" pitchFamily="18" charset="0"/>
              </a:rPr>
              <a:t>bank-additional-full.csv with all examples, ordered by date (from May 2008 to November 2010).</a:t>
            </a:r>
            <a:endParaRPr lang="en-IN" sz="1800" dirty="0">
              <a:effectLst/>
              <a:latin typeface="+mj-lt"/>
              <a:ea typeface="Times New Roman" panose="02020603050405020304" pitchFamily="18" charset="0"/>
            </a:endParaRPr>
          </a:p>
          <a:p>
            <a:pPr marL="742950" lvl="1" indent="-285750">
              <a:buFont typeface="+mj-lt"/>
              <a:buAutoNum type="arabicParenR"/>
              <a:tabLst>
                <a:tab pos="635000" algn="l"/>
              </a:tabLst>
            </a:pPr>
            <a:r>
              <a:rPr lang="en-US" dirty="0">
                <a:effectLst/>
                <a:latin typeface="+mj-lt"/>
                <a:ea typeface="Times New Roman" panose="02020603050405020304" pitchFamily="18" charset="0"/>
              </a:rPr>
              <a:t>bank-additional.csv with 10% of the examples (4119), randomly selected from bank-additional-full.csv.</a:t>
            </a:r>
            <a:endParaRPr lang="en-IN" sz="1800" dirty="0">
              <a:effectLst/>
              <a:latin typeface="+mj-lt"/>
              <a:ea typeface="Times New Roman" panose="02020603050405020304" pitchFamily="18" charset="0"/>
            </a:endParaRPr>
          </a:p>
          <a:p>
            <a:pPr marL="742950" lvl="1" indent="-285750">
              <a:buFont typeface="+mj-lt"/>
              <a:buAutoNum type="arabicParenR"/>
              <a:tabLst>
                <a:tab pos="635000" algn="l"/>
              </a:tabLst>
            </a:pPr>
            <a:r>
              <a:rPr lang="en-US" dirty="0">
                <a:effectLst/>
                <a:latin typeface="+mj-lt"/>
                <a:ea typeface="Times New Roman" panose="02020603050405020304" pitchFamily="18" charset="0"/>
              </a:rPr>
              <a:t>The smallest dataset is provided to test more computationally demanding machine learning algorithms (e.g., SVM).</a:t>
            </a:r>
            <a:endParaRPr lang="en-IN" sz="1800" dirty="0">
              <a:effectLst/>
              <a:latin typeface="+mj-lt"/>
              <a:ea typeface="Times New Roman" panose="02020603050405020304" pitchFamily="18" charset="0"/>
            </a:endParaRPr>
          </a:p>
          <a:p>
            <a:pPr marL="742950" lvl="1" indent="-285750">
              <a:buFont typeface="+mj-lt"/>
              <a:buAutoNum type="arabicParenR"/>
              <a:tabLst>
                <a:tab pos="635000" algn="l"/>
              </a:tabLst>
            </a:pPr>
            <a:r>
              <a:rPr lang="en-US" dirty="0">
                <a:effectLst/>
                <a:latin typeface="+mj-lt"/>
                <a:ea typeface="Times New Roman" panose="02020603050405020304" pitchFamily="18" charset="0"/>
              </a:rPr>
              <a:t>The binary classification goal is to predict if the client will subscribe a bank term deposit (variable y).</a:t>
            </a:r>
            <a:endParaRPr lang="en-IN" sz="1800" dirty="0">
              <a:effectLst/>
              <a:latin typeface="+mj-lt"/>
              <a:ea typeface="Times New Roman" panose="02020603050405020304" pitchFamily="18" charset="0"/>
            </a:endParaRPr>
          </a:p>
          <a:p>
            <a:pPr marL="742950" lvl="1" indent="-285750">
              <a:buFont typeface="+mj-lt"/>
              <a:buAutoNum type="arabicParenR"/>
              <a:tabLst>
                <a:tab pos="635000" algn="l"/>
              </a:tabLst>
            </a:pPr>
            <a:r>
              <a:rPr lang="en-US" dirty="0">
                <a:effectLst/>
                <a:latin typeface="+mj-lt"/>
                <a:ea typeface="Times New Roman" panose="02020603050405020304" pitchFamily="18" charset="0"/>
              </a:rPr>
              <a:t>Number of Instances: 41188 for bank-additional-full.csv</a:t>
            </a:r>
            <a:endParaRPr lang="en-IN" sz="1800" dirty="0">
              <a:effectLst/>
              <a:latin typeface="+mj-lt"/>
              <a:ea typeface="Times New Roman" panose="02020603050405020304" pitchFamily="18" charset="0"/>
            </a:endParaRPr>
          </a:p>
          <a:p>
            <a:pPr marL="742950" lvl="1" indent="-285750">
              <a:buFont typeface="+mj-lt"/>
              <a:buAutoNum type="arabicParenR"/>
              <a:tabLst>
                <a:tab pos="635000" algn="l"/>
              </a:tabLst>
            </a:pPr>
            <a:r>
              <a:rPr lang="en-US" dirty="0">
                <a:effectLst/>
                <a:latin typeface="+mj-lt"/>
                <a:ea typeface="Times New Roman" panose="02020603050405020304" pitchFamily="18" charset="0"/>
              </a:rPr>
              <a:t>Number of Attributes: 20 + output attribute.</a:t>
            </a:r>
            <a:endParaRPr lang="en-IN" sz="1800" dirty="0">
              <a:effectLst/>
              <a:latin typeface="+mj-lt"/>
              <a:ea typeface="Times New Roman" panose="02020603050405020304" pitchFamily="18" charset="0"/>
            </a:endParaRPr>
          </a:p>
          <a:p>
            <a:endParaRPr lang="en-IN" sz="4000" dirty="0">
              <a:latin typeface="+mj-lt"/>
            </a:endParaRPr>
          </a:p>
        </p:txBody>
      </p:sp>
    </p:spTree>
    <p:extLst>
      <p:ext uri="{BB962C8B-B14F-4D97-AF65-F5344CB8AC3E}">
        <p14:creationId xmlns:p14="http://schemas.microsoft.com/office/powerpoint/2010/main" val="4073266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8D650-8E97-43A6-B5A7-3A7789FB291B}"/>
              </a:ext>
            </a:extLst>
          </p:cNvPr>
          <p:cNvSpPr>
            <a:spLocks noGrp="1"/>
          </p:cNvSpPr>
          <p:nvPr>
            <p:ph type="title"/>
          </p:nvPr>
        </p:nvSpPr>
        <p:spPr>
          <a:xfrm>
            <a:off x="982387" y="283969"/>
            <a:ext cx="9905998" cy="1478570"/>
          </a:xfrm>
        </p:spPr>
        <p:txBody>
          <a:bodyPr>
            <a:normAutofit/>
          </a:bodyPr>
          <a:lstStyle/>
          <a:p>
            <a:r>
              <a:rPr lang="en-US" sz="2800" b="1" dirty="0"/>
              <a:t>KEY PERFORMANCE INDICATOR:</a:t>
            </a:r>
            <a:endParaRPr lang="en-IN" sz="2800" b="1" dirty="0"/>
          </a:p>
        </p:txBody>
      </p:sp>
      <p:sp>
        <p:nvSpPr>
          <p:cNvPr id="3" name="Content Placeholder 2">
            <a:extLst>
              <a:ext uri="{FF2B5EF4-FFF2-40B4-BE49-F238E27FC236}">
                <a16:creationId xmlns:a16="http://schemas.microsoft.com/office/drawing/2014/main" id="{0EE87E69-9C78-4B82-A130-B54E4914A830}"/>
              </a:ext>
            </a:extLst>
          </p:cNvPr>
          <p:cNvSpPr>
            <a:spLocks noGrp="1"/>
          </p:cNvSpPr>
          <p:nvPr>
            <p:ph idx="1"/>
          </p:nvPr>
        </p:nvSpPr>
        <p:spPr>
          <a:xfrm>
            <a:off x="1141412" y="1762539"/>
            <a:ext cx="10560258" cy="4293704"/>
          </a:xfrm>
        </p:spPr>
        <p:txBody>
          <a:bodyPr>
            <a:normAutofit fontScale="92500" lnSpcReduction="10000"/>
          </a:bodyPr>
          <a:lstStyle/>
          <a:p>
            <a:pPr marL="139065" indent="0">
              <a:buNone/>
            </a:pPr>
            <a:r>
              <a:rPr lang="en-IN" sz="1900" dirty="0">
                <a:effectLst/>
                <a:latin typeface="+mj-lt"/>
                <a:ea typeface="Calibri" panose="020F0502020204030204" pitchFamily="34" charset="0"/>
              </a:rPr>
              <a:t>Key indicators displaying a summary of the Bank marketing Campaign’s results and subscribers’ information based on various parameters </a:t>
            </a:r>
            <a:r>
              <a:rPr lang="en-IN" sz="1900" dirty="0">
                <a:latin typeface="+mj-lt"/>
                <a:ea typeface="Calibri" panose="020F0502020204030204" pitchFamily="34" charset="0"/>
              </a:rPr>
              <a:t>:</a:t>
            </a:r>
            <a:r>
              <a:rPr lang="en-IN" sz="1900" dirty="0">
                <a:effectLst/>
                <a:latin typeface="+mj-lt"/>
                <a:ea typeface="Calibri" panose="020F0502020204030204" pitchFamily="34" charset="0"/>
              </a:rPr>
              <a:t> </a:t>
            </a:r>
          </a:p>
          <a:p>
            <a:pPr marL="824865">
              <a:lnSpc>
                <a:spcPct val="100000"/>
              </a:lnSpc>
              <a:spcAft>
                <a:spcPts val="265"/>
              </a:spcAft>
            </a:pPr>
            <a:r>
              <a:rPr lang="en-IN" sz="1800" dirty="0">
                <a:effectLst/>
                <a:latin typeface="+mj-lt"/>
                <a:ea typeface="Calibri" panose="020F0502020204030204" pitchFamily="34" charset="0"/>
              </a:rPr>
              <a:t>1. No of Subscribers based on age range.</a:t>
            </a:r>
          </a:p>
          <a:p>
            <a:pPr marL="824865">
              <a:lnSpc>
                <a:spcPct val="100000"/>
              </a:lnSpc>
              <a:spcAft>
                <a:spcPts val="265"/>
              </a:spcAft>
            </a:pPr>
            <a:r>
              <a:rPr lang="en-IN" sz="1800" dirty="0">
                <a:effectLst/>
                <a:latin typeface="+mj-lt"/>
                <a:ea typeface="Calibri" panose="020F0502020204030204" pitchFamily="34" charset="0"/>
              </a:rPr>
              <a:t>2. Subscriber’s demographics such as age, job, education and marital status.</a:t>
            </a:r>
          </a:p>
          <a:p>
            <a:pPr marL="824865">
              <a:lnSpc>
                <a:spcPct val="100000"/>
              </a:lnSpc>
              <a:spcAft>
                <a:spcPts val="265"/>
              </a:spcAft>
            </a:pPr>
            <a:r>
              <a:rPr lang="en-IN" sz="1800" dirty="0">
                <a:effectLst/>
                <a:latin typeface="+mj-lt"/>
                <a:ea typeface="Calibri" panose="020F0502020204030204" pitchFamily="34" charset="0"/>
              </a:rPr>
              <a:t>3. Leads conversion rate based on various parameters</a:t>
            </a:r>
          </a:p>
          <a:p>
            <a:pPr marL="824865">
              <a:lnSpc>
                <a:spcPct val="100000"/>
              </a:lnSpc>
              <a:spcAft>
                <a:spcPts val="265"/>
              </a:spcAft>
            </a:pPr>
            <a:r>
              <a:rPr lang="en-IN" sz="1800" dirty="0">
                <a:effectLst/>
                <a:latin typeface="+mj-lt"/>
                <a:ea typeface="Calibri" panose="020F0502020204030204" pitchFamily="34" charset="0"/>
              </a:rPr>
              <a:t>4. Credit default information and analytics</a:t>
            </a:r>
          </a:p>
          <a:p>
            <a:pPr marL="824865">
              <a:lnSpc>
                <a:spcPct val="100000"/>
              </a:lnSpc>
              <a:spcAft>
                <a:spcPts val="265"/>
              </a:spcAft>
            </a:pPr>
            <a:r>
              <a:rPr lang="en-IN" sz="1800" dirty="0">
                <a:effectLst/>
                <a:latin typeface="+mj-lt"/>
                <a:ea typeface="Calibri" panose="020F0502020204030204" pitchFamily="34" charset="0"/>
              </a:rPr>
              <a:t>5. Employment variation rate - quarterly indicator</a:t>
            </a:r>
          </a:p>
          <a:p>
            <a:pPr marL="824865">
              <a:lnSpc>
                <a:spcPct val="100000"/>
              </a:lnSpc>
              <a:spcAft>
                <a:spcPts val="265"/>
              </a:spcAft>
            </a:pPr>
            <a:r>
              <a:rPr lang="en-IN" sz="1800" dirty="0">
                <a:effectLst/>
                <a:latin typeface="+mj-lt"/>
                <a:ea typeface="Calibri" panose="020F0502020204030204" pitchFamily="34" charset="0"/>
              </a:rPr>
              <a:t>6. Consumer price index - monthly indicator (numeric)   </a:t>
            </a:r>
          </a:p>
          <a:p>
            <a:pPr marL="824865">
              <a:lnSpc>
                <a:spcPct val="100000"/>
              </a:lnSpc>
              <a:spcAft>
                <a:spcPts val="265"/>
              </a:spcAft>
            </a:pPr>
            <a:r>
              <a:rPr lang="en-IN" sz="1800" dirty="0">
                <a:effectLst/>
                <a:latin typeface="+mj-lt"/>
                <a:ea typeface="Calibri" panose="020F0502020204030204" pitchFamily="34" charset="0"/>
              </a:rPr>
              <a:t>7. Consumer confidence index - monthly indicator (numeric)  </a:t>
            </a:r>
          </a:p>
          <a:p>
            <a:pPr marL="824865">
              <a:lnSpc>
                <a:spcPct val="100000"/>
              </a:lnSpc>
            </a:pPr>
            <a:r>
              <a:rPr lang="en-IN" sz="1800" dirty="0">
                <a:effectLst/>
                <a:latin typeface="+mj-lt"/>
                <a:ea typeface="Calibri" panose="020F0502020204030204" pitchFamily="34" charset="0"/>
              </a:rPr>
              <a:t>8. Euribor 3-month rate - daily indicator (numeric)</a:t>
            </a:r>
          </a:p>
          <a:p>
            <a:pPr marL="824865">
              <a:lnSpc>
                <a:spcPct val="100000"/>
              </a:lnSpc>
            </a:pPr>
            <a:r>
              <a:rPr lang="en-IN" sz="1800" dirty="0">
                <a:effectLst/>
                <a:latin typeface="+mj-lt"/>
                <a:ea typeface="Calibri" panose="020F0502020204030204" pitchFamily="34" charset="0"/>
              </a:rPr>
              <a:t>9. Number of employees - quarterly indicator (numeric</a:t>
            </a:r>
            <a:r>
              <a:rPr lang="en-IN" sz="1400" dirty="0">
                <a:effectLst/>
                <a:latin typeface="+mj-lt"/>
                <a:ea typeface="Calibri" panose="020F0502020204030204" pitchFamily="34" charset="0"/>
              </a:rPr>
              <a:t>)</a:t>
            </a:r>
          </a:p>
          <a:p>
            <a:endParaRPr lang="en-IN" sz="1800" dirty="0">
              <a:latin typeface="+mj-lt"/>
            </a:endParaRPr>
          </a:p>
        </p:txBody>
      </p:sp>
    </p:spTree>
    <p:extLst>
      <p:ext uri="{BB962C8B-B14F-4D97-AF65-F5344CB8AC3E}">
        <p14:creationId xmlns:p14="http://schemas.microsoft.com/office/powerpoint/2010/main" val="1018890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0901F-9B02-4041-8BF2-9E3CAC13D339}"/>
              </a:ext>
            </a:extLst>
          </p:cNvPr>
          <p:cNvSpPr>
            <a:spLocks noGrp="1"/>
          </p:cNvSpPr>
          <p:nvPr>
            <p:ph type="title"/>
          </p:nvPr>
        </p:nvSpPr>
        <p:spPr>
          <a:xfrm>
            <a:off x="1141412" y="164700"/>
            <a:ext cx="6200292" cy="1054501"/>
          </a:xfrm>
        </p:spPr>
        <p:txBody>
          <a:bodyPr>
            <a:normAutofit/>
          </a:bodyPr>
          <a:lstStyle/>
          <a:p>
            <a:r>
              <a:rPr lang="en-US" sz="2800" b="1" dirty="0"/>
              <a:t>DATAFRAMES DESCRIPTION:</a:t>
            </a:r>
            <a:endParaRPr lang="en-IN" sz="2800" b="1" dirty="0"/>
          </a:p>
        </p:txBody>
      </p:sp>
      <p:sp>
        <p:nvSpPr>
          <p:cNvPr id="3" name="Content Placeholder 2">
            <a:extLst>
              <a:ext uri="{FF2B5EF4-FFF2-40B4-BE49-F238E27FC236}">
                <a16:creationId xmlns:a16="http://schemas.microsoft.com/office/drawing/2014/main" id="{3C170FCA-858B-446D-8092-0F7F9883D10A}"/>
              </a:ext>
            </a:extLst>
          </p:cNvPr>
          <p:cNvSpPr>
            <a:spLocks noGrp="1"/>
          </p:cNvSpPr>
          <p:nvPr>
            <p:ph idx="1"/>
          </p:nvPr>
        </p:nvSpPr>
        <p:spPr>
          <a:xfrm>
            <a:off x="1472716" y="1219201"/>
            <a:ext cx="9905999" cy="5208103"/>
          </a:xfrm>
        </p:spPr>
        <p:txBody>
          <a:bodyPr>
            <a:normAutofit fontScale="85000" lnSpcReduction="10000"/>
          </a:bodyPr>
          <a:lstStyle/>
          <a:p>
            <a:pPr marL="342900" lvl="0" indent="-342900">
              <a:buFont typeface="Symbol" panose="05050102010706020507" pitchFamily="18" charset="2"/>
              <a:buChar char=""/>
            </a:pPr>
            <a:r>
              <a:rPr lang="en-IN" sz="1600" b="1" dirty="0">
                <a:effectLst/>
                <a:latin typeface="Open Sans" panose="020B0606030504020204" pitchFamily="34" charset="0"/>
                <a:ea typeface="Calibri" panose="020F0502020204030204" pitchFamily="34" charset="0"/>
              </a:rPr>
              <a:t>df</a:t>
            </a:r>
            <a:r>
              <a:rPr lang="en-IN" sz="1600" dirty="0">
                <a:effectLst/>
                <a:latin typeface="Open Sans" panose="020B0606030504020204" pitchFamily="34" charset="0"/>
                <a:ea typeface="Calibri" panose="020F0502020204030204" pitchFamily="34" charset="0"/>
              </a:rPr>
              <a:t> – It contains all information of people who subscribed term deposit.</a:t>
            </a:r>
            <a:endParaRPr lang="en-IN" sz="1600" dirty="0">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en-IN" sz="1600" b="1" dirty="0">
                <a:effectLst/>
                <a:latin typeface="Open Sans" panose="020B0606030504020204" pitchFamily="34" charset="0"/>
                <a:ea typeface="Calibri" panose="020F0502020204030204" pitchFamily="34" charset="0"/>
              </a:rPr>
              <a:t>Data</a:t>
            </a:r>
            <a:r>
              <a:rPr lang="en-IN" sz="1600" dirty="0">
                <a:effectLst/>
                <a:latin typeface="Open Sans" panose="020B0606030504020204" pitchFamily="34" charset="0"/>
                <a:ea typeface="Calibri" panose="020F0502020204030204" pitchFamily="34" charset="0"/>
              </a:rPr>
              <a:t> - It contains all information of people who were contacted during the marketing campaign.</a:t>
            </a:r>
            <a:endParaRPr lang="en-IN" sz="1600" dirty="0">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en-IN" sz="1600" b="1" dirty="0" err="1">
                <a:effectLst/>
                <a:latin typeface="Open Sans" panose="020B0606030504020204" pitchFamily="34" charset="0"/>
                <a:ea typeface="Calibri" panose="020F0502020204030204" pitchFamily="34" charset="0"/>
              </a:rPr>
              <a:t>df_age</a:t>
            </a:r>
            <a:r>
              <a:rPr lang="en-IN" sz="1600" dirty="0">
                <a:effectLst/>
                <a:latin typeface="Open Sans" panose="020B0606030504020204" pitchFamily="34" charset="0"/>
                <a:ea typeface="Calibri" panose="020F0502020204030204" pitchFamily="34" charset="0"/>
              </a:rPr>
              <a:t> - It contains age information of people who subscribed term deposit.</a:t>
            </a:r>
            <a:endParaRPr lang="en-IN" sz="1600" dirty="0">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en-IN" sz="1600" b="1" dirty="0" err="1">
                <a:effectLst/>
                <a:latin typeface="Open Sans" panose="020B0606030504020204" pitchFamily="34" charset="0"/>
                <a:ea typeface="Calibri" panose="020F0502020204030204" pitchFamily="34" charset="0"/>
              </a:rPr>
              <a:t>data_age</a:t>
            </a:r>
            <a:r>
              <a:rPr lang="en-IN" sz="1600" dirty="0">
                <a:effectLst/>
                <a:latin typeface="Open Sans" panose="020B0606030504020204" pitchFamily="34" charset="0"/>
                <a:ea typeface="Calibri" panose="020F0502020204030204" pitchFamily="34" charset="0"/>
              </a:rPr>
              <a:t> - It contains age information of people who were contacted during the marketing campaign.</a:t>
            </a:r>
            <a:endParaRPr lang="en-IN" sz="1600" dirty="0">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en-IN" sz="1600" b="1" dirty="0" err="1">
                <a:effectLst/>
                <a:latin typeface="Open Sans" panose="020B0606030504020204" pitchFamily="34" charset="0"/>
                <a:ea typeface="Calibri" panose="020F0502020204030204" pitchFamily="34" charset="0"/>
              </a:rPr>
              <a:t>df_job</a:t>
            </a:r>
            <a:r>
              <a:rPr lang="en-IN" sz="1600" dirty="0">
                <a:effectLst/>
                <a:latin typeface="Open Sans" panose="020B0606030504020204" pitchFamily="34" charset="0"/>
                <a:ea typeface="Calibri" panose="020F0502020204030204" pitchFamily="34" charset="0"/>
              </a:rPr>
              <a:t> - It contains job information of people who subscribed term deposit.</a:t>
            </a:r>
            <a:endParaRPr lang="en-IN" sz="1600" dirty="0">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en-IN" sz="1600" b="1" dirty="0" err="1">
                <a:effectLst/>
                <a:latin typeface="Open Sans" panose="020B0606030504020204" pitchFamily="34" charset="0"/>
                <a:ea typeface="Calibri" panose="020F0502020204030204" pitchFamily="34" charset="0"/>
              </a:rPr>
              <a:t>data_job</a:t>
            </a:r>
            <a:r>
              <a:rPr lang="en-IN" sz="1600" b="1" dirty="0">
                <a:effectLst/>
                <a:latin typeface="Open Sans" panose="020B0606030504020204" pitchFamily="34" charset="0"/>
                <a:ea typeface="Calibri" panose="020F0502020204030204" pitchFamily="34" charset="0"/>
              </a:rPr>
              <a:t> </a:t>
            </a:r>
            <a:r>
              <a:rPr lang="en-IN" sz="1600" dirty="0">
                <a:effectLst/>
                <a:latin typeface="Open Sans" panose="020B0606030504020204" pitchFamily="34" charset="0"/>
                <a:ea typeface="Calibri" panose="020F0502020204030204" pitchFamily="34" charset="0"/>
              </a:rPr>
              <a:t>- - It contains job information of people who were contacted during the marketing campaign.</a:t>
            </a:r>
            <a:endParaRPr lang="en-IN" sz="1600" dirty="0">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en-IN" sz="1600" b="1" dirty="0" err="1">
                <a:effectLst/>
                <a:latin typeface="Open Sans" panose="020B0606030504020204" pitchFamily="34" charset="0"/>
                <a:ea typeface="Calibri" panose="020F0502020204030204" pitchFamily="34" charset="0"/>
              </a:rPr>
              <a:t>df_marital</a:t>
            </a:r>
            <a:r>
              <a:rPr lang="en-IN" sz="1600" dirty="0">
                <a:effectLst/>
                <a:latin typeface="Open Sans" panose="020B0606030504020204" pitchFamily="34" charset="0"/>
                <a:ea typeface="Calibri" panose="020F0502020204030204" pitchFamily="34" charset="0"/>
              </a:rPr>
              <a:t> - It contains information related to their marital status of people who subscribed term deposit.</a:t>
            </a:r>
            <a:endParaRPr lang="en-IN" sz="1600" dirty="0">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en-IN" sz="1600" b="1" dirty="0" err="1">
                <a:effectLst/>
                <a:latin typeface="Open Sans" panose="020B0606030504020204" pitchFamily="34" charset="0"/>
                <a:ea typeface="Calibri" panose="020F0502020204030204" pitchFamily="34" charset="0"/>
              </a:rPr>
              <a:t>df_ed</a:t>
            </a:r>
            <a:r>
              <a:rPr lang="en-IN" sz="1600" b="1" dirty="0">
                <a:effectLst/>
                <a:latin typeface="Open Sans" panose="020B0606030504020204" pitchFamily="34" charset="0"/>
                <a:ea typeface="Calibri" panose="020F0502020204030204" pitchFamily="34" charset="0"/>
              </a:rPr>
              <a:t> </a:t>
            </a:r>
            <a:r>
              <a:rPr lang="en-IN" sz="1600" dirty="0">
                <a:effectLst/>
                <a:latin typeface="Open Sans" panose="020B0606030504020204" pitchFamily="34" charset="0"/>
                <a:ea typeface="Calibri" panose="020F0502020204030204" pitchFamily="34" charset="0"/>
              </a:rPr>
              <a:t>- It contains all information related to education they have people who subscribed term deposit.</a:t>
            </a:r>
            <a:endParaRPr lang="en-IN" sz="1600" dirty="0">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en-IN" sz="1600" b="1" dirty="0" err="1">
                <a:effectLst/>
                <a:latin typeface="Open Sans" panose="020B0606030504020204" pitchFamily="34" charset="0"/>
                <a:ea typeface="Calibri" panose="020F0502020204030204" pitchFamily="34" charset="0"/>
              </a:rPr>
              <a:t>df_cd</a:t>
            </a:r>
            <a:r>
              <a:rPr lang="en-IN" sz="1600" dirty="0">
                <a:effectLst/>
                <a:latin typeface="Open Sans" panose="020B0606030504020204" pitchFamily="34" charset="0"/>
                <a:ea typeface="Calibri" panose="020F0502020204030204" pitchFamily="34" charset="0"/>
              </a:rPr>
              <a:t> - It contains all information of people who subscribed term deposit whether they defaulted on credit or not.</a:t>
            </a:r>
            <a:endParaRPr lang="en-IN" sz="1600" dirty="0">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en-IN" sz="1600" b="1" dirty="0" err="1">
                <a:effectLst/>
                <a:latin typeface="Open Sans" panose="020B0606030504020204" pitchFamily="34" charset="0"/>
                <a:ea typeface="Calibri" panose="020F0502020204030204" pitchFamily="34" charset="0"/>
              </a:rPr>
              <a:t>df_hl</a:t>
            </a:r>
            <a:r>
              <a:rPr lang="en-IN" sz="1600" dirty="0">
                <a:effectLst/>
                <a:latin typeface="Open Sans" panose="020B0606030504020204" pitchFamily="34" charset="0"/>
                <a:ea typeface="Calibri" panose="020F0502020204030204" pitchFamily="34" charset="0"/>
              </a:rPr>
              <a:t> - It contains all information of people who subscribed term deposit whether they have home loan or not.</a:t>
            </a:r>
            <a:endParaRPr lang="en-IN" sz="1600" dirty="0">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en-IN" sz="1600" b="1" dirty="0" err="1">
                <a:effectLst/>
                <a:latin typeface="Open Sans" panose="020B0606030504020204" pitchFamily="34" charset="0"/>
                <a:ea typeface="Calibri" panose="020F0502020204030204" pitchFamily="34" charset="0"/>
              </a:rPr>
              <a:t>df_pl</a:t>
            </a:r>
            <a:r>
              <a:rPr lang="en-IN" sz="1600" dirty="0">
                <a:effectLst/>
                <a:latin typeface="Open Sans" panose="020B0606030504020204" pitchFamily="34" charset="0"/>
                <a:ea typeface="Calibri" panose="020F0502020204030204" pitchFamily="34" charset="0"/>
              </a:rPr>
              <a:t> - It contains all information of people who subscribed term deposit whether they have personal loan or not.</a:t>
            </a:r>
            <a:endParaRPr lang="en-IN" sz="1600" dirty="0">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en-IN" sz="1600" b="1" dirty="0" err="1">
                <a:effectLst/>
                <a:latin typeface="Open Sans" panose="020B0606030504020204" pitchFamily="34" charset="0"/>
                <a:ea typeface="Calibri" panose="020F0502020204030204" pitchFamily="34" charset="0"/>
              </a:rPr>
              <a:t>df_dur</a:t>
            </a:r>
            <a:r>
              <a:rPr lang="en-IN" sz="1600" dirty="0">
                <a:effectLst/>
                <a:latin typeface="Open Sans" panose="020B0606030504020204" pitchFamily="34" charset="0"/>
                <a:ea typeface="Calibri" panose="020F0502020204030204" pitchFamily="34" charset="0"/>
              </a:rPr>
              <a:t> - It contains all information of call duration of people who subscribed term deposit.</a:t>
            </a:r>
            <a:endParaRPr lang="en-IN" sz="1600" dirty="0">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en-IN" sz="1600" b="1" dirty="0" err="1">
                <a:effectLst/>
                <a:latin typeface="Open Sans" panose="020B0606030504020204" pitchFamily="34" charset="0"/>
                <a:ea typeface="Calibri" panose="020F0502020204030204" pitchFamily="34" charset="0"/>
              </a:rPr>
              <a:t>df_cam</a:t>
            </a:r>
            <a:r>
              <a:rPr lang="en-IN" sz="1600" dirty="0">
                <a:effectLst/>
                <a:latin typeface="Open Sans" panose="020B0606030504020204" pitchFamily="34" charset="0"/>
                <a:ea typeface="Calibri" panose="020F0502020204030204" pitchFamily="34" charset="0"/>
              </a:rPr>
              <a:t> - It contains all information related to no of contacts performed to people who subscribed term deposit.</a:t>
            </a:r>
            <a:endParaRPr lang="en-IN" sz="160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448834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C5E58-A87E-4D96-9937-0E205D187A12}"/>
              </a:ext>
            </a:extLst>
          </p:cNvPr>
          <p:cNvSpPr>
            <a:spLocks noGrp="1"/>
          </p:cNvSpPr>
          <p:nvPr>
            <p:ph type="title"/>
          </p:nvPr>
        </p:nvSpPr>
        <p:spPr/>
        <p:txBody>
          <a:bodyPr>
            <a:normAutofit/>
          </a:bodyPr>
          <a:lstStyle/>
          <a:p>
            <a:r>
              <a:rPr lang="en-US" sz="2800" b="1" dirty="0"/>
              <a:t>Insights summary:</a:t>
            </a:r>
            <a:endParaRPr lang="en-IN" sz="2800" b="1" dirty="0"/>
          </a:p>
        </p:txBody>
      </p:sp>
      <p:pic>
        <p:nvPicPr>
          <p:cNvPr id="4" name="Content Placeholder 3">
            <a:extLst>
              <a:ext uri="{FF2B5EF4-FFF2-40B4-BE49-F238E27FC236}">
                <a16:creationId xmlns:a16="http://schemas.microsoft.com/office/drawing/2014/main" id="{C22FBFCF-89CB-458A-8A01-61327BAD9086}"/>
              </a:ext>
            </a:extLst>
          </p:cNvPr>
          <p:cNvPicPr>
            <a:picLocks noGrp="1"/>
          </p:cNvPicPr>
          <p:nvPr>
            <p:ph idx="1"/>
          </p:nvPr>
        </p:nvPicPr>
        <p:blipFill rotWithShape="1">
          <a:blip r:embed="rId2"/>
          <a:srcRect l="13507" t="24310" r="10668" b="14387"/>
          <a:stretch/>
        </p:blipFill>
        <p:spPr bwMode="auto">
          <a:xfrm>
            <a:off x="1141413" y="1792288"/>
            <a:ext cx="9905997" cy="414239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54489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8FE50B-D941-41DA-9852-29EF574AC007}"/>
              </a:ext>
            </a:extLst>
          </p:cNvPr>
          <p:cNvSpPr>
            <a:spLocks noGrp="1"/>
          </p:cNvSpPr>
          <p:nvPr>
            <p:ph idx="1"/>
          </p:nvPr>
        </p:nvSpPr>
        <p:spPr>
          <a:xfrm>
            <a:off x="1022143" y="0"/>
            <a:ext cx="9905999" cy="6622843"/>
          </a:xfrm>
        </p:spPr>
        <p:txBody>
          <a:bodyPr>
            <a:noAutofit/>
          </a:bodyPr>
          <a:lstStyle/>
          <a:p>
            <a:pPr marL="3200400" lvl="7" indent="0">
              <a:buNone/>
            </a:pPr>
            <a:r>
              <a:rPr lang="en-US" sz="2400" dirty="0"/>
              <a:t>Q &amp; A:</a:t>
            </a:r>
          </a:p>
          <a:p>
            <a:pPr marL="0" indent="0">
              <a:buNone/>
            </a:pPr>
            <a:r>
              <a:rPr lang="en-US" dirty="0"/>
              <a:t>Q1) What’s the source of data?</a:t>
            </a:r>
          </a:p>
          <a:p>
            <a:pPr marL="0" indent="0">
              <a:buNone/>
            </a:pPr>
            <a:r>
              <a:rPr lang="en-US" dirty="0"/>
              <a:t>This dataset is publicly available for research. Available at: [pdf] </a:t>
            </a:r>
            <a:r>
              <a:rPr lang="en-US" dirty="0">
                <a:hlinkClick r:id="rId2"/>
              </a:rPr>
              <a:t>http://dx.doi.org/10.1016/j.dss.2014.03.001</a:t>
            </a:r>
            <a:r>
              <a:rPr lang="en-US" dirty="0"/>
              <a:t> titled “Bank Marketing (with social/economic context)”</a:t>
            </a:r>
          </a:p>
          <a:p>
            <a:pPr marL="0" indent="0">
              <a:buNone/>
            </a:pPr>
            <a:r>
              <a:rPr lang="en-US" dirty="0"/>
              <a:t>Q 2) What was the type of data?</a:t>
            </a:r>
          </a:p>
          <a:p>
            <a:pPr marL="0" indent="0">
              <a:buNone/>
            </a:pPr>
            <a:r>
              <a:rPr lang="en-US" dirty="0"/>
              <a:t>The data was contained in the zip folder in csv format.</a:t>
            </a:r>
          </a:p>
          <a:p>
            <a:pPr marL="0" indent="0">
              <a:buNone/>
            </a:pPr>
            <a:r>
              <a:rPr lang="en-US" dirty="0"/>
              <a:t>Q 3) What’s the complete flow you followed in this Project?</a:t>
            </a:r>
          </a:p>
          <a:p>
            <a:pPr marL="0" indent="0">
              <a:buNone/>
            </a:pPr>
            <a:r>
              <a:rPr lang="en-US" dirty="0"/>
              <a:t>Refer slide $</a:t>
            </a:r>
            <a:r>
              <a:rPr lang="en-US" dirty="0" err="1"/>
              <a:t>th</a:t>
            </a:r>
            <a:r>
              <a:rPr lang="en-US" dirty="0"/>
              <a:t> for better Understanding</a:t>
            </a:r>
          </a:p>
          <a:p>
            <a:pPr marL="0" indent="0">
              <a:buNone/>
            </a:pPr>
            <a:r>
              <a:rPr lang="en-US" dirty="0"/>
              <a:t>Q 4) What steps should I follow to get insights from the data?</a:t>
            </a:r>
          </a:p>
          <a:p>
            <a:pPr marL="0" indent="0">
              <a:buNone/>
            </a:pPr>
            <a:r>
              <a:rPr lang="en-US" dirty="0"/>
              <a:t>Step1 – Download the data and store it in a location in your PC.</a:t>
            </a:r>
          </a:p>
          <a:p>
            <a:pPr marL="0" indent="0">
              <a:buNone/>
            </a:pPr>
            <a:r>
              <a:rPr lang="en-US" dirty="0"/>
              <a:t>Step2 – Open .</a:t>
            </a:r>
            <a:r>
              <a:rPr lang="en-US" dirty="0" err="1"/>
              <a:t>ipynb</a:t>
            </a:r>
            <a:r>
              <a:rPr lang="en-US" dirty="0"/>
              <a:t> solution notebook, enter the path and run all cells. </a:t>
            </a:r>
            <a:endParaRPr lang="en-IN" dirty="0"/>
          </a:p>
        </p:txBody>
      </p:sp>
    </p:spTree>
    <p:extLst>
      <p:ext uri="{BB962C8B-B14F-4D97-AF65-F5344CB8AC3E}">
        <p14:creationId xmlns:p14="http://schemas.microsoft.com/office/powerpoint/2010/main" val="22345726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121</TotalTime>
  <Words>854</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Open Sans</vt:lpstr>
      <vt:lpstr>Symbol</vt:lpstr>
      <vt:lpstr>Tw Cen MT</vt:lpstr>
      <vt:lpstr>Wingdings</vt:lpstr>
      <vt:lpstr>Circuit</vt:lpstr>
      <vt:lpstr>BANK MARKETING ANALYTICS</vt:lpstr>
      <vt:lpstr>OBJECTIVE : </vt:lpstr>
      <vt:lpstr> </vt:lpstr>
      <vt:lpstr>PowerPoint Presentation</vt:lpstr>
      <vt:lpstr>DATA OVERVIEW:</vt:lpstr>
      <vt:lpstr>KEY PERFORMANCE INDICATOR:</vt:lpstr>
      <vt:lpstr>DATAFRAMES DESCRIPTION:</vt:lpstr>
      <vt:lpstr>Insights 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Madhav Khurana</dc:creator>
  <cp:lastModifiedBy>Madhav Khurana</cp:lastModifiedBy>
  <cp:revision>5</cp:revision>
  <dcterms:created xsi:type="dcterms:W3CDTF">2021-09-07T17:36:59Z</dcterms:created>
  <dcterms:modified xsi:type="dcterms:W3CDTF">2021-09-08T19:20:08Z</dcterms:modified>
</cp:coreProperties>
</file>