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8"/>
  </p:notesMasterIdLst>
  <p:sldIdLst>
    <p:sldId id="256" r:id="rId2"/>
    <p:sldId id="258" r:id="rId3"/>
    <p:sldId id="296" r:id="rId4"/>
    <p:sldId id="260" r:id="rId5"/>
    <p:sldId id="288" r:id="rId6"/>
    <p:sldId id="271" r:id="rId7"/>
  </p:sldIdLst>
  <p:sldSz cx="9144000" cy="5143500" type="screen16x9"/>
  <p:notesSz cx="6858000" cy="9144000"/>
  <p:embeddedFontLst>
    <p:embeddedFont>
      <p:font typeface="Roboto Slab" pitchFamily="2" charset="0"/>
      <p:regular r:id="rId9"/>
      <p:bold r:id="rId10"/>
    </p:embeddedFont>
    <p:embeddedFont>
      <p:font typeface="Source Sans Pro" panose="020B0503030403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E4FA8-D349-459E-8686-2173BAAC6935}" v="131" dt="2023-12-07T15:44:50.907"/>
    <p1510:client id="{DC6629E9-94D0-7EE1-C8EB-5BFF16D842F9}" v="620" dt="2023-12-07T16:07:19.208"/>
  </p1510:revLst>
</p1510:revInfo>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32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abf1dbd179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abf1dbd179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668300" y="1284130"/>
            <a:ext cx="5807400" cy="17095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Chirp: Birdsong Recognition</a:t>
            </a:r>
            <a:endParaRPr dirty="0"/>
          </a:p>
        </p:txBody>
      </p:sp>
      <p:sp>
        <p:nvSpPr>
          <p:cNvPr id="2" name="TextBox 1">
            <a:extLst>
              <a:ext uri="{FF2B5EF4-FFF2-40B4-BE49-F238E27FC236}">
                <a16:creationId xmlns:a16="http://schemas.microsoft.com/office/drawing/2014/main" id="{6AD157D0-8195-7E50-7127-173ABF982C3E}"/>
              </a:ext>
            </a:extLst>
          </p:cNvPr>
          <p:cNvSpPr txBox="1"/>
          <p:nvPr/>
        </p:nvSpPr>
        <p:spPr>
          <a:xfrm>
            <a:off x="1668300" y="3250504"/>
            <a:ext cx="3945699" cy="584775"/>
          </a:xfrm>
          <a:prstGeom prst="rect">
            <a:avLst/>
          </a:prstGeom>
          <a:noFill/>
        </p:spPr>
        <p:txBody>
          <a:bodyPr wrap="square" rtlCol="0">
            <a:spAutoFit/>
          </a:bodyPr>
          <a:lstStyle/>
          <a:p>
            <a:r>
              <a:rPr lang="en-IN" sz="1800" b="1" dirty="0">
                <a:solidFill>
                  <a:schemeClr val="accent1"/>
                </a:solidFill>
              </a:rPr>
              <a:t>Project Mentor:</a:t>
            </a:r>
          </a:p>
          <a:p>
            <a:r>
              <a:rPr lang="en-IN" dirty="0">
                <a:solidFill>
                  <a:schemeClr val="accent1"/>
                </a:solidFill>
              </a:rPr>
              <a:t>Bhavna Jayswal (211213)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hidden="1"/>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302232" y="1109892"/>
            <a:ext cx="6653047" cy="3354901"/>
          </a:xfrm>
          <a:prstGeom prst="rect">
            <a:avLst/>
          </a:prstGeom>
        </p:spPr>
        <p:txBody>
          <a:bodyPr spcFirstLastPara="1" wrap="square" lIns="91425" tIns="91425" rIns="91425" bIns="91425" anchor="b" anchorCtr="0">
            <a:noAutofit/>
          </a:bodyPr>
          <a:lstStyle/>
          <a:p>
            <a:r>
              <a:rPr lang="en-IN" sz="2400" b="1" dirty="0"/>
              <a:t>Problem Statement:</a:t>
            </a:r>
            <a:br>
              <a:rPr lang="en-IN" sz="2400" b="1" dirty="0">
                <a:solidFill>
                  <a:schemeClr val="accent1"/>
                </a:solidFill>
              </a:rPr>
            </a:br>
            <a:r>
              <a:rPr lang="en-US" sz="1200" b="0" i="0" dirty="0">
                <a:effectLst/>
                <a:latin typeface="+mn-lt"/>
              </a:rPr>
              <a:t>Birdsong recognition is crucial for ecological monitoring and biodiversity conservation. It helps scientists and conservationists track bird populations, assess environmental health, and detect changes in ecosystems. Birdcalls can vary significantly within and between species. Factors such as environmental noise, overlapping calls, and individual variations further complicate accurate recognition.</a:t>
            </a:r>
            <a:br>
              <a:rPr lang="en-US" sz="1200" dirty="0">
                <a:solidFill>
                  <a:schemeClr val="accent1"/>
                </a:solidFill>
                <a:latin typeface="+mn-lt"/>
              </a:rPr>
            </a:br>
            <a:br>
              <a:rPr lang="en-US" sz="2400" b="0" i="0" u="none" strike="noStrike" baseline="0" dirty="0">
                <a:latin typeface="CMR10"/>
              </a:rPr>
            </a:br>
            <a:r>
              <a:rPr lang="en-US" sz="2400" b="1" i="0" u="none" strike="noStrike" baseline="0" dirty="0">
                <a:latin typeface="Arial"/>
                <a:cs typeface="Arial"/>
              </a:rPr>
              <a:t>Approach:</a:t>
            </a:r>
            <a:br>
              <a:rPr lang="en-US" sz="2400" b="1" i="0" u="none" strike="noStrike" baseline="0" dirty="0">
                <a:latin typeface="Arial" panose="020B0604020202020204" pitchFamily="34" charset="0"/>
                <a:cs typeface="Arial" panose="020B0604020202020204" pitchFamily="34" charset="0"/>
              </a:rPr>
            </a:br>
            <a:r>
              <a:rPr lang="en-US" sz="1200" b="0" i="0" u="none" strike="noStrike" baseline="0" dirty="0">
                <a:latin typeface="+mn-lt"/>
              </a:rPr>
              <a:t>The ’Chirp’ project aims to develop an efficient and accurate birdcall recognition system using machine learning techniques. We will </a:t>
            </a:r>
            <a:r>
              <a:rPr lang="en-US" sz="1200" dirty="0">
                <a:latin typeface="+mn-lt"/>
              </a:rPr>
              <a:t>analyze</a:t>
            </a:r>
            <a:r>
              <a:rPr lang="en-US" sz="1200" b="0" i="0" u="none" strike="noStrike" baseline="0" dirty="0">
                <a:latin typeface="+mn-lt"/>
              </a:rPr>
              <a:t> patterns in our audio data</a:t>
            </a:r>
            <a:r>
              <a:rPr lang="en-US" sz="1200" dirty="0">
                <a:latin typeface="+mn-lt"/>
              </a:rPr>
              <a:t> (EDA),</a:t>
            </a:r>
            <a:r>
              <a:rPr lang="en-US" sz="1200" b="0" i="0" u="none" strike="noStrike" baseline="0" dirty="0">
                <a:latin typeface="+mn-lt"/>
              </a:rPr>
              <a:t> extract unique features</a:t>
            </a:r>
            <a:r>
              <a:rPr lang="en-US" sz="1200" dirty="0">
                <a:latin typeface="+mn-lt"/>
              </a:rPr>
              <a:t> (FE)</a:t>
            </a:r>
            <a:r>
              <a:rPr lang="en-US" sz="1200" b="0" i="0" u="none" strike="noStrike" baseline="0" dirty="0">
                <a:latin typeface="+mn-lt"/>
              </a:rPr>
              <a:t> from it that help differentiate one birdcall from another, remove any background noise and build a neural network model that will enable the identification of bird species based on their </a:t>
            </a:r>
            <a:r>
              <a:rPr lang="en-IN" sz="1200" b="0" i="0" u="none" strike="noStrike" baseline="0" dirty="0">
                <a:latin typeface="+mn-lt"/>
              </a:rPr>
              <a:t>unique vocalizations.</a:t>
            </a:r>
            <a:br>
              <a:rPr lang="en-IN" sz="1200" dirty="0">
                <a:solidFill>
                  <a:schemeClr val="accent1"/>
                </a:solidFill>
                <a:latin typeface="+mn-lt"/>
              </a:rPr>
            </a:br>
            <a:endParaRPr sz="1800" b="1" dirty="0"/>
          </a:p>
        </p:txBody>
      </p:sp>
      <p:sp>
        <p:nvSpPr>
          <p:cNvPr id="86" name="Google Shape;86;p14" hidden="1"/>
          <p:cNvSpPr txBox="1">
            <a:spLocks noGrp="1"/>
          </p:cNvSpPr>
          <p:nvPr>
            <p:ph type="subTitle" idx="4294967295"/>
          </p:nvPr>
        </p:nvSpPr>
        <p:spPr>
          <a:xfrm>
            <a:off x="1637500" y="1563713"/>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3600" b="1" dirty="0"/>
          </a:p>
        </p:txBody>
      </p:sp>
      <p:sp>
        <p:nvSpPr>
          <p:cNvPr id="87" name="Google Shape;87;p14" hidden="1"/>
          <p:cNvSpPr txBox="1">
            <a:spLocks noGrp="1"/>
          </p:cNvSpPr>
          <p:nvPr>
            <p:ph type="body" idx="4294967295"/>
          </p:nvPr>
        </p:nvSpPr>
        <p:spPr>
          <a:xfrm>
            <a:off x="1637500" y="2388200"/>
            <a:ext cx="41094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IN" sz="2600" dirty="0"/>
          </a:p>
        </p:txBody>
      </p:sp>
      <p:pic>
        <p:nvPicPr>
          <p:cNvPr id="88" name="Google Shape;88;p14" hidden="1"/>
          <p:cNvPicPr preferRelativeResize="0"/>
          <p:nvPr/>
        </p:nvPicPr>
        <p:blipFill rotWithShape="1">
          <a:blip r:embed="rId4">
            <a:alphaModFix/>
          </a:blip>
          <a:srcRect l="22680" t="9485" r="14803" b="48837"/>
          <a:stretch/>
        </p:blipFill>
        <p:spPr>
          <a:xfrm>
            <a:off x="5969309" y="2639689"/>
            <a:ext cx="1210200" cy="1210200"/>
          </a:xfrm>
          <a:prstGeom prst="ellipse">
            <a:avLst/>
          </a:prstGeom>
          <a:noFill/>
          <a:ln>
            <a:noFill/>
          </a:ln>
        </p:spPr>
      </p:pic>
      <p:cxnSp>
        <p:nvCxnSpPr>
          <p:cNvPr id="89" name="Google Shape;89;p14" hidden="1"/>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hidden="1"/>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hidden="1"/>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24013A-9124-5B94-43AF-AF07638547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a:t>
            </a:fld>
            <a:endParaRPr lang="en"/>
          </a:p>
        </p:txBody>
      </p:sp>
      <p:sp>
        <p:nvSpPr>
          <p:cNvPr id="3" name="TextBox 2">
            <a:extLst>
              <a:ext uri="{FF2B5EF4-FFF2-40B4-BE49-F238E27FC236}">
                <a16:creationId xmlns:a16="http://schemas.microsoft.com/office/drawing/2014/main" id="{4F019127-2430-2299-6FDC-BFEFF7779EEF}"/>
              </a:ext>
            </a:extLst>
          </p:cNvPr>
          <p:cNvSpPr txBox="1"/>
          <p:nvPr/>
        </p:nvSpPr>
        <p:spPr>
          <a:xfrm>
            <a:off x="866904" y="405455"/>
            <a:ext cx="52728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accent1"/>
                </a:solidFill>
              </a:rPr>
              <a:t>Tech Stacks</a:t>
            </a:r>
            <a:endParaRPr lang="en-US" sz="2800" dirty="0">
              <a:solidFill>
                <a:schemeClr val="accent1"/>
              </a:solidFill>
            </a:endParaRPr>
          </a:p>
        </p:txBody>
      </p:sp>
      <p:sp>
        <p:nvSpPr>
          <p:cNvPr id="5" name="TextBox 4">
            <a:extLst>
              <a:ext uri="{FF2B5EF4-FFF2-40B4-BE49-F238E27FC236}">
                <a16:creationId xmlns:a16="http://schemas.microsoft.com/office/drawing/2014/main" id="{774D0C63-90C2-4437-A68B-72BA681827D5}"/>
              </a:ext>
            </a:extLst>
          </p:cNvPr>
          <p:cNvSpPr txBox="1"/>
          <p:nvPr/>
        </p:nvSpPr>
        <p:spPr>
          <a:xfrm>
            <a:off x="868834" y="1110990"/>
            <a:ext cx="714374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chemeClr val="accent1"/>
                </a:solidFill>
              </a:rPr>
              <a:t>Programming Languages:</a:t>
            </a:r>
            <a:r>
              <a:rPr lang="en-US">
                <a:solidFill>
                  <a:schemeClr val="accent1"/>
                </a:solidFill>
              </a:rPr>
              <a:t> </a:t>
            </a:r>
            <a:r>
              <a:rPr lang="en-US" sz="1600">
                <a:solidFill>
                  <a:schemeClr val="accent1"/>
                </a:solidFill>
              </a:rPr>
              <a:t>Python</a:t>
            </a:r>
            <a:endParaRPr lang="en-US">
              <a:solidFill>
                <a:schemeClr val="accent1"/>
              </a:solidFill>
            </a:endParaRPr>
          </a:p>
          <a:p>
            <a:endParaRPr lang="en-US">
              <a:solidFill>
                <a:schemeClr val="accent1"/>
              </a:solidFill>
            </a:endParaRPr>
          </a:p>
          <a:p>
            <a:r>
              <a:rPr lang="en-US" sz="1800" b="1">
                <a:solidFill>
                  <a:schemeClr val="accent1"/>
                </a:solidFill>
              </a:rPr>
              <a:t>Libraries:</a:t>
            </a:r>
            <a:r>
              <a:rPr lang="en-US">
                <a:solidFill>
                  <a:schemeClr val="accent1"/>
                </a:solidFill>
              </a:rPr>
              <a:t> </a:t>
            </a:r>
            <a:r>
              <a:rPr lang="en-US" sz="1600">
                <a:solidFill>
                  <a:schemeClr val="accent1"/>
                </a:solidFill>
              </a:rPr>
              <a:t>NumPy, Pandas, Matplotlib, Seaborn, </a:t>
            </a:r>
            <a:r>
              <a:rPr lang="en-US" sz="1600" err="1">
                <a:solidFill>
                  <a:schemeClr val="accent1"/>
                </a:solidFill>
              </a:rPr>
              <a:t>Librosa</a:t>
            </a:r>
            <a:r>
              <a:rPr lang="en-US" sz="1600">
                <a:solidFill>
                  <a:schemeClr val="accent1"/>
                </a:solidFill>
              </a:rPr>
              <a:t>, </a:t>
            </a:r>
            <a:r>
              <a:rPr lang="en-US" sz="1600" err="1">
                <a:solidFill>
                  <a:schemeClr val="accent1"/>
                </a:solidFill>
              </a:rPr>
              <a:t>Sklearn</a:t>
            </a:r>
            <a:r>
              <a:rPr lang="en-US" sz="1600">
                <a:solidFill>
                  <a:schemeClr val="accent1"/>
                </a:solidFill>
              </a:rPr>
              <a:t>, </a:t>
            </a:r>
            <a:r>
              <a:rPr lang="en-US" sz="1600" err="1">
                <a:solidFill>
                  <a:schemeClr val="accent1"/>
                </a:solidFill>
              </a:rPr>
              <a:t>PyTorch</a:t>
            </a:r>
            <a:endParaRPr lang="en-US" sz="1600">
              <a:solidFill>
                <a:schemeClr val="accent1"/>
              </a:solidFill>
            </a:endParaRPr>
          </a:p>
          <a:p>
            <a:endParaRPr lang="en-US">
              <a:solidFill>
                <a:schemeClr val="accent1"/>
              </a:solidFill>
            </a:endParaRPr>
          </a:p>
          <a:p>
            <a:r>
              <a:rPr lang="en-US" sz="1800" b="1">
                <a:solidFill>
                  <a:schemeClr val="accent1"/>
                </a:solidFill>
              </a:rPr>
              <a:t>Tools:</a:t>
            </a:r>
            <a:r>
              <a:rPr lang="en-US" sz="1100">
                <a:solidFill>
                  <a:schemeClr val="accent1"/>
                </a:solidFill>
              </a:rPr>
              <a:t> </a:t>
            </a:r>
            <a:r>
              <a:rPr lang="en-US" sz="1600" err="1">
                <a:solidFill>
                  <a:schemeClr val="accent1"/>
                </a:solidFill>
              </a:rPr>
              <a:t>Jupyter</a:t>
            </a:r>
            <a:r>
              <a:rPr lang="en-US" sz="1600">
                <a:solidFill>
                  <a:schemeClr val="accent1"/>
                </a:solidFill>
              </a:rPr>
              <a:t> Notebook, Google </a:t>
            </a:r>
            <a:r>
              <a:rPr lang="en-US" sz="1600" err="1">
                <a:solidFill>
                  <a:schemeClr val="accent1"/>
                </a:solidFill>
              </a:rPr>
              <a:t>Colaboratory</a:t>
            </a:r>
            <a:br>
              <a:rPr lang="en-US" sz="1600">
                <a:solidFill>
                  <a:schemeClr val="accent1"/>
                </a:solidFill>
              </a:rPr>
            </a:br>
            <a:endParaRPr lang="en-US" sz="1600">
              <a:solidFill>
                <a:srgbClr val="0091EA"/>
              </a:solidFill>
            </a:endParaRPr>
          </a:p>
          <a:p>
            <a:endParaRPr lang="en-US">
              <a:solidFill>
                <a:schemeClr val="accent1"/>
              </a:solidFill>
            </a:endParaRPr>
          </a:p>
        </p:txBody>
      </p:sp>
      <p:sp>
        <p:nvSpPr>
          <p:cNvPr id="4" name="TextBox 3">
            <a:extLst>
              <a:ext uri="{FF2B5EF4-FFF2-40B4-BE49-F238E27FC236}">
                <a16:creationId xmlns:a16="http://schemas.microsoft.com/office/drawing/2014/main" id="{09AD1B77-71BD-3B16-6258-329AAFD5695A}"/>
              </a:ext>
            </a:extLst>
          </p:cNvPr>
          <p:cNvSpPr txBox="1"/>
          <p:nvPr/>
        </p:nvSpPr>
        <p:spPr>
          <a:xfrm>
            <a:off x="866274" y="2707104"/>
            <a:ext cx="8063412" cy="1969770"/>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accent1"/>
                </a:solidFill>
              </a:rPr>
              <a:t>Pre-requisites</a:t>
            </a:r>
            <a:endParaRPr lang="en-US" sz="2400" dirty="0">
              <a:solidFill>
                <a:schemeClr val="accent1"/>
              </a:solidFill>
            </a:endParaRPr>
          </a:p>
          <a:p>
            <a:endParaRPr lang="en-US" b="1">
              <a:solidFill>
                <a:schemeClr val="accent2"/>
              </a:solidFill>
            </a:endParaRPr>
          </a:p>
          <a:p>
            <a:r>
              <a:rPr lang="en-US" sz="1800" dirty="0">
                <a:solidFill>
                  <a:schemeClr val="accent1"/>
                </a:solidFill>
              </a:rPr>
              <a:t>Basic understanding of </a:t>
            </a:r>
            <a:r>
              <a:rPr lang="en-US" sz="1800" b="1" dirty="0">
                <a:solidFill>
                  <a:schemeClr val="accent1"/>
                </a:solidFill>
              </a:rPr>
              <a:t>Python programming</a:t>
            </a:r>
            <a:r>
              <a:rPr lang="en-US" sz="1800" dirty="0">
                <a:solidFill>
                  <a:schemeClr val="accent1"/>
                </a:solidFill>
              </a:rPr>
              <a:t>.</a:t>
            </a:r>
          </a:p>
          <a:p>
            <a:endParaRPr lang="en-US" sz="1200">
              <a:solidFill>
                <a:schemeClr val="accent1"/>
              </a:solidFill>
            </a:endParaRPr>
          </a:p>
          <a:p>
            <a:r>
              <a:rPr lang="en-US" sz="1800" dirty="0">
                <a:solidFill>
                  <a:schemeClr val="accent1"/>
                </a:solidFill>
              </a:rPr>
              <a:t>Familiarity with </a:t>
            </a:r>
            <a:r>
              <a:rPr lang="en-US" sz="1800" b="1" dirty="0">
                <a:solidFill>
                  <a:schemeClr val="accent1"/>
                </a:solidFill>
              </a:rPr>
              <a:t>Machine Learning concepts</a:t>
            </a:r>
            <a:r>
              <a:rPr lang="en-US" sz="1800" dirty="0">
                <a:solidFill>
                  <a:schemeClr val="accent1"/>
                </a:solidFill>
              </a:rPr>
              <a:t> is beneficial and highly recommended.</a:t>
            </a:r>
            <a:r>
              <a:rPr lang="en-US" sz="1200" dirty="0">
                <a:solidFill>
                  <a:schemeClr val="accent1"/>
                </a:solidFill>
              </a:rPr>
              <a:t> </a:t>
            </a:r>
          </a:p>
          <a:p>
            <a:pPr algn="l"/>
            <a:endParaRPr lang="en-US">
              <a:solidFill>
                <a:schemeClr val="accent1"/>
              </a:solidFill>
            </a:endParaRPr>
          </a:p>
        </p:txBody>
      </p:sp>
    </p:spTree>
    <p:extLst>
      <p:ext uri="{BB962C8B-B14F-4D97-AF65-F5344CB8AC3E}">
        <p14:creationId xmlns:p14="http://schemas.microsoft.com/office/powerpoint/2010/main" val="56664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hidden="1"/>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a:t>Quotations are commonly printed as a </a:t>
            </a:r>
            <a:r>
              <a:rPr lang="en" b="1" dirty="0">
                <a:solidFill>
                  <a:schemeClr val="accent1"/>
                </a:solidFill>
              </a:rPr>
              <a:t>means of inspiration</a:t>
            </a:r>
            <a:r>
              <a:rPr lang="en" dirty="0"/>
              <a:t> and to invoke philosophical thoughts from the reader.</a:t>
            </a:r>
            <a:endParaRPr dirty="0"/>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Rectangle 1">
            <a:extLst>
              <a:ext uri="{FF2B5EF4-FFF2-40B4-BE49-F238E27FC236}">
                <a16:creationId xmlns:a16="http://schemas.microsoft.com/office/drawing/2014/main" id="{FAA283CB-BD26-DA2F-470E-4303A03837E6}"/>
              </a:ext>
            </a:extLst>
          </p:cNvPr>
          <p:cNvSpPr/>
          <p:nvPr/>
        </p:nvSpPr>
        <p:spPr>
          <a:xfrm>
            <a:off x="3535680" y="518160"/>
            <a:ext cx="1569720" cy="108966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accent1"/>
              </a:solidFill>
            </a:endParaRPr>
          </a:p>
        </p:txBody>
      </p:sp>
      <p:sp>
        <p:nvSpPr>
          <p:cNvPr id="3" name="TextBox 2">
            <a:extLst>
              <a:ext uri="{FF2B5EF4-FFF2-40B4-BE49-F238E27FC236}">
                <a16:creationId xmlns:a16="http://schemas.microsoft.com/office/drawing/2014/main" id="{028AD125-C52D-B876-BBD3-14DF5C46B72C}"/>
              </a:ext>
            </a:extLst>
          </p:cNvPr>
          <p:cNvSpPr txBox="1"/>
          <p:nvPr/>
        </p:nvSpPr>
        <p:spPr>
          <a:xfrm>
            <a:off x="152400" y="1812518"/>
            <a:ext cx="281178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solidFill>
                  <a:schemeClr val="accent1"/>
                </a:solidFill>
              </a:rPr>
              <a:t>Week 1:</a:t>
            </a:r>
          </a:p>
          <a:p>
            <a:pPr algn="ctr"/>
            <a:r>
              <a:rPr lang="en-IN" dirty="0">
                <a:solidFill>
                  <a:schemeClr val="accent1"/>
                </a:solidFill>
              </a:rPr>
              <a:t>Familiarization with Python </a:t>
            </a:r>
          </a:p>
          <a:p>
            <a:pPr algn="ctr"/>
            <a:r>
              <a:rPr lang="en-IN" dirty="0">
                <a:solidFill>
                  <a:schemeClr val="accent1"/>
                </a:solidFill>
              </a:rPr>
              <a:t>and Exploratory Data Analysis (EDA)</a:t>
            </a:r>
          </a:p>
        </p:txBody>
      </p:sp>
      <p:sp>
        <p:nvSpPr>
          <p:cNvPr id="6" name="TextBox 5">
            <a:extLst>
              <a:ext uri="{FF2B5EF4-FFF2-40B4-BE49-F238E27FC236}">
                <a16:creationId xmlns:a16="http://schemas.microsoft.com/office/drawing/2014/main" id="{D6CB9A69-6D32-367A-2B02-B309864E5DF7}"/>
              </a:ext>
            </a:extLst>
          </p:cNvPr>
          <p:cNvSpPr txBox="1"/>
          <p:nvPr/>
        </p:nvSpPr>
        <p:spPr>
          <a:xfrm>
            <a:off x="3166110" y="1804898"/>
            <a:ext cx="281178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solidFill>
                  <a:schemeClr val="accent1"/>
                </a:solidFill>
              </a:rPr>
              <a:t>Week 2:</a:t>
            </a:r>
          </a:p>
          <a:p>
            <a:pPr algn="ctr"/>
            <a:r>
              <a:rPr lang="en-IN" dirty="0">
                <a:solidFill>
                  <a:schemeClr val="accent1"/>
                </a:solidFill>
              </a:rPr>
              <a:t>Feature Extraction (FE) and Introduction to Application of Machine Learning to Audio Data</a:t>
            </a:r>
          </a:p>
        </p:txBody>
      </p:sp>
      <p:sp>
        <p:nvSpPr>
          <p:cNvPr id="7" name="TextBox 6">
            <a:extLst>
              <a:ext uri="{FF2B5EF4-FFF2-40B4-BE49-F238E27FC236}">
                <a16:creationId xmlns:a16="http://schemas.microsoft.com/office/drawing/2014/main" id="{354B30BC-71BE-2876-EAC5-F87B7CBCC009}"/>
              </a:ext>
            </a:extLst>
          </p:cNvPr>
          <p:cNvSpPr txBox="1"/>
          <p:nvPr/>
        </p:nvSpPr>
        <p:spPr>
          <a:xfrm>
            <a:off x="6179820" y="1812518"/>
            <a:ext cx="281178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solidFill>
                  <a:schemeClr val="accent1"/>
                </a:solidFill>
              </a:rPr>
              <a:t>Week 3 and 4:</a:t>
            </a:r>
          </a:p>
          <a:p>
            <a:pPr algn="ctr"/>
            <a:r>
              <a:rPr lang="en-IN" dirty="0">
                <a:solidFill>
                  <a:schemeClr val="accent1"/>
                </a:solidFill>
              </a:rPr>
              <a:t>Building the Neural Network Model and Evaluating its Performance</a:t>
            </a:r>
          </a:p>
        </p:txBody>
      </p:sp>
      <p:sp>
        <p:nvSpPr>
          <p:cNvPr id="8" name="TextBox 7">
            <a:extLst>
              <a:ext uri="{FF2B5EF4-FFF2-40B4-BE49-F238E27FC236}">
                <a16:creationId xmlns:a16="http://schemas.microsoft.com/office/drawing/2014/main" id="{0F5847B4-F9B1-7AFE-4473-592D7987E087}"/>
              </a:ext>
            </a:extLst>
          </p:cNvPr>
          <p:cNvSpPr txBox="1"/>
          <p:nvPr/>
        </p:nvSpPr>
        <p:spPr>
          <a:xfrm>
            <a:off x="2426970" y="647491"/>
            <a:ext cx="4290060" cy="830997"/>
          </a:xfrm>
          <a:prstGeom prst="rect">
            <a:avLst/>
          </a:prstGeom>
          <a:noFill/>
        </p:spPr>
        <p:txBody>
          <a:bodyPr wrap="square" rtlCol="0">
            <a:spAutoFit/>
          </a:bodyPr>
          <a:lstStyle/>
          <a:p>
            <a:pPr algn="ctr"/>
            <a:r>
              <a:rPr lang="en-IN" sz="4800" b="1" dirty="0">
                <a:solidFill>
                  <a:schemeClr val="accent1"/>
                </a:solidFill>
              </a:rPr>
              <a:t>Timeline</a:t>
            </a:r>
          </a:p>
        </p:txBody>
      </p:sp>
      <p:sp>
        <p:nvSpPr>
          <p:cNvPr id="9" name="Arrow: Right 8">
            <a:extLst>
              <a:ext uri="{FF2B5EF4-FFF2-40B4-BE49-F238E27FC236}">
                <a16:creationId xmlns:a16="http://schemas.microsoft.com/office/drawing/2014/main" id="{E7D6C902-0DD9-D5B6-E32E-40C634C3A363}"/>
              </a:ext>
            </a:extLst>
          </p:cNvPr>
          <p:cNvSpPr/>
          <p:nvPr/>
        </p:nvSpPr>
        <p:spPr>
          <a:xfrm>
            <a:off x="2362200" y="1379220"/>
            <a:ext cx="4354830" cy="22859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A72F611D-A2FE-B7CA-4130-CBA7FED2F897}"/>
              </a:ext>
            </a:extLst>
          </p:cNvPr>
          <p:cNvSpPr txBox="1"/>
          <p:nvPr/>
        </p:nvSpPr>
        <p:spPr>
          <a:xfrm>
            <a:off x="2758440" y="3058117"/>
            <a:ext cx="3124200" cy="461665"/>
          </a:xfrm>
          <a:prstGeom prst="rect">
            <a:avLst/>
          </a:prstGeom>
          <a:noFill/>
        </p:spPr>
        <p:txBody>
          <a:bodyPr wrap="square" rtlCol="0">
            <a:spAutoFit/>
          </a:bodyPr>
          <a:lstStyle/>
          <a:p>
            <a:r>
              <a:rPr lang="en-IN" sz="2400" b="1" dirty="0">
                <a:solidFill>
                  <a:schemeClr val="accent1"/>
                </a:solidFill>
              </a:rPr>
              <a:t>Learning Objectives</a:t>
            </a:r>
          </a:p>
        </p:txBody>
      </p:sp>
      <p:sp>
        <p:nvSpPr>
          <p:cNvPr id="11" name="TextBox 10">
            <a:extLst>
              <a:ext uri="{FF2B5EF4-FFF2-40B4-BE49-F238E27FC236}">
                <a16:creationId xmlns:a16="http://schemas.microsoft.com/office/drawing/2014/main" id="{CDFF0507-751A-2209-FF99-A6421BBFD363}"/>
              </a:ext>
            </a:extLst>
          </p:cNvPr>
          <p:cNvSpPr txBox="1"/>
          <p:nvPr/>
        </p:nvSpPr>
        <p:spPr>
          <a:xfrm>
            <a:off x="320040" y="3649980"/>
            <a:ext cx="7376160" cy="830997"/>
          </a:xfrm>
          <a:prstGeom prst="rect">
            <a:avLst/>
          </a:prstGeom>
          <a:noFill/>
        </p:spPr>
        <p:txBody>
          <a:bodyPr wrap="square" lIns="91440" tIns="45720" rIns="91440" bIns="45720" rtlCol="0" anchor="t">
            <a:spAutoFit/>
          </a:bodyPr>
          <a:lstStyle/>
          <a:p>
            <a:pPr marL="285750" indent="-285750">
              <a:buFont typeface="Wingdings"/>
              <a:buChar char="ü"/>
            </a:pPr>
            <a:r>
              <a:rPr lang="en-IN" sz="1600" dirty="0">
                <a:solidFill>
                  <a:schemeClr val="accent1"/>
                </a:solidFill>
              </a:rPr>
              <a:t>Cleaning and preprocessing text as well as audio data. </a:t>
            </a:r>
            <a:endParaRPr lang="en-US" sz="1600" dirty="0">
              <a:solidFill>
                <a:schemeClr val="accent1"/>
              </a:solidFill>
            </a:endParaRPr>
          </a:p>
          <a:p>
            <a:pPr marL="285750" indent="-285750">
              <a:buFont typeface="Wingdings"/>
              <a:buChar char="ü"/>
            </a:pPr>
            <a:r>
              <a:rPr lang="en-IN" sz="1600" dirty="0">
                <a:solidFill>
                  <a:schemeClr val="accent1"/>
                </a:solidFill>
              </a:rPr>
              <a:t>Learning which essential audio features to extract and how to extract them.</a:t>
            </a:r>
          </a:p>
          <a:p>
            <a:pPr marL="285750" indent="-285750">
              <a:buFont typeface="Wingdings"/>
              <a:buChar char="ü"/>
            </a:pPr>
            <a:r>
              <a:rPr lang="en-IN" sz="1600" dirty="0">
                <a:solidFill>
                  <a:schemeClr val="accent1"/>
                </a:solidFill>
              </a:rPr>
              <a:t>Building your own neural network model using PyTorch.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4"/>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algn="ctr"/>
            <a:r>
              <a:rPr lang="en" sz="3600" b="1" dirty="0">
                <a:latin typeface="Arial"/>
              </a:rPr>
              <a:t>Evaluation Metrics</a:t>
            </a:r>
            <a:endParaRPr lang="en-US" sz="3600" b="1" dirty="0">
              <a:latin typeface="Arial"/>
            </a:endParaRPr>
          </a:p>
        </p:txBody>
      </p:sp>
      <p:sp>
        <p:nvSpPr>
          <p:cNvPr id="574" name="Google Shape;574;p4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575" name="Google Shape;575;p44"/>
          <p:cNvGrpSpPr/>
          <p:nvPr/>
        </p:nvGrpSpPr>
        <p:grpSpPr>
          <a:xfrm>
            <a:off x="203299" y="1104492"/>
            <a:ext cx="3608219" cy="2767820"/>
            <a:chOff x="3778727" y="4460423"/>
            <a:chExt cx="720160" cy="552426"/>
          </a:xfrm>
        </p:grpSpPr>
        <p:sp>
          <p:nvSpPr>
            <p:cNvPr id="576" name="Google Shape;576;p44" hidden="1"/>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PURCHASE</a:t>
              </a:r>
              <a:endParaRPr sz="1200" b="1" i="0" u="none" strike="noStrike" cap="none">
                <a:solidFill>
                  <a:schemeClr val="lt1"/>
                </a:solidFill>
                <a:latin typeface="Source Sans Pro"/>
                <a:ea typeface="Source Sans Pro"/>
                <a:cs typeface="Source Sans Pro"/>
                <a:sym typeface="Source Sans Pro"/>
              </a:endParaRPr>
            </a:p>
          </p:txBody>
        </p:sp>
        <p:sp>
          <p:nvSpPr>
            <p:cNvPr id="577" name="Google Shape;577;p44"/>
            <p:cNvSpPr/>
            <p:nvPr/>
          </p:nvSpPr>
          <p:spPr>
            <a:xfrm>
              <a:off x="3960583" y="4897494"/>
              <a:ext cx="354886" cy="103313"/>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solidFill>
                    <a:schemeClr val="lt1"/>
                  </a:solidFill>
                  <a:latin typeface="Source Sans Pro"/>
                  <a:ea typeface="Source Sans Pro"/>
                  <a:cs typeface="Source Sans Pro"/>
                  <a:sym typeface="Source Sans Pro"/>
                </a:rPr>
                <a:t>ATTENDANCE</a:t>
              </a:r>
              <a:endParaRPr sz="1200" b="1" i="0" u="none" strike="noStrike" cap="none" dirty="0">
                <a:solidFill>
                  <a:schemeClr val="lt1"/>
                </a:solidFill>
                <a:latin typeface="Source Sans Pro"/>
                <a:ea typeface="Source Sans Pro"/>
                <a:cs typeface="Source Sans Pro"/>
                <a:sym typeface="Source Sans Pro"/>
              </a:endParaRPr>
            </a:p>
          </p:txBody>
        </p:sp>
        <p:sp>
          <p:nvSpPr>
            <p:cNvPr id="578" name="Google Shape;578;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algn="ctr"/>
              <a:r>
                <a:rPr lang="en" sz="1200" b="1" dirty="0">
                  <a:solidFill>
                    <a:schemeClr val="lt1"/>
                  </a:solidFill>
                  <a:latin typeface="Source Sans Pro"/>
                  <a:ea typeface="Source Sans Pro"/>
                  <a:sym typeface="Source Sans Pro"/>
                </a:rPr>
                <a:t>PERFORMANCE EVALUATION OF MODEL</a:t>
              </a:r>
              <a:endParaRPr lang="en-US" dirty="0"/>
            </a:p>
          </p:txBody>
        </p:sp>
        <p:sp>
          <p:nvSpPr>
            <p:cNvPr id="579" name="Google Shape;579;p44"/>
            <p:cNvSpPr/>
            <p:nvPr/>
          </p:nvSpPr>
          <p:spPr>
            <a:xfrm>
              <a:off x="3868662" y="4707312"/>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algn="ctr">
                <a:buClr>
                  <a:schemeClr val="dk1"/>
                </a:buClr>
                <a:buSzPts val="1400"/>
              </a:pPr>
              <a:r>
                <a:rPr lang="en" sz="1200" b="1" dirty="0">
                  <a:solidFill>
                    <a:schemeClr val="lt1"/>
                  </a:solidFill>
                  <a:latin typeface="Source Sans Pro"/>
                  <a:ea typeface="Source Sans Pro"/>
                  <a:cs typeface="Source Sans Pro"/>
                  <a:sym typeface="Source Sans Pro"/>
                </a:rPr>
                <a:t>WEEK 2: FE ASSIGNMENT</a:t>
              </a:r>
              <a:endParaRPr lang="en" sz="1200" b="1" i="0" u="none" strike="noStrike" cap="none" dirty="0">
                <a:solidFill>
                  <a:schemeClr val="lt1"/>
                </a:solidFill>
                <a:latin typeface="Source Sans Pro"/>
                <a:ea typeface="Source Sans Pro"/>
                <a:cs typeface="Source Sans Pro"/>
              </a:endParaRPr>
            </a:p>
          </p:txBody>
        </p:sp>
        <p:sp>
          <p:nvSpPr>
            <p:cNvPr id="580" name="Google Shape;580;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algn="ctr">
                <a:buClr>
                  <a:schemeClr val="dk1"/>
                </a:buClr>
                <a:buSzPts val="1400"/>
              </a:pPr>
              <a:r>
                <a:rPr lang="en" sz="1200" b="1" dirty="0">
                  <a:solidFill>
                    <a:schemeClr val="lt1"/>
                  </a:solidFill>
                  <a:latin typeface="Source Sans Pro"/>
                  <a:ea typeface="Source Sans Pro"/>
                  <a:cs typeface="Source Sans Pro"/>
                </a:rPr>
                <a:t>WEEK 3: BASIC MODEL BUILDING</a:t>
              </a:r>
              <a:endParaRPr lang="en" sz="1200" b="1" i="0" u="none" strike="noStrike" cap="none" dirty="0">
                <a:solidFill>
                  <a:schemeClr val="lt1"/>
                </a:solidFill>
                <a:latin typeface="Source Sans Pro"/>
                <a:ea typeface="Source Sans Pro"/>
                <a:cs typeface="Source Sans Pro"/>
              </a:endParaRPr>
            </a:p>
          </p:txBody>
        </p:sp>
        <p:sp>
          <p:nvSpPr>
            <p:cNvPr id="581" name="Google Shape;581;p44"/>
            <p:cNvSpPr/>
            <p:nvPr/>
          </p:nvSpPr>
          <p:spPr>
            <a:xfrm>
              <a:off x="3912610" y="4799919"/>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algn="ctr">
                <a:buClr>
                  <a:schemeClr val="dk1"/>
                </a:buClr>
                <a:buSzPts val="1400"/>
              </a:pPr>
              <a:r>
                <a:rPr lang="en" sz="1200" b="1" dirty="0">
                  <a:solidFill>
                    <a:schemeClr val="lt1"/>
                  </a:solidFill>
                  <a:latin typeface="Source Sans Pro"/>
                  <a:ea typeface="Source Sans Pro"/>
                  <a:cs typeface="Source Sans Pro"/>
                  <a:sym typeface="Source Sans Pro"/>
                </a:rPr>
                <a:t>WEEK 1: EDA ASSIGNMENT</a:t>
              </a:r>
              <a:endParaRPr sz="1200" b="1" i="0" u="none" strike="noStrike" cap="none" dirty="0">
                <a:solidFill>
                  <a:schemeClr val="lt1"/>
                </a:solidFill>
                <a:latin typeface="Source Sans Pro"/>
                <a:ea typeface="Source Sans Pro"/>
                <a:cs typeface="Source Sans Pro"/>
                <a:sym typeface="Source Sans Pro"/>
              </a:endParaRPr>
            </a:p>
          </p:txBody>
        </p:sp>
        <p:sp>
          <p:nvSpPr>
            <p:cNvPr id="582" name="Google Shape;582;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Source Sans Pro"/>
                <a:ea typeface="Source Sans Pro"/>
                <a:cs typeface="Source Sans Pro"/>
                <a:sym typeface="Source Sans Pro"/>
              </a:endParaRPr>
            </a:p>
          </p:txBody>
        </p:sp>
      </p:grpSp>
      <p:grpSp>
        <p:nvGrpSpPr>
          <p:cNvPr id="2" name="Group 1">
            <a:extLst>
              <a:ext uri="{FF2B5EF4-FFF2-40B4-BE49-F238E27FC236}">
                <a16:creationId xmlns:a16="http://schemas.microsoft.com/office/drawing/2014/main" id="{59AF9398-9ED8-1183-EE02-776A025D6248}"/>
              </a:ext>
            </a:extLst>
          </p:cNvPr>
          <p:cNvGrpSpPr/>
          <p:nvPr/>
        </p:nvGrpSpPr>
        <p:grpSpPr>
          <a:xfrm>
            <a:off x="2901269" y="1437271"/>
            <a:ext cx="5564564" cy="2373569"/>
            <a:chOff x="3416424" y="1397025"/>
            <a:chExt cx="5564564" cy="2373569"/>
          </a:xfrm>
        </p:grpSpPr>
        <p:cxnSp>
          <p:nvCxnSpPr>
            <p:cNvPr id="583" name="Google Shape;583;p44"/>
            <p:cNvCxnSpPr/>
            <p:nvPr/>
          </p:nvCxnSpPr>
          <p:spPr>
            <a:xfrm>
              <a:off x="4391599" y="1563709"/>
              <a:ext cx="1056900" cy="0"/>
            </a:xfrm>
            <a:prstGeom prst="straightConnector1">
              <a:avLst/>
            </a:prstGeom>
            <a:noFill/>
            <a:ln w="9525" cap="flat" cmpd="sng">
              <a:solidFill>
                <a:schemeClr val="accent1"/>
              </a:solidFill>
              <a:prstDash val="solid"/>
              <a:round/>
              <a:headEnd type="oval" w="med" len="med"/>
              <a:tailEnd type="oval" w="med" len="med"/>
            </a:ln>
          </p:spPr>
        </p:cxnSp>
        <p:sp>
          <p:nvSpPr>
            <p:cNvPr id="584" name="Google Shape;584;p44"/>
            <p:cNvSpPr txBox="1"/>
            <p:nvPr/>
          </p:nvSpPr>
          <p:spPr>
            <a:xfrm>
              <a:off x="5590592" y="1397025"/>
              <a:ext cx="2786700" cy="344100"/>
            </a:xfrm>
            <a:prstGeom prst="rect">
              <a:avLst/>
            </a:prstGeom>
            <a:noFill/>
            <a:ln>
              <a:noFill/>
            </a:ln>
          </p:spPr>
          <p:txBody>
            <a:bodyPr spcFirstLastPara="1" wrap="square" lIns="0" tIns="0" rIns="0" bIns="0" anchor="ctr" anchorCtr="0">
              <a:noAutofit/>
            </a:bodyPr>
            <a:lstStyle/>
            <a:p>
              <a:r>
                <a:rPr lang="en" sz="1200" dirty="0">
                  <a:solidFill>
                    <a:schemeClr val="accent1"/>
                  </a:solidFill>
                  <a:ea typeface="Source Sans Pro"/>
                  <a:sym typeface="Source Sans Pro"/>
                </a:rPr>
                <a:t>The final evaluation</a:t>
              </a:r>
              <a:endParaRPr sz="1200" dirty="0">
                <a:solidFill>
                  <a:schemeClr val="accent1"/>
                </a:solidFill>
                <a:ea typeface="Source Sans Pro"/>
                <a:sym typeface="Source Sans Pro"/>
              </a:endParaRPr>
            </a:p>
          </p:txBody>
        </p:sp>
        <p:cxnSp>
          <p:nvCxnSpPr>
            <p:cNvPr id="585" name="Google Shape;585;p44"/>
            <p:cNvCxnSpPr/>
            <p:nvPr/>
          </p:nvCxnSpPr>
          <p:spPr>
            <a:xfrm flipV="1">
              <a:off x="4179580" y="2045987"/>
              <a:ext cx="1037800" cy="7396"/>
            </a:xfrm>
            <a:prstGeom prst="straightConnector1">
              <a:avLst/>
            </a:prstGeom>
            <a:noFill/>
            <a:ln w="9525" cap="flat" cmpd="sng">
              <a:solidFill>
                <a:schemeClr val="accent2"/>
              </a:solidFill>
              <a:prstDash val="solid"/>
              <a:round/>
              <a:headEnd type="oval" w="med" len="med"/>
              <a:tailEnd type="oval" w="med" len="med"/>
            </a:ln>
          </p:spPr>
        </p:cxnSp>
        <p:sp>
          <p:nvSpPr>
            <p:cNvPr id="586" name="Google Shape;586;p44"/>
            <p:cNvSpPr txBox="1"/>
            <p:nvPr/>
          </p:nvSpPr>
          <p:spPr>
            <a:xfrm>
              <a:off x="5115684" y="1878640"/>
              <a:ext cx="2013968" cy="344100"/>
            </a:xfrm>
            <a:prstGeom prst="rect">
              <a:avLst/>
            </a:prstGeom>
            <a:noFill/>
            <a:ln>
              <a:noFill/>
            </a:ln>
          </p:spPr>
          <p:txBody>
            <a:bodyPr spcFirstLastPara="1" wrap="square" lIns="0" tIns="0" rIns="0" bIns="0" anchor="ctr" anchorCtr="0">
              <a:noAutofit/>
            </a:bodyPr>
            <a:lstStyle/>
            <a:p>
              <a:pPr algn="ctr"/>
              <a:r>
                <a:rPr lang="en" sz="1200" dirty="0">
                  <a:solidFill>
                    <a:schemeClr val="accent1"/>
                  </a:solidFill>
                  <a:ea typeface="Source Sans Pro"/>
                </a:rPr>
                <a:t> Build your own model!</a:t>
              </a:r>
            </a:p>
          </p:txBody>
        </p:sp>
        <p:cxnSp>
          <p:nvCxnSpPr>
            <p:cNvPr id="587" name="Google Shape;587;p44"/>
            <p:cNvCxnSpPr/>
            <p:nvPr/>
          </p:nvCxnSpPr>
          <p:spPr>
            <a:xfrm flipV="1">
              <a:off x="3966404" y="2526959"/>
              <a:ext cx="1040916" cy="8049"/>
            </a:xfrm>
            <a:prstGeom prst="straightConnector1">
              <a:avLst/>
            </a:prstGeom>
            <a:noFill/>
            <a:ln w="9525" cap="flat" cmpd="sng">
              <a:solidFill>
                <a:schemeClr val="accent3"/>
              </a:solidFill>
              <a:prstDash val="solid"/>
              <a:round/>
              <a:headEnd type="oval" w="med" len="med"/>
              <a:tailEnd type="oval" w="med" len="med"/>
            </a:ln>
          </p:spPr>
        </p:cxnSp>
        <p:sp>
          <p:nvSpPr>
            <p:cNvPr id="588" name="Google Shape;588;p44"/>
            <p:cNvSpPr txBox="1"/>
            <p:nvPr/>
          </p:nvSpPr>
          <p:spPr>
            <a:xfrm>
              <a:off x="4785662" y="2360255"/>
              <a:ext cx="3865306" cy="344100"/>
            </a:xfrm>
            <a:prstGeom prst="rect">
              <a:avLst/>
            </a:prstGeom>
            <a:noFill/>
            <a:ln>
              <a:noFill/>
            </a:ln>
          </p:spPr>
          <p:txBody>
            <a:bodyPr spcFirstLastPara="1" wrap="square" lIns="0" tIns="0" rIns="0" bIns="0" anchor="ctr" anchorCtr="0">
              <a:noAutofit/>
            </a:bodyPr>
            <a:lstStyle/>
            <a:p>
              <a:pPr algn="ctr"/>
              <a:r>
                <a:rPr lang="en" sz="1200" dirty="0">
                  <a:solidFill>
                    <a:schemeClr val="accent1"/>
                  </a:solidFill>
                  <a:ea typeface="Source Sans Pro"/>
                </a:rPr>
                <a:t>Extract features from a practice audio dataset</a:t>
              </a:r>
              <a:endParaRPr lang="en-US" dirty="0">
                <a:solidFill>
                  <a:schemeClr val="accent1"/>
                </a:solidFill>
              </a:endParaRPr>
            </a:p>
          </p:txBody>
        </p:sp>
        <p:cxnSp>
          <p:nvCxnSpPr>
            <p:cNvPr id="589" name="Google Shape;589;p44"/>
            <p:cNvCxnSpPr/>
            <p:nvPr/>
          </p:nvCxnSpPr>
          <p:spPr>
            <a:xfrm>
              <a:off x="3729658" y="3056855"/>
              <a:ext cx="1026779" cy="0"/>
            </a:xfrm>
            <a:prstGeom prst="straightConnector1">
              <a:avLst/>
            </a:prstGeom>
            <a:noFill/>
            <a:ln w="9525" cap="flat" cmpd="sng">
              <a:solidFill>
                <a:schemeClr val="accent4"/>
              </a:solidFill>
              <a:prstDash val="solid"/>
              <a:round/>
              <a:headEnd type="oval" w="med" len="med"/>
              <a:tailEnd type="oval" w="med" len="med"/>
            </a:ln>
          </p:spPr>
        </p:cxnSp>
        <p:sp>
          <p:nvSpPr>
            <p:cNvPr id="590" name="Google Shape;590;p44"/>
            <p:cNvSpPr txBox="1"/>
            <p:nvPr/>
          </p:nvSpPr>
          <p:spPr>
            <a:xfrm>
              <a:off x="4817860" y="2882117"/>
              <a:ext cx="4163128" cy="344100"/>
            </a:xfrm>
            <a:prstGeom prst="rect">
              <a:avLst/>
            </a:prstGeom>
            <a:noFill/>
            <a:ln>
              <a:noFill/>
            </a:ln>
          </p:spPr>
          <p:txBody>
            <a:bodyPr spcFirstLastPara="1" wrap="square" lIns="0" tIns="0" rIns="0" bIns="0" anchor="ctr" anchorCtr="0">
              <a:noAutofit/>
            </a:bodyPr>
            <a:lstStyle/>
            <a:p>
              <a:pPr algn="ctr"/>
              <a:r>
                <a:rPr lang="en" sz="1200" dirty="0">
                  <a:solidFill>
                    <a:schemeClr val="accent1"/>
                  </a:solidFill>
                  <a:ea typeface="Source Sans Pro"/>
                </a:rPr>
                <a:t>Exploratory Data Analysis of a practice CSV file (text data)</a:t>
              </a:r>
              <a:endParaRPr lang="en-US"/>
            </a:p>
          </p:txBody>
        </p:sp>
        <p:sp>
          <p:nvSpPr>
            <p:cNvPr id="592" name="Google Shape;592;p44"/>
            <p:cNvSpPr txBox="1"/>
            <p:nvPr/>
          </p:nvSpPr>
          <p:spPr>
            <a:xfrm>
              <a:off x="4334903" y="3426494"/>
              <a:ext cx="4589740" cy="344100"/>
            </a:xfrm>
            <a:prstGeom prst="rect">
              <a:avLst/>
            </a:prstGeom>
            <a:noFill/>
            <a:ln>
              <a:noFill/>
            </a:ln>
          </p:spPr>
          <p:txBody>
            <a:bodyPr spcFirstLastPara="1" wrap="square" lIns="0" tIns="0" rIns="0" bIns="0" anchor="ctr" anchorCtr="0">
              <a:noAutofit/>
            </a:bodyPr>
            <a:lstStyle/>
            <a:p>
              <a:pPr algn="ctr"/>
              <a:r>
                <a:rPr lang="en" sz="1200" dirty="0">
                  <a:solidFill>
                    <a:schemeClr val="accent1"/>
                  </a:solidFill>
                  <a:ea typeface="Source Sans Pro"/>
                  <a:cs typeface="Source Sans Pro"/>
                </a:rPr>
                <a:t>Minimum </a:t>
              </a:r>
              <a:r>
                <a:rPr lang="en" sz="1200" b="1" dirty="0">
                  <a:solidFill>
                    <a:schemeClr val="accent1"/>
                  </a:solidFill>
                  <a:ea typeface="Source Sans Pro"/>
                  <a:cs typeface="Source Sans Pro"/>
                </a:rPr>
                <a:t>80%</a:t>
              </a:r>
              <a:r>
                <a:rPr lang="en" sz="1200" dirty="0">
                  <a:solidFill>
                    <a:schemeClr val="accent1"/>
                  </a:solidFill>
                  <a:ea typeface="Source Sans Pro"/>
                  <a:cs typeface="Source Sans Pro"/>
                </a:rPr>
                <a:t> attendance is mandatory  (~12 total sessions)</a:t>
              </a:r>
              <a:endParaRPr lang="en" dirty="0">
                <a:solidFill>
                  <a:schemeClr val="accent1"/>
                </a:solidFill>
              </a:endParaRPr>
            </a:p>
          </p:txBody>
        </p:sp>
        <p:cxnSp>
          <p:nvCxnSpPr>
            <p:cNvPr id="593" name="Google Shape;593;p44"/>
            <p:cNvCxnSpPr/>
            <p:nvPr/>
          </p:nvCxnSpPr>
          <p:spPr>
            <a:xfrm flipV="1">
              <a:off x="3416424" y="3585092"/>
              <a:ext cx="1002273" cy="326"/>
            </a:xfrm>
            <a:prstGeom prst="straightConnector1">
              <a:avLst/>
            </a:prstGeom>
            <a:noFill/>
            <a:ln w="9525" cap="flat" cmpd="sng">
              <a:solidFill>
                <a:schemeClr val="accent6"/>
              </a:solidFill>
              <a:prstDash val="solid"/>
              <a:round/>
              <a:headEnd type="oval" w="med" len="med"/>
              <a:tailEnd type="oval" w="med" len="med"/>
            </a:ln>
          </p:spPr>
        </p:cxnSp>
      </p:grpSp>
      <p:sp>
        <p:nvSpPr>
          <p:cNvPr id="594" name="Google Shape;594;p44" hidden="1"/>
          <p:cNvSpPr txBox="1"/>
          <p:nvPr/>
        </p:nvSpPr>
        <p:spPr>
          <a:xfrm>
            <a:off x="5502050" y="3805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ctrTitle" idx="4294967295"/>
          </p:nvPr>
        </p:nvSpPr>
        <p:spPr>
          <a:xfrm>
            <a:off x="469557" y="2111672"/>
            <a:ext cx="8204885" cy="1159800"/>
          </a:xfrm>
          <a:prstGeom prst="rect">
            <a:avLst/>
          </a:prstGeom>
        </p:spPr>
        <p:txBody>
          <a:bodyPr spcFirstLastPara="1" wrap="square" lIns="91425" tIns="91425" rIns="91425" bIns="91425" anchor="b" anchorCtr="0">
            <a:noAutofit/>
          </a:bodyPr>
          <a:lstStyle/>
          <a:p>
            <a:pPr algn="ctr"/>
            <a:r>
              <a:rPr lang="en" sz="9600" b="1" dirty="0"/>
              <a:t>THANK YOU!</a:t>
            </a:r>
            <a:endParaRPr lang="en-US" dirty="0"/>
          </a:p>
        </p:txBody>
      </p:sp>
      <p:sp>
        <p:nvSpPr>
          <p:cNvPr id="248" name="Google Shape;248;p27" hidden="1"/>
          <p:cNvSpPr txBox="1">
            <a:spLocks noGrp="1"/>
          </p:cNvSpPr>
          <p:nvPr>
            <p:ph type="subTitle" idx="4294967295"/>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Whoa! That’s a big number, aren’t you proud?</a:t>
            </a:r>
            <a:endParaRPr/>
          </a:p>
        </p:txBody>
      </p:sp>
      <p:sp>
        <p:nvSpPr>
          <p:cNvPr id="249" name="Google Shape;249;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378</Words>
  <Application>Microsoft Office PowerPoint</Application>
  <PresentationFormat>On-screen Show (16:9)</PresentationFormat>
  <Paragraphs>48</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Wingdings</vt:lpstr>
      <vt:lpstr>CMR10</vt:lpstr>
      <vt:lpstr>Calibri</vt:lpstr>
      <vt:lpstr>Source Sans Pro</vt:lpstr>
      <vt:lpstr>Roboto Slab</vt:lpstr>
      <vt:lpstr>Cordelia template</vt:lpstr>
      <vt:lpstr>Chirp: Birdsong Recognition</vt:lpstr>
      <vt:lpstr>Problem Statement: Birdsong recognition is crucial for ecological monitoring and biodiversity conservation. It helps scientists and conservationists track bird populations, assess environmental health, and detect changes in ecosystems. Birdcalls can vary significantly within and between species. Factors such as environmental noise, overlapping calls, and individual variations further complicate accurate recognition.  Approach: The ’Chirp’ project aims to develop an efficient and accurate birdcall recognition system using machine learning techniques. We will analyze patterns in our audio data (EDA), extract unique features (FE) from it that help differentiate one birdcall from another, remove any background noise and build a neural network model that will enable the identification of bird species based on their unique vocalizations. </vt:lpstr>
      <vt:lpstr>PowerPoint Presentation</vt:lpstr>
      <vt:lpstr>PowerPoint Presentation</vt:lpstr>
      <vt:lpstr>Evaluation Metrics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Chirp: Birdsong Recognition</dc:title>
  <cp:lastModifiedBy>Bhavna Jayswal</cp:lastModifiedBy>
  <cp:revision>210</cp:revision>
  <dcterms:modified xsi:type="dcterms:W3CDTF">2024-01-20T10:09:10Z</dcterms:modified>
</cp:coreProperties>
</file>