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04ED2-B9C7-4911-921E-E65EB5A9E1D0}" type="datetimeFigureOut">
              <a:rPr lang="en-IN" smtClean="0"/>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C98AC-12CA-4919-8DC5-598E6FD66886}" type="slidenum">
              <a:rPr lang="en-IN" smtClean="0"/>
              <a:t>‹#›</a:t>
            </a:fld>
            <a:endParaRPr lang="en-IN"/>
          </a:p>
        </p:txBody>
      </p:sp>
    </p:spTree>
    <p:extLst>
      <p:ext uri="{BB962C8B-B14F-4D97-AF65-F5344CB8AC3E}">
        <p14:creationId xmlns:p14="http://schemas.microsoft.com/office/powerpoint/2010/main" val="230942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C98AC-12CA-4919-8DC5-598E6FD66886}" type="slidenum">
              <a:rPr lang="en-IN" smtClean="0"/>
              <a:t>1</a:t>
            </a:fld>
            <a:endParaRPr lang="en-IN"/>
          </a:p>
        </p:txBody>
      </p:sp>
    </p:spTree>
    <p:extLst>
      <p:ext uri="{BB962C8B-B14F-4D97-AF65-F5344CB8AC3E}">
        <p14:creationId xmlns:p14="http://schemas.microsoft.com/office/powerpoint/2010/main" val="96054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D221-C993-BBDD-2904-321B84118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3CFA44-F8D6-E8F8-7C86-69080BB8ED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F4085B-3B07-0836-6E76-B9C5E77F8691}"/>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5" name="Footer Placeholder 4">
            <a:extLst>
              <a:ext uri="{FF2B5EF4-FFF2-40B4-BE49-F238E27FC236}">
                <a16:creationId xmlns:a16="http://schemas.microsoft.com/office/drawing/2014/main" id="{244FF36C-1072-D4DE-CEAF-46AB5F80E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B2A40-6B46-6189-484E-CD3626DB3C8A}"/>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89175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9573-8C1F-B023-2A4A-E9911931CB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191B4F-C099-85EC-7DCC-69A10BD24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3058C2-9827-1E45-B004-77D744F98A00}"/>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5" name="Footer Placeholder 4">
            <a:extLst>
              <a:ext uri="{FF2B5EF4-FFF2-40B4-BE49-F238E27FC236}">
                <a16:creationId xmlns:a16="http://schemas.microsoft.com/office/drawing/2014/main" id="{CF0475E3-F4CE-8A33-857B-6905D46A4D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71EEB-EB42-859A-3C4A-030D857D3E91}"/>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142724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DCAF8-CEC8-0B5E-4A6A-D0EA0AE311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F7CA9-9AD9-5C07-FACC-861343AAB3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0EF3FB-B8E7-32FA-D080-214902C1AC8C}"/>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5" name="Footer Placeholder 4">
            <a:extLst>
              <a:ext uri="{FF2B5EF4-FFF2-40B4-BE49-F238E27FC236}">
                <a16:creationId xmlns:a16="http://schemas.microsoft.com/office/drawing/2014/main" id="{C31B426F-779A-4C4F-FC0E-A94454B05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79990-67F9-63D0-9DFE-44DAD57DCC3A}"/>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260967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6DCB-DDB2-1019-397D-2CB7F2DB75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3535F8-BC09-F6BD-78BA-C5F676F95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D22A0-B8CF-D207-2038-C0ED4DFAF629}"/>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5" name="Footer Placeholder 4">
            <a:extLst>
              <a:ext uri="{FF2B5EF4-FFF2-40B4-BE49-F238E27FC236}">
                <a16:creationId xmlns:a16="http://schemas.microsoft.com/office/drawing/2014/main" id="{24DB885C-B871-2E56-724E-7EC7E9CB7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2D647B-30AA-AD14-AB81-D803B7CA5040}"/>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160436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06D4-F886-0CE5-A239-D64851CF80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65D5C8-BE7B-47B8-AB6C-672A61C5F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BCFB3-EB97-5144-C7C4-8FBC15153D1F}"/>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5" name="Footer Placeholder 4">
            <a:extLst>
              <a:ext uri="{FF2B5EF4-FFF2-40B4-BE49-F238E27FC236}">
                <a16:creationId xmlns:a16="http://schemas.microsoft.com/office/drawing/2014/main" id="{4BDB1A6F-AC50-51B2-3F9F-B19BEFD11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DD953-946A-04B6-9909-B9DCF59F301E}"/>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11746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EEB0-7C2D-9F05-7E84-33A953547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148A46-C7FB-0D9B-4FC7-9BD8904AB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2E0130-349B-0CBA-AB15-1715E4675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ED6AD-FED7-E487-1F81-0366F570E76A}"/>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6" name="Footer Placeholder 5">
            <a:extLst>
              <a:ext uri="{FF2B5EF4-FFF2-40B4-BE49-F238E27FC236}">
                <a16:creationId xmlns:a16="http://schemas.microsoft.com/office/drawing/2014/main" id="{1217C135-7C1B-790D-A3F0-6C97814FD2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DFBDA-3437-AE0D-A7DB-0C97AECC8220}"/>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3249335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E330-2845-9A84-916D-7795F558B5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3A3BD1-0680-C310-540D-72B4C76CB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3011B-7F7C-29C6-1211-419CAC411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2D2308-D905-3880-2902-2431C7DF6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0191-C98C-18E0-5D54-BB2ACE239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FEB746-5E7E-3C2B-08C5-0D33D7768EBC}"/>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8" name="Footer Placeholder 7">
            <a:extLst>
              <a:ext uri="{FF2B5EF4-FFF2-40B4-BE49-F238E27FC236}">
                <a16:creationId xmlns:a16="http://schemas.microsoft.com/office/drawing/2014/main" id="{89D055AE-E3A1-9434-C5DC-0ED8D67D05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BA1D37-1391-33A8-1FE7-C4B4CD2E2496}"/>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403902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912C-5475-121E-7803-C18C20C3C2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168472-FC7D-0911-4C2C-8CAB6A2C0AC0}"/>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4" name="Footer Placeholder 3">
            <a:extLst>
              <a:ext uri="{FF2B5EF4-FFF2-40B4-BE49-F238E27FC236}">
                <a16:creationId xmlns:a16="http://schemas.microsoft.com/office/drawing/2014/main" id="{1D4762A0-B234-B476-00BA-DE3448F311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76ECE9-F0ED-91CC-D31E-A732706623AA}"/>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290016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F113F-20F5-A602-79D2-2116B4ED902A}"/>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3" name="Footer Placeholder 2">
            <a:extLst>
              <a:ext uri="{FF2B5EF4-FFF2-40B4-BE49-F238E27FC236}">
                <a16:creationId xmlns:a16="http://schemas.microsoft.com/office/drawing/2014/main" id="{84365D8A-5453-C567-3A96-0D862154E1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1A7E94-E281-B799-33A6-91D38BA7E56D}"/>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238987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8967-66D2-B640-B18E-FA241D0DC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2664CB-2F40-645F-8D29-2B884BCC29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760782-5A40-8813-2DF4-DB25603F4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7C650-E6D4-8ED9-8CC3-AEC75DB5FBC6}"/>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6" name="Footer Placeholder 5">
            <a:extLst>
              <a:ext uri="{FF2B5EF4-FFF2-40B4-BE49-F238E27FC236}">
                <a16:creationId xmlns:a16="http://schemas.microsoft.com/office/drawing/2014/main" id="{2054EEF7-ED77-F18F-5811-54BB7B0BD5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D2F02-F370-6A95-5943-85B29DE9E878}"/>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6345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CEC5-F750-E01B-6E1B-B3D34D50D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091F6A-FB26-FEA4-884A-5D3825BCA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D3FB06-D68A-2039-1E93-4DB603C97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67D4E-3A4D-FF2C-AF96-FFA424276A2C}"/>
              </a:ext>
            </a:extLst>
          </p:cNvPr>
          <p:cNvSpPr>
            <a:spLocks noGrp="1"/>
          </p:cNvSpPr>
          <p:nvPr>
            <p:ph type="dt" sz="half" idx="10"/>
          </p:nvPr>
        </p:nvSpPr>
        <p:spPr/>
        <p:txBody>
          <a:bodyPr/>
          <a:lstStyle/>
          <a:p>
            <a:fld id="{9F562363-CBA7-4087-BC10-C0BDD2C82979}" type="datetimeFigureOut">
              <a:rPr lang="en-IN" smtClean="0"/>
              <a:t>26-05-2024</a:t>
            </a:fld>
            <a:endParaRPr lang="en-IN"/>
          </a:p>
        </p:txBody>
      </p:sp>
      <p:sp>
        <p:nvSpPr>
          <p:cNvPr id="6" name="Footer Placeholder 5">
            <a:extLst>
              <a:ext uri="{FF2B5EF4-FFF2-40B4-BE49-F238E27FC236}">
                <a16:creationId xmlns:a16="http://schemas.microsoft.com/office/drawing/2014/main" id="{45B59C59-1387-A52F-134C-BC4A78491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9E00B-15A8-C08A-614D-4CD0B9704369}"/>
              </a:ext>
            </a:extLst>
          </p:cNvPr>
          <p:cNvSpPr>
            <a:spLocks noGrp="1"/>
          </p:cNvSpPr>
          <p:nvPr>
            <p:ph type="sldNum" sz="quarter" idx="12"/>
          </p:nvPr>
        </p:nvSpPr>
        <p:spPr/>
        <p:txBody>
          <a:bodyPr/>
          <a:lstStyle/>
          <a:p>
            <a:fld id="{5988D8D8-65D1-48B8-BA30-ACDEA4CD30EC}" type="slidenum">
              <a:rPr lang="en-IN" smtClean="0"/>
              <a:t>‹#›</a:t>
            </a:fld>
            <a:endParaRPr lang="en-IN"/>
          </a:p>
        </p:txBody>
      </p:sp>
    </p:spTree>
    <p:extLst>
      <p:ext uri="{BB962C8B-B14F-4D97-AF65-F5344CB8AC3E}">
        <p14:creationId xmlns:p14="http://schemas.microsoft.com/office/powerpoint/2010/main" val="12994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E1239-5648-CE28-6B00-72A2B55C9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73EA42-A825-024B-B21D-A34782022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2256B-FC29-F8E6-EAE8-A9B11369E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62363-CBA7-4087-BC10-C0BDD2C82979}" type="datetimeFigureOut">
              <a:rPr lang="en-IN" smtClean="0"/>
              <a:t>26-05-2024</a:t>
            </a:fld>
            <a:endParaRPr lang="en-IN"/>
          </a:p>
        </p:txBody>
      </p:sp>
      <p:sp>
        <p:nvSpPr>
          <p:cNvPr id="5" name="Footer Placeholder 4">
            <a:extLst>
              <a:ext uri="{FF2B5EF4-FFF2-40B4-BE49-F238E27FC236}">
                <a16:creationId xmlns:a16="http://schemas.microsoft.com/office/drawing/2014/main" id="{538837CB-B502-1376-107C-5BDD7FE88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3A5F11-695B-0BEF-7A2D-D7A2766C9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8D8D8-65D1-48B8-BA30-ACDEA4CD30EC}" type="slidenum">
              <a:rPr lang="en-IN" smtClean="0"/>
              <a:t>‹#›</a:t>
            </a:fld>
            <a:endParaRPr lang="en-IN"/>
          </a:p>
        </p:txBody>
      </p:sp>
    </p:spTree>
    <p:extLst>
      <p:ext uri="{BB962C8B-B14F-4D97-AF65-F5344CB8AC3E}">
        <p14:creationId xmlns:p14="http://schemas.microsoft.com/office/powerpoint/2010/main" val="227296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44B6-6308-4910-120F-994AA3A10492}"/>
              </a:ext>
            </a:extLst>
          </p:cNvPr>
          <p:cNvSpPr>
            <a:spLocks noGrp="1"/>
          </p:cNvSpPr>
          <p:nvPr>
            <p:ph type="ctrTitle"/>
          </p:nvPr>
        </p:nvSpPr>
        <p:spPr/>
        <p:txBody>
          <a:bodyPr/>
          <a:lstStyle/>
          <a:p>
            <a:r>
              <a:rPr lang="en-US" dirty="0"/>
              <a:t>Assignment PPT</a:t>
            </a:r>
            <a:endParaRPr lang="en-IN" dirty="0"/>
          </a:p>
        </p:txBody>
      </p:sp>
      <p:sp>
        <p:nvSpPr>
          <p:cNvPr id="3" name="Subtitle 2">
            <a:extLst>
              <a:ext uri="{FF2B5EF4-FFF2-40B4-BE49-F238E27FC236}">
                <a16:creationId xmlns:a16="http://schemas.microsoft.com/office/drawing/2014/main" id="{6FF4318D-9A65-700A-855E-FA32B7C891C7}"/>
              </a:ext>
            </a:extLst>
          </p:cNvPr>
          <p:cNvSpPr>
            <a:spLocks noGrp="1"/>
          </p:cNvSpPr>
          <p:nvPr>
            <p:ph type="subTitle" idx="1"/>
          </p:nvPr>
        </p:nvSpPr>
        <p:spPr/>
        <p:txBody>
          <a:bodyPr/>
          <a:lstStyle/>
          <a:p>
            <a:r>
              <a:rPr lang="en-US" dirty="0"/>
              <a:t>By – Madhav Lata</a:t>
            </a:r>
            <a:endParaRPr lang="en-IN" dirty="0"/>
          </a:p>
        </p:txBody>
      </p:sp>
    </p:spTree>
    <p:extLst>
      <p:ext uri="{BB962C8B-B14F-4D97-AF65-F5344CB8AC3E}">
        <p14:creationId xmlns:p14="http://schemas.microsoft.com/office/powerpoint/2010/main" val="287664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6560-4748-7984-0605-6BEB667E810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2B8044C-1F3A-52D1-6335-C8558AA8ECC5}"/>
              </a:ext>
            </a:extLst>
          </p:cNvPr>
          <p:cNvSpPr>
            <a:spLocks noGrp="1"/>
          </p:cNvSpPr>
          <p:nvPr>
            <p:ph idx="1"/>
          </p:nvPr>
        </p:nvSpPr>
        <p:spPr/>
        <p:txBody>
          <a:bodyPr>
            <a:normAutofit fontScale="92500"/>
          </a:bodyPr>
          <a:lstStyle/>
          <a:p>
            <a:r>
              <a:rPr lang="en-US" dirty="0"/>
              <a:t>Firstly, learnt basics of C++ Standard Template Libraries.</a:t>
            </a:r>
          </a:p>
          <a:p>
            <a:r>
              <a:rPr lang="en-US" dirty="0"/>
              <a:t>Learnt, Recursion.</a:t>
            </a:r>
          </a:p>
          <a:p>
            <a:r>
              <a:rPr lang="en-US" dirty="0"/>
              <a:t>Linked list, Binary Tree, Graphs, Heap</a:t>
            </a:r>
          </a:p>
          <a:p>
            <a:r>
              <a:rPr lang="en-US" dirty="0"/>
              <a:t>Linked list -&gt; data structure which stores value and address to next node.</a:t>
            </a:r>
          </a:p>
          <a:p>
            <a:r>
              <a:rPr lang="en-US" dirty="0"/>
              <a:t>Binary tree-&gt; store three things, value address of left node and right node</a:t>
            </a:r>
          </a:p>
          <a:p>
            <a:r>
              <a:rPr lang="en-US" dirty="0"/>
              <a:t>Graphs-&gt; many vertices with different values and connected through edges. Directed and undirected edges</a:t>
            </a:r>
          </a:p>
          <a:p>
            <a:r>
              <a:rPr lang="en-US" dirty="0"/>
              <a:t>Heap-&gt; </a:t>
            </a:r>
            <a:r>
              <a:rPr lang="en-US" dirty="0" err="1"/>
              <a:t>bst</a:t>
            </a:r>
            <a:r>
              <a:rPr lang="en-US" dirty="0"/>
              <a:t>, priority queue , all values below are either greater or all values below are slower.</a:t>
            </a:r>
            <a:endParaRPr lang="en-IN" dirty="0"/>
          </a:p>
        </p:txBody>
      </p:sp>
    </p:spTree>
    <p:extLst>
      <p:ext uri="{BB962C8B-B14F-4D97-AF65-F5344CB8AC3E}">
        <p14:creationId xmlns:p14="http://schemas.microsoft.com/office/powerpoint/2010/main" val="194140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DCA6-53AB-8747-2FAC-4903FD3108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22EC72-01F4-D46D-5A44-86E77FB191F2}"/>
              </a:ext>
            </a:extLst>
          </p:cNvPr>
          <p:cNvSpPr>
            <a:spLocks noGrp="1"/>
          </p:cNvSpPr>
          <p:nvPr>
            <p:ph idx="1"/>
          </p:nvPr>
        </p:nvSpPr>
        <p:spPr/>
        <p:txBody>
          <a:bodyPr/>
          <a:lstStyle/>
          <a:p>
            <a:r>
              <a:rPr lang="en-US" dirty="0"/>
              <a:t>Grid -&gt; 2d matrix, for every element there are 4 </a:t>
            </a:r>
            <a:r>
              <a:rPr lang="en-US" dirty="0" err="1"/>
              <a:t>neighbours</a:t>
            </a:r>
            <a:r>
              <a:rPr lang="en-US" dirty="0"/>
              <a:t>. Traversals through grid.</a:t>
            </a:r>
          </a:p>
          <a:p>
            <a:r>
              <a:rPr lang="en-US" dirty="0"/>
              <a:t>Plasma </a:t>
            </a:r>
            <a:r>
              <a:rPr lang="en-US" dirty="0" err="1"/>
              <a:t>djikstars</a:t>
            </a:r>
            <a:r>
              <a:rPr lang="en-US" dirty="0"/>
              <a:t> -&gt; research paper on how graph theory is applied to plasma chemical reaction.</a:t>
            </a:r>
          </a:p>
          <a:p>
            <a:r>
              <a:rPr lang="en-IN" dirty="0"/>
              <a:t>What I understood on reading </a:t>
            </a:r>
            <a:r>
              <a:rPr lang="en-IN" sz="2800" dirty="0">
                <a:solidFill>
                  <a:srgbClr val="0D0D0D"/>
                </a:solidFill>
                <a:effectLst/>
                <a:ea typeface="Roboto" panose="02000000000000000000" pitchFamily="2" charset="0"/>
                <a:cs typeface="Roboto" panose="02000000000000000000" pitchFamily="2" charset="0"/>
              </a:rPr>
              <a:t>the research paper is that it seems Plasma Chemical Reactions are really useful for different things like treating biomass and working with reactors. But there's a big problem: it is hard to control these reactions when the pressure is normal. This makes it tough to choose the right reaction path.</a:t>
            </a:r>
            <a:endParaRPr lang="en-IN" dirty="0"/>
          </a:p>
        </p:txBody>
      </p:sp>
    </p:spTree>
    <p:extLst>
      <p:ext uri="{BB962C8B-B14F-4D97-AF65-F5344CB8AC3E}">
        <p14:creationId xmlns:p14="http://schemas.microsoft.com/office/powerpoint/2010/main" val="413596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3994-0FDA-4E1A-6DB8-307219EE67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5A8A3D-C6C9-82A9-3ADA-66D87C427237}"/>
              </a:ext>
            </a:extLst>
          </p:cNvPr>
          <p:cNvSpPr>
            <a:spLocks noGrp="1"/>
          </p:cNvSpPr>
          <p:nvPr>
            <p:ph idx="1"/>
          </p:nvPr>
        </p:nvSpPr>
        <p:spPr/>
        <p:txBody>
          <a:bodyPr>
            <a:normAutofit fontScale="92500" lnSpcReduction="10000"/>
          </a:bodyPr>
          <a:lstStyle/>
          <a:p>
            <a:pPr marL="0" marR="0">
              <a:lnSpc>
                <a:spcPct val="115000"/>
              </a:lnSpc>
              <a:spcBef>
                <a:spcPts val="1500"/>
              </a:spcBef>
              <a:spcAft>
                <a:spcPts val="1500"/>
              </a:spcAft>
            </a:pPr>
            <a:r>
              <a:rPr lang="en-IN" sz="2600" dirty="0">
                <a:solidFill>
                  <a:srgbClr val="0D0D0D"/>
                </a:solidFill>
                <a:effectLst/>
                <a:highlight>
                  <a:srgbClr val="FFFFFF"/>
                </a:highlight>
                <a:ea typeface="Roboto" panose="02000000000000000000" pitchFamily="2" charset="0"/>
                <a:cs typeface="Roboto" panose="02000000000000000000" pitchFamily="2" charset="0"/>
              </a:rPr>
              <a:t>Scientists are trying to fix this by using things like plasma catalysis and special waveforms. But understanding these reactions is tough as there are so many different reactions and substances involved and is like trying to figure out the most important roads on a map when there are lots of roads to choose from.</a:t>
            </a:r>
          </a:p>
          <a:p>
            <a:pPr marL="0" marR="0">
              <a:lnSpc>
                <a:spcPct val="115000"/>
              </a:lnSpc>
              <a:spcBef>
                <a:spcPts val="1500"/>
              </a:spcBef>
              <a:spcAft>
                <a:spcPts val="1500"/>
              </a:spcAft>
            </a:pPr>
            <a:r>
              <a:rPr lang="en-IN" sz="2600" dirty="0">
                <a:solidFill>
                  <a:srgbClr val="0D0D0D"/>
                </a:solidFill>
                <a:effectLst/>
                <a:highlight>
                  <a:srgbClr val="FFFFFF"/>
                </a:highlight>
                <a:ea typeface="Roboto" panose="02000000000000000000" pitchFamily="2" charset="0"/>
                <a:cs typeface="Roboto" panose="02000000000000000000" pitchFamily="2" charset="0"/>
              </a:rPr>
              <a:t>They're using graph theory to help.  By representing chemical reactions and species interactions as nodes and edges in a graph, we can visualize and </a:t>
            </a:r>
            <a:r>
              <a:rPr lang="en-IN" sz="2600" dirty="0" err="1">
                <a:solidFill>
                  <a:srgbClr val="0D0D0D"/>
                </a:solidFill>
                <a:effectLst/>
                <a:highlight>
                  <a:srgbClr val="FFFFFF"/>
                </a:highlight>
                <a:ea typeface="Roboto" panose="02000000000000000000" pitchFamily="2" charset="0"/>
                <a:cs typeface="Roboto" panose="02000000000000000000" pitchFamily="2" charset="0"/>
              </a:rPr>
              <a:t>analyze</a:t>
            </a:r>
            <a:r>
              <a:rPr lang="en-IN" sz="2600" dirty="0">
                <a:solidFill>
                  <a:srgbClr val="0D0D0D"/>
                </a:solidFill>
                <a:effectLst/>
                <a:highlight>
                  <a:srgbClr val="FFFFFF"/>
                </a:highlight>
                <a:ea typeface="Roboto" panose="02000000000000000000" pitchFamily="2" charset="0"/>
                <a:cs typeface="Roboto" panose="02000000000000000000" pitchFamily="2" charset="0"/>
              </a:rPr>
              <a:t> the intricate network of reactions. This helps them see and understand all the different reactions and how they're connected. It's like drawing a map of all the roads to see which ones are most important.</a:t>
            </a:r>
            <a:endParaRPr lang="en-IN" sz="2600" dirty="0">
              <a:effectLst/>
              <a:highlight>
                <a:srgbClr val="FFFFFF"/>
              </a:highlight>
              <a:ea typeface="Arial" panose="020B0604020202020204" pitchFamily="34" charset="0"/>
            </a:endParaRPr>
          </a:p>
          <a:p>
            <a:pPr marL="0" marR="0">
              <a:lnSpc>
                <a:spcPct val="115000"/>
              </a:lnSpc>
              <a:spcBef>
                <a:spcPts val="1500"/>
              </a:spcBef>
              <a:spcAft>
                <a:spcPts val="1500"/>
              </a:spcAft>
            </a:pPr>
            <a:endParaRPr lang="en-IN" sz="2000" dirty="0">
              <a:effectLst/>
              <a:highlight>
                <a:srgbClr val="FFFFFF"/>
              </a:highlight>
              <a:ea typeface="Arial" panose="020B0604020202020204" pitchFamily="34" charset="0"/>
            </a:endParaRPr>
          </a:p>
          <a:p>
            <a:endParaRPr lang="en-IN" dirty="0"/>
          </a:p>
        </p:txBody>
      </p:sp>
    </p:spTree>
    <p:extLst>
      <p:ext uri="{BB962C8B-B14F-4D97-AF65-F5344CB8AC3E}">
        <p14:creationId xmlns:p14="http://schemas.microsoft.com/office/powerpoint/2010/main" val="120570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77E6-E867-3EE8-BC9A-D24F2BC1A198}"/>
              </a:ext>
            </a:extLst>
          </p:cNvPr>
          <p:cNvSpPr>
            <a:spLocks noGrp="1"/>
          </p:cNvSpPr>
          <p:nvPr>
            <p:ph type="title"/>
          </p:nvPr>
        </p:nvSpPr>
        <p:spPr/>
        <p:txBody>
          <a:bodyPr/>
          <a:lstStyle/>
          <a:p>
            <a:r>
              <a:rPr lang="en-US" dirty="0"/>
              <a:t>Monte Carlo</a:t>
            </a:r>
            <a:endParaRPr lang="en-IN" dirty="0"/>
          </a:p>
        </p:txBody>
      </p:sp>
      <p:sp>
        <p:nvSpPr>
          <p:cNvPr id="3" name="Content Placeholder 2">
            <a:extLst>
              <a:ext uri="{FF2B5EF4-FFF2-40B4-BE49-F238E27FC236}">
                <a16:creationId xmlns:a16="http://schemas.microsoft.com/office/drawing/2014/main" id="{28FF4DCB-8BBF-33C8-5BFE-96018C787BEF}"/>
              </a:ext>
            </a:extLst>
          </p:cNvPr>
          <p:cNvSpPr>
            <a:spLocks noGrp="1"/>
          </p:cNvSpPr>
          <p:nvPr>
            <p:ph idx="1"/>
          </p:nvPr>
        </p:nvSpPr>
        <p:spPr/>
        <p:txBody>
          <a:bodyPr/>
          <a:lstStyle/>
          <a:p>
            <a:r>
              <a:rPr lang="en-US" dirty="0"/>
              <a:t>First all basics of probability statistics</a:t>
            </a:r>
          </a:p>
          <a:p>
            <a:r>
              <a:rPr lang="en-US" dirty="0"/>
              <a:t>Random variables -&gt; set of possible values and it takes randomly any of those values.</a:t>
            </a:r>
          </a:p>
          <a:p>
            <a:r>
              <a:rPr lang="en-US" dirty="0"/>
              <a:t>Expectations, variance, standard deviation</a:t>
            </a:r>
          </a:p>
          <a:p>
            <a:r>
              <a:rPr lang="en-US" dirty="0"/>
              <a:t>Statistical distributions -. Uniform distribution, normal distribution, binomial distribution, </a:t>
            </a:r>
            <a:r>
              <a:rPr lang="en-US" dirty="0" err="1"/>
              <a:t>poisson</a:t>
            </a:r>
            <a:r>
              <a:rPr lang="en-US" dirty="0"/>
              <a:t> distribution, Bernoulli distribution</a:t>
            </a:r>
          </a:p>
          <a:p>
            <a:r>
              <a:rPr lang="en-US" dirty="0"/>
              <a:t>Choosing different distributions based on data’s discrete or continuous, symmetry in data, upper and lower </a:t>
            </a:r>
            <a:r>
              <a:rPr lang="en-US" dirty="0" err="1"/>
              <a:t>bounds,etc</a:t>
            </a:r>
            <a:r>
              <a:rPr lang="en-US" dirty="0"/>
              <a:t>.</a:t>
            </a:r>
            <a:endParaRPr lang="en-IN" dirty="0"/>
          </a:p>
        </p:txBody>
      </p:sp>
    </p:spTree>
    <p:extLst>
      <p:ext uri="{BB962C8B-B14F-4D97-AF65-F5344CB8AC3E}">
        <p14:creationId xmlns:p14="http://schemas.microsoft.com/office/powerpoint/2010/main" val="121333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C80A-02BD-1752-AB70-1BBD46B039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6BC348-DA68-6E6E-7233-7B75D7E2B5A6}"/>
              </a:ext>
            </a:extLst>
          </p:cNvPr>
          <p:cNvSpPr>
            <a:spLocks noGrp="1"/>
          </p:cNvSpPr>
          <p:nvPr>
            <p:ph idx="1"/>
          </p:nvPr>
        </p:nvSpPr>
        <p:spPr/>
        <p:txBody>
          <a:bodyPr>
            <a:normAutofit lnSpcReduction="10000"/>
          </a:bodyPr>
          <a:lstStyle/>
          <a:p>
            <a:r>
              <a:rPr lang="en-US" dirty="0"/>
              <a:t>Simulating </a:t>
            </a:r>
            <a:r>
              <a:rPr lang="en-US" dirty="0" err="1"/>
              <a:t>monty</a:t>
            </a:r>
            <a:r>
              <a:rPr lang="en-US" dirty="0"/>
              <a:t> hall problem</a:t>
            </a:r>
          </a:p>
          <a:p>
            <a:r>
              <a:rPr lang="en-US" dirty="0"/>
              <a:t>Discrete inverse transform -&gt; four methods to draw samples realizations of this discrete random variable –</a:t>
            </a:r>
          </a:p>
          <a:p>
            <a:pPr marL="457200" lvl="1" indent="0">
              <a:buNone/>
            </a:pPr>
            <a:r>
              <a:rPr lang="en-US" sz="2800" dirty="0"/>
              <a:t>Inverse transform method,</a:t>
            </a:r>
          </a:p>
          <a:p>
            <a:pPr marL="457200" lvl="1" indent="0">
              <a:buNone/>
            </a:pPr>
            <a:r>
              <a:rPr lang="en-US" sz="2800" dirty="0"/>
              <a:t>Acceptance-rejection technique,</a:t>
            </a:r>
          </a:p>
          <a:p>
            <a:pPr marL="457200" lvl="1" indent="0">
              <a:buNone/>
            </a:pPr>
            <a:r>
              <a:rPr lang="en-US" sz="2800" dirty="0"/>
              <a:t>Composition approach</a:t>
            </a:r>
          </a:p>
          <a:p>
            <a:pPr marL="457200" lvl="1" indent="0">
              <a:buNone/>
            </a:pPr>
            <a:r>
              <a:rPr lang="en-US" sz="2800" dirty="0"/>
              <a:t>Bernoulli factories.</a:t>
            </a:r>
          </a:p>
          <a:p>
            <a:pPr marL="457200" lvl="1" indent="0">
              <a:buNone/>
            </a:pPr>
            <a:endParaRPr lang="en-US" sz="2800" dirty="0"/>
          </a:p>
          <a:p>
            <a:pPr marL="457200" lvl="1" indent="0">
              <a:buNone/>
            </a:pPr>
            <a:r>
              <a:rPr lang="en-US" sz="2800" dirty="0"/>
              <a:t>Continuous accept-reject -&gt; generating continuous random variables.</a:t>
            </a:r>
          </a:p>
          <a:p>
            <a:pPr marL="457200" lvl="1" indent="0">
              <a:buNone/>
            </a:pPr>
            <a:endParaRPr lang="en-US" sz="2800" dirty="0"/>
          </a:p>
          <a:p>
            <a:endParaRPr lang="en-IN" dirty="0"/>
          </a:p>
        </p:txBody>
      </p:sp>
    </p:spTree>
    <p:extLst>
      <p:ext uri="{BB962C8B-B14F-4D97-AF65-F5344CB8AC3E}">
        <p14:creationId xmlns:p14="http://schemas.microsoft.com/office/powerpoint/2010/main" val="383170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9F23-09D4-5AAE-E17C-F95A1DB782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47CB34-0FEA-87E2-FC0E-C1D9FDBAC408}"/>
              </a:ext>
            </a:extLst>
          </p:cNvPr>
          <p:cNvSpPr>
            <a:spLocks noGrp="1"/>
          </p:cNvSpPr>
          <p:nvPr>
            <p:ph idx="1"/>
          </p:nvPr>
        </p:nvSpPr>
        <p:spPr/>
        <p:txBody>
          <a:bodyPr/>
          <a:lstStyle/>
          <a:p>
            <a:r>
              <a:rPr lang="en-US" dirty="0"/>
              <a:t>Drawing proposal and then </a:t>
            </a:r>
            <a:r>
              <a:rPr lang="en-US" dirty="0" err="1"/>
              <a:t>returing</a:t>
            </a:r>
            <a:r>
              <a:rPr lang="en-US" dirty="0"/>
              <a:t> accordingly as per value.</a:t>
            </a:r>
          </a:p>
          <a:p>
            <a:r>
              <a:rPr lang="en-US" dirty="0"/>
              <a:t>Implementing in different dimensions.</a:t>
            </a:r>
          </a:p>
          <a:p>
            <a:r>
              <a:rPr lang="en-US" dirty="0"/>
              <a:t>Stochastic Approaches for mass transfer unit operations : monte </a:t>
            </a:r>
            <a:r>
              <a:rPr lang="en-US" dirty="0" err="1"/>
              <a:t>carlo</a:t>
            </a:r>
            <a:r>
              <a:rPr lang="en-US" dirty="0"/>
              <a:t> method.</a:t>
            </a:r>
          </a:p>
          <a:p>
            <a:r>
              <a:rPr lang="en-US" dirty="0"/>
              <a:t>Defining a distribution of possible inputs for each input random variable.</a:t>
            </a:r>
          </a:p>
          <a:p>
            <a:r>
              <a:rPr lang="en-US" dirty="0"/>
              <a:t>Generating inputs randomly from those distributions.</a:t>
            </a:r>
          </a:p>
          <a:p>
            <a:r>
              <a:rPr lang="en-US" dirty="0"/>
              <a:t>Performing a deterministic computation using that set of inputs.</a:t>
            </a:r>
          </a:p>
          <a:p>
            <a:r>
              <a:rPr lang="en-US" dirty="0"/>
              <a:t>Aggregating the results of the individual computations to final result.</a:t>
            </a:r>
            <a:endParaRPr lang="en-IN" dirty="0"/>
          </a:p>
        </p:txBody>
      </p:sp>
    </p:spTree>
    <p:extLst>
      <p:ext uri="{BB962C8B-B14F-4D97-AF65-F5344CB8AC3E}">
        <p14:creationId xmlns:p14="http://schemas.microsoft.com/office/powerpoint/2010/main" val="190682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484</Words>
  <Application>Microsoft Office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Assignment PPT</vt:lpstr>
      <vt:lpstr>PowerPoint Presentation</vt:lpstr>
      <vt:lpstr>PowerPoint Presentation</vt:lpstr>
      <vt:lpstr>PowerPoint Presentation</vt:lpstr>
      <vt:lpstr>Monte Carlo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PPT</dc:title>
  <dc:creator>Madhav Lata</dc:creator>
  <cp:lastModifiedBy>Madhav Lata</cp:lastModifiedBy>
  <cp:revision>1</cp:revision>
  <dcterms:created xsi:type="dcterms:W3CDTF">2024-05-26T09:16:30Z</dcterms:created>
  <dcterms:modified xsi:type="dcterms:W3CDTF">2024-05-26T09:38:36Z</dcterms:modified>
</cp:coreProperties>
</file>