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2" y="0"/>
            <a:ext cx="12192003" cy="5030078"/>
          </a:xfrm>
          <a:prstGeom prst="rect">
            <a:avLst/>
          </a:prstGeom>
        </p:spPr>
      </p:pic>
      <p:grpSp>
        <p:nvGrpSpPr>
          <p:cNvPr id="27" name="Group 26"/>
          <p:cNvGrpSpPr/>
          <p:nvPr/>
        </p:nvGrpSpPr>
        <p:grpSpPr>
          <a:xfrm>
            <a:off x="661569" y="5451819"/>
            <a:ext cx="414064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2" name="Title 1"/>
          <p:cNvSpPr>
            <a:spLocks noGrp="1"/>
          </p:cNvSpPr>
          <p:nvPr>
            <p:ph type="ctrTitle" hasCustomPrompt="1"/>
          </p:nvPr>
        </p:nvSpPr>
        <p:spPr>
          <a:xfrm>
            <a:off x="661570" y="320635"/>
            <a:ext cx="9076197"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61568" y="2924299"/>
            <a:ext cx="9086152"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269295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2" y="6259484"/>
            <a:ext cx="12192003"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83E31297-7028-480D-A6B0-17FBC8396FB6}" type="slidenum">
              <a:rPr lang="en-IN" smtClean="0"/>
              <a:t>‹#›</a:t>
            </a:fld>
            <a:endParaRPr lang="en-IN"/>
          </a:p>
        </p:txBody>
      </p:sp>
      <p:sp>
        <p:nvSpPr>
          <p:cNvPr id="3" name="SmartArt Placeholder 2"/>
          <p:cNvSpPr>
            <a:spLocks noGrp="1"/>
          </p:cNvSpPr>
          <p:nvPr>
            <p:ph type="dgm" sz="quarter" idx="13"/>
          </p:nvPr>
        </p:nvSpPr>
        <p:spPr>
          <a:xfrm>
            <a:off x="177801" y="125414"/>
            <a:ext cx="11800417" cy="6008687"/>
          </a:xfrm>
        </p:spPr>
        <p:txBody>
          <a:bodyPr/>
          <a:lstStyle/>
          <a:p>
            <a:r>
              <a:rPr lang="en-US"/>
              <a:t>Click icon to add SmartArt graphic</a:t>
            </a:r>
          </a:p>
        </p:txBody>
      </p:sp>
    </p:spTree>
    <p:extLst>
      <p:ext uri="{BB962C8B-B14F-4D97-AF65-F5344CB8AC3E}">
        <p14:creationId xmlns:p14="http://schemas.microsoft.com/office/powerpoint/2010/main" val="232093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2"/>
            <a:ext cx="12192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83E31297-7028-480D-A6B0-17FBC8396FB6}" type="slidenum">
              <a:rPr lang="en-IN" smtClean="0"/>
              <a:t>‹#›</a:t>
            </a:fld>
            <a:endParaRPr lang="en-IN"/>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687" y="6367323"/>
            <a:ext cx="1680284" cy="394766"/>
          </a:xfrm>
          <a:prstGeom prst="rect">
            <a:avLst/>
          </a:prstGeom>
        </p:spPr>
      </p:pic>
      <p:sp>
        <p:nvSpPr>
          <p:cNvPr id="7" name="Title 1"/>
          <p:cNvSpPr>
            <a:spLocks noGrp="1"/>
          </p:cNvSpPr>
          <p:nvPr>
            <p:ph type="title"/>
          </p:nvPr>
        </p:nvSpPr>
        <p:spPr>
          <a:xfrm>
            <a:off x="506680" y="-4950"/>
            <a:ext cx="1117864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506680" y="1097281"/>
            <a:ext cx="1117864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930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12192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p:nvSpPr>
        <p:spPr>
          <a:xfrm>
            <a:off x="0" y="0"/>
            <a:ext cx="12192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83E31297-7028-480D-A6B0-17FBC8396FB6}" type="slidenum">
              <a:rPr lang="en-IN" smtClean="0"/>
              <a:t>‹#›</a:t>
            </a:fld>
            <a:endParaRPr lang="en-IN"/>
          </a:p>
        </p:txBody>
      </p:sp>
      <p:grpSp>
        <p:nvGrpSpPr>
          <p:cNvPr id="3" name="Group 2"/>
          <p:cNvGrpSpPr/>
          <p:nvPr/>
        </p:nvGrpSpPr>
        <p:grpSpPr>
          <a:xfrm>
            <a:off x="9685945" y="365741"/>
            <a:ext cx="2071076"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1458905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83E31297-7028-480D-A6B0-17FBC8396FB6}" type="slidenum">
              <a:rPr lang="en-IN" smtClean="0"/>
              <a:t>‹#›</a:t>
            </a:fld>
            <a:endParaRPr lang="en-IN"/>
          </a:p>
        </p:txBody>
      </p:sp>
    </p:spTree>
    <p:extLst>
      <p:ext uri="{BB962C8B-B14F-4D97-AF65-F5344CB8AC3E}">
        <p14:creationId xmlns:p14="http://schemas.microsoft.com/office/powerpoint/2010/main" val="159122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12192000" cy="5030078"/>
          </a:xfrm>
          <a:prstGeom prst="rect">
            <a:avLst/>
          </a:prstGeom>
        </p:spPr>
      </p:pic>
      <p:grpSp>
        <p:nvGrpSpPr>
          <p:cNvPr id="27" name="Group 26"/>
          <p:cNvGrpSpPr/>
          <p:nvPr/>
        </p:nvGrpSpPr>
        <p:grpSpPr>
          <a:xfrm>
            <a:off x="661569" y="5451819"/>
            <a:ext cx="414064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2" name="Title 1"/>
          <p:cNvSpPr>
            <a:spLocks noGrp="1"/>
          </p:cNvSpPr>
          <p:nvPr>
            <p:ph type="ctrTitle" hasCustomPrompt="1"/>
          </p:nvPr>
        </p:nvSpPr>
        <p:spPr>
          <a:xfrm>
            <a:off x="661570" y="320635"/>
            <a:ext cx="9076197"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661568" y="2924299"/>
            <a:ext cx="9086152"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74162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7"/>
            <a:ext cx="12192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3688" y="3242663"/>
            <a:ext cx="12192000" cy="3615334"/>
          </a:xfrm>
          <a:prstGeom prst="rect">
            <a:avLst/>
          </a:prstGeom>
        </p:spPr>
      </p:pic>
      <p:sp>
        <p:nvSpPr>
          <p:cNvPr id="9" name="Rectangle 8"/>
          <p:cNvSpPr/>
          <p:nvPr/>
        </p:nvSpPr>
        <p:spPr>
          <a:xfrm>
            <a:off x="-4" y="1"/>
            <a:ext cx="12191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0" name="Group 9"/>
          <p:cNvGrpSpPr/>
          <p:nvPr/>
        </p:nvGrpSpPr>
        <p:grpSpPr>
          <a:xfrm>
            <a:off x="661569" y="382677"/>
            <a:ext cx="414064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30" name="Text Placeholder 29"/>
          <p:cNvSpPr>
            <a:spLocks noGrp="1"/>
          </p:cNvSpPr>
          <p:nvPr>
            <p:ph type="body" sz="quarter" idx="13" hasCustomPrompt="1"/>
          </p:nvPr>
        </p:nvSpPr>
        <p:spPr>
          <a:xfrm>
            <a:off x="430847" y="1846264"/>
            <a:ext cx="11255271"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82000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5344885" y="-3604447"/>
            <a:ext cx="1502227" cy="12191996"/>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3"/>
            <a:ext cx="12192000" cy="3623223"/>
          </a:xfrm>
          <a:prstGeom prst="rect">
            <a:avLst/>
          </a:prstGeom>
        </p:spPr>
      </p:pic>
      <p:sp>
        <p:nvSpPr>
          <p:cNvPr id="9" name="Rectangle 8"/>
          <p:cNvSpPr/>
          <p:nvPr/>
        </p:nvSpPr>
        <p:spPr>
          <a:xfrm>
            <a:off x="-4" y="1"/>
            <a:ext cx="12191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0" name="Group 9"/>
          <p:cNvGrpSpPr/>
          <p:nvPr/>
        </p:nvGrpSpPr>
        <p:grpSpPr>
          <a:xfrm>
            <a:off x="661569" y="382677"/>
            <a:ext cx="414064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30" name="Text Placeholder 29"/>
          <p:cNvSpPr>
            <a:spLocks noGrp="1"/>
          </p:cNvSpPr>
          <p:nvPr>
            <p:ph type="body" sz="quarter" idx="13" hasCustomPrompt="1"/>
          </p:nvPr>
        </p:nvSpPr>
        <p:spPr>
          <a:xfrm>
            <a:off x="430847" y="1846264"/>
            <a:ext cx="11255271"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57372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83E31297-7028-480D-A6B0-17FBC8396FB6}" type="slidenum">
              <a:rPr lang="en-IN" smtClean="0"/>
              <a:t>‹#›</a:t>
            </a:fld>
            <a:endParaRPr lang="en-IN"/>
          </a:p>
        </p:txBody>
      </p:sp>
    </p:spTree>
    <p:extLst>
      <p:ext uri="{BB962C8B-B14F-4D97-AF65-F5344CB8AC3E}">
        <p14:creationId xmlns:p14="http://schemas.microsoft.com/office/powerpoint/2010/main" val="405522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06680" y="1481447"/>
            <a:ext cx="534548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83E31297-7028-480D-A6B0-17FBC8396FB6}" type="slidenum">
              <a:rPr lang="en-IN" smtClean="0"/>
              <a:t>‹#›</a:t>
            </a:fld>
            <a:endParaRPr lang="en-IN"/>
          </a:p>
        </p:txBody>
      </p:sp>
      <p:sp>
        <p:nvSpPr>
          <p:cNvPr id="7" name="Content Placeholder 2"/>
          <p:cNvSpPr>
            <a:spLocks noGrp="1"/>
          </p:cNvSpPr>
          <p:nvPr>
            <p:ph idx="13"/>
          </p:nvPr>
        </p:nvSpPr>
        <p:spPr>
          <a:xfrm>
            <a:off x="6192587" y="1481447"/>
            <a:ext cx="534548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604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83E31297-7028-480D-A6B0-17FBC8396FB6}" type="slidenum">
              <a:rPr lang="en-IN" smtClean="0"/>
              <a:t>‹#›</a:t>
            </a:fld>
            <a:endParaRPr lang="en-IN"/>
          </a:p>
        </p:txBody>
      </p:sp>
      <p:sp>
        <p:nvSpPr>
          <p:cNvPr id="8" name="Content Placeholder 5"/>
          <p:cNvSpPr>
            <a:spLocks noGrp="1"/>
          </p:cNvSpPr>
          <p:nvPr>
            <p:ph sz="quarter" idx="16" hasCustomPrompt="1"/>
          </p:nvPr>
        </p:nvSpPr>
        <p:spPr>
          <a:xfrm>
            <a:off x="6277878" y="1538840"/>
            <a:ext cx="5476991"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468155" y="1540359"/>
            <a:ext cx="5485205"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Edit Master text styles</a:t>
            </a:r>
          </a:p>
          <a:p>
            <a:pPr lvl="1"/>
            <a:r>
              <a:rPr lang="en-US"/>
              <a:t>Second level</a:t>
            </a:r>
          </a:p>
        </p:txBody>
      </p:sp>
      <p:sp>
        <p:nvSpPr>
          <p:cNvPr id="12" name="Content Placeholder 5"/>
          <p:cNvSpPr>
            <a:spLocks noGrp="1"/>
          </p:cNvSpPr>
          <p:nvPr>
            <p:ph sz="quarter" idx="18" hasCustomPrompt="1"/>
          </p:nvPr>
        </p:nvSpPr>
        <p:spPr>
          <a:xfrm>
            <a:off x="6277878" y="4099160"/>
            <a:ext cx="5476991"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468155" y="4100679"/>
            <a:ext cx="5485205"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Edit Master text styles</a:t>
            </a:r>
          </a:p>
          <a:p>
            <a:pPr lvl="1"/>
            <a:r>
              <a:rPr lang="en-US"/>
              <a:t>Second level</a:t>
            </a:r>
          </a:p>
        </p:txBody>
      </p:sp>
    </p:spTree>
    <p:extLst>
      <p:ext uri="{BB962C8B-B14F-4D97-AF65-F5344CB8AC3E}">
        <p14:creationId xmlns:p14="http://schemas.microsoft.com/office/powerpoint/2010/main" val="2888707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2" y="6259484"/>
            <a:ext cx="12192003"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83E31297-7028-480D-A6B0-17FBC8396FB6}" type="slidenum">
              <a:rPr lang="en-IN" smtClean="0"/>
              <a:t>‹#›</a:t>
            </a:fld>
            <a:endParaRPr lang="en-IN"/>
          </a:p>
        </p:txBody>
      </p:sp>
      <p:sp>
        <p:nvSpPr>
          <p:cNvPr id="46" name="Content Placeholder 45"/>
          <p:cNvSpPr>
            <a:spLocks noGrp="1"/>
          </p:cNvSpPr>
          <p:nvPr>
            <p:ph sz="quarter" idx="13"/>
          </p:nvPr>
        </p:nvSpPr>
        <p:spPr>
          <a:xfrm>
            <a:off x="209551" y="133350"/>
            <a:ext cx="11768667" cy="5951538"/>
          </a:xfrm>
        </p:spPr>
        <p:txBody>
          <a:bodyPr/>
          <a:lstStyle>
            <a:lvl1pPr marL="0" indent="0">
              <a:buNone/>
              <a:defRPr/>
            </a:lvl1pPr>
          </a:lstStyle>
          <a:p>
            <a:pPr lvl="0"/>
            <a:r>
              <a:rPr lang="en-US"/>
              <a:t>Edit Master text styles</a:t>
            </a:r>
          </a:p>
        </p:txBody>
      </p:sp>
    </p:spTree>
    <p:extLst>
      <p:ext uri="{BB962C8B-B14F-4D97-AF65-F5344CB8AC3E}">
        <p14:creationId xmlns:p14="http://schemas.microsoft.com/office/powerpoint/2010/main" val="3067970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12192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83E31297-7028-480D-A6B0-17FBC8396FB6}" type="slidenum">
              <a:rPr lang="en-IN" smtClean="0"/>
              <a:t>‹#›</a:t>
            </a:fld>
            <a:endParaRPr lang="en-IN"/>
          </a:p>
        </p:txBody>
      </p:sp>
      <p:grpSp>
        <p:nvGrpSpPr>
          <p:cNvPr id="7" name="Group 6"/>
          <p:cNvGrpSpPr/>
          <p:nvPr/>
        </p:nvGrpSpPr>
        <p:grpSpPr>
          <a:xfrm>
            <a:off x="9685945" y="365741"/>
            <a:ext cx="2071076"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385858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nvGrpSpPr>
          <p:cNvPr id="30" name="Group 29"/>
          <p:cNvGrpSpPr/>
          <p:nvPr/>
        </p:nvGrpSpPr>
        <p:grpSpPr>
          <a:xfrm>
            <a:off x="9685945" y="365741"/>
            <a:ext cx="2071076"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3" name="Text Placeholder 2"/>
          <p:cNvSpPr>
            <a:spLocks noGrp="1"/>
          </p:cNvSpPr>
          <p:nvPr>
            <p:ph type="body" idx="1"/>
          </p:nvPr>
        </p:nvSpPr>
        <p:spPr>
          <a:xfrm>
            <a:off x="506680" y="1481447"/>
            <a:ext cx="1117864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0830343" y="6363713"/>
            <a:ext cx="1148895" cy="365125"/>
          </a:xfrm>
          <a:prstGeom prst="rect">
            <a:avLst/>
          </a:prstGeom>
        </p:spPr>
        <p:txBody>
          <a:bodyPr vert="horz" lIns="91440" tIns="45720" rIns="91440" bIns="45720" rtlCol="0" anchor="ctr"/>
          <a:lstStyle>
            <a:lvl1pPr algn="r">
              <a:defRPr sz="1200" b="0">
                <a:solidFill>
                  <a:schemeClr val="accent2"/>
                </a:solidFill>
              </a:defRPr>
            </a:lvl1pPr>
          </a:lstStyle>
          <a:p>
            <a:fld id="{83E31297-7028-480D-A6B0-17FBC8396FB6}" type="slidenum">
              <a:rPr lang="en-IN" smtClean="0"/>
              <a:t>‹#›</a:t>
            </a:fld>
            <a:endParaRPr lang="en-IN"/>
          </a:p>
        </p:txBody>
      </p:sp>
      <p:sp>
        <p:nvSpPr>
          <p:cNvPr id="2" name="Title Placeholder 1"/>
          <p:cNvSpPr>
            <a:spLocks noGrp="1"/>
          </p:cNvSpPr>
          <p:nvPr>
            <p:ph type="title"/>
          </p:nvPr>
        </p:nvSpPr>
        <p:spPr>
          <a:xfrm>
            <a:off x="506681" y="-4950"/>
            <a:ext cx="8296895"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7335620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5015" y="1054086"/>
            <a:ext cx="8637073" cy="2541431"/>
          </a:xfrm>
        </p:spPr>
        <p:txBody>
          <a:bodyPr/>
          <a:lstStyle/>
          <a:p>
            <a:r>
              <a:rPr lang="en-IN" dirty="0"/>
              <a:t>AWS Compute</a:t>
            </a:r>
          </a:p>
        </p:txBody>
      </p:sp>
    </p:spTree>
    <p:extLst>
      <p:ext uri="{BB962C8B-B14F-4D97-AF65-F5344CB8AC3E}">
        <p14:creationId xmlns:p14="http://schemas.microsoft.com/office/powerpoint/2010/main" val="2139003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E871-6FEA-4860-934D-A83650830ED4}"/>
              </a:ext>
            </a:extLst>
          </p:cNvPr>
          <p:cNvSpPr>
            <a:spLocks noGrp="1"/>
          </p:cNvSpPr>
          <p:nvPr>
            <p:ph type="title"/>
          </p:nvPr>
        </p:nvSpPr>
        <p:spPr>
          <a:xfrm>
            <a:off x="1451578" y="1391655"/>
            <a:ext cx="9603275" cy="1049235"/>
          </a:xfrm>
        </p:spPr>
        <p:txBody>
          <a:bodyPr/>
          <a:lstStyle/>
          <a:p>
            <a:r>
              <a:rPr lang="en-IN" dirty="0"/>
              <a:t>s</a:t>
            </a:r>
          </a:p>
        </p:txBody>
      </p:sp>
      <p:sp>
        <p:nvSpPr>
          <p:cNvPr id="6" name="TextBox 5">
            <a:extLst>
              <a:ext uri="{FF2B5EF4-FFF2-40B4-BE49-F238E27FC236}">
                <a16:creationId xmlns:a16="http://schemas.microsoft.com/office/drawing/2014/main" id="{86A6D50C-D4DF-4B91-8C57-7D29826CDDA7}"/>
              </a:ext>
            </a:extLst>
          </p:cNvPr>
          <p:cNvSpPr txBox="1"/>
          <p:nvPr/>
        </p:nvSpPr>
        <p:spPr>
          <a:xfrm>
            <a:off x="1451578" y="2080591"/>
            <a:ext cx="9603275" cy="2862322"/>
          </a:xfrm>
          <a:prstGeom prst="rect">
            <a:avLst/>
          </a:prstGeom>
          <a:noFill/>
        </p:spPr>
        <p:txBody>
          <a:bodyPr wrap="square" rtlCol="0">
            <a:spAutoFit/>
          </a:bodyPr>
          <a:lstStyle/>
          <a:p>
            <a:r>
              <a:rPr lang="en-IN" b="1" u="sng" dirty="0"/>
              <a:t>General Purpose SSD (gp2) </a:t>
            </a:r>
            <a:r>
              <a:rPr lang="en-IN" dirty="0"/>
              <a:t>: It balances price performance for a wide variety of transactional workloads.</a:t>
            </a:r>
          </a:p>
          <a:p>
            <a:endParaRPr lang="en-IN" dirty="0"/>
          </a:p>
          <a:p>
            <a:r>
              <a:rPr lang="en-IN" b="1" u="sng" dirty="0"/>
              <a:t>Provisioned IOPS SSD (io1) </a:t>
            </a:r>
            <a:r>
              <a:rPr lang="en-IN" dirty="0"/>
              <a:t>: Highest performance SSD volume designed for latency-sensitive transactional workloads. </a:t>
            </a:r>
          </a:p>
          <a:p>
            <a:endParaRPr lang="en-IN" dirty="0"/>
          </a:p>
          <a:p>
            <a:r>
              <a:rPr lang="en-IN" b="1" u="sng" dirty="0"/>
              <a:t>Throughput Optimized HDD (st1) </a:t>
            </a:r>
            <a:r>
              <a:rPr lang="en-IN" dirty="0"/>
              <a:t>: Low cost HDD volume designed for frequently accessed, throughput intensive workloads</a:t>
            </a:r>
          </a:p>
          <a:p>
            <a:endParaRPr lang="en-IN" b="1" u="sng" dirty="0"/>
          </a:p>
          <a:p>
            <a:r>
              <a:rPr lang="en-IN" b="1" u="sng" dirty="0"/>
              <a:t>Cold HDD (sc1) </a:t>
            </a:r>
            <a:r>
              <a:rPr lang="en-IN" dirty="0"/>
              <a:t>: Lowest cost HDD volume designed for less frequently accessed workloads.</a:t>
            </a:r>
          </a:p>
        </p:txBody>
      </p:sp>
      <p:sp>
        <p:nvSpPr>
          <p:cNvPr id="4" name="Title 1">
            <a:extLst>
              <a:ext uri="{FF2B5EF4-FFF2-40B4-BE49-F238E27FC236}">
                <a16:creationId xmlns:a16="http://schemas.microsoft.com/office/drawing/2014/main" id="{5FE9E058-D703-4CB5-AB5D-C1E1CF248313}"/>
              </a:ext>
            </a:extLst>
          </p:cNvPr>
          <p:cNvSpPr txBox="1">
            <a:spLocks/>
          </p:cNvSpPr>
          <p:nvPr/>
        </p:nvSpPr>
        <p:spPr>
          <a:xfrm>
            <a:off x="360907" y="194009"/>
            <a:ext cx="8296895" cy="12241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b="1" kern="1200" spc="100" baseline="0">
                <a:solidFill>
                  <a:schemeClr val="bg1"/>
                </a:solidFill>
                <a:latin typeface="Arial" panose="020B0604020202020204" pitchFamily="34" charset="0"/>
                <a:ea typeface="+mj-ea"/>
                <a:cs typeface="Arial" panose="020B0604020202020204" pitchFamily="34" charset="0"/>
              </a:defRPr>
            </a:lvl1pPr>
          </a:lstStyle>
          <a:p>
            <a:r>
              <a:rPr lang="en-IN" dirty="0"/>
              <a:t>AWS EC2 Instance Volume Types</a:t>
            </a:r>
          </a:p>
        </p:txBody>
      </p:sp>
    </p:spTree>
    <p:extLst>
      <p:ext uri="{BB962C8B-B14F-4D97-AF65-F5344CB8AC3E}">
        <p14:creationId xmlns:p14="http://schemas.microsoft.com/office/powerpoint/2010/main" val="1747082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B0024-A0E3-4FC3-B54B-A1E322377DD1}"/>
              </a:ext>
            </a:extLst>
          </p:cNvPr>
          <p:cNvSpPr>
            <a:spLocks noGrp="1"/>
          </p:cNvSpPr>
          <p:nvPr>
            <p:ph type="title"/>
          </p:nvPr>
        </p:nvSpPr>
        <p:spPr>
          <a:xfrm>
            <a:off x="192622" y="318228"/>
            <a:ext cx="9603275" cy="1049235"/>
          </a:xfrm>
        </p:spPr>
        <p:txBody>
          <a:bodyPr/>
          <a:lstStyle/>
          <a:p>
            <a:r>
              <a:rPr lang="en-IN" dirty="0"/>
              <a:t>AMI : Amazon Machine Image</a:t>
            </a:r>
          </a:p>
        </p:txBody>
      </p:sp>
      <p:sp>
        <p:nvSpPr>
          <p:cNvPr id="4" name="TextBox 3">
            <a:extLst>
              <a:ext uri="{FF2B5EF4-FFF2-40B4-BE49-F238E27FC236}">
                <a16:creationId xmlns:a16="http://schemas.microsoft.com/office/drawing/2014/main" id="{7FA0E36C-4F40-4147-94AD-56BBBDB5C0D5}"/>
              </a:ext>
            </a:extLst>
          </p:cNvPr>
          <p:cNvSpPr txBox="1"/>
          <p:nvPr/>
        </p:nvSpPr>
        <p:spPr>
          <a:xfrm>
            <a:off x="1294362" y="1856549"/>
            <a:ext cx="9603275" cy="2862322"/>
          </a:xfrm>
          <a:prstGeom prst="rect">
            <a:avLst/>
          </a:prstGeom>
          <a:noFill/>
        </p:spPr>
        <p:txBody>
          <a:bodyPr wrap="square" rtlCol="0">
            <a:spAutoFit/>
          </a:bodyPr>
          <a:lstStyle/>
          <a:p>
            <a:r>
              <a:rPr lang="en-IN" dirty="0"/>
              <a:t>An Amazon Machine Image (AMI) provides the information required to launch an instance, which is a virtual server in the cloud. You must specify a source AMI when you launch an instance. You can launch multiple instances from a single AMI when you need multiple instances with the same configuration. You can use different AMIs to launch instances when you need instances with different configurations. </a:t>
            </a:r>
          </a:p>
          <a:p>
            <a:r>
              <a:rPr lang="en-IN" dirty="0"/>
              <a:t>An AMI includes the following:</a:t>
            </a:r>
          </a:p>
          <a:p>
            <a:pPr marL="285750" indent="-285750">
              <a:buFont typeface="Arial" panose="020B0604020202020204" pitchFamily="34" charset="0"/>
              <a:buChar char="•"/>
            </a:pPr>
            <a:r>
              <a:rPr lang="en-IN" dirty="0"/>
              <a:t>A template for the root volume for the instance (for example, an operating system, an application server, and applications) </a:t>
            </a:r>
          </a:p>
          <a:p>
            <a:pPr marL="285750" indent="-285750">
              <a:buFont typeface="Arial" panose="020B0604020202020204" pitchFamily="34" charset="0"/>
              <a:buChar char="•"/>
            </a:pPr>
            <a:r>
              <a:rPr lang="en-IN" dirty="0"/>
              <a:t>Launch permissions that control which AWS accounts can use the AMI to launch instances</a:t>
            </a:r>
          </a:p>
          <a:p>
            <a:pPr marL="285750" indent="-285750">
              <a:buFont typeface="Arial" panose="020B0604020202020204" pitchFamily="34" charset="0"/>
              <a:buChar char="•"/>
            </a:pPr>
            <a:r>
              <a:rPr lang="en-IN" dirty="0"/>
              <a:t>A block device mapping that specifies the volumes to attach to the instance when it's launched </a:t>
            </a:r>
          </a:p>
          <a:p>
            <a:endParaRPr lang="en-IN" dirty="0"/>
          </a:p>
        </p:txBody>
      </p:sp>
    </p:spTree>
    <p:extLst>
      <p:ext uri="{BB962C8B-B14F-4D97-AF65-F5344CB8AC3E}">
        <p14:creationId xmlns:p14="http://schemas.microsoft.com/office/powerpoint/2010/main" val="1407175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05478-2EFF-4FA4-A85D-19F7FF8EF092}"/>
              </a:ext>
            </a:extLst>
          </p:cNvPr>
          <p:cNvSpPr>
            <a:spLocks noGrp="1"/>
          </p:cNvSpPr>
          <p:nvPr>
            <p:ph type="title"/>
          </p:nvPr>
        </p:nvSpPr>
        <p:spPr>
          <a:xfrm>
            <a:off x="1347370" y="1391655"/>
            <a:ext cx="9603275" cy="1049235"/>
          </a:xfrm>
        </p:spPr>
        <p:txBody>
          <a:bodyPr/>
          <a:lstStyle/>
          <a:p>
            <a:r>
              <a:rPr lang="en-IN" dirty="0"/>
              <a:t>SSH </a:t>
            </a:r>
          </a:p>
        </p:txBody>
      </p:sp>
      <p:sp>
        <p:nvSpPr>
          <p:cNvPr id="3" name="Content Placeholder 2">
            <a:extLst>
              <a:ext uri="{FF2B5EF4-FFF2-40B4-BE49-F238E27FC236}">
                <a16:creationId xmlns:a16="http://schemas.microsoft.com/office/drawing/2014/main" id="{5B303BB5-9A23-4F06-B0F3-75BDF44C59A9}"/>
              </a:ext>
            </a:extLst>
          </p:cNvPr>
          <p:cNvSpPr>
            <a:spLocks noGrp="1"/>
          </p:cNvSpPr>
          <p:nvPr>
            <p:ph idx="1"/>
          </p:nvPr>
        </p:nvSpPr>
        <p:spPr/>
        <p:txBody>
          <a:bodyPr>
            <a:normAutofit/>
          </a:bodyPr>
          <a:lstStyle/>
          <a:p>
            <a:r>
              <a:rPr lang="en-IN" sz="1800" dirty="0">
                <a:latin typeface="+mn-lt"/>
              </a:rPr>
              <a:t>SSH, also known as Secure Socket Shell, is a network protocol that provides administrators with a secure way to access a remote computer. SSH also refers to the suite of utilities that implement the protocol.</a:t>
            </a:r>
          </a:p>
          <a:p>
            <a:r>
              <a:rPr lang="en-IN" sz="1800" dirty="0">
                <a:latin typeface="+mn-lt"/>
              </a:rPr>
              <a:t>To SSH into an EC2 instance </a:t>
            </a:r>
          </a:p>
          <a:p>
            <a:r>
              <a:rPr lang="en-IN" sz="1800" dirty="0">
                <a:latin typeface="+mn-lt"/>
              </a:rPr>
              <a:t>Linux : Open Terminal . Type </a:t>
            </a:r>
            <a:r>
              <a:rPr lang="en-IN" sz="1800" dirty="0" err="1">
                <a:latin typeface="+mn-lt"/>
              </a:rPr>
              <a:t>ssh</a:t>
            </a:r>
            <a:r>
              <a:rPr lang="en-IN" sz="1800" dirty="0">
                <a:latin typeface="+mn-lt"/>
              </a:rPr>
              <a:t> ec2-user@&lt;Public IPV4&gt; -</a:t>
            </a:r>
            <a:r>
              <a:rPr lang="en-IN" sz="1800" dirty="0" err="1">
                <a:latin typeface="+mn-lt"/>
              </a:rPr>
              <a:t>i</a:t>
            </a:r>
            <a:r>
              <a:rPr lang="en-IN" sz="1800" dirty="0">
                <a:latin typeface="+mn-lt"/>
              </a:rPr>
              <a:t> &lt;</a:t>
            </a:r>
            <a:r>
              <a:rPr lang="en-IN" sz="1800" dirty="0" err="1">
                <a:latin typeface="+mn-lt"/>
              </a:rPr>
              <a:t>PrivateKey</a:t>
            </a:r>
            <a:r>
              <a:rPr lang="en-IN" sz="1800" dirty="0">
                <a:latin typeface="+mn-lt"/>
              </a:rPr>
              <a:t>&gt;</a:t>
            </a:r>
          </a:p>
          <a:p>
            <a:r>
              <a:rPr lang="en-IN" sz="1800" dirty="0">
                <a:latin typeface="+mn-lt"/>
              </a:rPr>
              <a:t>Windows : Use Putty and </a:t>
            </a:r>
            <a:r>
              <a:rPr lang="en-IN" sz="1800" dirty="0" err="1">
                <a:latin typeface="+mn-lt"/>
              </a:rPr>
              <a:t>PuttyGen</a:t>
            </a:r>
            <a:endParaRPr lang="en-IN" sz="1800" dirty="0">
              <a:latin typeface="+mn-lt"/>
            </a:endParaRPr>
          </a:p>
        </p:txBody>
      </p:sp>
      <p:sp>
        <p:nvSpPr>
          <p:cNvPr id="4" name="Title 1">
            <a:extLst>
              <a:ext uri="{FF2B5EF4-FFF2-40B4-BE49-F238E27FC236}">
                <a16:creationId xmlns:a16="http://schemas.microsoft.com/office/drawing/2014/main" id="{64478448-4372-4086-B38B-069074293DA9}"/>
              </a:ext>
            </a:extLst>
          </p:cNvPr>
          <p:cNvSpPr txBox="1">
            <a:spLocks/>
          </p:cNvSpPr>
          <p:nvPr/>
        </p:nvSpPr>
        <p:spPr>
          <a:xfrm>
            <a:off x="506680" y="310306"/>
            <a:ext cx="8296895" cy="12241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b="1" kern="1200" spc="100" baseline="0">
                <a:solidFill>
                  <a:schemeClr val="bg1"/>
                </a:solidFill>
                <a:latin typeface="Arial" panose="020B0604020202020204" pitchFamily="34" charset="0"/>
                <a:ea typeface="+mj-ea"/>
                <a:cs typeface="Arial" panose="020B0604020202020204" pitchFamily="34" charset="0"/>
              </a:defRPr>
            </a:lvl1pPr>
          </a:lstStyle>
          <a:p>
            <a:r>
              <a:rPr lang="en-IN" dirty="0"/>
              <a:t>SSH?</a:t>
            </a:r>
          </a:p>
        </p:txBody>
      </p:sp>
    </p:spTree>
    <p:extLst>
      <p:ext uri="{BB962C8B-B14F-4D97-AF65-F5344CB8AC3E}">
        <p14:creationId xmlns:p14="http://schemas.microsoft.com/office/powerpoint/2010/main" val="2083126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380" y="325972"/>
            <a:ext cx="9603275" cy="1049235"/>
          </a:xfrm>
        </p:spPr>
        <p:txBody>
          <a:bodyPr/>
          <a:lstStyle/>
          <a:p>
            <a:r>
              <a:rPr lang="en-IN" dirty="0"/>
              <a:t>AWS EC2</a:t>
            </a:r>
          </a:p>
        </p:txBody>
      </p:sp>
      <p:sp>
        <p:nvSpPr>
          <p:cNvPr id="3" name="Content Placeholder 2"/>
          <p:cNvSpPr>
            <a:spLocks noGrp="1"/>
          </p:cNvSpPr>
          <p:nvPr>
            <p:ph idx="1"/>
          </p:nvPr>
        </p:nvSpPr>
        <p:spPr/>
        <p:txBody>
          <a:bodyPr>
            <a:normAutofit/>
          </a:bodyPr>
          <a:lstStyle/>
          <a:p>
            <a:r>
              <a:rPr lang="en-IN" sz="2400" dirty="0">
                <a:latin typeface="+mn-lt"/>
              </a:rPr>
              <a:t>Amazon Elastic Compute Cloud (Amazon EC2) is a web service that provides secure, resizable compute capacity in the cloud. It is designed to make web-scale cloud computing easier for developers.</a:t>
            </a:r>
          </a:p>
        </p:txBody>
      </p:sp>
    </p:spTree>
    <p:extLst>
      <p:ext uri="{BB962C8B-B14F-4D97-AF65-F5344CB8AC3E}">
        <p14:creationId xmlns:p14="http://schemas.microsoft.com/office/powerpoint/2010/main" val="3521034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884" y="221423"/>
            <a:ext cx="9603275" cy="1049235"/>
          </a:xfrm>
        </p:spPr>
        <p:txBody>
          <a:bodyPr/>
          <a:lstStyle/>
          <a:p>
            <a:r>
              <a:rPr lang="en-IN" dirty="0"/>
              <a:t>AWS EC2 Pricing Models</a:t>
            </a:r>
          </a:p>
        </p:txBody>
      </p:sp>
      <p:sp>
        <p:nvSpPr>
          <p:cNvPr id="3" name="Content Placeholder 2"/>
          <p:cNvSpPr>
            <a:spLocks noGrp="1"/>
          </p:cNvSpPr>
          <p:nvPr>
            <p:ph idx="1"/>
          </p:nvPr>
        </p:nvSpPr>
        <p:spPr/>
        <p:txBody>
          <a:bodyPr>
            <a:normAutofit/>
          </a:bodyPr>
          <a:lstStyle/>
          <a:p>
            <a:r>
              <a:rPr lang="en-IN" sz="2400" dirty="0">
                <a:latin typeface="+mn-lt"/>
              </a:rPr>
              <a:t>Amazon EC2 Spot Instances </a:t>
            </a:r>
          </a:p>
          <a:p>
            <a:r>
              <a:rPr lang="en-IN" sz="2400" dirty="0">
                <a:latin typeface="+mn-lt"/>
              </a:rPr>
              <a:t>Amazon EC2 Reserved Instances</a:t>
            </a:r>
          </a:p>
          <a:p>
            <a:r>
              <a:rPr lang="en-IN" sz="2400" dirty="0">
                <a:latin typeface="+mn-lt"/>
              </a:rPr>
              <a:t>Amazon EC2 Dedicated Hosts</a:t>
            </a:r>
          </a:p>
          <a:p>
            <a:r>
              <a:rPr lang="en-IN" sz="2400" dirty="0">
                <a:latin typeface="+mn-lt"/>
              </a:rPr>
              <a:t>Amazon EC2 On-Demand Instances</a:t>
            </a:r>
          </a:p>
        </p:txBody>
      </p:sp>
    </p:spTree>
    <p:extLst>
      <p:ext uri="{BB962C8B-B14F-4D97-AF65-F5344CB8AC3E}">
        <p14:creationId xmlns:p14="http://schemas.microsoft.com/office/powerpoint/2010/main" val="4268049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901" y="325972"/>
            <a:ext cx="9603275" cy="1049235"/>
          </a:xfrm>
        </p:spPr>
        <p:txBody>
          <a:bodyPr/>
          <a:lstStyle/>
          <a:p>
            <a:r>
              <a:rPr lang="en-IN" dirty="0"/>
              <a:t>Amazon EC2 Spot Instances</a:t>
            </a:r>
          </a:p>
        </p:txBody>
      </p:sp>
      <p:sp>
        <p:nvSpPr>
          <p:cNvPr id="3" name="Content Placeholder 2"/>
          <p:cNvSpPr>
            <a:spLocks noGrp="1"/>
          </p:cNvSpPr>
          <p:nvPr>
            <p:ph idx="1"/>
          </p:nvPr>
        </p:nvSpPr>
        <p:spPr/>
        <p:txBody>
          <a:bodyPr>
            <a:normAutofit/>
          </a:bodyPr>
          <a:lstStyle/>
          <a:p>
            <a:r>
              <a:rPr lang="en-IN" sz="2400" dirty="0">
                <a:latin typeface="+mn-lt"/>
              </a:rPr>
              <a:t>To use Spot Instances, create a Spot Instance request or a Spot Fleet request. The request can include the maximum price that you are willing to pay per hour per instance (the default is the On-Demand price), and other constraints such as the instance type and Availability Zone. If your maximum price exceeds the current Spot price for the specified instance, and capacity is available, your request is fulfilled immediately. Otherwise, the request is fulfilled whenever the maximum price exceeds the Spot price and the capacity is available. Spot Instances run until you terminate them or until Amazon EC2 must interrupt them (known as a Spot Instance interruption).</a:t>
            </a:r>
          </a:p>
        </p:txBody>
      </p:sp>
    </p:spTree>
    <p:extLst>
      <p:ext uri="{BB962C8B-B14F-4D97-AF65-F5344CB8AC3E}">
        <p14:creationId xmlns:p14="http://schemas.microsoft.com/office/powerpoint/2010/main" val="3454599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884" y="181669"/>
            <a:ext cx="9603275" cy="1049235"/>
          </a:xfrm>
        </p:spPr>
        <p:txBody>
          <a:bodyPr/>
          <a:lstStyle/>
          <a:p>
            <a:r>
              <a:rPr lang="en-IN" dirty="0"/>
              <a:t>AMAZON EC2 Reserved Instances</a:t>
            </a:r>
          </a:p>
        </p:txBody>
      </p:sp>
      <p:sp>
        <p:nvSpPr>
          <p:cNvPr id="3" name="Content Placeholder 2"/>
          <p:cNvSpPr>
            <a:spLocks noGrp="1"/>
          </p:cNvSpPr>
          <p:nvPr>
            <p:ph idx="1"/>
          </p:nvPr>
        </p:nvSpPr>
        <p:spPr>
          <a:xfrm>
            <a:off x="506680" y="1719986"/>
            <a:ext cx="11178640" cy="4525963"/>
          </a:xfrm>
        </p:spPr>
        <p:txBody>
          <a:bodyPr>
            <a:normAutofit/>
          </a:bodyPr>
          <a:lstStyle/>
          <a:p>
            <a:r>
              <a:rPr lang="en-IN" sz="2400" dirty="0">
                <a:latin typeface="+mn-lt"/>
              </a:rPr>
              <a:t>A Reserved Instance is a reservation of resources and capacity, for either one or three years, for a particular Availability Zone within a region. Unlike on-demand, when you purchase a reservation, you commit to paying for all of the hours of the 1- or 3-year term; in exchange, the hourly rate is lowered significantly.</a:t>
            </a:r>
          </a:p>
        </p:txBody>
      </p:sp>
    </p:spTree>
    <p:extLst>
      <p:ext uri="{BB962C8B-B14F-4D97-AF65-F5344CB8AC3E}">
        <p14:creationId xmlns:p14="http://schemas.microsoft.com/office/powerpoint/2010/main" val="651984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4AF22-C06D-48AB-9A3D-7637994F8E3E}"/>
              </a:ext>
            </a:extLst>
          </p:cNvPr>
          <p:cNvSpPr>
            <a:spLocks noGrp="1"/>
          </p:cNvSpPr>
          <p:nvPr>
            <p:ph type="title"/>
          </p:nvPr>
        </p:nvSpPr>
        <p:spPr/>
        <p:txBody>
          <a:bodyPr/>
          <a:lstStyle/>
          <a:p>
            <a:r>
              <a:rPr lang="en-IN" dirty="0"/>
              <a:t>Where to view reserved instances on the management console?</a:t>
            </a:r>
          </a:p>
        </p:txBody>
      </p:sp>
      <p:pic>
        <p:nvPicPr>
          <p:cNvPr id="4" name="Picture 3">
            <a:extLst>
              <a:ext uri="{FF2B5EF4-FFF2-40B4-BE49-F238E27FC236}">
                <a16:creationId xmlns:a16="http://schemas.microsoft.com/office/drawing/2014/main" id="{725B7786-4F9A-40A8-8514-41D76DD7113F}"/>
              </a:ext>
            </a:extLst>
          </p:cNvPr>
          <p:cNvPicPr>
            <a:picLocks noChangeAspect="1"/>
          </p:cNvPicPr>
          <p:nvPr/>
        </p:nvPicPr>
        <p:blipFill>
          <a:blip r:embed="rId2"/>
          <a:stretch>
            <a:fillRect/>
          </a:stretch>
        </p:blipFill>
        <p:spPr>
          <a:xfrm>
            <a:off x="2153478" y="1686571"/>
            <a:ext cx="7885044" cy="4433172"/>
          </a:xfrm>
          <a:prstGeom prst="rect">
            <a:avLst/>
          </a:prstGeom>
        </p:spPr>
      </p:pic>
    </p:spTree>
    <p:extLst>
      <p:ext uri="{BB962C8B-B14F-4D97-AF65-F5344CB8AC3E}">
        <p14:creationId xmlns:p14="http://schemas.microsoft.com/office/powerpoint/2010/main" val="766946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893" y="259711"/>
            <a:ext cx="9603275" cy="1049235"/>
          </a:xfrm>
        </p:spPr>
        <p:txBody>
          <a:bodyPr/>
          <a:lstStyle/>
          <a:p>
            <a:r>
              <a:rPr lang="en-IN" dirty="0"/>
              <a:t>Amazon EC2 Dedicated Hosts</a:t>
            </a:r>
          </a:p>
        </p:txBody>
      </p:sp>
      <p:sp>
        <p:nvSpPr>
          <p:cNvPr id="3" name="Content Placeholder 2"/>
          <p:cNvSpPr>
            <a:spLocks noGrp="1"/>
          </p:cNvSpPr>
          <p:nvPr>
            <p:ph idx="1"/>
          </p:nvPr>
        </p:nvSpPr>
        <p:spPr>
          <a:xfrm>
            <a:off x="506680" y="1547708"/>
            <a:ext cx="11178640" cy="4525963"/>
          </a:xfrm>
        </p:spPr>
        <p:txBody>
          <a:bodyPr>
            <a:normAutofit/>
          </a:bodyPr>
          <a:lstStyle/>
          <a:p>
            <a:r>
              <a:rPr lang="en-IN" sz="2400" dirty="0">
                <a:latin typeface="+mn-lt"/>
              </a:rPr>
              <a:t>An Amazon EC2 Dedicated Host is a physical server with EC2 instance capacity fully dedicated to your use. Dedicated Hosts can help you address compliance requirements and reduce costs by allowing you to use your existing server-bound software licenses</a:t>
            </a:r>
          </a:p>
          <a:p>
            <a:pPr marL="0" indent="0">
              <a:buNone/>
            </a:pPr>
            <a:r>
              <a:rPr lang="en-IN" sz="2400" dirty="0">
                <a:latin typeface="+mn-lt"/>
              </a:rPr>
              <a:t>Benefits : </a:t>
            </a:r>
          </a:p>
          <a:p>
            <a:r>
              <a:rPr lang="en-IN" sz="2400" dirty="0">
                <a:latin typeface="+mn-lt"/>
              </a:rPr>
              <a:t>Save money on licensing costs.</a:t>
            </a:r>
          </a:p>
          <a:p>
            <a:r>
              <a:rPr lang="en-IN" sz="2400" dirty="0">
                <a:latin typeface="+mn-lt"/>
              </a:rPr>
              <a:t>Help Meet Compliance and Regulatory Requirements</a:t>
            </a:r>
          </a:p>
          <a:p>
            <a:endParaRPr lang="en-IN" sz="2400" dirty="0">
              <a:latin typeface="+mn-lt"/>
            </a:endParaRPr>
          </a:p>
        </p:txBody>
      </p:sp>
    </p:spTree>
    <p:extLst>
      <p:ext uri="{BB962C8B-B14F-4D97-AF65-F5344CB8AC3E}">
        <p14:creationId xmlns:p14="http://schemas.microsoft.com/office/powerpoint/2010/main" val="4091684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645" y="325972"/>
            <a:ext cx="9603275" cy="1049235"/>
          </a:xfrm>
        </p:spPr>
        <p:txBody>
          <a:bodyPr/>
          <a:lstStyle/>
          <a:p>
            <a:r>
              <a:rPr lang="en-IN" dirty="0"/>
              <a:t>Amazon EC2 On-Demand Instances</a:t>
            </a:r>
          </a:p>
        </p:txBody>
      </p:sp>
      <p:sp>
        <p:nvSpPr>
          <p:cNvPr id="3" name="Content Placeholder 2"/>
          <p:cNvSpPr>
            <a:spLocks noGrp="1"/>
          </p:cNvSpPr>
          <p:nvPr>
            <p:ph idx="1"/>
          </p:nvPr>
        </p:nvSpPr>
        <p:spPr/>
        <p:txBody>
          <a:bodyPr>
            <a:normAutofit/>
          </a:bodyPr>
          <a:lstStyle/>
          <a:p>
            <a:r>
              <a:rPr lang="en-IN" sz="2400" dirty="0">
                <a:latin typeface="+mn-lt"/>
              </a:rPr>
              <a:t>Dedicated Instances are Amazon EC2 instances that run in a VPC on hardware that's dedicated to a single customer. Your Dedicated instances are physically isolated at the host hardware level from instances that belong to other AWS accounts. Dedicated instances may share hardware with other instances from the same AWS account that are not Dedicated instances.</a:t>
            </a:r>
          </a:p>
        </p:txBody>
      </p:sp>
    </p:spTree>
    <p:extLst>
      <p:ext uri="{BB962C8B-B14F-4D97-AF65-F5344CB8AC3E}">
        <p14:creationId xmlns:p14="http://schemas.microsoft.com/office/powerpoint/2010/main" val="1204912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066" y="1347857"/>
            <a:ext cx="9603275" cy="1049235"/>
          </a:xfrm>
        </p:spPr>
        <p:txBody>
          <a:bodyPr/>
          <a:lstStyle/>
          <a:p>
            <a:r>
              <a:rPr lang="en-IN" dirty="0"/>
              <a:t>Amazon ec2 instance types</a:t>
            </a:r>
          </a:p>
        </p:txBody>
      </p:sp>
      <p:pic>
        <p:nvPicPr>
          <p:cNvPr id="6" name="Content Placeholder 5"/>
          <p:cNvPicPr>
            <a:picLocks noGrp="1" noChangeAspect="1"/>
          </p:cNvPicPr>
          <p:nvPr>
            <p:ph idx="1"/>
          </p:nvPr>
        </p:nvPicPr>
        <p:blipFill>
          <a:blip r:embed="rId2"/>
          <a:stretch>
            <a:fillRect/>
          </a:stretch>
        </p:blipFill>
        <p:spPr>
          <a:xfrm>
            <a:off x="1591763" y="1657127"/>
            <a:ext cx="9008474" cy="4654378"/>
          </a:xfrm>
          <a:prstGeom prst="rect">
            <a:avLst/>
          </a:prstGeom>
        </p:spPr>
      </p:pic>
      <p:sp>
        <p:nvSpPr>
          <p:cNvPr id="7" name="Title 1">
            <a:extLst>
              <a:ext uri="{FF2B5EF4-FFF2-40B4-BE49-F238E27FC236}">
                <a16:creationId xmlns:a16="http://schemas.microsoft.com/office/drawing/2014/main" id="{46904A8E-0332-4F6C-A3A1-A9C191BB45FE}"/>
              </a:ext>
            </a:extLst>
          </p:cNvPr>
          <p:cNvSpPr txBox="1">
            <a:spLocks/>
          </p:cNvSpPr>
          <p:nvPr/>
        </p:nvSpPr>
        <p:spPr>
          <a:xfrm>
            <a:off x="453672" y="278342"/>
            <a:ext cx="8296895" cy="12241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b="1" kern="1200" spc="100" baseline="0">
                <a:solidFill>
                  <a:schemeClr val="bg1"/>
                </a:solidFill>
                <a:latin typeface="Arial" panose="020B0604020202020204" pitchFamily="34" charset="0"/>
                <a:ea typeface="+mj-ea"/>
                <a:cs typeface="Arial" panose="020B0604020202020204" pitchFamily="34" charset="0"/>
              </a:defRPr>
            </a:lvl1pPr>
          </a:lstStyle>
          <a:p>
            <a:r>
              <a:rPr lang="en-IN" dirty="0"/>
              <a:t>EC2 Instance Types</a:t>
            </a:r>
          </a:p>
        </p:txBody>
      </p:sp>
    </p:spTree>
    <p:extLst>
      <p:ext uri="{BB962C8B-B14F-4D97-AF65-F5344CB8AC3E}">
        <p14:creationId xmlns:p14="http://schemas.microsoft.com/office/powerpoint/2010/main" val="2179741311"/>
      </p:ext>
    </p:extLst>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A7143C4E-C72E-4137-9948-E839F75FC574}" vid="{8C279386-560D-4007-A79D-20E2D5AEEEB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D2F010722D7D4D902378845F41F1B2" ma:contentTypeVersion="33" ma:contentTypeDescription="Create a new document." ma:contentTypeScope="" ma:versionID="a9d78f1467f25be290647f8ca6777cca">
  <xsd:schema xmlns:xsd="http://www.w3.org/2001/XMLSchema" xmlns:xs="http://www.w3.org/2001/XMLSchema" xmlns:p="http://schemas.microsoft.com/office/2006/metadata/properties" xmlns:ns1="http://schemas.microsoft.com/sharepoint/v3" xmlns:ns2="16399201-8c70-4094-bedf-0e0052933be2" xmlns:ns3="c1d1d668-1a17-41cc-8e51-02c957e8f86c" targetNamespace="http://schemas.microsoft.com/office/2006/metadata/properties" ma:root="true" ma:fieldsID="b598b5d75445aa0a13185317edbb8a86" ns1:_="" ns2:_="" ns3:_="">
    <xsd:import namespace="http://schemas.microsoft.com/sharepoint/v3"/>
    <xsd:import namespace="16399201-8c70-4094-bedf-0e0052933be2"/>
    <xsd:import namespace="c1d1d668-1a17-41cc-8e51-02c957e8f86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element ref="ns2:MediaServiceAutoKeyPoints" minOccurs="0"/>
                <xsd:element ref="ns2:MediaServiceKeyPoints" minOccurs="0"/>
                <xsd:element ref="ns2:MediaLengthInSeconds" minOccurs="0"/>
                <xsd:element ref="ns2:Details" minOccurs="0"/>
                <xsd:element ref="ns2:lcf76f155ced4ddcb4097134ff3c332f" minOccurs="0"/>
                <xsd:element ref="ns3:TaxCatchAll" minOccurs="0"/>
                <xsd:element ref="ns2:Flag" minOccurs="0"/>
                <xsd:element ref="ns2:Modern_x0020_Experience" minOccurs="0"/>
                <xsd:element ref="ns2:BatchID" minOccurs="0"/>
                <xsd:element ref="ns2:Info" minOccurs="0"/>
                <xsd:element ref="ns2:Trainer" minOccurs="0"/>
                <xsd:element ref="ns2:StartDate" minOccurs="0"/>
                <xsd:element ref="ns2:Client" minOccurs="0"/>
                <xsd:element ref="ns2:Manager" minOccurs="0"/>
                <xsd:element ref="ns2:Co_x002d_Training" minOccurs="0"/>
                <xsd:element ref="ns2:Status" minOccurs="0"/>
                <xsd:element ref="ns2:OpsAdmin" minOccurs="0"/>
                <xsd:element ref="ns1:_ip_UnifiedCompliancePolicyProperties" minOccurs="0"/>
                <xsd:element ref="ns1:_ip_UnifiedCompliancePolicyUIAc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35" nillable="true" ma:displayName="Unified Compliance Policy Properties" ma:hidden="true" ma:internalName="_ip_UnifiedCompliancePolicyProperties">
      <xsd:simpleType>
        <xsd:restriction base="dms:Note"/>
      </xsd:simpleType>
    </xsd:element>
    <xsd:element name="_ip_UnifiedCompliancePolicyUIAction" ma:index="3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399201-8c70-4094-bedf-0e0052933b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Details" ma:index="20" nillable="true" ma:displayName="Details" ma:format="Dropdown" ma:internalName="Details">
      <xsd:simpleType>
        <xsd:restriction base="dms:Text">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c4358da-3780-45bf-91e2-d742a5320e2b" ma:termSetId="09814cd3-568e-fe90-9814-8d621ff8fb84" ma:anchorId="fba54fb3-c3e1-fe81-a776-ca4b69148c4d" ma:open="true" ma:isKeyword="false">
      <xsd:complexType>
        <xsd:sequence>
          <xsd:element ref="pc:Terms" minOccurs="0" maxOccurs="1"/>
        </xsd:sequence>
      </xsd:complexType>
    </xsd:element>
    <xsd:element name="Flag" ma:index="24" nillable="true" ma:displayName="Flag for Archive" ma:default="0" ma:format="Dropdown" ma:internalName="Flag">
      <xsd:simpleType>
        <xsd:restriction base="dms:Boolean"/>
      </xsd:simpleType>
    </xsd:element>
    <xsd:element name="Modern_x0020_Experience" ma:index="25" nillable="true" ma:displayName="Modern Experience" ma:default="0" ma:internalName="Modern_x0020_Experience">
      <xsd:simpleType>
        <xsd:restriction base="dms:Boolean"/>
      </xsd:simpleType>
    </xsd:element>
    <xsd:element name="BatchID" ma:index="26" nillable="true" ma:displayName="Batch ID" ma:format="Dropdown" ma:internalName="BatchID">
      <xsd:simpleType>
        <xsd:restriction base="dms:Text">
          <xsd:maxLength value="255"/>
        </xsd:restriction>
      </xsd:simpleType>
    </xsd:element>
    <xsd:element name="Info" ma:index="27" nillable="true" ma:displayName="Info" ma:internalName="Info">
      <xsd:simpleType>
        <xsd:restriction base="dms:Note">
          <xsd:maxLength value="255"/>
        </xsd:restriction>
      </xsd:simpleType>
    </xsd:element>
    <xsd:element name="Trainer" ma:index="28" nillable="true" ma:displayName="Trainer" ma:description="August Duet" ma:format="Dropdown" ma:list="UserInfo" ma:SharePointGroup="0" ma:internalName="Trai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artDate" ma:index="29" nillable="true" ma:displayName="Start Date" ma:format="DateOnly" ma:internalName="StartDate">
      <xsd:simpleType>
        <xsd:restriction base="dms:DateTime"/>
      </xsd:simpleType>
    </xsd:element>
    <xsd:element name="Client" ma:index="30" nillable="true" ma:displayName="Client" ma:description="The name of Account to which this document is associated with" ma:format="Dropdown" ma:internalName="Client">
      <xsd:simpleType>
        <xsd:restriction base="dms:Text">
          <xsd:maxLength value="255"/>
        </xsd:restriction>
      </xsd:simpleType>
    </xsd:element>
    <xsd:element name="Manager" ma:index="31" nillable="true" ma:displayName="Manager" ma:format="Dropdown" ma:internalName="Manager">
      <xsd:simpleType>
        <xsd:restriction base="dms:Choice">
          <xsd:enumeration value="EJ"/>
          <xsd:enumeration value="Nick J"/>
          <xsd:enumeration value="Carolyn"/>
          <xsd:enumeration value="Dinesh"/>
          <xsd:enumeration value="Harvey"/>
          <xsd:enumeration value="Richard O"/>
          <xsd:enumeration value="Principal"/>
        </xsd:restriction>
      </xsd:simpleType>
    </xsd:element>
    <xsd:element name="Co_x002d_Training" ma:index="32" nillable="true" ma:displayName="Co-Training " ma:default="0" ma:format="Dropdown" ma:internalName="Co_x002d_Training">
      <xsd:simpleType>
        <xsd:restriction base="dms:Boolean"/>
      </xsd:simpleType>
    </xsd:element>
    <xsd:element name="Status" ma:index="33" nillable="true" ma:displayName="Status" ma:format="Dropdown" ma:internalName="Status">
      <xsd:simpleType>
        <xsd:restriction base="dms:Choice">
          <xsd:enumeration value="Completed"/>
          <xsd:enumeration value="In Progress"/>
          <xsd:enumeration value="Confirmed"/>
          <xsd:enumeration value="Finalized"/>
        </xsd:restriction>
      </xsd:simpleType>
    </xsd:element>
    <xsd:element name="OpsAdmin" ma:index="34" nillable="true" ma:displayName="Ops Admin" ma:format="Dropdown" ma:list="UserInfo" ma:SharePointGroup="0" ma:internalName="OpsAdmin">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ObjectDetectorVersions" ma:index="37" nillable="true" ma:displayName="MediaServiceObjectDetectorVersions" ma:hidden="true" ma:indexed="true" ma:internalName="MediaServiceObjectDetectorVersions" ma:readOnly="true">
      <xsd:simpleType>
        <xsd:restriction base="dms:Text"/>
      </xsd:simpleType>
    </xsd:element>
    <xsd:element name="MediaServiceSearchProperties" ma:index="3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1d1d668-1a17-41cc-8e51-02c957e8f86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de409032-8d07-4731-b2a6-a84d75bf472a}" ma:internalName="TaxCatchAll" ma:showField="CatchAllData" ma:web="c1d1d668-1a17-41cc-8e51-02c957e8f86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nfo xmlns="16399201-8c70-4094-bedf-0e0052933be2" xsi:nil="true"/>
    <Client xmlns="16399201-8c70-4094-bedf-0e0052933be2" xsi:nil="true"/>
    <Co_x002d_Training xmlns="16399201-8c70-4094-bedf-0e0052933be2">false</Co_x002d_Training>
    <Modern_x0020_Experience xmlns="16399201-8c70-4094-bedf-0e0052933be2">false</Modern_x0020_Experience>
    <lcf76f155ced4ddcb4097134ff3c332f xmlns="16399201-8c70-4094-bedf-0e0052933be2">
      <Terms xmlns="http://schemas.microsoft.com/office/infopath/2007/PartnerControls"/>
    </lcf76f155ced4ddcb4097134ff3c332f>
    <Flag xmlns="16399201-8c70-4094-bedf-0e0052933be2">false</Flag>
    <Status xmlns="16399201-8c70-4094-bedf-0e0052933be2" xsi:nil="true"/>
    <_ip_UnifiedCompliancePolicyProperties xmlns="http://schemas.microsoft.com/sharepoint/v3" xsi:nil="true"/>
    <Details xmlns="16399201-8c70-4094-bedf-0e0052933be2" xsi:nil="true"/>
    <BatchID xmlns="16399201-8c70-4094-bedf-0e0052933be2" xsi:nil="true"/>
    <StartDate xmlns="16399201-8c70-4094-bedf-0e0052933be2" xsi:nil="true"/>
    <Trainer xmlns="16399201-8c70-4094-bedf-0e0052933be2">
      <UserInfo>
        <DisplayName/>
        <AccountId xsi:nil="true"/>
        <AccountType/>
      </UserInfo>
    </Trainer>
    <OpsAdmin xmlns="16399201-8c70-4094-bedf-0e0052933be2">
      <UserInfo>
        <DisplayName/>
        <AccountId xsi:nil="true"/>
        <AccountType/>
      </UserInfo>
    </OpsAdmin>
    <TaxCatchAll xmlns="c1d1d668-1a17-41cc-8e51-02c957e8f86c" xsi:nil="true"/>
    <Manager xmlns="16399201-8c70-4094-bedf-0e0052933be2" xsi:nil="true"/>
  </documentManagement>
</p:properties>
</file>

<file path=customXml/itemProps1.xml><?xml version="1.0" encoding="utf-8"?>
<ds:datastoreItem xmlns:ds="http://schemas.openxmlformats.org/officeDocument/2006/customXml" ds:itemID="{E4E6F77F-1864-451F-8D51-E43D804B75CC}"/>
</file>

<file path=customXml/itemProps2.xml><?xml version="1.0" encoding="utf-8"?>
<ds:datastoreItem xmlns:ds="http://schemas.openxmlformats.org/officeDocument/2006/customXml" ds:itemID="{4600D20C-E03E-4A08-BBCE-75B8F460CDCE}"/>
</file>

<file path=customXml/itemProps3.xml><?xml version="1.0" encoding="utf-8"?>
<ds:datastoreItem xmlns:ds="http://schemas.openxmlformats.org/officeDocument/2006/customXml" ds:itemID="{D81072E0-6F03-475D-BB3F-AE490B64E89F}"/>
</file>

<file path=docProps/app.xml><?xml version="1.0" encoding="utf-8"?>
<Properties xmlns="http://schemas.openxmlformats.org/officeDocument/2006/extended-properties" xmlns:vt="http://schemas.openxmlformats.org/officeDocument/2006/docPropsVTypes">
  <Template>Revature</Template>
  <TotalTime>63</TotalTime>
  <Words>673</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Revature</vt:lpstr>
      <vt:lpstr>AWS Compute</vt:lpstr>
      <vt:lpstr>AWS EC2</vt:lpstr>
      <vt:lpstr>AWS EC2 Pricing Models</vt:lpstr>
      <vt:lpstr>Amazon EC2 Spot Instances</vt:lpstr>
      <vt:lpstr>AMAZON EC2 Reserved Instances</vt:lpstr>
      <vt:lpstr>Where to view reserved instances on the management console?</vt:lpstr>
      <vt:lpstr>Amazon EC2 Dedicated Hosts</vt:lpstr>
      <vt:lpstr>Amazon EC2 On-Demand Instances</vt:lpstr>
      <vt:lpstr>Amazon ec2 instance types</vt:lpstr>
      <vt:lpstr>s</vt:lpstr>
      <vt:lpstr>AMI : Amazon Machine Image</vt:lpstr>
      <vt:lpstr>SSH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Compute</dc:title>
  <dc:creator>USER</dc:creator>
  <cp:lastModifiedBy>akshay </cp:lastModifiedBy>
  <cp:revision>17</cp:revision>
  <dcterms:created xsi:type="dcterms:W3CDTF">2018-02-06T16:57:22Z</dcterms:created>
  <dcterms:modified xsi:type="dcterms:W3CDTF">2018-06-27T18:36:55Z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0x0101008BD2F010722D7D4D902378845F41F1B2</vt:lpwstr>
  </property>
</Properties>
</file>