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EE120-45B7-4DC9-9FDF-F207CCA030BF}"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17DB2-7D45-4270-9ABC-6DEB5BFFFC14}" type="slidenum">
              <a:rPr lang="en-US" smtClean="0"/>
              <a:t>‹#›</a:t>
            </a:fld>
            <a:endParaRPr lang="en-US"/>
          </a:p>
        </p:txBody>
      </p:sp>
    </p:spTree>
    <p:extLst>
      <p:ext uri="{BB962C8B-B14F-4D97-AF65-F5344CB8AC3E}">
        <p14:creationId xmlns:p14="http://schemas.microsoft.com/office/powerpoint/2010/main" val="103073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701194EF-D849-4CD4-BF1A-07F0445085DE}" type="datetime1">
              <a:rPr lang="en-US" smtClean="0"/>
              <a:t>4/27/2022</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768E1558-3D29-4DC9-8735-2AD9CF17B6F1}"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00087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49153604-3F03-4950-970C-8F21B985DEE6}" type="datetime1">
              <a:rPr lang="en-US" smtClean="0"/>
              <a:t>4/27/2022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0912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EB189C6-DF15-4522-9473-EFAC5F710EE2}" type="datetime1">
              <a:rPr lang="en-US" smtClean="0"/>
              <a:t>4/27/2022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23877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37737812-A8F8-49AC-B242-A2FF660DBEC7}" type="datetime1">
              <a:rPr lang="en-US" smtClean="0"/>
              <a:t>4/27/2022</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0934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5EE546F-9F08-4345-9CFF-ED4205CD1939}" type="datetime1">
              <a:rPr lang="en-US" smtClean="0"/>
              <a:t>4/27/2022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0516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0F302EF-2C64-4656-A50C-7DF8AB1362CD}" type="datetime1">
              <a:rPr lang="en-US" smtClean="0"/>
              <a:t>4/27/2022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6431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9E9A0534-1D34-4778-A9B4-CB1C4A5E17C2}" type="datetime1">
              <a:rPr lang="en-US" smtClean="0"/>
              <a:t>4/27/2022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93156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136A599B-2B72-447C-87EC-C31C9820F3CE}" type="datetime1">
              <a:rPr lang="en-US" smtClean="0"/>
              <a:t>4/27/2022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5686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A1A1B9DA-1FF1-4D6A-9758-CA1A8801F724}" type="datetime1">
              <a:rPr lang="en-US" smtClean="0"/>
              <a:t>4/27/2022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9849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A319BA2-3528-4599-8487-EDBDE3716491}" type="datetime1">
              <a:rPr lang="en-US" smtClean="0"/>
              <a:t>4/27/2022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16883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E91AC62-8948-4510-8B31-5D35A559EB0D}" type="datetime1">
              <a:rPr lang="en-US" smtClean="0"/>
              <a:t>4/27/2022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37110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14D6AB0-5A9F-4DD4-80E8-7EEE08095C52}" type="datetime1">
              <a:rPr lang="en-US" smtClean="0"/>
              <a:t>4/27/2022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68E1558-3D29-4DC9-8735-2AD9CF17B6F1}"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25283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CA89DB6F-8AC5-4FCF-B03A-6312A5813452}" type="datetime1">
              <a:rPr lang="en-US" smtClean="0"/>
              <a:t>4/27/2022</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768E1558-3D29-4DC9-8735-2AD9CF17B6F1}"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8135799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3FB9B-D844-42CF-9A7D-FE483DFC7B68}"/>
              </a:ext>
            </a:extLst>
          </p:cNvPr>
          <p:cNvSpPr>
            <a:spLocks noGrp="1"/>
          </p:cNvSpPr>
          <p:nvPr>
            <p:ph type="ctrTitle"/>
          </p:nvPr>
        </p:nvSpPr>
        <p:spPr/>
        <p:txBody>
          <a:bodyPr/>
          <a:lstStyle/>
          <a:p>
            <a:r>
              <a:rPr lang="en-US" dirty="0"/>
              <a:t>AWS Overview</a:t>
            </a:r>
          </a:p>
        </p:txBody>
      </p:sp>
      <p:sp>
        <p:nvSpPr>
          <p:cNvPr id="3" name="Subtitle 2">
            <a:extLst>
              <a:ext uri="{FF2B5EF4-FFF2-40B4-BE49-F238E27FC236}">
                <a16:creationId xmlns:a16="http://schemas.microsoft.com/office/drawing/2014/main" id="{3CDBBE45-2A82-4CD0-B1D1-167394870E17}"/>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724BD56-718F-40FF-B272-0919E63F5B21}"/>
              </a:ext>
            </a:extLst>
          </p:cNvPr>
          <p:cNvSpPr>
            <a:spLocks noGrp="1"/>
          </p:cNvSpPr>
          <p:nvPr>
            <p:ph type="sldNum" sz="quarter" idx="4"/>
          </p:nvPr>
        </p:nvSpPr>
        <p:spPr/>
        <p:txBody>
          <a:bodyPr/>
          <a:lstStyle/>
          <a:p>
            <a:fld id="{768E1558-3D29-4DC9-8735-2AD9CF17B6F1}" type="slidenum">
              <a:rPr lang="en-US" smtClean="0"/>
              <a:t>1</a:t>
            </a:fld>
            <a:endParaRPr lang="en-US"/>
          </a:p>
        </p:txBody>
      </p:sp>
    </p:spTree>
    <p:extLst>
      <p:ext uri="{BB962C8B-B14F-4D97-AF65-F5344CB8AC3E}">
        <p14:creationId xmlns:p14="http://schemas.microsoft.com/office/powerpoint/2010/main" val="362778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58C6-0F81-43D1-A6C2-DB4B614D0EF5}"/>
              </a:ext>
            </a:extLst>
          </p:cNvPr>
          <p:cNvSpPr>
            <a:spLocks noGrp="1"/>
          </p:cNvSpPr>
          <p:nvPr>
            <p:ph type="title"/>
          </p:nvPr>
        </p:nvSpPr>
        <p:spPr/>
        <p:txBody>
          <a:bodyPr/>
          <a:lstStyle/>
          <a:p>
            <a:r>
              <a:rPr lang="en-US" dirty="0"/>
              <a:t>AMAZON EC2 PROVIDES:</a:t>
            </a:r>
          </a:p>
        </p:txBody>
      </p:sp>
      <p:sp>
        <p:nvSpPr>
          <p:cNvPr id="3" name="Content Placeholder 2">
            <a:extLst>
              <a:ext uri="{FF2B5EF4-FFF2-40B4-BE49-F238E27FC236}">
                <a16:creationId xmlns:a16="http://schemas.microsoft.com/office/drawing/2014/main" id="{0D6ED91C-6711-49A9-B4EB-C5EDD8045610}"/>
              </a:ext>
            </a:extLst>
          </p:cNvPr>
          <p:cNvSpPr>
            <a:spLocks noGrp="1"/>
          </p:cNvSpPr>
          <p:nvPr>
            <p:ph idx="1"/>
          </p:nvPr>
        </p:nvSpPr>
        <p:spPr/>
        <p:txBody>
          <a:bodyPr/>
          <a:lstStyle/>
          <a:p>
            <a:r>
              <a:rPr lang="en-US" sz="2400" dirty="0"/>
              <a:t>Virtual computing environments, known as </a:t>
            </a:r>
            <a:r>
              <a:rPr lang="en-US" sz="2400" b="1" dirty="0">
                <a:solidFill>
                  <a:srgbClr val="FF0000"/>
                </a:solidFill>
                <a:highlight>
                  <a:srgbClr val="FFFF00"/>
                </a:highlight>
              </a:rPr>
              <a:t>instances</a:t>
            </a:r>
          </a:p>
          <a:p>
            <a:r>
              <a:rPr lang="en-US" sz="2400" dirty="0"/>
              <a:t>Preconfigured templates for your instances, known as </a:t>
            </a:r>
            <a:r>
              <a:rPr lang="en-US" sz="2400" b="1" dirty="0">
                <a:solidFill>
                  <a:srgbClr val="FF0000"/>
                </a:solidFill>
                <a:highlight>
                  <a:srgbClr val="FFFF00"/>
                </a:highlight>
              </a:rPr>
              <a:t>Amazon Machine Images (AMIs), </a:t>
            </a:r>
            <a:r>
              <a:rPr lang="en-US" sz="2400" dirty="0"/>
              <a:t>that package the bits you need for your server (including the operating system and additional software)</a:t>
            </a:r>
          </a:p>
          <a:p>
            <a:r>
              <a:rPr lang="en-US" sz="2400" dirty="0"/>
              <a:t>Various configurations of CPU, memory, storage, and networking capacity for your instances, known as instance types</a:t>
            </a:r>
          </a:p>
          <a:p>
            <a:r>
              <a:rPr lang="en-US" sz="2400" dirty="0"/>
              <a:t>Secure login information for your instances using </a:t>
            </a:r>
            <a:r>
              <a:rPr lang="en-US" sz="2400" b="1" dirty="0">
                <a:solidFill>
                  <a:srgbClr val="FF0000"/>
                </a:solidFill>
                <a:highlight>
                  <a:srgbClr val="FFFF00"/>
                </a:highlight>
              </a:rPr>
              <a:t>key pairs </a:t>
            </a:r>
            <a:r>
              <a:rPr lang="en-US" sz="2400" dirty="0"/>
              <a:t>(AWS stores the public key, and you store the private key in a secure place)</a:t>
            </a:r>
          </a:p>
          <a:p>
            <a:r>
              <a:rPr lang="en-US" sz="2400" dirty="0"/>
              <a:t>A firewall that enables you to specify the protocols, ports, and source IP ranges that can reach your instances using </a:t>
            </a:r>
            <a:r>
              <a:rPr lang="en-US" sz="2400" b="1" dirty="0">
                <a:solidFill>
                  <a:srgbClr val="FF0000"/>
                </a:solidFill>
                <a:highlight>
                  <a:srgbClr val="FFFF00"/>
                </a:highlight>
              </a:rPr>
              <a:t>security groups</a:t>
            </a:r>
          </a:p>
        </p:txBody>
      </p:sp>
      <p:sp>
        <p:nvSpPr>
          <p:cNvPr id="4" name="Slide Number Placeholder 3">
            <a:extLst>
              <a:ext uri="{FF2B5EF4-FFF2-40B4-BE49-F238E27FC236}">
                <a16:creationId xmlns:a16="http://schemas.microsoft.com/office/drawing/2014/main" id="{1EBEE8CF-EB2E-4E41-89FB-8FA657580D4C}"/>
              </a:ext>
            </a:extLst>
          </p:cNvPr>
          <p:cNvSpPr>
            <a:spLocks noGrp="1"/>
          </p:cNvSpPr>
          <p:nvPr>
            <p:ph type="sldNum" sz="quarter" idx="12"/>
          </p:nvPr>
        </p:nvSpPr>
        <p:spPr/>
        <p:txBody>
          <a:bodyPr/>
          <a:lstStyle/>
          <a:p>
            <a:fld id="{768E1558-3D29-4DC9-8735-2AD9CF17B6F1}" type="slidenum">
              <a:rPr lang="en-US" smtClean="0"/>
              <a:t>10</a:t>
            </a:fld>
            <a:endParaRPr lang="en-US"/>
          </a:p>
        </p:txBody>
      </p:sp>
    </p:spTree>
    <p:extLst>
      <p:ext uri="{BB962C8B-B14F-4D97-AF65-F5344CB8AC3E}">
        <p14:creationId xmlns:p14="http://schemas.microsoft.com/office/powerpoint/2010/main" val="367836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B62F-C8E8-4D42-8620-3A92DF8F93C5}"/>
              </a:ext>
            </a:extLst>
          </p:cNvPr>
          <p:cNvSpPr>
            <a:spLocks noGrp="1"/>
          </p:cNvSpPr>
          <p:nvPr>
            <p:ph type="title"/>
          </p:nvPr>
        </p:nvSpPr>
        <p:spPr/>
        <p:txBody>
          <a:bodyPr/>
          <a:lstStyle/>
          <a:p>
            <a:r>
              <a:rPr lang="en-US" dirty="0"/>
              <a:t>AMAZON EC2 PROVIDES</a:t>
            </a:r>
          </a:p>
        </p:txBody>
      </p:sp>
      <p:sp>
        <p:nvSpPr>
          <p:cNvPr id="3" name="Content Placeholder 2">
            <a:extLst>
              <a:ext uri="{FF2B5EF4-FFF2-40B4-BE49-F238E27FC236}">
                <a16:creationId xmlns:a16="http://schemas.microsoft.com/office/drawing/2014/main" id="{14802CDE-59F6-48F1-B98B-3CC98E890CBB}"/>
              </a:ext>
            </a:extLst>
          </p:cNvPr>
          <p:cNvSpPr>
            <a:spLocks noGrp="1"/>
          </p:cNvSpPr>
          <p:nvPr>
            <p:ph idx="1"/>
          </p:nvPr>
        </p:nvSpPr>
        <p:spPr/>
        <p:txBody>
          <a:bodyPr/>
          <a:lstStyle/>
          <a:p>
            <a:r>
              <a:rPr lang="en-US" sz="2400" dirty="0"/>
              <a:t>Elastic Web-Scale Computing</a:t>
            </a:r>
          </a:p>
          <a:p>
            <a:pPr lvl="1"/>
            <a:r>
              <a:rPr lang="en-US" sz="2400" dirty="0"/>
              <a:t>You can increase or decrease capacity within minutes and commission one to thousands of instances simultaneously.</a:t>
            </a:r>
          </a:p>
          <a:p>
            <a:r>
              <a:rPr lang="en-US" sz="2400" dirty="0"/>
              <a:t>Completely Controlled</a:t>
            </a:r>
          </a:p>
          <a:p>
            <a:pPr lvl="1"/>
            <a:r>
              <a:rPr lang="en-US" sz="2400" dirty="0"/>
              <a:t>AWS EC2 give you complete control including root access to each instance and can stop and start instances without losing data and use web service APIs.</a:t>
            </a:r>
          </a:p>
          <a:p>
            <a:r>
              <a:rPr lang="en-US" sz="2400" dirty="0"/>
              <a:t>Flexible Cloud Hosting Services</a:t>
            </a:r>
          </a:p>
          <a:p>
            <a:pPr lvl="1"/>
            <a:r>
              <a:rPr lang="en-US" sz="2400" dirty="0"/>
              <a:t>You can choose from multiple instance types &amp; operating systems as well as instances with varying memory, CPU, and storage configurations.</a:t>
            </a:r>
          </a:p>
        </p:txBody>
      </p:sp>
      <p:sp>
        <p:nvSpPr>
          <p:cNvPr id="4" name="Slide Number Placeholder 3">
            <a:extLst>
              <a:ext uri="{FF2B5EF4-FFF2-40B4-BE49-F238E27FC236}">
                <a16:creationId xmlns:a16="http://schemas.microsoft.com/office/drawing/2014/main" id="{9443FDC0-33F3-433B-8385-632BAC7C6879}"/>
              </a:ext>
            </a:extLst>
          </p:cNvPr>
          <p:cNvSpPr>
            <a:spLocks noGrp="1"/>
          </p:cNvSpPr>
          <p:nvPr>
            <p:ph type="sldNum" sz="quarter" idx="12"/>
          </p:nvPr>
        </p:nvSpPr>
        <p:spPr/>
        <p:txBody>
          <a:bodyPr/>
          <a:lstStyle/>
          <a:p>
            <a:fld id="{768E1558-3D29-4DC9-8735-2AD9CF17B6F1}" type="slidenum">
              <a:rPr lang="en-US" smtClean="0"/>
              <a:t>11</a:t>
            </a:fld>
            <a:endParaRPr lang="en-US" dirty="0"/>
          </a:p>
        </p:txBody>
      </p:sp>
    </p:spTree>
    <p:extLst>
      <p:ext uri="{BB962C8B-B14F-4D97-AF65-F5344CB8AC3E}">
        <p14:creationId xmlns:p14="http://schemas.microsoft.com/office/powerpoint/2010/main" val="198094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BBAD-D89E-417E-B753-A6F68BEC3BDE}"/>
              </a:ext>
            </a:extLst>
          </p:cNvPr>
          <p:cNvSpPr>
            <a:spLocks noGrp="1"/>
          </p:cNvSpPr>
          <p:nvPr>
            <p:ph type="title"/>
          </p:nvPr>
        </p:nvSpPr>
        <p:spPr/>
        <p:txBody>
          <a:bodyPr/>
          <a:lstStyle/>
          <a:p>
            <a:r>
              <a:rPr lang="en-US" dirty="0"/>
              <a:t>AMAZON EC2 PROVIDES</a:t>
            </a:r>
          </a:p>
        </p:txBody>
      </p:sp>
      <p:sp>
        <p:nvSpPr>
          <p:cNvPr id="3" name="Content Placeholder 2">
            <a:extLst>
              <a:ext uri="{FF2B5EF4-FFF2-40B4-BE49-F238E27FC236}">
                <a16:creationId xmlns:a16="http://schemas.microsoft.com/office/drawing/2014/main" id="{CBD24DB9-13D6-4BC2-8A61-6A695C9AC2E9}"/>
              </a:ext>
            </a:extLst>
          </p:cNvPr>
          <p:cNvSpPr>
            <a:spLocks noGrp="1"/>
          </p:cNvSpPr>
          <p:nvPr>
            <p:ph idx="1"/>
          </p:nvPr>
        </p:nvSpPr>
        <p:spPr/>
        <p:txBody>
          <a:bodyPr/>
          <a:lstStyle/>
          <a:p>
            <a:r>
              <a:rPr lang="en-US" sz="2400" dirty="0"/>
              <a:t>Elasticity</a:t>
            </a:r>
          </a:p>
          <a:p>
            <a:pPr lvl="1"/>
            <a:r>
              <a:rPr lang="en-US" sz="2400" dirty="0"/>
              <a:t>The “Elastic” nature of the service allows developers to instantly scale to meet spikes in traffic or demand. When computing requirements unexpectedly change (up or down), Amazon EC2 can instantly respond, meaning that developers can control how many resources are in use at any given point in time.</a:t>
            </a:r>
          </a:p>
          <a:p>
            <a:r>
              <a:rPr lang="en-US" sz="2400" dirty="0"/>
              <a:t>Instances</a:t>
            </a:r>
          </a:p>
          <a:p>
            <a:pPr lvl="1"/>
            <a:r>
              <a:rPr lang="en-US" sz="2400" dirty="0"/>
              <a:t>An instance is a virtual server in the cloud. Its configuration at launch is a copy of the AMI that you specified when you launched the instance.</a:t>
            </a:r>
          </a:p>
          <a:p>
            <a:endParaRPr lang="en-US" dirty="0"/>
          </a:p>
        </p:txBody>
      </p:sp>
      <p:sp>
        <p:nvSpPr>
          <p:cNvPr id="4" name="Slide Number Placeholder 3">
            <a:extLst>
              <a:ext uri="{FF2B5EF4-FFF2-40B4-BE49-F238E27FC236}">
                <a16:creationId xmlns:a16="http://schemas.microsoft.com/office/drawing/2014/main" id="{5A1980D8-634B-4515-AB37-03DE2F1AA939}"/>
              </a:ext>
            </a:extLst>
          </p:cNvPr>
          <p:cNvSpPr>
            <a:spLocks noGrp="1"/>
          </p:cNvSpPr>
          <p:nvPr>
            <p:ph type="sldNum" sz="quarter" idx="12"/>
          </p:nvPr>
        </p:nvSpPr>
        <p:spPr/>
        <p:txBody>
          <a:bodyPr/>
          <a:lstStyle/>
          <a:p>
            <a:fld id="{768E1558-3D29-4DC9-8735-2AD9CF17B6F1}" type="slidenum">
              <a:rPr lang="en-US" smtClean="0"/>
              <a:t>12</a:t>
            </a:fld>
            <a:endParaRPr lang="en-US"/>
          </a:p>
        </p:txBody>
      </p:sp>
    </p:spTree>
    <p:extLst>
      <p:ext uri="{BB962C8B-B14F-4D97-AF65-F5344CB8AC3E}">
        <p14:creationId xmlns:p14="http://schemas.microsoft.com/office/powerpoint/2010/main" val="243871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73DE-8BF1-4AD8-8E50-503540BA4DC3}"/>
              </a:ext>
            </a:extLst>
          </p:cNvPr>
          <p:cNvSpPr>
            <a:spLocks noGrp="1"/>
          </p:cNvSpPr>
          <p:nvPr>
            <p:ph type="title"/>
          </p:nvPr>
        </p:nvSpPr>
        <p:spPr/>
        <p:txBody>
          <a:bodyPr/>
          <a:lstStyle/>
          <a:p>
            <a:r>
              <a:rPr lang="en-US" dirty="0"/>
              <a:t>Create an EC2 Instance</a:t>
            </a:r>
          </a:p>
        </p:txBody>
      </p:sp>
      <p:sp>
        <p:nvSpPr>
          <p:cNvPr id="3" name="Content Placeholder 2">
            <a:extLst>
              <a:ext uri="{FF2B5EF4-FFF2-40B4-BE49-F238E27FC236}">
                <a16:creationId xmlns:a16="http://schemas.microsoft.com/office/drawing/2014/main" id="{A0390340-DA10-49AB-B9C6-295BE07979C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D17A503-869C-46D9-B8AA-7169DE9F802F}"/>
              </a:ext>
            </a:extLst>
          </p:cNvPr>
          <p:cNvSpPr>
            <a:spLocks noGrp="1"/>
          </p:cNvSpPr>
          <p:nvPr>
            <p:ph type="sldNum" sz="quarter" idx="12"/>
          </p:nvPr>
        </p:nvSpPr>
        <p:spPr/>
        <p:txBody>
          <a:bodyPr/>
          <a:lstStyle/>
          <a:p>
            <a:fld id="{768E1558-3D29-4DC9-8735-2AD9CF17B6F1}" type="slidenum">
              <a:rPr lang="en-US" smtClean="0"/>
              <a:t>13</a:t>
            </a:fld>
            <a:endParaRPr lang="en-US"/>
          </a:p>
        </p:txBody>
      </p:sp>
    </p:spTree>
    <p:extLst>
      <p:ext uri="{BB962C8B-B14F-4D97-AF65-F5344CB8AC3E}">
        <p14:creationId xmlns:p14="http://schemas.microsoft.com/office/powerpoint/2010/main" val="68658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AA06-28AF-4E1C-9129-858AB9345344}"/>
              </a:ext>
            </a:extLst>
          </p:cNvPr>
          <p:cNvSpPr>
            <a:spLocks noGrp="1"/>
          </p:cNvSpPr>
          <p:nvPr>
            <p:ph type="title"/>
          </p:nvPr>
        </p:nvSpPr>
        <p:spPr/>
        <p:txBody>
          <a:bodyPr/>
          <a:lstStyle/>
          <a:p>
            <a:r>
              <a:rPr lang="en-US" dirty="0"/>
              <a:t>How to SSH into an EC2</a:t>
            </a:r>
          </a:p>
        </p:txBody>
      </p:sp>
      <p:sp>
        <p:nvSpPr>
          <p:cNvPr id="3" name="Content Placeholder 2">
            <a:extLst>
              <a:ext uri="{FF2B5EF4-FFF2-40B4-BE49-F238E27FC236}">
                <a16:creationId xmlns:a16="http://schemas.microsoft.com/office/drawing/2014/main" id="{292E5CAC-028B-4CC2-97A0-12F0595F4197}"/>
              </a:ext>
            </a:extLst>
          </p:cNvPr>
          <p:cNvSpPr>
            <a:spLocks noGrp="1"/>
          </p:cNvSpPr>
          <p:nvPr>
            <p:ph idx="1"/>
          </p:nvPr>
        </p:nvSpPr>
        <p:spPr/>
        <p:txBody>
          <a:bodyPr/>
          <a:lstStyle/>
          <a:p>
            <a:r>
              <a:rPr lang="en-US" dirty="0"/>
              <a:t>Your EC2 instance will be running in a public subnet. </a:t>
            </a:r>
          </a:p>
          <a:p>
            <a:r>
              <a:rPr lang="en-US" dirty="0"/>
              <a:t>Your EC2 instance has a public address on the internet which you are able to access from wherever you have internet access.</a:t>
            </a:r>
          </a:p>
          <a:p>
            <a:r>
              <a:rPr lang="en-US" dirty="0"/>
              <a:t>The relevant protocol by which we are able to access the instance is by using Secure Shell (SSH) which is the TCP protocol port 22.</a:t>
            </a:r>
          </a:p>
        </p:txBody>
      </p:sp>
      <p:sp>
        <p:nvSpPr>
          <p:cNvPr id="4" name="Slide Number Placeholder 3">
            <a:extLst>
              <a:ext uri="{FF2B5EF4-FFF2-40B4-BE49-F238E27FC236}">
                <a16:creationId xmlns:a16="http://schemas.microsoft.com/office/drawing/2014/main" id="{A2E9D955-DB23-4DB6-862A-D63BF7FF0F78}"/>
              </a:ext>
            </a:extLst>
          </p:cNvPr>
          <p:cNvSpPr>
            <a:spLocks noGrp="1"/>
          </p:cNvSpPr>
          <p:nvPr>
            <p:ph type="sldNum" sz="quarter" idx="12"/>
          </p:nvPr>
        </p:nvSpPr>
        <p:spPr/>
        <p:txBody>
          <a:bodyPr/>
          <a:lstStyle/>
          <a:p>
            <a:fld id="{768E1558-3D29-4DC9-8735-2AD9CF17B6F1}" type="slidenum">
              <a:rPr lang="en-US" smtClean="0"/>
              <a:t>14</a:t>
            </a:fld>
            <a:endParaRPr lang="en-US"/>
          </a:p>
        </p:txBody>
      </p:sp>
    </p:spTree>
    <p:extLst>
      <p:ext uri="{BB962C8B-B14F-4D97-AF65-F5344CB8AC3E}">
        <p14:creationId xmlns:p14="http://schemas.microsoft.com/office/powerpoint/2010/main" val="79731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BB87-8908-4F24-8661-D915A446426D}"/>
              </a:ext>
            </a:extLst>
          </p:cNvPr>
          <p:cNvSpPr>
            <a:spLocks noGrp="1"/>
          </p:cNvSpPr>
          <p:nvPr>
            <p:ph type="title"/>
          </p:nvPr>
        </p:nvSpPr>
        <p:spPr/>
        <p:txBody>
          <a:bodyPr/>
          <a:lstStyle/>
          <a:p>
            <a:r>
              <a:rPr lang="en-US" dirty="0"/>
              <a:t>Amazon Machine Image (AMI)</a:t>
            </a:r>
          </a:p>
        </p:txBody>
      </p:sp>
      <p:sp>
        <p:nvSpPr>
          <p:cNvPr id="3" name="Content Placeholder 2">
            <a:extLst>
              <a:ext uri="{FF2B5EF4-FFF2-40B4-BE49-F238E27FC236}">
                <a16:creationId xmlns:a16="http://schemas.microsoft.com/office/drawing/2014/main" id="{8C55B177-CB6F-40F2-9AD9-B976D5AEEF53}"/>
              </a:ext>
            </a:extLst>
          </p:cNvPr>
          <p:cNvSpPr>
            <a:spLocks noGrp="1"/>
          </p:cNvSpPr>
          <p:nvPr>
            <p:ph idx="1"/>
          </p:nvPr>
        </p:nvSpPr>
        <p:spPr>
          <a:xfrm>
            <a:off x="609600" y="1719263"/>
            <a:ext cx="6858000" cy="4411662"/>
          </a:xfrm>
        </p:spPr>
        <p:txBody>
          <a:bodyPr/>
          <a:lstStyle/>
          <a:p>
            <a:r>
              <a:rPr lang="en-US" sz="2400" dirty="0"/>
              <a:t>An Amazon Machine Image (AMI) provides the information required to launch an instance. Think of it as a template for an EC2 Instance.</a:t>
            </a:r>
          </a:p>
          <a:p>
            <a:r>
              <a:rPr lang="en-US" sz="2400" dirty="0"/>
              <a:t>An AMI includes the following:</a:t>
            </a:r>
          </a:p>
          <a:p>
            <a:pPr lvl="1"/>
            <a:r>
              <a:rPr lang="en-US" sz="2000" dirty="0"/>
              <a:t>One or more EBS snapshots.</a:t>
            </a:r>
          </a:p>
          <a:p>
            <a:pPr lvl="1"/>
            <a:r>
              <a:rPr lang="en-US" sz="2000" dirty="0"/>
              <a:t>Launch permissions that control which AWS accounts can use the AMI to launch instances.</a:t>
            </a:r>
          </a:p>
          <a:p>
            <a:pPr lvl="1"/>
            <a:r>
              <a:rPr lang="en-US" sz="2000" dirty="0"/>
              <a:t>A block device mapping that specifies the volumes to attach to the instance when it's launched.</a:t>
            </a:r>
          </a:p>
        </p:txBody>
      </p:sp>
      <p:sp>
        <p:nvSpPr>
          <p:cNvPr id="4" name="Slide Number Placeholder 3">
            <a:extLst>
              <a:ext uri="{FF2B5EF4-FFF2-40B4-BE49-F238E27FC236}">
                <a16:creationId xmlns:a16="http://schemas.microsoft.com/office/drawing/2014/main" id="{D615519E-81E7-4B7E-B395-5082FD12E1DD}"/>
              </a:ext>
            </a:extLst>
          </p:cNvPr>
          <p:cNvSpPr>
            <a:spLocks noGrp="1"/>
          </p:cNvSpPr>
          <p:nvPr>
            <p:ph type="sldNum" sz="quarter" idx="12"/>
          </p:nvPr>
        </p:nvSpPr>
        <p:spPr/>
        <p:txBody>
          <a:bodyPr/>
          <a:lstStyle/>
          <a:p>
            <a:fld id="{768E1558-3D29-4DC9-8735-2AD9CF17B6F1}" type="slidenum">
              <a:rPr lang="en-US" smtClean="0"/>
              <a:t>15</a:t>
            </a:fld>
            <a:endParaRPr lang="en-US"/>
          </a:p>
        </p:txBody>
      </p:sp>
      <p:pic>
        <p:nvPicPr>
          <p:cNvPr id="5" name="Picture 4">
            <a:extLst>
              <a:ext uri="{FF2B5EF4-FFF2-40B4-BE49-F238E27FC236}">
                <a16:creationId xmlns:a16="http://schemas.microsoft.com/office/drawing/2014/main" id="{C12E011B-CA9E-4340-AA95-2262A620C1FB}"/>
              </a:ext>
            </a:extLst>
          </p:cNvPr>
          <p:cNvPicPr>
            <a:picLocks noChangeAspect="1"/>
          </p:cNvPicPr>
          <p:nvPr/>
        </p:nvPicPr>
        <p:blipFill>
          <a:blip r:embed="rId2"/>
          <a:stretch>
            <a:fillRect/>
          </a:stretch>
        </p:blipFill>
        <p:spPr>
          <a:xfrm>
            <a:off x="7691121" y="1442834"/>
            <a:ext cx="4226242" cy="4249148"/>
          </a:xfrm>
          <a:prstGeom prst="rect">
            <a:avLst/>
          </a:prstGeom>
        </p:spPr>
      </p:pic>
    </p:spTree>
    <p:extLst>
      <p:ext uri="{BB962C8B-B14F-4D97-AF65-F5344CB8AC3E}">
        <p14:creationId xmlns:p14="http://schemas.microsoft.com/office/powerpoint/2010/main" val="402833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777B-445B-46AD-AD25-91318BADC844}"/>
              </a:ext>
            </a:extLst>
          </p:cNvPr>
          <p:cNvSpPr>
            <a:spLocks noGrp="1"/>
          </p:cNvSpPr>
          <p:nvPr>
            <p:ph type="title"/>
          </p:nvPr>
        </p:nvSpPr>
        <p:spPr/>
        <p:txBody>
          <a:bodyPr/>
          <a:lstStyle/>
          <a:p>
            <a:r>
              <a:rPr lang="en-US" dirty="0"/>
              <a:t>EC2 Autoscaling</a:t>
            </a:r>
          </a:p>
        </p:txBody>
      </p:sp>
      <p:sp>
        <p:nvSpPr>
          <p:cNvPr id="3" name="Content Placeholder 2">
            <a:extLst>
              <a:ext uri="{FF2B5EF4-FFF2-40B4-BE49-F238E27FC236}">
                <a16:creationId xmlns:a16="http://schemas.microsoft.com/office/drawing/2014/main" id="{C3443FF9-E3BF-457F-820D-796EDE51C905}"/>
              </a:ext>
            </a:extLst>
          </p:cNvPr>
          <p:cNvSpPr>
            <a:spLocks noGrp="1"/>
          </p:cNvSpPr>
          <p:nvPr>
            <p:ph idx="1"/>
          </p:nvPr>
        </p:nvSpPr>
        <p:spPr>
          <a:xfrm>
            <a:off x="609600" y="1719263"/>
            <a:ext cx="6218583" cy="4411662"/>
          </a:xfrm>
        </p:spPr>
        <p:txBody>
          <a:bodyPr/>
          <a:lstStyle/>
          <a:p>
            <a:r>
              <a:rPr lang="en-US" sz="2600" dirty="0"/>
              <a:t>Amazon EC2 Auto Scaling helps you maintain application availability and allows you to automatically add or remove EC2 instances according to conditions you define.</a:t>
            </a:r>
          </a:p>
          <a:p>
            <a:r>
              <a:rPr lang="en-US" sz="2600" dirty="0"/>
              <a:t>Benefits</a:t>
            </a:r>
          </a:p>
          <a:p>
            <a:pPr lvl="1"/>
            <a:r>
              <a:rPr lang="en-US" sz="2200" dirty="0"/>
              <a:t>Improve Fault Tolerance</a:t>
            </a:r>
          </a:p>
          <a:p>
            <a:pPr lvl="1"/>
            <a:r>
              <a:rPr lang="en-US" sz="2200" dirty="0"/>
              <a:t>Increase Application Availability</a:t>
            </a:r>
          </a:p>
          <a:p>
            <a:pPr lvl="1"/>
            <a:r>
              <a:rPr lang="en-US" sz="2200" dirty="0"/>
              <a:t>Lower Costs</a:t>
            </a:r>
          </a:p>
        </p:txBody>
      </p:sp>
      <p:sp>
        <p:nvSpPr>
          <p:cNvPr id="4" name="Slide Number Placeholder 3">
            <a:extLst>
              <a:ext uri="{FF2B5EF4-FFF2-40B4-BE49-F238E27FC236}">
                <a16:creationId xmlns:a16="http://schemas.microsoft.com/office/drawing/2014/main" id="{5F759ABB-CDC6-4803-B74B-67E752BE7F63}"/>
              </a:ext>
            </a:extLst>
          </p:cNvPr>
          <p:cNvSpPr>
            <a:spLocks noGrp="1"/>
          </p:cNvSpPr>
          <p:nvPr>
            <p:ph type="sldNum" sz="quarter" idx="12"/>
          </p:nvPr>
        </p:nvSpPr>
        <p:spPr/>
        <p:txBody>
          <a:bodyPr/>
          <a:lstStyle/>
          <a:p>
            <a:fld id="{768E1558-3D29-4DC9-8735-2AD9CF17B6F1}" type="slidenum">
              <a:rPr lang="en-US" smtClean="0"/>
              <a:t>16</a:t>
            </a:fld>
            <a:endParaRPr lang="en-US"/>
          </a:p>
        </p:txBody>
      </p:sp>
      <p:pic>
        <p:nvPicPr>
          <p:cNvPr id="5" name="Picture 4">
            <a:extLst>
              <a:ext uri="{FF2B5EF4-FFF2-40B4-BE49-F238E27FC236}">
                <a16:creationId xmlns:a16="http://schemas.microsoft.com/office/drawing/2014/main" id="{66AE8CDA-EDF7-493C-8303-7E562D4AA4E5}"/>
              </a:ext>
            </a:extLst>
          </p:cNvPr>
          <p:cNvPicPr>
            <a:picLocks noChangeAspect="1"/>
          </p:cNvPicPr>
          <p:nvPr/>
        </p:nvPicPr>
        <p:blipFill>
          <a:blip r:embed="rId2"/>
          <a:stretch>
            <a:fillRect/>
          </a:stretch>
        </p:blipFill>
        <p:spPr>
          <a:xfrm>
            <a:off x="6695646" y="1832859"/>
            <a:ext cx="4505325" cy="4514850"/>
          </a:xfrm>
          <a:prstGeom prst="rect">
            <a:avLst/>
          </a:prstGeom>
        </p:spPr>
      </p:pic>
    </p:spTree>
    <p:extLst>
      <p:ext uri="{BB962C8B-B14F-4D97-AF65-F5344CB8AC3E}">
        <p14:creationId xmlns:p14="http://schemas.microsoft.com/office/powerpoint/2010/main" val="383533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C76-E8CE-422D-8921-236FF51B7ABD}"/>
              </a:ext>
            </a:extLst>
          </p:cNvPr>
          <p:cNvSpPr>
            <a:spLocks noGrp="1"/>
          </p:cNvSpPr>
          <p:nvPr>
            <p:ph type="title"/>
          </p:nvPr>
        </p:nvSpPr>
        <p:spPr/>
        <p:txBody>
          <a:bodyPr/>
          <a:lstStyle/>
          <a:p>
            <a:r>
              <a:rPr lang="sv-SE" sz="3600" dirty="0"/>
              <a:t>Amazon Elastic Block Store (Amazon EBS)</a:t>
            </a:r>
            <a:endParaRPr lang="en-US" sz="3600" dirty="0"/>
          </a:p>
        </p:txBody>
      </p:sp>
      <p:sp>
        <p:nvSpPr>
          <p:cNvPr id="3" name="Content Placeholder 2">
            <a:extLst>
              <a:ext uri="{FF2B5EF4-FFF2-40B4-BE49-F238E27FC236}">
                <a16:creationId xmlns:a16="http://schemas.microsoft.com/office/drawing/2014/main" id="{C8DFCDF8-5AB9-4E94-8BDB-11F4B00E47CE}"/>
              </a:ext>
            </a:extLst>
          </p:cNvPr>
          <p:cNvSpPr>
            <a:spLocks noGrp="1"/>
          </p:cNvSpPr>
          <p:nvPr>
            <p:ph idx="1"/>
          </p:nvPr>
        </p:nvSpPr>
        <p:spPr>
          <a:xfrm>
            <a:off x="609600" y="1719263"/>
            <a:ext cx="8128000" cy="4411662"/>
          </a:xfrm>
        </p:spPr>
        <p:txBody>
          <a:bodyPr/>
          <a:lstStyle/>
          <a:p>
            <a:r>
              <a:rPr lang="en-US" sz="2200" dirty="0"/>
              <a:t>Amazon Elastic Block Store (Amazon EBS) provides block level storage volumes for use with EC2 instances.</a:t>
            </a:r>
          </a:p>
          <a:p>
            <a:r>
              <a:rPr lang="en-US" sz="2200" dirty="0"/>
              <a:t>EBS volumes behave like raw, unformatted block devices. You can mount these volumes as devices on your instances.</a:t>
            </a:r>
          </a:p>
          <a:p>
            <a:r>
              <a:rPr lang="en-US" sz="2200" dirty="0"/>
              <a:t>EBS volumes that are attached to an instance are exposed as storage volumes that persist independently from the life of the instance.</a:t>
            </a:r>
          </a:p>
          <a:p>
            <a:r>
              <a:rPr lang="en-US" sz="2200" dirty="0"/>
              <a:t>You can create a file system on top of these volumes, or use them in any way you would use a block device (such as a hard drive).</a:t>
            </a:r>
          </a:p>
          <a:p>
            <a:r>
              <a:rPr lang="en-US" sz="2200" dirty="0"/>
              <a:t>You can dynamically change the configuration of a volume attached to an instance.</a:t>
            </a:r>
          </a:p>
          <a:p>
            <a:r>
              <a:rPr lang="en-US" sz="2200" dirty="0"/>
              <a:t>With Amazon EBS, you pay only for what you use.</a:t>
            </a:r>
          </a:p>
        </p:txBody>
      </p:sp>
      <p:sp>
        <p:nvSpPr>
          <p:cNvPr id="4" name="Slide Number Placeholder 3">
            <a:extLst>
              <a:ext uri="{FF2B5EF4-FFF2-40B4-BE49-F238E27FC236}">
                <a16:creationId xmlns:a16="http://schemas.microsoft.com/office/drawing/2014/main" id="{BCB0AAA5-E850-48F8-9572-7292E6487E92}"/>
              </a:ext>
            </a:extLst>
          </p:cNvPr>
          <p:cNvSpPr>
            <a:spLocks noGrp="1"/>
          </p:cNvSpPr>
          <p:nvPr>
            <p:ph type="sldNum" sz="quarter" idx="12"/>
          </p:nvPr>
        </p:nvSpPr>
        <p:spPr/>
        <p:txBody>
          <a:bodyPr/>
          <a:lstStyle/>
          <a:p>
            <a:fld id="{768E1558-3D29-4DC9-8735-2AD9CF17B6F1}" type="slidenum">
              <a:rPr lang="en-US" smtClean="0"/>
              <a:t>17</a:t>
            </a:fld>
            <a:endParaRPr lang="en-US"/>
          </a:p>
        </p:txBody>
      </p:sp>
      <p:pic>
        <p:nvPicPr>
          <p:cNvPr id="5" name="Picture 4">
            <a:extLst>
              <a:ext uri="{FF2B5EF4-FFF2-40B4-BE49-F238E27FC236}">
                <a16:creationId xmlns:a16="http://schemas.microsoft.com/office/drawing/2014/main" id="{E462CCC6-B5B0-4BE6-9810-22770591CB9F}"/>
              </a:ext>
            </a:extLst>
          </p:cNvPr>
          <p:cNvPicPr>
            <a:picLocks noChangeAspect="1"/>
          </p:cNvPicPr>
          <p:nvPr/>
        </p:nvPicPr>
        <p:blipFill>
          <a:blip r:embed="rId2"/>
          <a:stretch>
            <a:fillRect/>
          </a:stretch>
        </p:blipFill>
        <p:spPr>
          <a:xfrm>
            <a:off x="8857655" y="1798983"/>
            <a:ext cx="3258145" cy="3637722"/>
          </a:xfrm>
          <a:prstGeom prst="rect">
            <a:avLst/>
          </a:prstGeom>
        </p:spPr>
      </p:pic>
    </p:spTree>
    <p:extLst>
      <p:ext uri="{BB962C8B-B14F-4D97-AF65-F5344CB8AC3E}">
        <p14:creationId xmlns:p14="http://schemas.microsoft.com/office/powerpoint/2010/main" val="274241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0964-E052-4CF1-99A8-5242C57DC817}"/>
              </a:ext>
            </a:extLst>
          </p:cNvPr>
          <p:cNvSpPr>
            <a:spLocks noGrp="1"/>
          </p:cNvSpPr>
          <p:nvPr>
            <p:ph type="title"/>
          </p:nvPr>
        </p:nvSpPr>
        <p:spPr/>
        <p:txBody>
          <a:bodyPr/>
          <a:lstStyle/>
          <a:p>
            <a:r>
              <a:rPr lang="en-US" dirty="0"/>
              <a:t>EBS Volumes</a:t>
            </a:r>
          </a:p>
        </p:txBody>
      </p:sp>
      <p:sp>
        <p:nvSpPr>
          <p:cNvPr id="3" name="Content Placeholder 2">
            <a:extLst>
              <a:ext uri="{FF2B5EF4-FFF2-40B4-BE49-F238E27FC236}">
                <a16:creationId xmlns:a16="http://schemas.microsoft.com/office/drawing/2014/main" id="{432A1F37-088C-4C3F-A7F5-F033FADF6C95}"/>
              </a:ext>
            </a:extLst>
          </p:cNvPr>
          <p:cNvSpPr>
            <a:spLocks noGrp="1"/>
          </p:cNvSpPr>
          <p:nvPr>
            <p:ph idx="1"/>
          </p:nvPr>
        </p:nvSpPr>
        <p:spPr/>
        <p:txBody>
          <a:bodyPr/>
          <a:lstStyle/>
          <a:p>
            <a:r>
              <a:rPr lang="en-US" sz="2600" dirty="0"/>
              <a:t>An Amazon EBS volume is a durable, block-level storage device that you can attach to your instances. </a:t>
            </a:r>
          </a:p>
          <a:p>
            <a:r>
              <a:rPr lang="en-US" sz="2600" dirty="0"/>
              <a:t>After you attach a volume to an instance, you can use it as you would use a physical hard drive. </a:t>
            </a:r>
          </a:p>
          <a:p>
            <a:r>
              <a:rPr lang="en-US" sz="2600" dirty="0"/>
              <a:t>You can use EBS volumes as primary storage for data that requires frequent updates, such as the system drive for an instance or storage for a database application.</a:t>
            </a:r>
          </a:p>
          <a:p>
            <a:r>
              <a:rPr lang="en-US" sz="2600" dirty="0"/>
              <a:t>EBS volumes are created in a specific Availability Zone, and can then be attached to any instances in that same Availability Zone.</a:t>
            </a:r>
          </a:p>
        </p:txBody>
      </p:sp>
      <p:sp>
        <p:nvSpPr>
          <p:cNvPr id="4" name="Slide Number Placeholder 3">
            <a:extLst>
              <a:ext uri="{FF2B5EF4-FFF2-40B4-BE49-F238E27FC236}">
                <a16:creationId xmlns:a16="http://schemas.microsoft.com/office/drawing/2014/main" id="{66FAF541-73BC-4511-A0A9-880AD83E8605}"/>
              </a:ext>
            </a:extLst>
          </p:cNvPr>
          <p:cNvSpPr>
            <a:spLocks noGrp="1"/>
          </p:cNvSpPr>
          <p:nvPr>
            <p:ph type="sldNum" sz="quarter" idx="12"/>
          </p:nvPr>
        </p:nvSpPr>
        <p:spPr/>
        <p:txBody>
          <a:bodyPr/>
          <a:lstStyle/>
          <a:p>
            <a:fld id="{768E1558-3D29-4DC9-8735-2AD9CF17B6F1}" type="slidenum">
              <a:rPr lang="en-US" smtClean="0"/>
              <a:t>18</a:t>
            </a:fld>
            <a:endParaRPr lang="en-US"/>
          </a:p>
        </p:txBody>
      </p:sp>
    </p:spTree>
    <p:extLst>
      <p:ext uri="{BB962C8B-B14F-4D97-AF65-F5344CB8AC3E}">
        <p14:creationId xmlns:p14="http://schemas.microsoft.com/office/powerpoint/2010/main" val="368346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22A2-1977-4EC9-9848-C7ACAEBC7960}"/>
              </a:ext>
            </a:extLst>
          </p:cNvPr>
          <p:cNvSpPr>
            <a:spLocks noGrp="1"/>
          </p:cNvSpPr>
          <p:nvPr>
            <p:ph type="title"/>
          </p:nvPr>
        </p:nvSpPr>
        <p:spPr/>
        <p:txBody>
          <a:bodyPr/>
          <a:lstStyle/>
          <a:p>
            <a:r>
              <a:rPr lang="en-US" dirty="0"/>
              <a:t>EBS Snapshots</a:t>
            </a:r>
          </a:p>
        </p:txBody>
      </p:sp>
      <p:sp>
        <p:nvSpPr>
          <p:cNvPr id="3" name="Content Placeholder 2">
            <a:extLst>
              <a:ext uri="{FF2B5EF4-FFF2-40B4-BE49-F238E27FC236}">
                <a16:creationId xmlns:a16="http://schemas.microsoft.com/office/drawing/2014/main" id="{07B2B4DA-9180-46FA-AC3E-B30ACABAC0A3}"/>
              </a:ext>
            </a:extLst>
          </p:cNvPr>
          <p:cNvSpPr>
            <a:spLocks noGrp="1"/>
          </p:cNvSpPr>
          <p:nvPr>
            <p:ph idx="1"/>
          </p:nvPr>
        </p:nvSpPr>
        <p:spPr/>
        <p:txBody>
          <a:bodyPr/>
          <a:lstStyle/>
          <a:p>
            <a:r>
              <a:rPr lang="en-US" dirty="0"/>
              <a:t>You can back up the data on your Amazon EBS volumes to Amazon S3 by taking point-in-time snapshots. </a:t>
            </a:r>
          </a:p>
          <a:p>
            <a:r>
              <a:rPr lang="en-US" dirty="0"/>
              <a:t>Snapshots are incremental backups, which means that only the blocks on the device that have changed after your most recent snapshot are saved.</a:t>
            </a:r>
          </a:p>
        </p:txBody>
      </p:sp>
      <p:sp>
        <p:nvSpPr>
          <p:cNvPr id="4" name="Slide Number Placeholder 3">
            <a:extLst>
              <a:ext uri="{FF2B5EF4-FFF2-40B4-BE49-F238E27FC236}">
                <a16:creationId xmlns:a16="http://schemas.microsoft.com/office/drawing/2014/main" id="{1AAC4530-222D-44DF-A7DF-C9E02C2BF6E0}"/>
              </a:ext>
            </a:extLst>
          </p:cNvPr>
          <p:cNvSpPr>
            <a:spLocks noGrp="1"/>
          </p:cNvSpPr>
          <p:nvPr>
            <p:ph type="sldNum" sz="quarter" idx="12"/>
          </p:nvPr>
        </p:nvSpPr>
        <p:spPr/>
        <p:txBody>
          <a:bodyPr/>
          <a:lstStyle/>
          <a:p>
            <a:fld id="{768E1558-3D29-4DC9-8735-2AD9CF17B6F1}" type="slidenum">
              <a:rPr lang="en-US" smtClean="0"/>
              <a:t>19</a:t>
            </a:fld>
            <a:endParaRPr lang="en-US"/>
          </a:p>
        </p:txBody>
      </p:sp>
    </p:spTree>
    <p:extLst>
      <p:ext uri="{BB962C8B-B14F-4D97-AF65-F5344CB8AC3E}">
        <p14:creationId xmlns:p14="http://schemas.microsoft.com/office/powerpoint/2010/main" val="131369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2432-2651-4966-B6A4-161E94A813F6}"/>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DA8CDD94-5C78-4316-BCC0-05FFD03C609A}"/>
              </a:ext>
            </a:extLst>
          </p:cNvPr>
          <p:cNvSpPr>
            <a:spLocks noGrp="1"/>
          </p:cNvSpPr>
          <p:nvPr>
            <p:ph idx="1"/>
          </p:nvPr>
        </p:nvSpPr>
        <p:spPr/>
        <p:txBody>
          <a:bodyPr/>
          <a:lstStyle/>
          <a:p>
            <a:r>
              <a:rPr lang="en-US" dirty="0"/>
              <a:t>Cloud computing is the on-demand delivery of compute power, database storage, applications and other IT resources through a cloud services platform via the Internet with </a:t>
            </a:r>
            <a:br>
              <a:rPr lang="en-US" dirty="0"/>
            </a:br>
            <a:r>
              <a:rPr lang="en-US" dirty="0"/>
              <a:t>pay-as-you-go pricing.</a:t>
            </a:r>
          </a:p>
          <a:p>
            <a:r>
              <a:rPr lang="en-US" dirty="0"/>
              <a:t>Cloud computing provides a simple way to access servers, storage, databases and a broad set of application services over the Internet.</a:t>
            </a:r>
          </a:p>
        </p:txBody>
      </p:sp>
      <p:sp>
        <p:nvSpPr>
          <p:cNvPr id="4" name="Slide Number Placeholder 3">
            <a:extLst>
              <a:ext uri="{FF2B5EF4-FFF2-40B4-BE49-F238E27FC236}">
                <a16:creationId xmlns:a16="http://schemas.microsoft.com/office/drawing/2014/main" id="{77C9EE0C-2054-4455-ADCD-94E4AB884EBF}"/>
              </a:ext>
            </a:extLst>
          </p:cNvPr>
          <p:cNvSpPr>
            <a:spLocks noGrp="1"/>
          </p:cNvSpPr>
          <p:nvPr>
            <p:ph type="sldNum" sz="quarter" idx="12"/>
          </p:nvPr>
        </p:nvSpPr>
        <p:spPr/>
        <p:txBody>
          <a:bodyPr/>
          <a:lstStyle/>
          <a:p>
            <a:fld id="{768E1558-3D29-4DC9-8735-2AD9CF17B6F1}" type="slidenum">
              <a:rPr lang="en-US" smtClean="0"/>
              <a:t>2</a:t>
            </a:fld>
            <a:endParaRPr lang="en-US"/>
          </a:p>
        </p:txBody>
      </p:sp>
    </p:spTree>
    <p:extLst>
      <p:ext uri="{BB962C8B-B14F-4D97-AF65-F5344CB8AC3E}">
        <p14:creationId xmlns:p14="http://schemas.microsoft.com/office/powerpoint/2010/main" val="125640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E859-555F-47D2-81B6-09735E6F5FD6}"/>
              </a:ext>
            </a:extLst>
          </p:cNvPr>
          <p:cNvSpPr>
            <a:spLocks noGrp="1"/>
          </p:cNvSpPr>
          <p:nvPr>
            <p:ph type="title"/>
          </p:nvPr>
        </p:nvSpPr>
        <p:spPr/>
        <p:txBody>
          <a:bodyPr/>
          <a:lstStyle/>
          <a:p>
            <a:r>
              <a:rPr lang="en-US" dirty="0"/>
              <a:t>Security Groups</a:t>
            </a:r>
          </a:p>
        </p:txBody>
      </p:sp>
      <p:sp>
        <p:nvSpPr>
          <p:cNvPr id="3" name="Content Placeholder 2">
            <a:extLst>
              <a:ext uri="{FF2B5EF4-FFF2-40B4-BE49-F238E27FC236}">
                <a16:creationId xmlns:a16="http://schemas.microsoft.com/office/drawing/2014/main" id="{8C87B5E5-857D-4833-84F8-924AE516C657}"/>
              </a:ext>
            </a:extLst>
          </p:cNvPr>
          <p:cNvSpPr>
            <a:spLocks noGrp="1"/>
          </p:cNvSpPr>
          <p:nvPr>
            <p:ph idx="1"/>
          </p:nvPr>
        </p:nvSpPr>
        <p:spPr/>
        <p:txBody>
          <a:bodyPr/>
          <a:lstStyle/>
          <a:p>
            <a:r>
              <a:rPr lang="en-US" sz="2400" dirty="0"/>
              <a:t>A security group acts as a virtual firewall for your EC2 instances to control incoming and outgoing traffic based on their IP address.</a:t>
            </a:r>
          </a:p>
          <a:p>
            <a:r>
              <a:rPr lang="en-US" sz="2400"/>
              <a:t>Security </a:t>
            </a:r>
            <a:r>
              <a:rPr lang="en-US" sz="2400" dirty="0"/>
              <a:t>group rules enable you to filter traffic based on protocols and port numbers.</a:t>
            </a:r>
          </a:p>
          <a:p>
            <a:r>
              <a:rPr lang="en-US" sz="2400" dirty="0"/>
              <a:t>Security groups are stateful — if you send a request from your instance, the response traffic for that request is allowed to flow in regardless of inbound security group rules. Responses to allowed inbound traffic are allowed to flow out, regardless of outbound rules.</a:t>
            </a:r>
          </a:p>
          <a:p>
            <a:r>
              <a:rPr lang="en-US" sz="2400" dirty="0"/>
              <a:t>You can add rules to each security group that allow traffic to or from its associated instances. You can modify the rules for a security group at any time.</a:t>
            </a:r>
          </a:p>
        </p:txBody>
      </p:sp>
      <p:sp>
        <p:nvSpPr>
          <p:cNvPr id="4" name="Slide Number Placeholder 3">
            <a:extLst>
              <a:ext uri="{FF2B5EF4-FFF2-40B4-BE49-F238E27FC236}">
                <a16:creationId xmlns:a16="http://schemas.microsoft.com/office/drawing/2014/main" id="{FFA949F5-7A07-4A6C-8802-EF45F581EB12}"/>
              </a:ext>
            </a:extLst>
          </p:cNvPr>
          <p:cNvSpPr>
            <a:spLocks noGrp="1"/>
          </p:cNvSpPr>
          <p:nvPr>
            <p:ph type="sldNum" sz="quarter" idx="12"/>
          </p:nvPr>
        </p:nvSpPr>
        <p:spPr/>
        <p:txBody>
          <a:bodyPr/>
          <a:lstStyle/>
          <a:p>
            <a:fld id="{768E1558-3D29-4DC9-8735-2AD9CF17B6F1}" type="slidenum">
              <a:rPr lang="en-US" smtClean="0"/>
              <a:t>20</a:t>
            </a:fld>
            <a:endParaRPr lang="en-US"/>
          </a:p>
        </p:txBody>
      </p:sp>
    </p:spTree>
    <p:extLst>
      <p:ext uri="{BB962C8B-B14F-4D97-AF65-F5344CB8AC3E}">
        <p14:creationId xmlns:p14="http://schemas.microsoft.com/office/powerpoint/2010/main" val="170725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A5EF-42CA-4938-914F-D230708F4D66}"/>
              </a:ext>
            </a:extLst>
          </p:cNvPr>
          <p:cNvSpPr>
            <a:spLocks noGrp="1"/>
          </p:cNvSpPr>
          <p:nvPr>
            <p:ph type="title"/>
          </p:nvPr>
        </p:nvSpPr>
        <p:spPr/>
        <p:txBody>
          <a:bodyPr/>
          <a:lstStyle/>
          <a:p>
            <a:r>
              <a:rPr lang="en-US" dirty="0"/>
              <a:t>6 Advantages of Cloud Computing</a:t>
            </a:r>
          </a:p>
        </p:txBody>
      </p:sp>
      <p:sp>
        <p:nvSpPr>
          <p:cNvPr id="3" name="Content Placeholder 2">
            <a:extLst>
              <a:ext uri="{FF2B5EF4-FFF2-40B4-BE49-F238E27FC236}">
                <a16:creationId xmlns:a16="http://schemas.microsoft.com/office/drawing/2014/main" id="{85D4CA85-E696-46F9-B60C-BE9810B93600}"/>
              </a:ext>
            </a:extLst>
          </p:cNvPr>
          <p:cNvSpPr>
            <a:spLocks noGrp="1"/>
          </p:cNvSpPr>
          <p:nvPr>
            <p:ph idx="1"/>
          </p:nvPr>
        </p:nvSpPr>
        <p:spPr/>
        <p:txBody>
          <a:bodyPr/>
          <a:lstStyle/>
          <a:p>
            <a:r>
              <a:rPr lang="en-US" dirty="0"/>
              <a:t>Trade capital expense for variable expense.</a:t>
            </a:r>
          </a:p>
          <a:p>
            <a:r>
              <a:rPr lang="en-US" dirty="0"/>
              <a:t>Benefit from massive economies of scale.</a:t>
            </a:r>
          </a:p>
          <a:p>
            <a:r>
              <a:rPr lang="en-US" dirty="0"/>
              <a:t>Stop guessing about capacity.</a:t>
            </a:r>
          </a:p>
          <a:p>
            <a:r>
              <a:rPr lang="en-US" dirty="0"/>
              <a:t>Increase speed and agility.</a:t>
            </a:r>
          </a:p>
          <a:p>
            <a:r>
              <a:rPr lang="en-US" dirty="0"/>
              <a:t>Eliminate overhead cost of maintaining data centers</a:t>
            </a:r>
          </a:p>
          <a:p>
            <a:r>
              <a:rPr lang="en-US" dirty="0"/>
              <a:t>Go global in minutes.</a:t>
            </a:r>
          </a:p>
        </p:txBody>
      </p:sp>
      <p:sp>
        <p:nvSpPr>
          <p:cNvPr id="4" name="Slide Number Placeholder 3">
            <a:extLst>
              <a:ext uri="{FF2B5EF4-FFF2-40B4-BE49-F238E27FC236}">
                <a16:creationId xmlns:a16="http://schemas.microsoft.com/office/drawing/2014/main" id="{E12DC782-74AD-4305-9F18-2F0C66476E49}"/>
              </a:ext>
            </a:extLst>
          </p:cNvPr>
          <p:cNvSpPr>
            <a:spLocks noGrp="1"/>
          </p:cNvSpPr>
          <p:nvPr>
            <p:ph type="sldNum" sz="quarter" idx="12"/>
          </p:nvPr>
        </p:nvSpPr>
        <p:spPr/>
        <p:txBody>
          <a:bodyPr/>
          <a:lstStyle/>
          <a:p>
            <a:fld id="{768E1558-3D29-4DC9-8735-2AD9CF17B6F1}" type="slidenum">
              <a:rPr lang="en-US" smtClean="0"/>
              <a:t>3</a:t>
            </a:fld>
            <a:endParaRPr lang="en-US"/>
          </a:p>
        </p:txBody>
      </p:sp>
    </p:spTree>
    <p:extLst>
      <p:ext uri="{BB962C8B-B14F-4D97-AF65-F5344CB8AC3E}">
        <p14:creationId xmlns:p14="http://schemas.microsoft.com/office/powerpoint/2010/main" val="171513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CB2C-C1E9-484B-9299-B411D83B3D4E}"/>
              </a:ext>
            </a:extLst>
          </p:cNvPr>
          <p:cNvSpPr>
            <a:spLocks noGrp="1"/>
          </p:cNvSpPr>
          <p:nvPr>
            <p:ph type="title"/>
          </p:nvPr>
        </p:nvSpPr>
        <p:spPr/>
        <p:txBody>
          <a:bodyPr/>
          <a:lstStyle/>
          <a:p>
            <a:r>
              <a:rPr lang="en-US" dirty="0"/>
              <a:t>3 Models of Cloud Computing</a:t>
            </a:r>
          </a:p>
        </p:txBody>
      </p:sp>
      <p:sp>
        <p:nvSpPr>
          <p:cNvPr id="3" name="Content Placeholder 2">
            <a:extLst>
              <a:ext uri="{FF2B5EF4-FFF2-40B4-BE49-F238E27FC236}">
                <a16:creationId xmlns:a16="http://schemas.microsoft.com/office/drawing/2014/main" id="{EA3A703B-E0EC-41BD-96E3-2DC3283F105B}"/>
              </a:ext>
            </a:extLst>
          </p:cNvPr>
          <p:cNvSpPr>
            <a:spLocks noGrp="1"/>
          </p:cNvSpPr>
          <p:nvPr>
            <p:ph idx="1"/>
          </p:nvPr>
        </p:nvSpPr>
        <p:spPr>
          <a:xfrm>
            <a:off x="609600" y="1719263"/>
            <a:ext cx="11386930" cy="4411662"/>
          </a:xfrm>
        </p:spPr>
        <p:txBody>
          <a:bodyPr/>
          <a:lstStyle/>
          <a:p>
            <a:r>
              <a:rPr lang="en-US" sz="2600" b="1" dirty="0">
                <a:solidFill>
                  <a:srgbClr val="FF0000"/>
                </a:solidFill>
                <a:highlight>
                  <a:srgbClr val="FFFF00"/>
                </a:highlight>
              </a:rPr>
              <a:t>Infrastructure as a Service (IaaS)</a:t>
            </a:r>
          </a:p>
          <a:p>
            <a:pPr lvl="1"/>
            <a:r>
              <a:rPr lang="en-US" sz="2400" dirty="0"/>
              <a:t>Infrastructure as a Service (IaaS) is a self-service model for managing remote data center infrastructures. AWS offers IaaS in the form of data centers.</a:t>
            </a:r>
          </a:p>
          <a:p>
            <a:r>
              <a:rPr lang="en-US" sz="2600" b="1" dirty="0">
                <a:solidFill>
                  <a:srgbClr val="FF0000"/>
                </a:solidFill>
                <a:highlight>
                  <a:srgbClr val="FFFF00"/>
                </a:highlight>
              </a:rPr>
              <a:t>Platform as a Service (PaaS)</a:t>
            </a:r>
          </a:p>
          <a:p>
            <a:pPr lvl="1"/>
            <a:r>
              <a:rPr lang="en-US" sz="2400" dirty="0"/>
              <a:t>Platform as a Service (PaaS) allows organizations to build, run and manage applications without the IT infrastructure. This makes it easier and faster to develop, test and deploy applications.</a:t>
            </a:r>
          </a:p>
          <a:p>
            <a:r>
              <a:rPr lang="en-US" sz="2600" b="1" dirty="0">
                <a:solidFill>
                  <a:srgbClr val="FF0000"/>
                </a:solidFill>
                <a:highlight>
                  <a:srgbClr val="FFFF00"/>
                </a:highlight>
              </a:rPr>
              <a:t>Software as a Service (SaaS)</a:t>
            </a:r>
          </a:p>
          <a:p>
            <a:pPr lvl="1"/>
            <a:r>
              <a:rPr lang="en-US" sz="2400" dirty="0"/>
              <a:t>Software as a service (SaaS) replaces the traditional on-device software with software that is licensed on a subscription basis. It is centrally hosted in the cloud. A good example is Salesforce.com.</a:t>
            </a:r>
          </a:p>
        </p:txBody>
      </p:sp>
      <p:sp>
        <p:nvSpPr>
          <p:cNvPr id="4" name="Slide Number Placeholder 3">
            <a:extLst>
              <a:ext uri="{FF2B5EF4-FFF2-40B4-BE49-F238E27FC236}">
                <a16:creationId xmlns:a16="http://schemas.microsoft.com/office/drawing/2014/main" id="{236E7C8D-F4A3-46F7-A1AA-F17EC32231DB}"/>
              </a:ext>
            </a:extLst>
          </p:cNvPr>
          <p:cNvSpPr>
            <a:spLocks noGrp="1"/>
          </p:cNvSpPr>
          <p:nvPr>
            <p:ph type="sldNum" sz="quarter" idx="12"/>
          </p:nvPr>
        </p:nvSpPr>
        <p:spPr/>
        <p:txBody>
          <a:bodyPr/>
          <a:lstStyle/>
          <a:p>
            <a:fld id="{768E1558-3D29-4DC9-8735-2AD9CF17B6F1}" type="slidenum">
              <a:rPr lang="en-US" smtClean="0"/>
              <a:t>4</a:t>
            </a:fld>
            <a:endParaRPr lang="en-US"/>
          </a:p>
        </p:txBody>
      </p:sp>
    </p:spTree>
    <p:extLst>
      <p:ext uri="{BB962C8B-B14F-4D97-AF65-F5344CB8AC3E}">
        <p14:creationId xmlns:p14="http://schemas.microsoft.com/office/powerpoint/2010/main" val="88859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9EBD-75BE-4669-98AE-61E1B676C1BF}"/>
              </a:ext>
            </a:extLst>
          </p:cNvPr>
          <p:cNvSpPr>
            <a:spLocks noGrp="1"/>
          </p:cNvSpPr>
          <p:nvPr>
            <p:ph type="title"/>
          </p:nvPr>
        </p:nvSpPr>
        <p:spPr/>
        <p:txBody>
          <a:bodyPr/>
          <a:lstStyle/>
          <a:p>
            <a:r>
              <a:rPr lang="en-US" dirty="0"/>
              <a:t>3 Models of Cloud Computing</a:t>
            </a:r>
          </a:p>
        </p:txBody>
      </p:sp>
      <p:pic>
        <p:nvPicPr>
          <p:cNvPr id="5" name="Content Placeholder 4">
            <a:extLst>
              <a:ext uri="{FF2B5EF4-FFF2-40B4-BE49-F238E27FC236}">
                <a16:creationId xmlns:a16="http://schemas.microsoft.com/office/drawing/2014/main" id="{25E129FB-A121-4358-9C7F-A163FD3ADF08}"/>
              </a:ext>
            </a:extLst>
          </p:cNvPr>
          <p:cNvPicPr>
            <a:picLocks noGrp="1" noChangeAspect="1"/>
          </p:cNvPicPr>
          <p:nvPr>
            <p:ph idx="1"/>
          </p:nvPr>
        </p:nvPicPr>
        <p:blipFill>
          <a:blip r:embed="rId2"/>
          <a:stretch>
            <a:fillRect/>
          </a:stretch>
        </p:blipFill>
        <p:spPr>
          <a:xfrm>
            <a:off x="2464930" y="1719263"/>
            <a:ext cx="7262139" cy="4411662"/>
          </a:xfrm>
          <a:prstGeom prst="rect">
            <a:avLst/>
          </a:prstGeom>
        </p:spPr>
      </p:pic>
      <p:sp>
        <p:nvSpPr>
          <p:cNvPr id="4" name="Slide Number Placeholder 3">
            <a:extLst>
              <a:ext uri="{FF2B5EF4-FFF2-40B4-BE49-F238E27FC236}">
                <a16:creationId xmlns:a16="http://schemas.microsoft.com/office/drawing/2014/main" id="{F526473F-7156-416A-B123-C6D2C2F080C9}"/>
              </a:ext>
            </a:extLst>
          </p:cNvPr>
          <p:cNvSpPr>
            <a:spLocks noGrp="1"/>
          </p:cNvSpPr>
          <p:nvPr>
            <p:ph type="sldNum" sz="quarter" idx="12"/>
          </p:nvPr>
        </p:nvSpPr>
        <p:spPr/>
        <p:txBody>
          <a:bodyPr/>
          <a:lstStyle/>
          <a:p>
            <a:fld id="{768E1558-3D29-4DC9-8735-2AD9CF17B6F1}" type="slidenum">
              <a:rPr lang="en-US" smtClean="0"/>
              <a:t>5</a:t>
            </a:fld>
            <a:endParaRPr lang="en-US"/>
          </a:p>
        </p:txBody>
      </p:sp>
    </p:spTree>
    <p:extLst>
      <p:ext uri="{BB962C8B-B14F-4D97-AF65-F5344CB8AC3E}">
        <p14:creationId xmlns:p14="http://schemas.microsoft.com/office/powerpoint/2010/main" val="263752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CB60-6AE0-4D16-9235-108282CEAEC8}"/>
              </a:ext>
            </a:extLst>
          </p:cNvPr>
          <p:cNvSpPr>
            <a:spLocks noGrp="1"/>
          </p:cNvSpPr>
          <p:nvPr>
            <p:ph type="title"/>
          </p:nvPr>
        </p:nvSpPr>
        <p:spPr/>
        <p:txBody>
          <a:bodyPr/>
          <a:lstStyle/>
          <a:p>
            <a:r>
              <a:rPr lang="en-US" dirty="0"/>
              <a:t>AWS Regions &amp; Availability Zones</a:t>
            </a:r>
          </a:p>
        </p:txBody>
      </p:sp>
      <p:sp>
        <p:nvSpPr>
          <p:cNvPr id="3" name="Content Placeholder 2">
            <a:extLst>
              <a:ext uri="{FF2B5EF4-FFF2-40B4-BE49-F238E27FC236}">
                <a16:creationId xmlns:a16="http://schemas.microsoft.com/office/drawing/2014/main" id="{90BFCA32-DF60-4B14-B195-3DA32FFAD92D}"/>
              </a:ext>
            </a:extLst>
          </p:cNvPr>
          <p:cNvSpPr>
            <a:spLocks noGrp="1"/>
          </p:cNvSpPr>
          <p:nvPr>
            <p:ph idx="1"/>
          </p:nvPr>
        </p:nvSpPr>
        <p:spPr/>
        <p:txBody>
          <a:bodyPr/>
          <a:lstStyle/>
          <a:p>
            <a:r>
              <a:rPr lang="en-US" sz="2600" dirty="0"/>
              <a:t>AWS now spans 77 Availability Zones within 24 geographic regions around the world, and has announced plans for nine more Availability Zones and three more AWS Regions in Indonesia, Japan, and Spain.</a:t>
            </a:r>
          </a:p>
        </p:txBody>
      </p:sp>
      <p:sp>
        <p:nvSpPr>
          <p:cNvPr id="4" name="Slide Number Placeholder 3">
            <a:extLst>
              <a:ext uri="{FF2B5EF4-FFF2-40B4-BE49-F238E27FC236}">
                <a16:creationId xmlns:a16="http://schemas.microsoft.com/office/drawing/2014/main" id="{B812C2B3-A505-487A-BE5B-10C514D14543}"/>
              </a:ext>
            </a:extLst>
          </p:cNvPr>
          <p:cNvSpPr>
            <a:spLocks noGrp="1"/>
          </p:cNvSpPr>
          <p:nvPr>
            <p:ph type="sldNum" sz="quarter" idx="12"/>
          </p:nvPr>
        </p:nvSpPr>
        <p:spPr/>
        <p:txBody>
          <a:bodyPr/>
          <a:lstStyle/>
          <a:p>
            <a:fld id="{768E1558-3D29-4DC9-8735-2AD9CF17B6F1}" type="slidenum">
              <a:rPr lang="en-US" smtClean="0"/>
              <a:t>6</a:t>
            </a:fld>
            <a:endParaRPr lang="en-US"/>
          </a:p>
        </p:txBody>
      </p:sp>
      <p:pic>
        <p:nvPicPr>
          <p:cNvPr id="5" name="Picture 4">
            <a:extLst>
              <a:ext uri="{FF2B5EF4-FFF2-40B4-BE49-F238E27FC236}">
                <a16:creationId xmlns:a16="http://schemas.microsoft.com/office/drawing/2014/main" id="{2075515A-036B-4C75-A10E-688D4402DADB}"/>
              </a:ext>
            </a:extLst>
          </p:cNvPr>
          <p:cNvPicPr>
            <a:picLocks noChangeAspect="1"/>
          </p:cNvPicPr>
          <p:nvPr/>
        </p:nvPicPr>
        <p:blipFill>
          <a:blip r:embed="rId2"/>
          <a:stretch>
            <a:fillRect/>
          </a:stretch>
        </p:blipFill>
        <p:spPr>
          <a:xfrm>
            <a:off x="1562100" y="2844800"/>
            <a:ext cx="8153400" cy="4104640"/>
          </a:xfrm>
          <a:prstGeom prst="rect">
            <a:avLst/>
          </a:prstGeom>
        </p:spPr>
      </p:pic>
    </p:spTree>
    <p:extLst>
      <p:ext uri="{BB962C8B-B14F-4D97-AF65-F5344CB8AC3E}">
        <p14:creationId xmlns:p14="http://schemas.microsoft.com/office/powerpoint/2010/main" val="107461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D1EF-C384-4793-BA98-62C040DB325D}"/>
              </a:ext>
            </a:extLst>
          </p:cNvPr>
          <p:cNvSpPr>
            <a:spLocks noGrp="1"/>
          </p:cNvSpPr>
          <p:nvPr>
            <p:ph type="title"/>
          </p:nvPr>
        </p:nvSpPr>
        <p:spPr/>
        <p:txBody>
          <a:bodyPr/>
          <a:lstStyle/>
          <a:p>
            <a:r>
              <a:rPr lang="en-US" dirty="0"/>
              <a:t>AWS Regions</a:t>
            </a:r>
          </a:p>
        </p:txBody>
      </p:sp>
      <p:sp>
        <p:nvSpPr>
          <p:cNvPr id="3" name="Content Placeholder 2">
            <a:extLst>
              <a:ext uri="{FF2B5EF4-FFF2-40B4-BE49-F238E27FC236}">
                <a16:creationId xmlns:a16="http://schemas.microsoft.com/office/drawing/2014/main" id="{83691FF3-9153-4F6B-A21B-1F5B85C849CF}"/>
              </a:ext>
            </a:extLst>
          </p:cNvPr>
          <p:cNvSpPr>
            <a:spLocks noGrp="1"/>
          </p:cNvSpPr>
          <p:nvPr>
            <p:ph idx="1"/>
          </p:nvPr>
        </p:nvSpPr>
        <p:spPr/>
        <p:txBody>
          <a:bodyPr/>
          <a:lstStyle/>
          <a:p>
            <a:r>
              <a:rPr lang="en-US" sz="2500" dirty="0"/>
              <a:t>An AWS Region is a geographical location with a collection of availability zones mapped to physical data centers in that region. </a:t>
            </a:r>
          </a:p>
          <a:p>
            <a:r>
              <a:rPr lang="en-US" sz="2500" dirty="0"/>
              <a:t>Every region is physically isolated from and independent of every other region in terms of location, power, water supply, etc.</a:t>
            </a:r>
          </a:p>
          <a:p>
            <a:r>
              <a:rPr lang="en-US" sz="2500" dirty="0"/>
              <a:t>This level of isolation is critical for workloads with compliance and data sovereignty requirements where guarantees must be made that user data does not leave a particular geographic region. </a:t>
            </a:r>
          </a:p>
          <a:p>
            <a:r>
              <a:rPr lang="en-US" sz="2500" dirty="0"/>
              <a:t>The presence of AWS regions worldwide is also important for workloads that are latency-sensitive and need to be located near users in a particular geographic area.</a:t>
            </a:r>
          </a:p>
          <a:p>
            <a:r>
              <a:rPr lang="en-US" sz="2500" dirty="0"/>
              <a:t>Inside each region, you will find two or more availability zones with each zone hosted in separate data centers from another zone.</a:t>
            </a:r>
          </a:p>
        </p:txBody>
      </p:sp>
      <p:sp>
        <p:nvSpPr>
          <p:cNvPr id="4" name="Slide Number Placeholder 3">
            <a:extLst>
              <a:ext uri="{FF2B5EF4-FFF2-40B4-BE49-F238E27FC236}">
                <a16:creationId xmlns:a16="http://schemas.microsoft.com/office/drawing/2014/main" id="{754E9A5F-AD75-4C27-A34C-4003FA8F4E94}"/>
              </a:ext>
            </a:extLst>
          </p:cNvPr>
          <p:cNvSpPr>
            <a:spLocks noGrp="1"/>
          </p:cNvSpPr>
          <p:nvPr>
            <p:ph type="sldNum" sz="quarter" idx="12"/>
          </p:nvPr>
        </p:nvSpPr>
        <p:spPr/>
        <p:txBody>
          <a:bodyPr/>
          <a:lstStyle/>
          <a:p>
            <a:fld id="{768E1558-3D29-4DC9-8735-2AD9CF17B6F1}" type="slidenum">
              <a:rPr lang="en-US" smtClean="0"/>
              <a:t>7</a:t>
            </a:fld>
            <a:endParaRPr lang="en-US"/>
          </a:p>
        </p:txBody>
      </p:sp>
    </p:spTree>
    <p:extLst>
      <p:ext uri="{BB962C8B-B14F-4D97-AF65-F5344CB8AC3E}">
        <p14:creationId xmlns:p14="http://schemas.microsoft.com/office/powerpoint/2010/main" val="96302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2553-0AAF-4E55-BC9B-1885CC6C1CD8}"/>
              </a:ext>
            </a:extLst>
          </p:cNvPr>
          <p:cNvSpPr>
            <a:spLocks noGrp="1"/>
          </p:cNvSpPr>
          <p:nvPr>
            <p:ph type="title"/>
          </p:nvPr>
        </p:nvSpPr>
        <p:spPr/>
        <p:txBody>
          <a:bodyPr/>
          <a:lstStyle/>
          <a:p>
            <a:r>
              <a:rPr lang="en-US" dirty="0"/>
              <a:t>AWS Availability Zones</a:t>
            </a:r>
          </a:p>
        </p:txBody>
      </p:sp>
      <p:sp>
        <p:nvSpPr>
          <p:cNvPr id="3" name="Content Placeholder 2">
            <a:extLst>
              <a:ext uri="{FF2B5EF4-FFF2-40B4-BE49-F238E27FC236}">
                <a16:creationId xmlns:a16="http://schemas.microsoft.com/office/drawing/2014/main" id="{8CDC5F0D-D63C-40C2-A661-55EB2385641A}"/>
              </a:ext>
            </a:extLst>
          </p:cNvPr>
          <p:cNvSpPr>
            <a:spLocks noGrp="1"/>
          </p:cNvSpPr>
          <p:nvPr>
            <p:ph idx="1"/>
          </p:nvPr>
        </p:nvSpPr>
        <p:spPr/>
        <p:txBody>
          <a:bodyPr/>
          <a:lstStyle/>
          <a:p>
            <a:r>
              <a:rPr lang="en-US" sz="2500" dirty="0"/>
              <a:t>An availability zone is a logical data center in a region available for use by any AWS customer. </a:t>
            </a:r>
          </a:p>
          <a:p>
            <a:r>
              <a:rPr lang="en-US" sz="2500" dirty="0"/>
              <a:t>Each zone in a region has redundant and separate power, networking and connectivity to reduce the likelihood of two zones failing simultaneously.</a:t>
            </a:r>
          </a:p>
        </p:txBody>
      </p:sp>
      <p:sp>
        <p:nvSpPr>
          <p:cNvPr id="4" name="Slide Number Placeholder 3">
            <a:extLst>
              <a:ext uri="{FF2B5EF4-FFF2-40B4-BE49-F238E27FC236}">
                <a16:creationId xmlns:a16="http://schemas.microsoft.com/office/drawing/2014/main" id="{432886D5-45B0-43AB-A822-EE12E05E71A4}"/>
              </a:ext>
            </a:extLst>
          </p:cNvPr>
          <p:cNvSpPr>
            <a:spLocks noGrp="1"/>
          </p:cNvSpPr>
          <p:nvPr>
            <p:ph type="sldNum" sz="quarter" idx="12"/>
          </p:nvPr>
        </p:nvSpPr>
        <p:spPr/>
        <p:txBody>
          <a:bodyPr/>
          <a:lstStyle/>
          <a:p>
            <a:fld id="{768E1558-3D29-4DC9-8735-2AD9CF17B6F1}" type="slidenum">
              <a:rPr lang="en-US" smtClean="0"/>
              <a:t>8</a:t>
            </a:fld>
            <a:endParaRPr lang="en-US"/>
          </a:p>
        </p:txBody>
      </p:sp>
      <p:pic>
        <p:nvPicPr>
          <p:cNvPr id="5" name="Picture 4">
            <a:extLst>
              <a:ext uri="{FF2B5EF4-FFF2-40B4-BE49-F238E27FC236}">
                <a16:creationId xmlns:a16="http://schemas.microsoft.com/office/drawing/2014/main" id="{BBD0ABBF-A29C-415B-9047-8EF1E99756DD}"/>
              </a:ext>
            </a:extLst>
          </p:cNvPr>
          <p:cNvPicPr>
            <a:picLocks noChangeAspect="1"/>
          </p:cNvPicPr>
          <p:nvPr/>
        </p:nvPicPr>
        <p:blipFill>
          <a:blip r:embed="rId2"/>
          <a:stretch>
            <a:fillRect/>
          </a:stretch>
        </p:blipFill>
        <p:spPr>
          <a:xfrm>
            <a:off x="2389133" y="3429000"/>
            <a:ext cx="5627108" cy="3163591"/>
          </a:xfrm>
          <a:prstGeom prst="rect">
            <a:avLst/>
          </a:prstGeom>
        </p:spPr>
      </p:pic>
    </p:spTree>
    <p:extLst>
      <p:ext uri="{BB962C8B-B14F-4D97-AF65-F5344CB8AC3E}">
        <p14:creationId xmlns:p14="http://schemas.microsoft.com/office/powerpoint/2010/main" val="408424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F420-0981-41FE-ADE3-F295362261F9}"/>
              </a:ext>
            </a:extLst>
          </p:cNvPr>
          <p:cNvSpPr>
            <a:spLocks noGrp="1"/>
          </p:cNvSpPr>
          <p:nvPr>
            <p:ph type="title"/>
          </p:nvPr>
        </p:nvSpPr>
        <p:spPr/>
        <p:txBody>
          <a:bodyPr/>
          <a:lstStyle/>
          <a:p>
            <a:r>
              <a:rPr lang="en-US" dirty="0"/>
              <a:t>AWS Elastic Compute Cloud (EC2)</a:t>
            </a:r>
          </a:p>
        </p:txBody>
      </p:sp>
      <p:sp>
        <p:nvSpPr>
          <p:cNvPr id="3" name="Content Placeholder 2">
            <a:extLst>
              <a:ext uri="{FF2B5EF4-FFF2-40B4-BE49-F238E27FC236}">
                <a16:creationId xmlns:a16="http://schemas.microsoft.com/office/drawing/2014/main" id="{6607F717-5F94-4F6E-A330-89835A18F98B}"/>
              </a:ext>
            </a:extLst>
          </p:cNvPr>
          <p:cNvSpPr>
            <a:spLocks noGrp="1"/>
          </p:cNvSpPr>
          <p:nvPr>
            <p:ph idx="1"/>
          </p:nvPr>
        </p:nvSpPr>
        <p:spPr/>
        <p:txBody>
          <a:bodyPr/>
          <a:lstStyle/>
          <a:p>
            <a:r>
              <a:rPr lang="en-US" sz="2400" dirty="0"/>
              <a:t>Amazon Elastic Compute Cloud (Amazon EC2) is a web service that provides secure, resizable compute capacity in the cloud. </a:t>
            </a:r>
          </a:p>
          <a:p>
            <a:r>
              <a:rPr lang="en-US" sz="2400" dirty="0"/>
              <a:t>It is designed to make web-scale cloud computing easier for developers.</a:t>
            </a:r>
          </a:p>
        </p:txBody>
      </p:sp>
      <p:sp>
        <p:nvSpPr>
          <p:cNvPr id="4" name="Slide Number Placeholder 3">
            <a:extLst>
              <a:ext uri="{FF2B5EF4-FFF2-40B4-BE49-F238E27FC236}">
                <a16:creationId xmlns:a16="http://schemas.microsoft.com/office/drawing/2014/main" id="{B3E8A50B-37BB-4B64-B725-B44C29CECE40}"/>
              </a:ext>
            </a:extLst>
          </p:cNvPr>
          <p:cNvSpPr>
            <a:spLocks noGrp="1"/>
          </p:cNvSpPr>
          <p:nvPr>
            <p:ph type="sldNum" sz="quarter" idx="12"/>
          </p:nvPr>
        </p:nvSpPr>
        <p:spPr/>
        <p:txBody>
          <a:bodyPr/>
          <a:lstStyle/>
          <a:p>
            <a:fld id="{768E1558-3D29-4DC9-8735-2AD9CF17B6F1}" type="slidenum">
              <a:rPr lang="en-US" smtClean="0"/>
              <a:t>9</a:t>
            </a:fld>
            <a:endParaRPr lang="en-US"/>
          </a:p>
        </p:txBody>
      </p:sp>
      <p:pic>
        <p:nvPicPr>
          <p:cNvPr id="5" name="Picture 4">
            <a:extLst>
              <a:ext uri="{FF2B5EF4-FFF2-40B4-BE49-F238E27FC236}">
                <a16:creationId xmlns:a16="http://schemas.microsoft.com/office/drawing/2014/main" id="{41A9E9D5-A07B-4ED0-9822-AA7C596CE015}"/>
              </a:ext>
            </a:extLst>
          </p:cNvPr>
          <p:cNvPicPr>
            <a:picLocks noChangeAspect="1"/>
          </p:cNvPicPr>
          <p:nvPr/>
        </p:nvPicPr>
        <p:blipFill>
          <a:blip r:embed="rId2"/>
          <a:stretch>
            <a:fillRect/>
          </a:stretch>
        </p:blipFill>
        <p:spPr>
          <a:xfrm>
            <a:off x="3037840" y="3011123"/>
            <a:ext cx="4984750" cy="3724639"/>
          </a:xfrm>
          <a:prstGeom prst="rect">
            <a:avLst/>
          </a:prstGeom>
        </p:spPr>
      </p:pic>
    </p:spTree>
    <p:extLst>
      <p:ext uri="{BB962C8B-B14F-4D97-AF65-F5344CB8AC3E}">
        <p14:creationId xmlns:p14="http://schemas.microsoft.com/office/powerpoint/2010/main" val="1875487959"/>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21</TotalTime>
  <Words>1372</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Learner Template</vt:lpstr>
      <vt:lpstr>AWS Overview</vt:lpstr>
      <vt:lpstr>What is Cloud Computing?</vt:lpstr>
      <vt:lpstr>6 Advantages of Cloud Computing</vt:lpstr>
      <vt:lpstr>3 Models of Cloud Computing</vt:lpstr>
      <vt:lpstr>3 Models of Cloud Computing</vt:lpstr>
      <vt:lpstr>AWS Regions &amp; Availability Zones</vt:lpstr>
      <vt:lpstr>AWS Regions</vt:lpstr>
      <vt:lpstr>AWS Availability Zones</vt:lpstr>
      <vt:lpstr>AWS Elastic Compute Cloud (EC2)</vt:lpstr>
      <vt:lpstr>AMAZON EC2 PROVIDES:</vt:lpstr>
      <vt:lpstr>AMAZON EC2 PROVIDES</vt:lpstr>
      <vt:lpstr>AMAZON EC2 PROVIDES</vt:lpstr>
      <vt:lpstr>Create an EC2 Instance</vt:lpstr>
      <vt:lpstr>How to SSH into an EC2</vt:lpstr>
      <vt:lpstr>Amazon Machine Image (AMI)</vt:lpstr>
      <vt:lpstr>EC2 Autoscaling</vt:lpstr>
      <vt:lpstr>Amazon Elastic Block Store (Amazon EBS)</vt:lpstr>
      <vt:lpstr>EBS Volumes</vt:lpstr>
      <vt:lpstr>EBS Snapshots</vt:lpstr>
      <vt:lpstr>Security Groups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Overview</dc:title>
  <dc:creator>Jasdhir Singh</dc:creator>
  <cp:lastModifiedBy>Jasdhir Singh</cp:lastModifiedBy>
  <cp:revision>44</cp:revision>
  <dcterms:created xsi:type="dcterms:W3CDTF">2022-04-27T19:04:10Z</dcterms:created>
  <dcterms:modified xsi:type="dcterms:W3CDTF">2022-04-27T19:26:04Z</dcterms:modified>
</cp:coreProperties>
</file>