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 id="268"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2" y="0"/>
            <a:ext cx="12192003"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61568" y="2924299"/>
            <a:ext cx="9086152"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87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sp>
        <p:nvSpPr>
          <p:cNvPr id="3" name="SmartArt Placeholder 2"/>
          <p:cNvSpPr>
            <a:spLocks noGrp="1"/>
          </p:cNvSpPr>
          <p:nvPr>
            <p:ph type="dgm" sz="quarter" idx="13"/>
          </p:nvPr>
        </p:nvSpPr>
        <p:spPr>
          <a:xfrm>
            <a:off x="177801" y="125414"/>
            <a:ext cx="11800417" cy="6008687"/>
          </a:xfrm>
        </p:spPr>
        <p:txBody>
          <a:bodyPr/>
          <a:lstStyle/>
          <a:p>
            <a:r>
              <a:rPr lang="en-US"/>
              <a:t>Click icon to add SmartArt graphic</a:t>
            </a:r>
          </a:p>
        </p:txBody>
      </p:sp>
    </p:spTree>
    <p:extLst>
      <p:ext uri="{BB962C8B-B14F-4D97-AF65-F5344CB8AC3E}">
        <p14:creationId xmlns:p14="http://schemas.microsoft.com/office/powerpoint/2010/main" val="170335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2"/>
            <a:ext cx="12192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87" y="6367323"/>
            <a:ext cx="1680284" cy="394766"/>
          </a:xfrm>
          <a:prstGeom prst="rect">
            <a:avLst/>
          </a:prstGeom>
        </p:spPr>
      </p:pic>
      <p:sp>
        <p:nvSpPr>
          <p:cNvPr id="7" name="Title 1"/>
          <p:cNvSpPr>
            <a:spLocks noGrp="1"/>
          </p:cNvSpPr>
          <p:nvPr>
            <p:ph type="title"/>
          </p:nvPr>
        </p:nvSpPr>
        <p:spPr>
          <a:xfrm>
            <a:off x="506680" y="-4950"/>
            <a:ext cx="1117864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506680" y="1097281"/>
            <a:ext cx="1117864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606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12192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grpSp>
        <p:nvGrpSpPr>
          <p:cNvPr id="3" name="Group 2"/>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22157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spTree>
    <p:extLst>
      <p:ext uri="{BB962C8B-B14F-4D97-AF65-F5344CB8AC3E}">
        <p14:creationId xmlns:p14="http://schemas.microsoft.com/office/powerpoint/2010/main" val="407869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12192000" cy="5030078"/>
          </a:xfrm>
          <a:prstGeom prst="rect">
            <a:avLst/>
          </a:prstGeom>
        </p:spPr>
      </p:pic>
      <p:grpSp>
        <p:nvGrpSpPr>
          <p:cNvPr id="27" name="Group 26"/>
          <p:cNvGrpSpPr/>
          <p:nvPr/>
        </p:nvGrpSpPr>
        <p:grpSpPr>
          <a:xfrm>
            <a:off x="661569" y="5451819"/>
            <a:ext cx="414064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2" name="Title 1"/>
          <p:cNvSpPr>
            <a:spLocks noGrp="1"/>
          </p:cNvSpPr>
          <p:nvPr>
            <p:ph type="ctrTitle" hasCustomPrompt="1"/>
          </p:nvPr>
        </p:nvSpPr>
        <p:spPr>
          <a:xfrm>
            <a:off x="661570" y="320635"/>
            <a:ext cx="9076197"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661568" y="2924299"/>
            <a:ext cx="9086152"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4424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7"/>
            <a:ext cx="12192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3688" y="3242663"/>
            <a:ext cx="12192000" cy="3615334"/>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2444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5344885" y="-3604447"/>
            <a:ext cx="1502227" cy="12191996"/>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3"/>
            <a:ext cx="12192000" cy="3623223"/>
          </a:xfrm>
          <a:prstGeom prst="rect">
            <a:avLst/>
          </a:prstGeom>
        </p:spPr>
      </p:pic>
      <p:sp>
        <p:nvSpPr>
          <p:cNvPr id="9" name="Rectangle 8"/>
          <p:cNvSpPr/>
          <p:nvPr/>
        </p:nvSpPr>
        <p:spPr>
          <a:xfrm>
            <a:off x="-4" y="1"/>
            <a:ext cx="12191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a:xfrm>
            <a:off x="661569" y="382677"/>
            <a:ext cx="414064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0" name="Text Placeholder 29"/>
          <p:cNvSpPr>
            <a:spLocks noGrp="1"/>
          </p:cNvSpPr>
          <p:nvPr>
            <p:ph type="body" sz="quarter" idx="13" hasCustomPrompt="1"/>
          </p:nvPr>
        </p:nvSpPr>
        <p:spPr>
          <a:xfrm>
            <a:off x="430847" y="1846264"/>
            <a:ext cx="11255271"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355797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spTree>
    <p:extLst>
      <p:ext uri="{BB962C8B-B14F-4D97-AF65-F5344CB8AC3E}">
        <p14:creationId xmlns:p14="http://schemas.microsoft.com/office/powerpoint/2010/main" val="267330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06680"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sp>
        <p:nvSpPr>
          <p:cNvPr id="7" name="Content Placeholder 2"/>
          <p:cNvSpPr>
            <a:spLocks noGrp="1"/>
          </p:cNvSpPr>
          <p:nvPr>
            <p:ph idx="13"/>
          </p:nvPr>
        </p:nvSpPr>
        <p:spPr>
          <a:xfrm>
            <a:off x="6192587" y="1481447"/>
            <a:ext cx="534548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987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sp>
        <p:nvSpPr>
          <p:cNvPr id="8" name="Content Placeholder 5"/>
          <p:cNvSpPr>
            <a:spLocks noGrp="1"/>
          </p:cNvSpPr>
          <p:nvPr>
            <p:ph sz="quarter" idx="16" hasCustomPrompt="1"/>
          </p:nvPr>
        </p:nvSpPr>
        <p:spPr>
          <a:xfrm>
            <a:off x="6277878" y="153884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468155" y="154035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6277878" y="4099160"/>
            <a:ext cx="5476991"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468155" y="4100679"/>
            <a:ext cx="5485205"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15297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2" y="6259484"/>
            <a:ext cx="12192003"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sp>
        <p:nvSpPr>
          <p:cNvPr id="46" name="Content Placeholder 45"/>
          <p:cNvSpPr>
            <a:spLocks noGrp="1"/>
          </p:cNvSpPr>
          <p:nvPr>
            <p:ph sz="quarter" idx="13"/>
          </p:nvPr>
        </p:nvSpPr>
        <p:spPr>
          <a:xfrm>
            <a:off x="209551" y="133350"/>
            <a:ext cx="11768667"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85377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8F81F57A-1F0B-4CE7-9643-DEDA5CF8E61A}" type="slidenum">
              <a:rPr lang="en-IN" smtClean="0"/>
              <a:t>‹#›</a:t>
            </a:fld>
            <a:endParaRPr lang="en-IN"/>
          </a:p>
        </p:txBody>
      </p:sp>
      <p:grpSp>
        <p:nvGrpSpPr>
          <p:cNvPr id="7" name="Group 6"/>
          <p:cNvGrpSpPr/>
          <p:nvPr/>
        </p:nvGrpSpPr>
        <p:grpSpPr>
          <a:xfrm>
            <a:off x="9685945" y="365741"/>
            <a:ext cx="2071076"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87465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0" name="Group 29"/>
          <p:cNvGrpSpPr/>
          <p:nvPr/>
        </p:nvGrpSpPr>
        <p:grpSpPr>
          <a:xfrm>
            <a:off x="9685945" y="365741"/>
            <a:ext cx="2071076"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3" name="Text Placeholder 2"/>
          <p:cNvSpPr>
            <a:spLocks noGrp="1"/>
          </p:cNvSpPr>
          <p:nvPr>
            <p:ph type="body" idx="1"/>
          </p:nvPr>
        </p:nvSpPr>
        <p:spPr>
          <a:xfrm>
            <a:off x="506680" y="1481447"/>
            <a:ext cx="1117864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830343" y="6363713"/>
            <a:ext cx="1148895" cy="365125"/>
          </a:xfrm>
          <a:prstGeom prst="rect">
            <a:avLst/>
          </a:prstGeom>
        </p:spPr>
        <p:txBody>
          <a:bodyPr vert="horz" lIns="91440" tIns="45720" rIns="91440" bIns="45720" rtlCol="0" anchor="ctr"/>
          <a:lstStyle>
            <a:lvl1pPr algn="r">
              <a:defRPr sz="1200" b="0">
                <a:solidFill>
                  <a:schemeClr val="accent2"/>
                </a:solidFill>
              </a:defRPr>
            </a:lvl1pPr>
          </a:lstStyle>
          <a:p>
            <a:fld id="{8F81F57A-1F0B-4CE7-9643-DEDA5CF8E61A}" type="slidenum">
              <a:rPr lang="en-IN" smtClean="0"/>
              <a:t>‹#›</a:t>
            </a:fld>
            <a:endParaRPr lang="en-IN"/>
          </a:p>
        </p:txBody>
      </p:sp>
      <p:sp>
        <p:nvSpPr>
          <p:cNvPr id="2" name="Title Placeholder 1"/>
          <p:cNvSpPr>
            <a:spLocks noGrp="1"/>
          </p:cNvSpPr>
          <p:nvPr>
            <p:ph type="title"/>
          </p:nvPr>
        </p:nvSpPr>
        <p:spPr>
          <a:xfrm>
            <a:off x="506681" y="-4950"/>
            <a:ext cx="8296895"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9869023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519" y="1067338"/>
            <a:ext cx="8637073" cy="2541431"/>
          </a:xfrm>
        </p:spPr>
        <p:txBody>
          <a:bodyPr/>
          <a:lstStyle/>
          <a:p>
            <a:r>
              <a:rPr lang="en-IN" dirty="0"/>
              <a:t>AWS S3</a:t>
            </a:r>
          </a:p>
        </p:txBody>
      </p:sp>
    </p:spTree>
    <p:extLst>
      <p:ext uri="{BB962C8B-B14F-4D97-AF65-F5344CB8AC3E}">
        <p14:creationId xmlns:p14="http://schemas.microsoft.com/office/powerpoint/2010/main" val="235240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32" y="336387"/>
            <a:ext cx="9603275" cy="1049235"/>
          </a:xfrm>
        </p:spPr>
        <p:txBody>
          <a:bodyPr/>
          <a:lstStyle/>
          <a:p>
            <a:r>
              <a:rPr lang="en-IN" dirty="0"/>
              <a:t>Snowball</a:t>
            </a:r>
          </a:p>
        </p:txBody>
      </p:sp>
      <p:sp>
        <p:nvSpPr>
          <p:cNvPr id="3" name="Content Placeholder 2"/>
          <p:cNvSpPr>
            <a:spLocks noGrp="1"/>
          </p:cNvSpPr>
          <p:nvPr>
            <p:ph idx="1"/>
          </p:nvPr>
        </p:nvSpPr>
        <p:spPr>
          <a:xfrm>
            <a:off x="506680" y="1613969"/>
            <a:ext cx="11178640" cy="4525963"/>
          </a:xfrm>
        </p:spPr>
        <p:txBody>
          <a:bodyPr>
            <a:normAutofit/>
          </a:bodyPr>
          <a:lstStyle/>
          <a:p>
            <a:r>
              <a:rPr lang="en-IN" sz="2400" dirty="0"/>
              <a:t>Snowball is a petabyte-scale data transport solution that uses secure appliances to transfer large amounts of data into and out of the AWS cloud.</a:t>
            </a:r>
          </a:p>
          <a:p>
            <a:pPr marL="0" indent="0">
              <a:buNone/>
            </a:pPr>
            <a:r>
              <a:rPr lang="en-IN" sz="2400" dirty="0"/>
              <a:t>Three pricing models </a:t>
            </a:r>
          </a:p>
          <a:p>
            <a:r>
              <a:rPr lang="en-IN" sz="2400" dirty="0"/>
              <a:t>Snowball</a:t>
            </a:r>
          </a:p>
          <a:p>
            <a:r>
              <a:rPr lang="en-IN" sz="2400" dirty="0"/>
              <a:t>Snowball Edge</a:t>
            </a:r>
          </a:p>
          <a:p>
            <a:r>
              <a:rPr lang="en-IN" sz="2400" dirty="0"/>
              <a:t>Snow Mobile</a:t>
            </a:r>
          </a:p>
          <a:p>
            <a:endParaRPr lang="en-IN" sz="2400" dirty="0"/>
          </a:p>
          <a:p>
            <a:endParaRPr lang="en-IN" sz="2400" dirty="0"/>
          </a:p>
        </p:txBody>
      </p:sp>
    </p:spTree>
    <p:extLst>
      <p:ext uri="{BB962C8B-B14F-4D97-AF65-F5344CB8AC3E}">
        <p14:creationId xmlns:p14="http://schemas.microsoft.com/office/powerpoint/2010/main" val="66129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891" y="300936"/>
            <a:ext cx="9603275" cy="1049235"/>
          </a:xfrm>
        </p:spPr>
        <p:txBody>
          <a:bodyPr/>
          <a:lstStyle/>
          <a:p>
            <a:r>
              <a:rPr lang="en-IN" dirty="0"/>
              <a:t>Snowball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016" y="2041816"/>
            <a:ext cx="9894558" cy="3896546"/>
          </a:xfrm>
          <a:prstGeom prst="rect">
            <a:avLst/>
          </a:prstGeom>
        </p:spPr>
      </p:pic>
    </p:spTree>
    <p:extLst>
      <p:ext uri="{BB962C8B-B14F-4D97-AF65-F5344CB8AC3E}">
        <p14:creationId xmlns:p14="http://schemas.microsoft.com/office/powerpoint/2010/main" val="346932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1" y="325972"/>
            <a:ext cx="9603275" cy="1049235"/>
          </a:xfrm>
        </p:spPr>
        <p:txBody>
          <a:bodyPr/>
          <a:lstStyle/>
          <a:p>
            <a:r>
              <a:rPr lang="en-IN" dirty="0"/>
              <a:t>CloudFront</a:t>
            </a:r>
          </a:p>
        </p:txBody>
      </p:sp>
      <p:sp>
        <p:nvSpPr>
          <p:cNvPr id="3" name="Content Placeholder 2"/>
          <p:cNvSpPr>
            <a:spLocks noGrp="1"/>
          </p:cNvSpPr>
          <p:nvPr>
            <p:ph idx="1"/>
          </p:nvPr>
        </p:nvSpPr>
        <p:spPr/>
        <p:txBody>
          <a:bodyPr>
            <a:normAutofit/>
          </a:bodyPr>
          <a:lstStyle/>
          <a:p>
            <a:r>
              <a:rPr lang="en-IN" sz="2400" dirty="0"/>
              <a:t>Amazon </a:t>
            </a:r>
            <a:r>
              <a:rPr lang="en-IN" sz="2400" dirty="0" err="1"/>
              <a:t>CloudFront</a:t>
            </a:r>
            <a:r>
              <a:rPr lang="en-IN" sz="2400" dirty="0"/>
              <a:t> is a web service that speeds up distribution of your static and dynamic web content, such as .html, .</a:t>
            </a:r>
            <a:r>
              <a:rPr lang="en-IN" sz="2400" dirty="0" err="1"/>
              <a:t>css</a:t>
            </a:r>
            <a:r>
              <a:rPr lang="en-IN" sz="2400" dirty="0"/>
              <a:t>, .</a:t>
            </a:r>
            <a:r>
              <a:rPr lang="en-IN" sz="2400" dirty="0" err="1"/>
              <a:t>js</a:t>
            </a:r>
            <a:r>
              <a:rPr lang="en-IN" sz="2400" dirty="0"/>
              <a:t>, and image files, to your users. </a:t>
            </a:r>
            <a:r>
              <a:rPr lang="en-IN" sz="2400" dirty="0" err="1"/>
              <a:t>CloudFront</a:t>
            </a:r>
            <a:r>
              <a:rPr lang="en-IN" sz="2400" dirty="0"/>
              <a:t> delivers your content through a worldwide network of data </a:t>
            </a:r>
            <a:r>
              <a:rPr lang="en-IN" sz="2400" dirty="0" err="1"/>
              <a:t>centers</a:t>
            </a:r>
            <a:r>
              <a:rPr lang="en-IN" sz="2400" dirty="0"/>
              <a:t> called edge locations. When a user requests content that you're serving with </a:t>
            </a:r>
            <a:r>
              <a:rPr lang="en-IN" sz="2400" dirty="0" err="1"/>
              <a:t>CloudFront</a:t>
            </a:r>
            <a:r>
              <a:rPr lang="en-IN" sz="2400" dirty="0"/>
              <a:t>, the user is routed to the edge location that provides the lowest latency (time delay), so that content is delivered with the best possible performance. If the content is already in the edge location with the lowest latency, </a:t>
            </a:r>
            <a:r>
              <a:rPr lang="en-IN" sz="2400" dirty="0" err="1"/>
              <a:t>CloudFront</a:t>
            </a:r>
            <a:r>
              <a:rPr lang="en-IN" sz="2400" dirty="0"/>
              <a:t> delivers it immediately. If the content is not in that edge location, </a:t>
            </a:r>
            <a:r>
              <a:rPr lang="en-IN" sz="2400" dirty="0" err="1"/>
              <a:t>CloudFront</a:t>
            </a:r>
            <a:r>
              <a:rPr lang="en-IN" sz="2400" dirty="0"/>
              <a:t> retrieves it from an Amazon S3 bucket or an HTTP server (for example, a web server) that you have identified as the source for the definitive version of your content.</a:t>
            </a:r>
          </a:p>
        </p:txBody>
      </p:sp>
    </p:spTree>
    <p:extLst>
      <p:ext uri="{BB962C8B-B14F-4D97-AF65-F5344CB8AC3E}">
        <p14:creationId xmlns:p14="http://schemas.microsoft.com/office/powerpoint/2010/main" val="425519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2" y="325972"/>
            <a:ext cx="9603275" cy="1049235"/>
          </a:xfrm>
        </p:spPr>
        <p:txBody>
          <a:bodyPr/>
          <a:lstStyle/>
          <a:p>
            <a:r>
              <a:rPr lang="en-IN" dirty="0"/>
              <a:t>What is S3?</a:t>
            </a:r>
          </a:p>
        </p:txBody>
      </p:sp>
      <p:sp>
        <p:nvSpPr>
          <p:cNvPr id="3" name="Content Placeholder 2"/>
          <p:cNvSpPr>
            <a:spLocks noGrp="1"/>
          </p:cNvSpPr>
          <p:nvPr>
            <p:ph idx="1"/>
          </p:nvPr>
        </p:nvSpPr>
        <p:spPr/>
        <p:txBody>
          <a:bodyPr>
            <a:normAutofit/>
          </a:bodyPr>
          <a:lstStyle/>
          <a:p>
            <a:r>
              <a:rPr lang="en-IN" sz="2400" dirty="0">
                <a:latin typeface="+mn-lt"/>
              </a:rPr>
              <a:t>Amazon S3 is </a:t>
            </a:r>
            <a:r>
              <a:rPr lang="en-IN" sz="2400" u="sng" dirty="0">
                <a:latin typeface="+mn-lt"/>
              </a:rPr>
              <a:t>object storage </a:t>
            </a:r>
            <a:r>
              <a:rPr lang="en-IN" sz="2400" dirty="0">
                <a:latin typeface="+mn-lt"/>
              </a:rPr>
              <a:t>built to store and retrieve any amount of data from anywhere – web sites and mobile apps, corporate applications, and data from IoT sensors or devices.</a:t>
            </a:r>
          </a:p>
          <a:p>
            <a:r>
              <a:rPr lang="en-IN" sz="2400" dirty="0">
                <a:latin typeface="+mn-lt"/>
              </a:rPr>
              <a:t>By default the S3 Standard , S3-IA and Glacier storage classes replicate the data stored within S3 in three availability zones for HA and disaster recovery scenarios.</a:t>
            </a:r>
          </a:p>
        </p:txBody>
      </p:sp>
    </p:spTree>
    <p:extLst>
      <p:ext uri="{BB962C8B-B14F-4D97-AF65-F5344CB8AC3E}">
        <p14:creationId xmlns:p14="http://schemas.microsoft.com/office/powerpoint/2010/main" val="12900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388" y="325972"/>
            <a:ext cx="9603275" cy="1049235"/>
          </a:xfrm>
        </p:spPr>
        <p:txBody>
          <a:bodyPr/>
          <a:lstStyle/>
          <a:p>
            <a:r>
              <a:rPr lang="en-IN" dirty="0"/>
              <a:t>S3 Storage Classes</a:t>
            </a:r>
          </a:p>
        </p:txBody>
      </p:sp>
      <p:sp>
        <p:nvSpPr>
          <p:cNvPr id="3" name="Content Placeholder 2"/>
          <p:cNvSpPr>
            <a:spLocks noGrp="1"/>
          </p:cNvSpPr>
          <p:nvPr>
            <p:ph idx="1"/>
          </p:nvPr>
        </p:nvSpPr>
        <p:spPr/>
        <p:txBody>
          <a:bodyPr>
            <a:normAutofit fontScale="85000" lnSpcReduction="20000"/>
          </a:bodyPr>
          <a:lstStyle/>
          <a:p>
            <a:r>
              <a:rPr lang="en-IN" b="1" u="sng" dirty="0"/>
              <a:t>Amazon S3 Standard </a:t>
            </a:r>
            <a:r>
              <a:rPr lang="en-IN" dirty="0"/>
              <a:t>:  Amazon S3 Standard offers high durability, availability, and performance object storage for frequently accessed data.</a:t>
            </a:r>
          </a:p>
          <a:p>
            <a:r>
              <a:rPr lang="en-IN" b="1" u="sng" dirty="0"/>
              <a:t>Amazon S3 Standard – Infrequent Access </a:t>
            </a:r>
            <a:r>
              <a:rPr lang="en-IN" dirty="0"/>
              <a:t>: Amazon S3 Standard - Infrequent Access (Standard - IA) is an Amazon S3 storage class for data that is accessed less frequently, but requires rapid access when needed.</a:t>
            </a:r>
          </a:p>
          <a:p>
            <a:r>
              <a:rPr lang="en-IN" b="1" u="sng" dirty="0"/>
              <a:t>Amazon S3 One Zone – IA </a:t>
            </a:r>
            <a:r>
              <a:rPr lang="en-IN" dirty="0"/>
              <a:t>: S3 One Zone-Infrequent Access (S3 One Zone-IA; Z-IA) is a new storage class designed for customers who want a lower-cost option for infrequently accessed data, but do not require the multiple Availability Zone data resilience model of the S3 Standard and S3 Standard-Infrequent Access (S3 Standard-IA; S-IA) storage classes. </a:t>
            </a:r>
          </a:p>
          <a:p>
            <a:r>
              <a:rPr lang="en-IN" b="1" u="sng" dirty="0"/>
              <a:t>Amazon Glacier </a:t>
            </a:r>
            <a:r>
              <a:rPr lang="en-IN" dirty="0"/>
              <a:t>:  Amazon Glacier is a secure, durable, and extremely low-cost storage service for data archiving. You can reliably store any amount of data at costs that are competitive with or cheaper than on-premises solutions.</a:t>
            </a:r>
          </a:p>
        </p:txBody>
      </p:sp>
    </p:spTree>
    <p:extLst>
      <p:ext uri="{BB962C8B-B14F-4D97-AF65-F5344CB8AC3E}">
        <p14:creationId xmlns:p14="http://schemas.microsoft.com/office/powerpoint/2010/main" val="11698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76" y="353947"/>
            <a:ext cx="9603275" cy="1049235"/>
          </a:xfrm>
        </p:spPr>
        <p:txBody>
          <a:bodyPr/>
          <a:lstStyle/>
          <a:p>
            <a:r>
              <a:rPr lang="en-IN" dirty="0"/>
              <a:t>Overview Of Storage Classes</a:t>
            </a:r>
          </a:p>
        </p:txBody>
      </p:sp>
      <p:pic>
        <p:nvPicPr>
          <p:cNvPr id="7" name="Picture 6">
            <a:extLst>
              <a:ext uri="{FF2B5EF4-FFF2-40B4-BE49-F238E27FC236}">
                <a16:creationId xmlns:a16="http://schemas.microsoft.com/office/drawing/2014/main" id="{B02E68AE-3662-4171-964F-88C693167E02}"/>
              </a:ext>
            </a:extLst>
          </p:cNvPr>
          <p:cNvPicPr>
            <a:picLocks noChangeAspect="1"/>
          </p:cNvPicPr>
          <p:nvPr/>
        </p:nvPicPr>
        <p:blipFill>
          <a:blip r:embed="rId2"/>
          <a:stretch>
            <a:fillRect/>
          </a:stretch>
        </p:blipFill>
        <p:spPr>
          <a:xfrm>
            <a:off x="1428005" y="1749288"/>
            <a:ext cx="9671933" cy="3917880"/>
          </a:xfrm>
          <a:prstGeom prst="rect">
            <a:avLst/>
          </a:prstGeom>
        </p:spPr>
      </p:pic>
    </p:spTree>
    <p:extLst>
      <p:ext uri="{BB962C8B-B14F-4D97-AF65-F5344CB8AC3E}">
        <p14:creationId xmlns:p14="http://schemas.microsoft.com/office/powerpoint/2010/main" val="51737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55" y="325972"/>
            <a:ext cx="9603275" cy="1049235"/>
          </a:xfrm>
        </p:spPr>
        <p:txBody>
          <a:bodyPr/>
          <a:lstStyle/>
          <a:p>
            <a:r>
              <a:rPr lang="en-IN" dirty="0"/>
              <a:t>Static Website Hosting</a:t>
            </a:r>
          </a:p>
        </p:txBody>
      </p:sp>
      <p:sp>
        <p:nvSpPr>
          <p:cNvPr id="3" name="Content Placeholder 2"/>
          <p:cNvSpPr>
            <a:spLocks noGrp="1"/>
          </p:cNvSpPr>
          <p:nvPr>
            <p:ph idx="1"/>
          </p:nvPr>
        </p:nvSpPr>
        <p:spPr/>
        <p:txBody>
          <a:bodyPr>
            <a:normAutofit/>
          </a:bodyPr>
          <a:lstStyle/>
          <a:p>
            <a:r>
              <a:rPr lang="en-IN" sz="2400" dirty="0"/>
              <a:t>You can host a static website on Amazon Simple Storage Service (Amazon S3). On a static website, individual webpages include static content. They might also contain client-side scripts. By contrast, a dynamic website relies on server-side processing, including server-side scripts such as PHP, JSP, or ASP.NET. Amazon S3 does not support server-side scripting. Amazon Web Services (AWS) also has resources for hosting dynamic websites.</a:t>
            </a:r>
          </a:p>
        </p:txBody>
      </p:sp>
    </p:spTree>
    <p:extLst>
      <p:ext uri="{BB962C8B-B14F-4D97-AF65-F5344CB8AC3E}">
        <p14:creationId xmlns:p14="http://schemas.microsoft.com/office/powerpoint/2010/main" val="21440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389" y="325972"/>
            <a:ext cx="9603275" cy="1049235"/>
          </a:xfrm>
        </p:spPr>
        <p:txBody>
          <a:bodyPr/>
          <a:lstStyle/>
          <a:p>
            <a:r>
              <a:rPr lang="en-IN" dirty="0"/>
              <a:t>S3 Version Control</a:t>
            </a:r>
          </a:p>
        </p:txBody>
      </p:sp>
      <p:sp>
        <p:nvSpPr>
          <p:cNvPr id="3" name="Content Placeholder 2"/>
          <p:cNvSpPr>
            <a:spLocks noGrp="1"/>
          </p:cNvSpPr>
          <p:nvPr>
            <p:ph idx="1"/>
          </p:nvPr>
        </p:nvSpPr>
        <p:spPr/>
        <p:txBody>
          <a:bodyPr>
            <a:normAutofit/>
          </a:bodyPr>
          <a:lstStyle/>
          <a:p>
            <a:r>
              <a:rPr lang="en-IN" sz="2400" dirty="0"/>
              <a:t>Versioning is a means of keeping multiple variants of an object in the same bucket. You can use versioning to preserve, retrieve, and restore every version of every object stored in your Amazon S3 bucket. With versioning, you can easily recover from both unintended user actions and application failures.</a:t>
            </a:r>
          </a:p>
          <a:p>
            <a:r>
              <a:rPr lang="en-IN" sz="2400" dirty="0"/>
              <a:t>In one bucket, you can have two objects with the same key, but different version IDs such as photo.gif (version 213422) and photo.gif (version 231222)</a:t>
            </a:r>
          </a:p>
          <a:p>
            <a:r>
              <a:rPr lang="en-IN" sz="2400" dirty="0"/>
              <a:t>If you delete an object, instead of removing it permanently,  Amazon S3 places a delete marker which becomes the current object version. If you overwrite an object, it results in a new object version in the bucket. You can always restore the previous version.</a:t>
            </a:r>
          </a:p>
        </p:txBody>
      </p:sp>
    </p:spTree>
    <p:extLst>
      <p:ext uri="{BB962C8B-B14F-4D97-AF65-F5344CB8AC3E}">
        <p14:creationId xmlns:p14="http://schemas.microsoft.com/office/powerpoint/2010/main" val="124069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33" y="380447"/>
            <a:ext cx="9603275" cy="1049235"/>
          </a:xfrm>
        </p:spPr>
        <p:txBody>
          <a:bodyPr/>
          <a:lstStyle/>
          <a:p>
            <a:r>
              <a:rPr lang="en-IN" dirty="0"/>
              <a:t>S3 Cross Region Replication</a:t>
            </a:r>
          </a:p>
        </p:txBody>
      </p:sp>
      <p:sp>
        <p:nvSpPr>
          <p:cNvPr id="3" name="Content Placeholder 2"/>
          <p:cNvSpPr>
            <a:spLocks noGrp="1"/>
          </p:cNvSpPr>
          <p:nvPr>
            <p:ph idx="1"/>
          </p:nvPr>
        </p:nvSpPr>
        <p:spPr>
          <a:xfrm>
            <a:off x="506680" y="1746491"/>
            <a:ext cx="11178640" cy="4525963"/>
          </a:xfrm>
        </p:spPr>
        <p:txBody>
          <a:bodyPr>
            <a:normAutofit/>
          </a:bodyPr>
          <a:lstStyle/>
          <a:p>
            <a:r>
              <a:rPr lang="en-IN" sz="2400" dirty="0"/>
              <a:t>Cross-region replication is a bucket-level configuration that enables automatic, asynchronous copying of objects across buckets in different AWS Regions. We refer to these buckets as source bucket and destination bucket. These buckets can be owned by different AWS accounts.</a:t>
            </a:r>
          </a:p>
          <a:p>
            <a:r>
              <a:rPr lang="en-IN" sz="2400" dirty="0"/>
              <a:t>Note :  Amazon S3 encrypts all data in transit across AWS Regions using Secure Sockets Layer (SSL).</a:t>
            </a:r>
          </a:p>
          <a:p>
            <a:r>
              <a:rPr lang="en-IN" sz="2400" dirty="0"/>
              <a:t>Note :  You can replicate objects from a source bucket to only one destination bucket. After Amazon S3 replicates an object, the object cannot be replicated again.</a:t>
            </a:r>
          </a:p>
        </p:txBody>
      </p:sp>
    </p:spTree>
    <p:extLst>
      <p:ext uri="{BB962C8B-B14F-4D97-AF65-F5344CB8AC3E}">
        <p14:creationId xmlns:p14="http://schemas.microsoft.com/office/powerpoint/2010/main" val="203756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62" y="325972"/>
            <a:ext cx="9603275" cy="1049235"/>
          </a:xfrm>
        </p:spPr>
        <p:txBody>
          <a:bodyPr/>
          <a:lstStyle/>
          <a:p>
            <a:r>
              <a:rPr lang="en-IN" dirty="0"/>
              <a:t>S3 Transfer Acceleration</a:t>
            </a:r>
          </a:p>
        </p:txBody>
      </p:sp>
      <p:sp>
        <p:nvSpPr>
          <p:cNvPr id="3" name="Content Placeholder 2"/>
          <p:cNvSpPr>
            <a:spLocks noGrp="1"/>
          </p:cNvSpPr>
          <p:nvPr>
            <p:ph idx="1"/>
          </p:nvPr>
        </p:nvSpPr>
        <p:spPr/>
        <p:txBody>
          <a:bodyPr>
            <a:normAutofit/>
          </a:bodyPr>
          <a:lstStyle/>
          <a:p>
            <a:r>
              <a:rPr lang="en-IN" sz="2400" dirty="0"/>
              <a:t>Amazon S3 Transfer Acceleration enables fast, easy, and secure transfers of files over long distances between your client and an S3 bucket. Transfer Acceleration takes advantage of </a:t>
            </a:r>
            <a:r>
              <a:rPr lang="en-IN" sz="2400" u="sng" dirty="0"/>
              <a:t>Amazon </a:t>
            </a:r>
            <a:r>
              <a:rPr lang="en-IN" sz="2400" u="sng" dirty="0" err="1"/>
              <a:t>CloudFront’s</a:t>
            </a:r>
            <a:r>
              <a:rPr lang="en-IN" sz="2400" dirty="0"/>
              <a:t> globally distributed edge locations. As the data arrives at an edge location, data is routed to Amazon S3 over an optimized network path.</a:t>
            </a:r>
          </a:p>
        </p:txBody>
      </p:sp>
    </p:spTree>
    <p:extLst>
      <p:ext uri="{BB962C8B-B14F-4D97-AF65-F5344CB8AC3E}">
        <p14:creationId xmlns:p14="http://schemas.microsoft.com/office/powerpoint/2010/main" val="117647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2E90-ECD5-4B4A-BE85-19479E9DE009}"/>
              </a:ext>
            </a:extLst>
          </p:cNvPr>
          <p:cNvSpPr>
            <a:spLocks noGrp="1"/>
          </p:cNvSpPr>
          <p:nvPr>
            <p:ph type="title"/>
          </p:nvPr>
        </p:nvSpPr>
        <p:spPr>
          <a:xfrm>
            <a:off x="311894" y="325972"/>
            <a:ext cx="9603275" cy="1049235"/>
          </a:xfrm>
        </p:spPr>
        <p:txBody>
          <a:bodyPr/>
          <a:lstStyle/>
          <a:p>
            <a:r>
              <a:rPr lang="en-IN" dirty="0"/>
              <a:t>S3 Lifecycle Transition</a:t>
            </a:r>
          </a:p>
        </p:txBody>
      </p:sp>
      <p:sp>
        <p:nvSpPr>
          <p:cNvPr id="3" name="Content Placeholder 2">
            <a:extLst>
              <a:ext uri="{FF2B5EF4-FFF2-40B4-BE49-F238E27FC236}">
                <a16:creationId xmlns:a16="http://schemas.microsoft.com/office/drawing/2014/main" id="{C1F469FE-47AD-4B9F-88FB-10652E616AFC}"/>
              </a:ext>
            </a:extLst>
          </p:cNvPr>
          <p:cNvSpPr>
            <a:spLocks noGrp="1"/>
          </p:cNvSpPr>
          <p:nvPr>
            <p:ph idx="1"/>
          </p:nvPr>
        </p:nvSpPr>
        <p:spPr/>
        <p:txBody>
          <a:bodyPr>
            <a:noAutofit/>
          </a:bodyPr>
          <a:lstStyle/>
          <a:p>
            <a:pPr marL="0" indent="0">
              <a:buNone/>
            </a:pPr>
            <a:r>
              <a:rPr lang="en-IN" sz="2400" dirty="0"/>
              <a:t>What? </a:t>
            </a:r>
          </a:p>
          <a:p>
            <a:r>
              <a:rPr lang="en-IN" sz="2400" dirty="0"/>
              <a:t>Lifecycle Transition is a configuration that enables a user to transition all the objects under a particular storage class when the bucket was created to another storage class. </a:t>
            </a:r>
          </a:p>
          <a:p>
            <a:pPr marL="0" indent="0">
              <a:buNone/>
            </a:pPr>
            <a:r>
              <a:rPr lang="en-IN" sz="2400" dirty="0"/>
              <a:t>Why?</a:t>
            </a:r>
          </a:p>
          <a:p>
            <a:r>
              <a:rPr lang="en-IN" sz="2400" dirty="0"/>
              <a:t>Some organizations would not be accessing the objects within a bucket frequently or on a day to day basis. Some objects would be accessed only once a month or once in two months, in layman terms infrequently accessed objects. If the same storage class such as S3 standard was maintained for the infrequently accessed objects, the organization would be paying a huge amount but if the objects were transitioned to lower cost storage classes such as S3-IA, </a:t>
            </a:r>
            <a:r>
              <a:rPr lang="en-IN" sz="2400" dirty="0" err="1"/>
              <a:t>OneZone</a:t>
            </a:r>
            <a:r>
              <a:rPr lang="en-IN" sz="2400" dirty="0"/>
              <a:t>-IA or Glacier, the organization’s costs would be lowered. </a:t>
            </a:r>
          </a:p>
          <a:p>
            <a:endParaRPr lang="en-IN" sz="2400" dirty="0"/>
          </a:p>
        </p:txBody>
      </p:sp>
    </p:spTree>
    <p:extLst>
      <p:ext uri="{BB962C8B-B14F-4D97-AF65-F5344CB8AC3E}">
        <p14:creationId xmlns:p14="http://schemas.microsoft.com/office/powerpoint/2010/main" val="1795474414"/>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A7143C4E-C72E-4137-9948-E839F75FC574}" vid="{8C279386-560D-4007-A79D-20E2D5AEEEB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lcf76f155ced4ddcb4097134ff3c332f xmlns="16399201-8c70-4094-bedf-0e0052933be2">
      <Terms xmlns="http://schemas.microsoft.com/office/infopath/2007/PartnerControls"/>
    </lcf76f155ced4ddcb4097134ff3c332f>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TaxCatchAll xmlns="c1d1d668-1a17-41cc-8e51-02c957e8f86c" xsi:nil="true"/>
    <Manager xmlns="16399201-8c70-4094-bedf-0e0052933be2" xsi:nil="true"/>
  </documentManagement>
</p:properties>
</file>

<file path=customXml/itemProps1.xml><?xml version="1.0" encoding="utf-8"?>
<ds:datastoreItem xmlns:ds="http://schemas.openxmlformats.org/officeDocument/2006/customXml" ds:itemID="{8429A377-6D76-460E-973F-5B87A13EA714}">
  <ds:schemaRefs>
    <ds:schemaRef ds:uri="http://schemas.microsoft.com/sharepoint/v3/contenttype/forms"/>
  </ds:schemaRefs>
</ds:datastoreItem>
</file>

<file path=customXml/itemProps2.xml><?xml version="1.0" encoding="utf-8"?>
<ds:datastoreItem xmlns:ds="http://schemas.openxmlformats.org/officeDocument/2006/customXml" ds:itemID="{D302095B-38E6-4B30-BF42-9B5BCFAAD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C789C6-C103-4F9C-B2DE-FF88DF0DB40C}">
  <ds:schemaRefs>
    <ds:schemaRef ds:uri="http://schemas.microsoft.com/office/2006/metadata/properties"/>
    <ds:schemaRef ds:uri="http://schemas.microsoft.com/office/infopath/2007/PartnerControls"/>
    <ds:schemaRef ds:uri="http://schemas.microsoft.com/sharepoint/v3"/>
    <ds:schemaRef ds:uri="16399201-8c70-4094-bedf-0e0052933be2"/>
    <ds:schemaRef ds:uri="c1d1d668-1a17-41cc-8e51-02c957e8f86c"/>
  </ds:schemaRefs>
</ds:datastoreItem>
</file>

<file path=docProps/app.xml><?xml version="1.0" encoding="utf-8"?>
<Properties xmlns="http://schemas.openxmlformats.org/officeDocument/2006/extended-properties" xmlns:vt="http://schemas.openxmlformats.org/officeDocument/2006/docPropsVTypes">
  <Template>Revature</Template>
  <TotalTime>141</TotalTime>
  <Words>944</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Revature</vt:lpstr>
      <vt:lpstr>AWS S3</vt:lpstr>
      <vt:lpstr>What is S3?</vt:lpstr>
      <vt:lpstr>S3 Storage Classes</vt:lpstr>
      <vt:lpstr>Overview Of Storage Classes</vt:lpstr>
      <vt:lpstr>Static Website Hosting</vt:lpstr>
      <vt:lpstr>S3 Version Control</vt:lpstr>
      <vt:lpstr>S3 Cross Region Replication</vt:lpstr>
      <vt:lpstr>S3 Transfer Acceleration</vt:lpstr>
      <vt:lpstr>S3 Lifecycle Transition</vt:lpstr>
      <vt:lpstr>Snowball</vt:lpstr>
      <vt:lpstr>Snowball Process</vt:lpstr>
      <vt:lpstr>CloudFront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S3</dc:title>
  <dc:creator>USER</dc:creator>
  <cp:lastModifiedBy>Jasdhir Singh</cp:lastModifiedBy>
  <cp:revision>12</cp:revision>
  <dcterms:created xsi:type="dcterms:W3CDTF">2018-02-06T16:18:25Z</dcterms:created>
  <dcterms:modified xsi:type="dcterms:W3CDTF">2024-05-28T15:42:21Z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ies>
</file>