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6.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2" y="0"/>
            <a:ext cx="12192003" cy="5030078"/>
          </a:xfrm>
          <a:prstGeom prst="rect">
            <a:avLst/>
          </a:prstGeom>
        </p:spPr>
      </p:pic>
      <p:grpSp>
        <p:nvGrpSpPr>
          <p:cNvPr id="27" name="Group 26"/>
          <p:cNvGrpSpPr/>
          <p:nvPr/>
        </p:nvGrpSpPr>
        <p:grpSpPr>
          <a:xfrm>
            <a:off x="661569" y="5451819"/>
            <a:ext cx="414064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2" name="Title 1"/>
          <p:cNvSpPr>
            <a:spLocks noGrp="1"/>
          </p:cNvSpPr>
          <p:nvPr>
            <p:ph type="ctrTitle" hasCustomPrompt="1"/>
          </p:nvPr>
        </p:nvSpPr>
        <p:spPr>
          <a:xfrm>
            <a:off x="661570" y="320635"/>
            <a:ext cx="9076197"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61568" y="2924299"/>
            <a:ext cx="9086152"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19310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2" y="6259484"/>
            <a:ext cx="12192003"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A9479D8-C90E-4694-A5E0-1B5D6C3280EC}" type="slidenum">
              <a:rPr lang="en-IN" smtClean="0"/>
              <a:t>‹#›</a:t>
            </a:fld>
            <a:endParaRPr lang="en-IN"/>
          </a:p>
        </p:txBody>
      </p:sp>
      <p:sp>
        <p:nvSpPr>
          <p:cNvPr id="3" name="SmartArt Placeholder 2"/>
          <p:cNvSpPr>
            <a:spLocks noGrp="1"/>
          </p:cNvSpPr>
          <p:nvPr>
            <p:ph type="dgm" sz="quarter" idx="13"/>
          </p:nvPr>
        </p:nvSpPr>
        <p:spPr>
          <a:xfrm>
            <a:off x="177801" y="125414"/>
            <a:ext cx="11800417" cy="6008687"/>
          </a:xfrm>
        </p:spPr>
        <p:txBody>
          <a:bodyPr/>
          <a:lstStyle/>
          <a:p>
            <a:r>
              <a:rPr lang="en-US"/>
              <a:t>Click icon to add SmartArt graphic</a:t>
            </a:r>
          </a:p>
        </p:txBody>
      </p:sp>
    </p:spTree>
    <p:extLst>
      <p:ext uri="{BB962C8B-B14F-4D97-AF65-F5344CB8AC3E}">
        <p14:creationId xmlns:p14="http://schemas.microsoft.com/office/powerpoint/2010/main" val="2649144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2"/>
            <a:ext cx="12192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4A9479D8-C90E-4694-A5E0-1B5D6C3280EC}" type="slidenum">
              <a:rPr lang="en-IN" smtClean="0"/>
              <a:t>‹#›</a:t>
            </a:fld>
            <a:endParaRPr lang="en-IN"/>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687" y="6367323"/>
            <a:ext cx="1680284" cy="394766"/>
          </a:xfrm>
          <a:prstGeom prst="rect">
            <a:avLst/>
          </a:prstGeom>
        </p:spPr>
      </p:pic>
      <p:sp>
        <p:nvSpPr>
          <p:cNvPr id="7" name="Title 1"/>
          <p:cNvSpPr>
            <a:spLocks noGrp="1"/>
          </p:cNvSpPr>
          <p:nvPr>
            <p:ph type="title"/>
          </p:nvPr>
        </p:nvSpPr>
        <p:spPr>
          <a:xfrm>
            <a:off x="506680" y="-4950"/>
            <a:ext cx="1117864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506680" y="1097281"/>
            <a:ext cx="1117864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7450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12192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p:nvSpPr>
        <p:spPr>
          <a:xfrm>
            <a:off x="0" y="0"/>
            <a:ext cx="12192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A9479D8-C90E-4694-A5E0-1B5D6C3280EC}" type="slidenum">
              <a:rPr lang="en-IN" smtClean="0"/>
              <a:t>‹#›</a:t>
            </a:fld>
            <a:endParaRPr lang="en-IN"/>
          </a:p>
        </p:txBody>
      </p:sp>
      <p:grpSp>
        <p:nvGrpSpPr>
          <p:cNvPr id="3" name="Group 2"/>
          <p:cNvGrpSpPr/>
          <p:nvPr/>
        </p:nvGrpSpPr>
        <p:grpSpPr>
          <a:xfrm>
            <a:off x="9685945" y="365741"/>
            <a:ext cx="2071076"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982830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A9479D8-C90E-4694-A5E0-1B5D6C3280EC}" type="slidenum">
              <a:rPr lang="en-IN" smtClean="0"/>
              <a:t>‹#›</a:t>
            </a:fld>
            <a:endParaRPr lang="en-IN"/>
          </a:p>
        </p:txBody>
      </p:sp>
    </p:spTree>
    <p:extLst>
      <p:ext uri="{BB962C8B-B14F-4D97-AF65-F5344CB8AC3E}">
        <p14:creationId xmlns:p14="http://schemas.microsoft.com/office/powerpoint/2010/main" val="875352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12192000" cy="5030078"/>
          </a:xfrm>
          <a:prstGeom prst="rect">
            <a:avLst/>
          </a:prstGeom>
        </p:spPr>
      </p:pic>
      <p:grpSp>
        <p:nvGrpSpPr>
          <p:cNvPr id="27" name="Group 26"/>
          <p:cNvGrpSpPr/>
          <p:nvPr/>
        </p:nvGrpSpPr>
        <p:grpSpPr>
          <a:xfrm>
            <a:off x="661569" y="5451819"/>
            <a:ext cx="414064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2" name="Title 1"/>
          <p:cNvSpPr>
            <a:spLocks noGrp="1"/>
          </p:cNvSpPr>
          <p:nvPr>
            <p:ph type="ctrTitle" hasCustomPrompt="1"/>
          </p:nvPr>
        </p:nvSpPr>
        <p:spPr>
          <a:xfrm>
            <a:off x="661570" y="320635"/>
            <a:ext cx="9076197"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661568" y="2924299"/>
            <a:ext cx="9086152"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730922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7"/>
            <a:ext cx="12192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3688" y="3242663"/>
            <a:ext cx="12192000" cy="3615334"/>
          </a:xfrm>
          <a:prstGeom prst="rect">
            <a:avLst/>
          </a:prstGeom>
        </p:spPr>
      </p:pic>
      <p:sp>
        <p:nvSpPr>
          <p:cNvPr id="9" name="Rectangle 8"/>
          <p:cNvSpPr/>
          <p:nvPr/>
        </p:nvSpPr>
        <p:spPr>
          <a:xfrm>
            <a:off x="-4" y="1"/>
            <a:ext cx="12191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9"/>
          <p:cNvGrpSpPr/>
          <p:nvPr/>
        </p:nvGrpSpPr>
        <p:grpSpPr>
          <a:xfrm>
            <a:off x="661569" y="382677"/>
            <a:ext cx="414064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30" name="Text Placeholder 29"/>
          <p:cNvSpPr>
            <a:spLocks noGrp="1"/>
          </p:cNvSpPr>
          <p:nvPr>
            <p:ph type="body" sz="quarter" idx="13" hasCustomPrompt="1"/>
          </p:nvPr>
        </p:nvSpPr>
        <p:spPr>
          <a:xfrm>
            <a:off x="430847" y="1846264"/>
            <a:ext cx="11255271"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4554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5344885" y="-3604447"/>
            <a:ext cx="1502227" cy="12191996"/>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3"/>
            <a:ext cx="12192000" cy="3623223"/>
          </a:xfrm>
          <a:prstGeom prst="rect">
            <a:avLst/>
          </a:prstGeom>
        </p:spPr>
      </p:pic>
      <p:sp>
        <p:nvSpPr>
          <p:cNvPr id="9" name="Rectangle 8"/>
          <p:cNvSpPr/>
          <p:nvPr/>
        </p:nvSpPr>
        <p:spPr>
          <a:xfrm>
            <a:off x="-4" y="1"/>
            <a:ext cx="12191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9"/>
          <p:cNvGrpSpPr/>
          <p:nvPr/>
        </p:nvGrpSpPr>
        <p:grpSpPr>
          <a:xfrm>
            <a:off x="661569" y="382677"/>
            <a:ext cx="414064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30" name="Text Placeholder 29"/>
          <p:cNvSpPr>
            <a:spLocks noGrp="1"/>
          </p:cNvSpPr>
          <p:nvPr>
            <p:ph type="body" sz="quarter" idx="13" hasCustomPrompt="1"/>
          </p:nvPr>
        </p:nvSpPr>
        <p:spPr>
          <a:xfrm>
            <a:off x="430847" y="1846264"/>
            <a:ext cx="11255271"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634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4A9479D8-C90E-4694-A5E0-1B5D6C3280EC}" type="slidenum">
              <a:rPr lang="en-IN" smtClean="0"/>
              <a:t>‹#›</a:t>
            </a:fld>
            <a:endParaRPr lang="en-IN"/>
          </a:p>
        </p:txBody>
      </p:sp>
    </p:spTree>
    <p:extLst>
      <p:ext uri="{BB962C8B-B14F-4D97-AF65-F5344CB8AC3E}">
        <p14:creationId xmlns:p14="http://schemas.microsoft.com/office/powerpoint/2010/main" val="1404912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06680" y="1481447"/>
            <a:ext cx="534548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4A9479D8-C90E-4694-A5E0-1B5D6C3280EC}" type="slidenum">
              <a:rPr lang="en-IN" smtClean="0"/>
              <a:t>‹#›</a:t>
            </a:fld>
            <a:endParaRPr lang="en-IN"/>
          </a:p>
        </p:txBody>
      </p:sp>
      <p:sp>
        <p:nvSpPr>
          <p:cNvPr id="7" name="Content Placeholder 2"/>
          <p:cNvSpPr>
            <a:spLocks noGrp="1"/>
          </p:cNvSpPr>
          <p:nvPr>
            <p:ph idx="13"/>
          </p:nvPr>
        </p:nvSpPr>
        <p:spPr>
          <a:xfrm>
            <a:off x="6192587" y="1481447"/>
            <a:ext cx="534548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2153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4A9479D8-C90E-4694-A5E0-1B5D6C3280EC}" type="slidenum">
              <a:rPr lang="en-IN" smtClean="0"/>
              <a:t>‹#›</a:t>
            </a:fld>
            <a:endParaRPr lang="en-IN"/>
          </a:p>
        </p:txBody>
      </p:sp>
      <p:sp>
        <p:nvSpPr>
          <p:cNvPr id="8" name="Content Placeholder 5"/>
          <p:cNvSpPr>
            <a:spLocks noGrp="1"/>
          </p:cNvSpPr>
          <p:nvPr>
            <p:ph sz="quarter" idx="16" hasCustomPrompt="1"/>
          </p:nvPr>
        </p:nvSpPr>
        <p:spPr>
          <a:xfrm>
            <a:off x="6277878" y="1538840"/>
            <a:ext cx="5476991"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468155" y="1540359"/>
            <a:ext cx="5485205"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
        <p:nvSpPr>
          <p:cNvPr id="12" name="Content Placeholder 5"/>
          <p:cNvSpPr>
            <a:spLocks noGrp="1"/>
          </p:cNvSpPr>
          <p:nvPr>
            <p:ph sz="quarter" idx="18" hasCustomPrompt="1"/>
          </p:nvPr>
        </p:nvSpPr>
        <p:spPr>
          <a:xfrm>
            <a:off x="6277878" y="4099160"/>
            <a:ext cx="5476991"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468155" y="4100679"/>
            <a:ext cx="5485205"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2293562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2" y="6259484"/>
            <a:ext cx="12192003"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A9479D8-C90E-4694-A5E0-1B5D6C3280EC}" type="slidenum">
              <a:rPr lang="en-IN" smtClean="0"/>
              <a:t>‹#›</a:t>
            </a:fld>
            <a:endParaRPr lang="en-IN"/>
          </a:p>
        </p:txBody>
      </p:sp>
      <p:sp>
        <p:nvSpPr>
          <p:cNvPr id="46" name="Content Placeholder 45"/>
          <p:cNvSpPr>
            <a:spLocks noGrp="1"/>
          </p:cNvSpPr>
          <p:nvPr>
            <p:ph sz="quarter" idx="13"/>
          </p:nvPr>
        </p:nvSpPr>
        <p:spPr>
          <a:xfrm>
            <a:off x="209551" y="133350"/>
            <a:ext cx="11768667" cy="5951538"/>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609285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12192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4A9479D8-C90E-4694-A5E0-1B5D6C3280EC}" type="slidenum">
              <a:rPr lang="en-IN" smtClean="0"/>
              <a:t>‹#›</a:t>
            </a:fld>
            <a:endParaRPr lang="en-IN"/>
          </a:p>
        </p:txBody>
      </p:sp>
      <p:grpSp>
        <p:nvGrpSpPr>
          <p:cNvPr id="7" name="Group 6"/>
          <p:cNvGrpSpPr/>
          <p:nvPr/>
        </p:nvGrpSpPr>
        <p:grpSpPr>
          <a:xfrm>
            <a:off x="9685945" y="365741"/>
            <a:ext cx="2071076"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38754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30" name="Group 29"/>
          <p:cNvGrpSpPr/>
          <p:nvPr/>
        </p:nvGrpSpPr>
        <p:grpSpPr>
          <a:xfrm>
            <a:off x="9685945" y="365741"/>
            <a:ext cx="2071076"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3" name="Text Placeholder 2"/>
          <p:cNvSpPr>
            <a:spLocks noGrp="1"/>
          </p:cNvSpPr>
          <p:nvPr>
            <p:ph type="body" idx="1"/>
          </p:nvPr>
        </p:nvSpPr>
        <p:spPr>
          <a:xfrm>
            <a:off x="506680" y="1481447"/>
            <a:ext cx="1117864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0830343" y="6363713"/>
            <a:ext cx="1148895" cy="365125"/>
          </a:xfrm>
          <a:prstGeom prst="rect">
            <a:avLst/>
          </a:prstGeom>
        </p:spPr>
        <p:txBody>
          <a:bodyPr vert="horz" lIns="91440" tIns="45720" rIns="91440" bIns="45720" rtlCol="0" anchor="ctr"/>
          <a:lstStyle>
            <a:lvl1pPr algn="r">
              <a:defRPr sz="1200" b="0">
                <a:solidFill>
                  <a:schemeClr val="accent2"/>
                </a:solidFill>
              </a:defRPr>
            </a:lvl1pPr>
          </a:lstStyle>
          <a:p>
            <a:fld id="{4A9479D8-C90E-4694-A5E0-1B5D6C3280EC}" type="slidenum">
              <a:rPr lang="en-IN" smtClean="0"/>
              <a:t>‹#›</a:t>
            </a:fld>
            <a:endParaRPr lang="en-IN"/>
          </a:p>
        </p:txBody>
      </p:sp>
      <p:sp>
        <p:nvSpPr>
          <p:cNvPr id="2" name="Title Placeholder 1"/>
          <p:cNvSpPr>
            <a:spLocks noGrp="1"/>
          </p:cNvSpPr>
          <p:nvPr>
            <p:ph type="title"/>
          </p:nvPr>
        </p:nvSpPr>
        <p:spPr>
          <a:xfrm>
            <a:off x="506681" y="-4950"/>
            <a:ext cx="8296895"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3524808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AWS Services</a:t>
            </a:r>
          </a:p>
        </p:txBody>
      </p:sp>
      <p:sp>
        <p:nvSpPr>
          <p:cNvPr id="3" name="Subtitle 2"/>
          <p:cNvSpPr>
            <a:spLocks noGrp="1"/>
          </p:cNvSpPr>
          <p:nvPr>
            <p:ph type="subTitle" idx="1"/>
          </p:nvPr>
        </p:nvSpPr>
        <p:spPr/>
        <p:txBody>
          <a:bodyPr/>
          <a:lstStyle/>
          <a:p>
            <a:r>
              <a:rPr lang="en-IN" dirty="0"/>
              <a:t>By </a:t>
            </a:r>
            <a:r>
              <a:rPr lang="en-IN" dirty="0" err="1"/>
              <a:t>Revature</a:t>
            </a:r>
            <a:r>
              <a:rPr lang="en-IN" dirty="0"/>
              <a:t> </a:t>
            </a:r>
          </a:p>
        </p:txBody>
      </p:sp>
    </p:spTree>
    <p:extLst>
      <p:ext uri="{BB962C8B-B14F-4D97-AF65-F5344CB8AC3E}">
        <p14:creationId xmlns:p14="http://schemas.microsoft.com/office/powerpoint/2010/main" val="3113727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9247"/>
          </a:xfrm>
        </p:spPr>
        <p:txBody>
          <a:bodyPr/>
          <a:lstStyle/>
          <a:p>
            <a:r>
              <a:rPr lang="en-IN" sz="3800" dirty="0"/>
              <a:t>Compute Service : </a:t>
            </a:r>
            <a:br>
              <a:rPr lang="en-IN" dirty="0"/>
            </a:br>
            <a:endParaRPr lang="en-IN" dirty="0"/>
          </a:p>
        </p:txBody>
      </p:sp>
      <p:sp>
        <p:nvSpPr>
          <p:cNvPr id="3" name="Content Placeholder 2"/>
          <p:cNvSpPr>
            <a:spLocks noGrp="1"/>
          </p:cNvSpPr>
          <p:nvPr>
            <p:ph idx="1"/>
          </p:nvPr>
        </p:nvSpPr>
        <p:spPr>
          <a:xfrm>
            <a:off x="1103312" y="1311966"/>
            <a:ext cx="8946541" cy="4936434"/>
          </a:xfrm>
        </p:spPr>
        <p:txBody>
          <a:bodyPr/>
          <a:lstStyle/>
          <a:p>
            <a:pPr marL="0" indent="0">
              <a:buNone/>
            </a:pPr>
            <a:r>
              <a:rPr lang="en-IN" u="sng" dirty="0" err="1"/>
              <a:t>Lightsail</a:t>
            </a:r>
            <a:r>
              <a:rPr lang="en-IN" u="sng" dirty="0"/>
              <a:t> Service : </a:t>
            </a:r>
          </a:p>
          <a:p>
            <a:r>
              <a:rPr lang="en-IN" dirty="0"/>
              <a:t>It was a brand new service that was introduced at </a:t>
            </a:r>
            <a:r>
              <a:rPr lang="en-IN" dirty="0" err="1"/>
              <a:t>Re:Invent</a:t>
            </a:r>
            <a:r>
              <a:rPr lang="en-IN" dirty="0"/>
              <a:t> 2016.</a:t>
            </a:r>
          </a:p>
          <a:p>
            <a:r>
              <a:rPr lang="en-IN" dirty="0"/>
              <a:t>It is called as an out of the box cloud, so lets say we want a site like </a:t>
            </a:r>
            <a:r>
              <a:rPr lang="en-IN" dirty="0" err="1"/>
              <a:t>wordpress</a:t>
            </a:r>
            <a:r>
              <a:rPr lang="en-IN" dirty="0"/>
              <a:t>, it will deploy a decoy of a site that is very similar to </a:t>
            </a:r>
            <a:r>
              <a:rPr lang="en-IN" dirty="0" err="1"/>
              <a:t>wordpress</a:t>
            </a:r>
            <a:r>
              <a:rPr lang="en-IN" dirty="0"/>
              <a:t> and allows the user to customize the features.</a:t>
            </a:r>
          </a:p>
          <a:p>
            <a:r>
              <a:rPr lang="en-IN" dirty="0"/>
              <a:t>It is for people who basically don’t understand what AWS is.</a:t>
            </a:r>
          </a:p>
          <a:p>
            <a:endParaRPr lang="en-IN" dirty="0"/>
          </a:p>
        </p:txBody>
      </p:sp>
    </p:spTree>
    <p:extLst>
      <p:ext uri="{BB962C8B-B14F-4D97-AF65-F5344CB8AC3E}">
        <p14:creationId xmlns:p14="http://schemas.microsoft.com/office/powerpoint/2010/main" val="599816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2986"/>
          </a:xfrm>
        </p:spPr>
        <p:txBody>
          <a:bodyPr/>
          <a:lstStyle/>
          <a:p>
            <a:r>
              <a:rPr lang="en-IN" sz="3800" dirty="0"/>
              <a:t>Storage Service : </a:t>
            </a:r>
            <a:br>
              <a:rPr lang="en-IN" dirty="0"/>
            </a:br>
            <a:endParaRPr lang="en-IN" dirty="0"/>
          </a:p>
        </p:txBody>
      </p:sp>
      <p:sp>
        <p:nvSpPr>
          <p:cNvPr id="3" name="Content Placeholder 2"/>
          <p:cNvSpPr>
            <a:spLocks noGrp="1"/>
          </p:cNvSpPr>
          <p:nvPr>
            <p:ph idx="1"/>
          </p:nvPr>
        </p:nvSpPr>
        <p:spPr>
          <a:xfrm>
            <a:off x="1103312" y="1245704"/>
            <a:ext cx="8946541" cy="5002696"/>
          </a:xfrm>
        </p:spPr>
        <p:txBody>
          <a:bodyPr>
            <a:normAutofit fontScale="85000" lnSpcReduction="20000"/>
          </a:bodyPr>
          <a:lstStyle/>
          <a:p>
            <a:r>
              <a:rPr lang="en-IN" dirty="0"/>
              <a:t>Storage service consists of 4 different components on the platform currently.</a:t>
            </a:r>
          </a:p>
          <a:p>
            <a:pPr marL="0" indent="0">
              <a:buNone/>
            </a:pPr>
            <a:r>
              <a:rPr lang="en-IN" u="sng" dirty="0"/>
              <a:t>S3 : Simple Storage Service </a:t>
            </a:r>
          </a:p>
          <a:p>
            <a:r>
              <a:rPr lang="en-IN" dirty="0"/>
              <a:t>It is as old as AWS itself.</a:t>
            </a:r>
          </a:p>
          <a:p>
            <a:r>
              <a:rPr lang="en-IN" dirty="0"/>
              <a:t>It can be thought of as virtual disks on the cloud to store objects and objects in the sense any flat file such as .</a:t>
            </a:r>
            <a:r>
              <a:rPr lang="en-IN" dirty="0" err="1"/>
              <a:t>css</a:t>
            </a:r>
            <a:r>
              <a:rPr lang="en-IN" dirty="0"/>
              <a:t>, .html, .pdf etc.</a:t>
            </a:r>
          </a:p>
          <a:p>
            <a:r>
              <a:rPr lang="en-IN" dirty="0"/>
              <a:t>What we cannot do with S3 is install applications and database as they are block level storage and S3 is used for flat file storage.</a:t>
            </a:r>
          </a:p>
          <a:p>
            <a:r>
              <a:rPr lang="en-IN" dirty="0"/>
              <a:t>For </a:t>
            </a:r>
            <a:r>
              <a:rPr lang="en-IN" dirty="0" err="1"/>
              <a:t>Eg</a:t>
            </a:r>
            <a:r>
              <a:rPr lang="en-IN" dirty="0"/>
              <a:t> : When the company </a:t>
            </a:r>
            <a:r>
              <a:rPr lang="en-IN" dirty="0" err="1"/>
              <a:t>dropbox</a:t>
            </a:r>
            <a:r>
              <a:rPr lang="en-IN" dirty="0"/>
              <a:t> came into play in the market, they were using S3 to store the files that the user stored in the cloud and the metadata which is data about data was stored in </a:t>
            </a:r>
            <a:r>
              <a:rPr lang="en-IN" dirty="0" err="1"/>
              <a:t>dropbox</a:t>
            </a:r>
            <a:r>
              <a:rPr lang="en-IN" dirty="0"/>
              <a:t> data </a:t>
            </a:r>
            <a:r>
              <a:rPr lang="en-IN" dirty="0" err="1"/>
              <a:t>centers</a:t>
            </a:r>
            <a:r>
              <a:rPr lang="en-IN" dirty="0"/>
              <a:t> across the world.</a:t>
            </a:r>
          </a:p>
        </p:txBody>
      </p:sp>
    </p:spTree>
    <p:extLst>
      <p:ext uri="{BB962C8B-B14F-4D97-AF65-F5344CB8AC3E}">
        <p14:creationId xmlns:p14="http://schemas.microsoft.com/office/powerpoint/2010/main" val="4010222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9004"/>
          </a:xfrm>
        </p:spPr>
        <p:txBody>
          <a:bodyPr/>
          <a:lstStyle/>
          <a:p>
            <a:r>
              <a:rPr lang="en-IN" sz="3800" dirty="0"/>
              <a:t>Storage Service :</a:t>
            </a:r>
          </a:p>
        </p:txBody>
      </p:sp>
      <p:sp>
        <p:nvSpPr>
          <p:cNvPr id="3" name="Content Placeholder 2"/>
          <p:cNvSpPr>
            <a:spLocks noGrp="1"/>
          </p:cNvSpPr>
          <p:nvPr>
            <p:ph idx="1"/>
          </p:nvPr>
        </p:nvSpPr>
        <p:spPr>
          <a:xfrm>
            <a:off x="1103312" y="1351722"/>
            <a:ext cx="8946541" cy="4896677"/>
          </a:xfrm>
        </p:spPr>
        <p:txBody>
          <a:bodyPr>
            <a:normAutofit fontScale="85000" lnSpcReduction="10000"/>
          </a:bodyPr>
          <a:lstStyle/>
          <a:p>
            <a:pPr marL="0" indent="0">
              <a:buNone/>
            </a:pPr>
            <a:r>
              <a:rPr lang="en-IN" u="sng" dirty="0"/>
              <a:t>Glacier </a:t>
            </a:r>
          </a:p>
          <a:p>
            <a:r>
              <a:rPr lang="en-IN" dirty="0"/>
              <a:t>It is a storage space where we can archive our files from S3. </a:t>
            </a:r>
          </a:p>
          <a:p>
            <a:r>
              <a:rPr lang="en-IN" dirty="0"/>
              <a:t>Lets say we have an initiation from the US government stating that we need to store our files for 7 years and we don’t need instant access. In those cases we will use glacier.</a:t>
            </a:r>
          </a:p>
          <a:p>
            <a:r>
              <a:rPr lang="en-IN" dirty="0"/>
              <a:t>It is used for data archival purposes with very low cost of management but the data cannot be accessed immediately but only after 4-5 hours. </a:t>
            </a:r>
          </a:p>
          <a:p>
            <a:pPr marL="0" indent="0">
              <a:buNone/>
            </a:pPr>
            <a:r>
              <a:rPr lang="en-IN" u="sng" dirty="0"/>
              <a:t>EFS : Elastic File Service </a:t>
            </a:r>
          </a:p>
          <a:p>
            <a:r>
              <a:rPr lang="en-IN" dirty="0"/>
              <a:t>It was introduced in 2015. </a:t>
            </a:r>
          </a:p>
          <a:p>
            <a:r>
              <a:rPr lang="en-IN" dirty="0"/>
              <a:t>It is a file based storage and we can share it across with AWS EC2 instances.</a:t>
            </a:r>
          </a:p>
        </p:txBody>
      </p:sp>
    </p:spTree>
    <p:extLst>
      <p:ext uri="{BB962C8B-B14F-4D97-AF65-F5344CB8AC3E}">
        <p14:creationId xmlns:p14="http://schemas.microsoft.com/office/powerpoint/2010/main" val="1099708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2499"/>
          </a:xfrm>
        </p:spPr>
        <p:txBody>
          <a:bodyPr/>
          <a:lstStyle/>
          <a:p>
            <a:r>
              <a:rPr lang="en-IN" sz="3800" dirty="0"/>
              <a:t>Storage Services :</a:t>
            </a:r>
            <a:br>
              <a:rPr lang="en-IN" dirty="0"/>
            </a:br>
            <a:endParaRPr lang="en-IN" dirty="0"/>
          </a:p>
        </p:txBody>
      </p:sp>
      <p:sp>
        <p:nvSpPr>
          <p:cNvPr id="3" name="Content Placeholder 2"/>
          <p:cNvSpPr>
            <a:spLocks noGrp="1"/>
          </p:cNvSpPr>
          <p:nvPr>
            <p:ph idx="1"/>
          </p:nvPr>
        </p:nvSpPr>
        <p:spPr>
          <a:xfrm>
            <a:off x="1103312" y="1325218"/>
            <a:ext cx="8946541" cy="4923182"/>
          </a:xfrm>
        </p:spPr>
        <p:txBody>
          <a:bodyPr/>
          <a:lstStyle/>
          <a:p>
            <a:pPr marL="0" indent="0">
              <a:buNone/>
            </a:pPr>
            <a:r>
              <a:rPr lang="en-IN" u="sng" dirty="0"/>
              <a:t>Storage Gateway </a:t>
            </a:r>
          </a:p>
          <a:p>
            <a:r>
              <a:rPr lang="en-IN" dirty="0"/>
              <a:t>The storage gateway can be thought of as connecting to S3 from an on premises data </a:t>
            </a:r>
            <a:r>
              <a:rPr lang="en-IN" dirty="0" err="1"/>
              <a:t>center</a:t>
            </a:r>
            <a:r>
              <a:rPr lang="en-IN" dirty="0"/>
              <a:t>.</a:t>
            </a:r>
          </a:p>
          <a:p>
            <a:r>
              <a:rPr lang="en-IN" dirty="0"/>
              <a:t>All we need to do is install a virtual machine and a system image to connect to and communicate with S3.</a:t>
            </a:r>
          </a:p>
        </p:txBody>
      </p:sp>
    </p:spTree>
    <p:extLst>
      <p:ext uri="{BB962C8B-B14F-4D97-AF65-F5344CB8AC3E}">
        <p14:creationId xmlns:p14="http://schemas.microsoft.com/office/powerpoint/2010/main" val="3081009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9491"/>
          </a:xfrm>
        </p:spPr>
        <p:txBody>
          <a:bodyPr/>
          <a:lstStyle/>
          <a:p>
            <a:r>
              <a:rPr lang="en-IN" sz="3800" dirty="0"/>
              <a:t>Database Service :</a:t>
            </a:r>
            <a:br>
              <a:rPr lang="en-IN" dirty="0"/>
            </a:br>
            <a:endParaRPr lang="en-IN" dirty="0"/>
          </a:p>
        </p:txBody>
      </p:sp>
      <p:sp>
        <p:nvSpPr>
          <p:cNvPr id="3" name="Content Placeholder 2"/>
          <p:cNvSpPr>
            <a:spLocks noGrp="1"/>
          </p:cNvSpPr>
          <p:nvPr>
            <p:ph idx="1"/>
          </p:nvPr>
        </p:nvSpPr>
        <p:spPr>
          <a:xfrm>
            <a:off x="1103312" y="1272208"/>
            <a:ext cx="8946541" cy="4976191"/>
          </a:xfrm>
        </p:spPr>
        <p:txBody>
          <a:bodyPr>
            <a:normAutofit fontScale="85000" lnSpcReduction="10000"/>
          </a:bodyPr>
          <a:lstStyle/>
          <a:p>
            <a:pPr marL="0" indent="0">
              <a:buNone/>
            </a:pPr>
            <a:r>
              <a:rPr lang="en-IN" u="sng" dirty="0"/>
              <a:t>RDS : Relational Database Service </a:t>
            </a:r>
          </a:p>
          <a:p>
            <a:r>
              <a:rPr lang="en-IN" dirty="0"/>
              <a:t>There are many relational database services that are provided in AWS that support the relational database that are being used for enterprise level projects which include :</a:t>
            </a:r>
          </a:p>
          <a:p>
            <a:r>
              <a:rPr lang="en-IN" dirty="0"/>
              <a:t>MySQL</a:t>
            </a:r>
          </a:p>
          <a:p>
            <a:r>
              <a:rPr lang="en-IN" dirty="0"/>
              <a:t>PostgreSQL</a:t>
            </a:r>
          </a:p>
          <a:p>
            <a:r>
              <a:rPr lang="en-IN" dirty="0" err="1"/>
              <a:t>MariaDB</a:t>
            </a:r>
            <a:endParaRPr lang="en-IN" dirty="0"/>
          </a:p>
          <a:p>
            <a:r>
              <a:rPr lang="en-IN" dirty="0" err="1"/>
              <a:t>SQLServer</a:t>
            </a:r>
            <a:endParaRPr lang="en-IN" dirty="0"/>
          </a:p>
          <a:p>
            <a:r>
              <a:rPr lang="en-IN" dirty="0"/>
              <a:t>Aurora that supports MySQL and PostgreSQL</a:t>
            </a:r>
          </a:p>
          <a:p>
            <a:r>
              <a:rPr lang="en-IN" dirty="0"/>
              <a:t>Oracle</a:t>
            </a:r>
          </a:p>
          <a:p>
            <a:r>
              <a:rPr lang="en-IN" dirty="0"/>
              <a:t>All we need to do is use client tools such as </a:t>
            </a:r>
            <a:r>
              <a:rPr lang="en-IN" dirty="0" err="1"/>
              <a:t>SQLYog</a:t>
            </a:r>
            <a:r>
              <a:rPr lang="en-IN" dirty="0"/>
              <a:t> and </a:t>
            </a:r>
            <a:r>
              <a:rPr lang="en-IN" dirty="0" err="1"/>
              <a:t>SQLDeveloper</a:t>
            </a:r>
            <a:r>
              <a:rPr lang="en-IN" dirty="0"/>
              <a:t> to connect to these database instances in the cloud</a:t>
            </a:r>
          </a:p>
        </p:txBody>
      </p:sp>
    </p:spTree>
    <p:extLst>
      <p:ext uri="{BB962C8B-B14F-4D97-AF65-F5344CB8AC3E}">
        <p14:creationId xmlns:p14="http://schemas.microsoft.com/office/powerpoint/2010/main" val="2275550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00221"/>
          </a:xfrm>
        </p:spPr>
        <p:txBody>
          <a:bodyPr/>
          <a:lstStyle/>
          <a:p>
            <a:r>
              <a:rPr lang="en-IN" sz="3800" dirty="0"/>
              <a:t>Database Services :</a:t>
            </a:r>
          </a:p>
        </p:txBody>
      </p:sp>
      <p:sp>
        <p:nvSpPr>
          <p:cNvPr id="3" name="Content Placeholder 2"/>
          <p:cNvSpPr>
            <a:spLocks noGrp="1"/>
          </p:cNvSpPr>
          <p:nvPr>
            <p:ph idx="1"/>
          </p:nvPr>
        </p:nvSpPr>
        <p:spPr>
          <a:xfrm>
            <a:off x="1103312" y="1152940"/>
            <a:ext cx="8946541" cy="5095460"/>
          </a:xfrm>
        </p:spPr>
        <p:txBody>
          <a:bodyPr>
            <a:normAutofit fontScale="85000" lnSpcReduction="10000"/>
          </a:bodyPr>
          <a:lstStyle/>
          <a:p>
            <a:pPr marL="0" indent="0">
              <a:buNone/>
            </a:pPr>
            <a:r>
              <a:rPr lang="en-IN" u="sng" dirty="0" err="1"/>
              <a:t>DynamoDB</a:t>
            </a:r>
            <a:r>
              <a:rPr lang="en-IN" u="sng" dirty="0"/>
              <a:t> </a:t>
            </a:r>
          </a:p>
          <a:p>
            <a:r>
              <a:rPr lang="en-IN" dirty="0"/>
              <a:t>When compared to RDS, </a:t>
            </a:r>
            <a:r>
              <a:rPr lang="en-IN" dirty="0" err="1"/>
              <a:t>DynamoDB</a:t>
            </a:r>
            <a:r>
              <a:rPr lang="en-IN" dirty="0"/>
              <a:t> is their solution for NoSQL database service which is highly scalable and of high performance in terms of data storage and data retrieval.</a:t>
            </a:r>
          </a:p>
          <a:p>
            <a:pPr marL="0" indent="0">
              <a:buNone/>
            </a:pPr>
            <a:r>
              <a:rPr lang="en-IN" u="sng" dirty="0"/>
              <a:t>RedShift</a:t>
            </a:r>
          </a:p>
          <a:p>
            <a:r>
              <a:rPr lang="en-IN" dirty="0"/>
              <a:t>It is AWS data warehousing solution which works with Big Data in terms of the voluminous amount of data that is going to be stored for reports purposes.</a:t>
            </a:r>
          </a:p>
          <a:p>
            <a:r>
              <a:rPr lang="en-IN" dirty="0"/>
              <a:t>It is used for querying only when needed , since it is not good to run reports with production database as it may slow down. A better approach being, copying the entire production database to RedShift and then running queries on RedShift so that it will not affect the users using the system at that given time.</a:t>
            </a:r>
          </a:p>
        </p:txBody>
      </p:sp>
    </p:spTree>
    <p:extLst>
      <p:ext uri="{BB962C8B-B14F-4D97-AF65-F5344CB8AC3E}">
        <p14:creationId xmlns:p14="http://schemas.microsoft.com/office/powerpoint/2010/main" val="3256161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9491"/>
          </a:xfrm>
        </p:spPr>
        <p:txBody>
          <a:bodyPr/>
          <a:lstStyle/>
          <a:p>
            <a:r>
              <a:rPr lang="en-IN" sz="3800" dirty="0"/>
              <a:t>Database Services :</a:t>
            </a:r>
          </a:p>
        </p:txBody>
      </p:sp>
      <p:sp>
        <p:nvSpPr>
          <p:cNvPr id="3" name="Content Placeholder 2"/>
          <p:cNvSpPr>
            <a:spLocks noGrp="1"/>
          </p:cNvSpPr>
          <p:nvPr>
            <p:ph idx="1"/>
          </p:nvPr>
        </p:nvSpPr>
        <p:spPr>
          <a:xfrm>
            <a:off x="1103312" y="1272210"/>
            <a:ext cx="8946541" cy="4976190"/>
          </a:xfrm>
        </p:spPr>
        <p:txBody>
          <a:bodyPr>
            <a:normAutofit lnSpcReduction="10000"/>
          </a:bodyPr>
          <a:lstStyle/>
          <a:p>
            <a:pPr marL="0" indent="0">
              <a:buNone/>
            </a:pPr>
            <a:r>
              <a:rPr lang="en-IN" u="sng" dirty="0" err="1"/>
              <a:t>Elasticache</a:t>
            </a:r>
            <a:endParaRPr lang="en-IN" u="sng" dirty="0"/>
          </a:p>
          <a:p>
            <a:r>
              <a:rPr lang="en-IN" dirty="0"/>
              <a:t>It is a database solution for caching data in the cloud.</a:t>
            </a:r>
          </a:p>
          <a:p>
            <a:r>
              <a:rPr lang="en-IN" dirty="0"/>
              <a:t>For </a:t>
            </a:r>
            <a:r>
              <a:rPr lang="en-IN" dirty="0" err="1"/>
              <a:t>Eg</a:t>
            </a:r>
            <a:r>
              <a:rPr lang="en-IN" dirty="0"/>
              <a:t> : If we have developed a shopping application and we have a display of the top 10 frequently visited products on the site.</a:t>
            </a:r>
          </a:p>
          <a:p>
            <a:r>
              <a:rPr lang="en-IN" dirty="0"/>
              <a:t>The data for those specific 10 products aren’t going to change in terms of its image, data, description. Hence instead of querying the data every time the home page loads, we can use </a:t>
            </a:r>
            <a:r>
              <a:rPr lang="en-IN" dirty="0" err="1"/>
              <a:t>elasticache</a:t>
            </a:r>
            <a:r>
              <a:rPr lang="en-IN" dirty="0"/>
              <a:t> and cache it so that second time and future access is much faster and the load on the database decreases.</a:t>
            </a:r>
          </a:p>
        </p:txBody>
      </p:sp>
    </p:spTree>
    <p:extLst>
      <p:ext uri="{BB962C8B-B14F-4D97-AF65-F5344CB8AC3E}">
        <p14:creationId xmlns:p14="http://schemas.microsoft.com/office/powerpoint/2010/main" val="387538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6239"/>
          </a:xfrm>
        </p:spPr>
        <p:txBody>
          <a:bodyPr/>
          <a:lstStyle/>
          <a:p>
            <a:r>
              <a:rPr lang="en-IN" sz="3800" dirty="0"/>
              <a:t>Migration Services : </a:t>
            </a:r>
          </a:p>
        </p:txBody>
      </p:sp>
      <p:sp>
        <p:nvSpPr>
          <p:cNvPr id="3" name="Content Placeholder 2"/>
          <p:cNvSpPr>
            <a:spLocks noGrp="1"/>
          </p:cNvSpPr>
          <p:nvPr>
            <p:ph idx="1"/>
          </p:nvPr>
        </p:nvSpPr>
        <p:spPr>
          <a:xfrm>
            <a:off x="1103312" y="1258958"/>
            <a:ext cx="8946541" cy="4989442"/>
          </a:xfrm>
        </p:spPr>
        <p:txBody>
          <a:bodyPr/>
          <a:lstStyle/>
          <a:p>
            <a:r>
              <a:rPr lang="en-IN" u="sng" dirty="0"/>
              <a:t>Snowball </a:t>
            </a:r>
          </a:p>
          <a:p>
            <a:r>
              <a:rPr lang="en-IN" dirty="0"/>
              <a:t>It started out as an import – export solution. </a:t>
            </a:r>
          </a:p>
          <a:p>
            <a:r>
              <a:rPr lang="en-IN" dirty="0"/>
              <a:t>Send a disk or a whole bunch of disks to amazon, they connect it using IDE or SATA and they would transfer those contents of the disk to S3 or even to elastic block storage (EBS). </a:t>
            </a:r>
          </a:p>
          <a:p>
            <a:r>
              <a:rPr lang="en-IN" dirty="0"/>
              <a:t>It deals in handling </a:t>
            </a:r>
            <a:r>
              <a:rPr lang="en-IN" dirty="0" err="1"/>
              <a:t>terrabytes</a:t>
            </a:r>
            <a:r>
              <a:rPr lang="en-IN" dirty="0"/>
              <a:t> of data.</a:t>
            </a:r>
          </a:p>
        </p:txBody>
      </p:sp>
    </p:spTree>
    <p:extLst>
      <p:ext uri="{BB962C8B-B14F-4D97-AF65-F5344CB8AC3E}">
        <p14:creationId xmlns:p14="http://schemas.microsoft.com/office/powerpoint/2010/main" val="2283372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IN" sz="3800" dirty="0"/>
              <a:t>Migration Services :</a:t>
            </a:r>
          </a:p>
        </p:txBody>
      </p:sp>
      <p:sp>
        <p:nvSpPr>
          <p:cNvPr id="3" name="Content Placeholder 2"/>
          <p:cNvSpPr>
            <a:spLocks noGrp="1"/>
          </p:cNvSpPr>
          <p:nvPr>
            <p:ph idx="1"/>
          </p:nvPr>
        </p:nvSpPr>
        <p:spPr>
          <a:xfrm>
            <a:off x="1103312" y="1219200"/>
            <a:ext cx="8946541" cy="5029199"/>
          </a:xfrm>
        </p:spPr>
        <p:txBody>
          <a:bodyPr>
            <a:normAutofit fontScale="92500" lnSpcReduction="20000"/>
          </a:bodyPr>
          <a:lstStyle/>
          <a:p>
            <a:pPr marL="0" indent="0">
              <a:buNone/>
            </a:pPr>
            <a:r>
              <a:rPr lang="en-IN" u="sng" dirty="0"/>
              <a:t>Database Migration Services </a:t>
            </a:r>
          </a:p>
          <a:p>
            <a:r>
              <a:rPr lang="en-IN" dirty="0"/>
              <a:t>Allows to migrate on premises database to cloud.</a:t>
            </a:r>
          </a:p>
          <a:p>
            <a:r>
              <a:rPr lang="en-IN" dirty="0"/>
              <a:t>It can also be used to migrate database within AWS over to other regions or RedShift.</a:t>
            </a:r>
          </a:p>
          <a:p>
            <a:r>
              <a:rPr lang="en-IN" dirty="0"/>
              <a:t>There is no downtime and uses replication.</a:t>
            </a:r>
          </a:p>
          <a:p>
            <a:r>
              <a:rPr lang="en-IN" dirty="0"/>
              <a:t>You can migrate in house </a:t>
            </a:r>
            <a:r>
              <a:rPr lang="en-IN" dirty="0" err="1"/>
              <a:t>oracleDB</a:t>
            </a:r>
            <a:r>
              <a:rPr lang="en-IN" dirty="0"/>
              <a:t> to aurora and DMS with handle the whole conversion process from licensing and everything related to migrating it.</a:t>
            </a:r>
          </a:p>
          <a:p>
            <a:pPr marL="0" indent="0">
              <a:buNone/>
            </a:pPr>
            <a:r>
              <a:rPr lang="en-IN" u="sng" dirty="0"/>
              <a:t>Server Migration Services </a:t>
            </a:r>
          </a:p>
          <a:p>
            <a:r>
              <a:rPr lang="en-IN" dirty="0"/>
              <a:t>Instead of databases it targets VM. </a:t>
            </a:r>
          </a:p>
          <a:p>
            <a:r>
              <a:rPr lang="en-IN" dirty="0"/>
              <a:t>Specifically VMware’s.</a:t>
            </a:r>
          </a:p>
          <a:p>
            <a:r>
              <a:rPr lang="en-IN" dirty="0"/>
              <a:t>It replicates VMs to the cloud, 50 concurrently at the same time.</a:t>
            </a:r>
          </a:p>
        </p:txBody>
      </p:sp>
    </p:spTree>
    <p:extLst>
      <p:ext uri="{BB962C8B-B14F-4D97-AF65-F5344CB8AC3E}">
        <p14:creationId xmlns:p14="http://schemas.microsoft.com/office/powerpoint/2010/main" val="3790737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3230"/>
          </a:xfrm>
        </p:spPr>
        <p:txBody>
          <a:bodyPr/>
          <a:lstStyle/>
          <a:p>
            <a:r>
              <a:rPr lang="en-IN" sz="3800" dirty="0"/>
              <a:t>Analytics Services : </a:t>
            </a:r>
          </a:p>
        </p:txBody>
      </p:sp>
      <p:sp>
        <p:nvSpPr>
          <p:cNvPr id="3" name="Content Placeholder 2"/>
          <p:cNvSpPr>
            <a:spLocks noGrp="1"/>
          </p:cNvSpPr>
          <p:nvPr>
            <p:ph idx="1"/>
          </p:nvPr>
        </p:nvSpPr>
        <p:spPr>
          <a:xfrm>
            <a:off x="1103312" y="1205948"/>
            <a:ext cx="8946541" cy="5042451"/>
          </a:xfrm>
        </p:spPr>
        <p:txBody>
          <a:bodyPr>
            <a:normAutofit fontScale="92500" lnSpcReduction="10000"/>
          </a:bodyPr>
          <a:lstStyle/>
          <a:p>
            <a:pPr marL="0" indent="0">
              <a:buNone/>
            </a:pPr>
            <a:r>
              <a:rPr lang="en-IN" u="sng" dirty="0"/>
              <a:t>Athena </a:t>
            </a:r>
          </a:p>
          <a:p>
            <a:r>
              <a:rPr lang="en-IN" dirty="0"/>
              <a:t>It allows us to run SQL queries on S3. </a:t>
            </a:r>
          </a:p>
          <a:p>
            <a:r>
              <a:rPr lang="en-IN" dirty="0"/>
              <a:t>If we have a bunch of .csv files in S3 buckets, we can run SQL queries on those files.</a:t>
            </a:r>
          </a:p>
          <a:p>
            <a:r>
              <a:rPr lang="en-IN" dirty="0"/>
              <a:t>It internally turns flat files into searchable databases.</a:t>
            </a:r>
          </a:p>
          <a:p>
            <a:r>
              <a:rPr lang="en-IN" dirty="0"/>
              <a:t>It was introduced in Re : Invent 2016</a:t>
            </a:r>
          </a:p>
          <a:p>
            <a:pPr marL="0" indent="0">
              <a:buNone/>
            </a:pPr>
            <a:r>
              <a:rPr lang="en-IN" u="sng" dirty="0"/>
              <a:t>Elastic Map Reduce</a:t>
            </a:r>
          </a:p>
          <a:p>
            <a:r>
              <a:rPr lang="en-IN" dirty="0"/>
              <a:t>It is featured in Big Data Processing.</a:t>
            </a:r>
          </a:p>
          <a:p>
            <a:r>
              <a:rPr lang="en-IN" dirty="0"/>
              <a:t>How to access the data, process large volume of data such as log analysis, web indexing, financial markets.</a:t>
            </a:r>
          </a:p>
          <a:p>
            <a:r>
              <a:rPr lang="en-IN" dirty="0"/>
              <a:t>Uses frameworks such as Hadoop, Apache Spark and </a:t>
            </a:r>
            <a:r>
              <a:rPr lang="en-IN" dirty="0" err="1"/>
              <a:t>Hbase</a:t>
            </a:r>
            <a:r>
              <a:rPr lang="en-IN" dirty="0"/>
              <a:t> etc.</a:t>
            </a:r>
          </a:p>
          <a:p>
            <a:endParaRPr lang="en-IN" dirty="0"/>
          </a:p>
        </p:txBody>
      </p:sp>
    </p:spTree>
    <p:extLst>
      <p:ext uri="{BB962C8B-B14F-4D97-AF65-F5344CB8AC3E}">
        <p14:creationId xmlns:p14="http://schemas.microsoft.com/office/powerpoint/2010/main" val="1884045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9734"/>
          </a:xfrm>
        </p:spPr>
        <p:txBody>
          <a:bodyPr/>
          <a:lstStyle/>
          <a:p>
            <a:r>
              <a:rPr lang="en-IN" dirty="0"/>
              <a:t>Services in AWS</a:t>
            </a:r>
          </a:p>
        </p:txBody>
      </p:sp>
      <p:sp>
        <p:nvSpPr>
          <p:cNvPr id="3" name="Content Placeholder 2"/>
          <p:cNvSpPr>
            <a:spLocks noGrp="1"/>
          </p:cNvSpPr>
          <p:nvPr>
            <p:ph idx="1"/>
          </p:nvPr>
        </p:nvSpPr>
        <p:spPr>
          <a:xfrm>
            <a:off x="1103312" y="1325218"/>
            <a:ext cx="8946541" cy="4923182"/>
          </a:xfrm>
        </p:spPr>
        <p:txBody>
          <a:bodyPr>
            <a:normAutofit fontScale="92500" lnSpcReduction="10000"/>
          </a:bodyPr>
          <a:lstStyle/>
          <a:p>
            <a:r>
              <a:rPr lang="en-IN" dirty="0"/>
              <a:t>Game Development</a:t>
            </a:r>
          </a:p>
          <a:p>
            <a:r>
              <a:rPr lang="en-IN" dirty="0"/>
              <a:t>Artificial Intelligence</a:t>
            </a:r>
          </a:p>
          <a:p>
            <a:r>
              <a:rPr lang="en-IN" dirty="0"/>
              <a:t>Messaging (C)</a:t>
            </a:r>
          </a:p>
          <a:p>
            <a:r>
              <a:rPr lang="en-IN" dirty="0"/>
              <a:t>Business Productivity</a:t>
            </a:r>
          </a:p>
          <a:p>
            <a:r>
              <a:rPr lang="en-IN" dirty="0"/>
              <a:t>Internet Of Things</a:t>
            </a:r>
          </a:p>
          <a:p>
            <a:r>
              <a:rPr lang="en-IN" dirty="0"/>
              <a:t>Desktop and App Streaming (C)</a:t>
            </a:r>
          </a:p>
          <a:p>
            <a:r>
              <a:rPr lang="en-IN" dirty="0"/>
              <a:t>Application Services</a:t>
            </a:r>
          </a:p>
          <a:p>
            <a:r>
              <a:rPr lang="en-IN" dirty="0"/>
              <a:t>Database (C)</a:t>
            </a:r>
          </a:p>
          <a:p>
            <a:r>
              <a:rPr lang="en-IN" dirty="0"/>
              <a:t>Compute (C)</a:t>
            </a:r>
          </a:p>
          <a:p>
            <a:r>
              <a:rPr lang="en-IN" dirty="0"/>
              <a:t>Dev Tools</a:t>
            </a:r>
          </a:p>
          <a:p>
            <a:r>
              <a:rPr lang="en-IN" dirty="0"/>
              <a:t>Mobile Services</a:t>
            </a:r>
          </a:p>
        </p:txBody>
      </p:sp>
    </p:spTree>
    <p:extLst>
      <p:ext uri="{BB962C8B-B14F-4D97-AF65-F5344CB8AC3E}">
        <p14:creationId xmlns:p14="http://schemas.microsoft.com/office/powerpoint/2010/main" val="2007358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3230"/>
          </a:xfrm>
        </p:spPr>
        <p:txBody>
          <a:bodyPr/>
          <a:lstStyle/>
          <a:p>
            <a:r>
              <a:rPr lang="en-IN" sz="3800" dirty="0"/>
              <a:t>Analytics Services :</a:t>
            </a:r>
          </a:p>
        </p:txBody>
      </p:sp>
      <p:sp>
        <p:nvSpPr>
          <p:cNvPr id="3" name="Content Placeholder 2"/>
          <p:cNvSpPr>
            <a:spLocks noGrp="1"/>
          </p:cNvSpPr>
          <p:nvPr>
            <p:ph idx="1"/>
          </p:nvPr>
        </p:nvSpPr>
        <p:spPr>
          <a:xfrm>
            <a:off x="1103312" y="1205948"/>
            <a:ext cx="8946541" cy="5042451"/>
          </a:xfrm>
        </p:spPr>
        <p:txBody>
          <a:bodyPr>
            <a:normAutofit fontScale="85000" lnSpcReduction="20000"/>
          </a:bodyPr>
          <a:lstStyle/>
          <a:p>
            <a:pPr marL="0" indent="0">
              <a:buNone/>
            </a:pPr>
            <a:r>
              <a:rPr lang="en-IN" u="sng" dirty="0" err="1"/>
              <a:t>CloudSearch</a:t>
            </a:r>
            <a:r>
              <a:rPr lang="en-IN" u="sng" dirty="0"/>
              <a:t> and </a:t>
            </a:r>
            <a:r>
              <a:rPr lang="en-IN" u="sng" dirty="0" err="1"/>
              <a:t>ElasticSearch</a:t>
            </a:r>
            <a:endParaRPr lang="en-IN" u="sng" dirty="0"/>
          </a:p>
          <a:p>
            <a:r>
              <a:rPr lang="en-IN" dirty="0"/>
              <a:t>They are very similar in what they do.</a:t>
            </a:r>
          </a:p>
          <a:p>
            <a:r>
              <a:rPr lang="en-IN" dirty="0"/>
              <a:t>If suppose we want to create a search engine for our application, we can use either one of these two</a:t>
            </a:r>
          </a:p>
          <a:p>
            <a:r>
              <a:rPr lang="en-IN" dirty="0"/>
              <a:t>The difference being that </a:t>
            </a:r>
            <a:r>
              <a:rPr lang="en-IN" dirty="0" err="1"/>
              <a:t>CloudSearch</a:t>
            </a:r>
            <a:r>
              <a:rPr lang="en-IN" dirty="0"/>
              <a:t> is fully managed by AWS whereas </a:t>
            </a:r>
            <a:r>
              <a:rPr lang="en-IN" dirty="0" err="1"/>
              <a:t>ElasticSearch</a:t>
            </a:r>
            <a:r>
              <a:rPr lang="en-IN" dirty="0"/>
              <a:t> uses a open-source framework allowing us to create search capabilities within our website.</a:t>
            </a:r>
          </a:p>
          <a:p>
            <a:pPr marL="0" indent="0">
              <a:buNone/>
            </a:pPr>
            <a:r>
              <a:rPr lang="en-IN" u="sng" dirty="0"/>
              <a:t>Kinesis </a:t>
            </a:r>
          </a:p>
          <a:p>
            <a:r>
              <a:rPr lang="en-IN" dirty="0"/>
              <a:t>It is used for streaming and analysing real time data, massive scale.</a:t>
            </a:r>
          </a:p>
          <a:p>
            <a:r>
              <a:rPr lang="en-IN" dirty="0"/>
              <a:t>Used for financial transactions, analysing social media stream, election.</a:t>
            </a:r>
          </a:p>
          <a:p>
            <a:r>
              <a:rPr lang="en-IN" dirty="0"/>
              <a:t>Pulls in people’s twitter feeds and </a:t>
            </a:r>
            <a:r>
              <a:rPr lang="en-IN" dirty="0" err="1"/>
              <a:t>facebook</a:t>
            </a:r>
            <a:r>
              <a:rPr lang="en-IN" dirty="0"/>
              <a:t> data and runs real time analysis on it.</a:t>
            </a:r>
          </a:p>
        </p:txBody>
      </p:sp>
    </p:spTree>
    <p:extLst>
      <p:ext uri="{BB962C8B-B14F-4D97-AF65-F5344CB8AC3E}">
        <p14:creationId xmlns:p14="http://schemas.microsoft.com/office/powerpoint/2010/main" val="4258431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9491"/>
          </a:xfrm>
        </p:spPr>
        <p:txBody>
          <a:bodyPr/>
          <a:lstStyle/>
          <a:p>
            <a:r>
              <a:rPr lang="en-IN" sz="3800" dirty="0"/>
              <a:t>Analytics Services :</a:t>
            </a:r>
          </a:p>
        </p:txBody>
      </p:sp>
      <p:sp>
        <p:nvSpPr>
          <p:cNvPr id="3" name="Content Placeholder 2"/>
          <p:cNvSpPr>
            <a:spLocks noGrp="1"/>
          </p:cNvSpPr>
          <p:nvPr>
            <p:ph idx="1"/>
          </p:nvPr>
        </p:nvSpPr>
        <p:spPr>
          <a:xfrm>
            <a:off x="1103312" y="1272210"/>
            <a:ext cx="8946541" cy="4976190"/>
          </a:xfrm>
        </p:spPr>
        <p:txBody>
          <a:bodyPr>
            <a:normAutofit lnSpcReduction="10000"/>
          </a:bodyPr>
          <a:lstStyle/>
          <a:p>
            <a:pPr marL="0" indent="0">
              <a:buNone/>
            </a:pPr>
            <a:r>
              <a:rPr lang="en-IN" u="sng" dirty="0"/>
              <a:t>Data Pipeline </a:t>
            </a:r>
          </a:p>
          <a:p>
            <a:r>
              <a:rPr lang="en-IN" dirty="0"/>
              <a:t>It allows us to move data from one place to another.</a:t>
            </a:r>
          </a:p>
          <a:p>
            <a:r>
              <a:rPr lang="en-IN" dirty="0"/>
              <a:t>For </a:t>
            </a:r>
            <a:r>
              <a:rPr lang="en-IN" dirty="0" err="1"/>
              <a:t>Eg</a:t>
            </a:r>
            <a:r>
              <a:rPr lang="en-IN" dirty="0"/>
              <a:t> : It allows us to move data from S3 to </a:t>
            </a:r>
            <a:r>
              <a:rPr lang="en-IN" dirty="0" err="1"/>
              <a:t>DynamoDB</a:t>
            </a:r>
            <a:r>
              <a:rPr lang="en-IN" dirty="0"/>
              <a:t> or vice versa, we can set up user defined data pipeline jobs to do that.</a:t>
            </a:r>
          </a:p>
          <a:p>
            <a:pPr marL="0" indent="0">
              <a:buNone/>
            </a:pPr>
            <a:r>
              <a:rPr lang="en-IN" u="sng" dirty="0" err="1"/>
              <a:t>QuickSight</a:t>
            </a:r>
            <a:endParaRPr lang="en-IN" u="sng" dirty="0"/>
          </a:p>
          <a:p>
            <a:r>
              <a:rPr lang="en-IN" dirty="0"/>
              <a:t>It was introduced in 2015.</a:t>
            </a:r>
          </a:p>
          <a:p>
            <a:r>
              <a:rPr lang="en-IN" dirty="0"/>
              <a:t>It was a business analytics tool that allows a user to create visualization dashboards for data that is present in S3 or </a:t>
            </a:r>
            <a:r>
              <a:rPr lang="en-IN" dirty="0" err="1"/>
              <a:t>DynamoDB</a:t>
            </a:r>
            <a:r>
              <a:rPr lang="en-IN" dirty="0"/>
              <a:t> and other storage services.</a:t>
            </a:r>
          </a:p>
        </p:txBody>
      </p:sp>
    </p:spTree>
    <p:extLst>
      <p:ext uri="{BB962C8B-B14F-4D97-AF65-F5344CB8AC3E}">
        <p14:creationId xmlns:p14="http://schemas.microsoft.com/office/powerpoint/2010/main" val="4254629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3473"/>
          </a:xfrm>
        </p:spPr>
        <p:txBody>
          <a:bodyPr/>
          <a:lstStyle/>
          <a:p>
            <a:r>
              <a:rPr lang="en-IN" sz="3800" dirty="0"/>
              <a:t>Security and Identity Services :</a:t>
            </a:r>
          </a:p>
        </p:txBody>
      </p:sp>
      <p:sp>
        <p:nvSpPr>
          <p:cNvPr id="3" name="Content Placeholder 2"/>
          <p:cNvSpPr>
            <a:spLocks noGrp="1"/>
          </p:cNvSpPr>
          <p:nvPr>
            <p:ph idx="1"/>
          </p:nvPr>
        </p:nvSpPr>
        <p:spPr>
          <a:xfrm>
            <a:off x="1103312" y="1166192"/>
            <a:ext cx="8946541" cy="5082208"/>
          </a:xfrm>
        </p:spPr>
        <p:txBody>
          <a:bodyPr>
            <a:normAutofit fontScale="85000" lnSpcReduction="10000"/>
          </a:bodyPr>
          <a:lstStyle/>
          <a:p>
            <a:pPr marL="0" indent="0">
              <a:buNone/>
            </a:pPr>
            <a:r>
              <a:rPr lang="en-IN" u="sng" dirty="0"/>
              <a:t>IAM : Identity Access Management</a:t>
            </a:r>
          </a:p>
          <a:p>
            <a:r>
              <a:rPr lang="en-IN" dirty="0"/>
              <a:t>It is a fundamental component of AWS.</a:t>
            </a:r>
          </a:p>
          <a:p>
            <a:r>
              <a:rPr lang="en-IN" dirty="0"/>
              <a:t>It is used to sign in or authenticate : </a:t>
            </a:r>
          </a:p>
          <a:p>
            <a:r>
              <a:rPr lang="en-IN" dirty="0"/>
              <a:t>Create user</a:t>
            </a:r>
          </a:p>
          <a:p>
            <a:r>
              <a:rPr lang="en-IN" dirty="0"/>
              <a:t>Create permissions</a:t>
            </a:r>
          </a:p>
          <a:p>
            <a:r>
              <a:rPr lang="en-IN" dirty="0"/>
              <a:t>Create groups – Admin, Dev, </a:t>
            </a:r>
            <a:r>
              <a:rPr lang="en-IN" dirty="0" err="1"/>
              <a:t>ReadOnly</a:t>
            </a:r>
            <a:r>
              <a:rPr lang="en-IN" dirty="0"/>
              <a:t> </a:t>
            </a:r>
            <a:r>
              <a:rPr lang="en-IN" dirty="0" err="1"/>
              <a:t>etc</a:t>
            </a:r>
            <a:endParaRPr lang="en-IN" dirty="0"/>
          </a:p>
          <a:p>
            <a:pPr marL="0" indent="0">
              <a:buNone/>
            </a:pPr>
            <a:r>
              <a:rPr lang="en-IN" u="sng" dirty="0"/>
              <a:t>Inspector</a:t>
            </a:r>
            <a:r>
              <a:rPr lang="en-IN" dirty="0"/>
              <a:t> </a:t>
            </a:r>
          </a:p>
          <a:p>
            <a:r>
              <a:rPr lang="en-IN" dirty="0"/>
              <a:t>It is an agent that we install on the VM and it inspects the VM and also gets back to the user with the security reports.</a:t>
            </a:r>
          </a:p>
          <a:p>
            <a:pPr marL="0" indent="0">
              <a:buNone/>
            </a:pPr>
            <a:r>
              <a:rPr lang="en-IN" u="sng" dirty="0"/>
              <a:t>Certificate Manager </a:t>
            </a:r>
          </a:p>
          <a:p>
            <a:r>
              <a:rPr lang="en-IN" dirty="0"/>
              <a:t>It gives out free SSL certificates for registered domain names for the application to run on HTTPS protocol 5443 port number.</a:t>
            </a:r>
          </a:p>
        </p:txBody>
      </p:sp>
    </p:spTree>
    <p:extLst>
      <p:ext uri="{BB962C8B-B14F-4D97-AF65-F5344CB8AC3E}">
        <p14:creationId xmlns:p14="http://schemas.microsoft.com/office/powerpoint/2010/main" val="675417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3473"/>
          </a:xfrm>
        </p:spPr>
        <p:txBody>
          <a:bodyPr/>
          <a:lstStyle/>
          <a:p>
            <a:r>
              <a:rPr lang="en-IN" sz="3800" dirty="0"/>
              <a:t>Security and Identity Services :</a:t>
            </a:r>
          </a:p>
        </p:txBody>
      </p:sp>
      <p:sp>
        <p:nvSpPr>
          <p:cNvPr id="3" name="Content Placeholder 2"/>
          <p:cNvSpPr>
            <a:spLocks noGrp="1"/>
          </p:cNvSpPr>
          <p:nvPr>
            <p:ph idx="1"/>
          </p:nvPr>
        </p:nvSpPr>
        <p:spPr>
          <a:xfrm>
            <a:off x="1103312" y="1166192"/>
            <a:ext cx="8946541" cy="5082208"/>
          </a:xfrm>
        </p:spPr>
        <p:txBody>
          <a:bodyPr>
            <a:normAutofit fontScale="77500" lnSpcReduction="20000"/>
          </a:bodyPr>
          <a:lstStyle/>
          <a:p>
            <a:pPr marL="0" indent="0">
              <a:buNone/>
            </a:pPr>
            <a:r>
              <a:rPr lang="en-IN" u="sng" dirty="0"/>
              <a:t>Directory Service </a:t>
            </a:r>
          </a:p>
          <a:p>
            <a:r>
              <a:rPr lang="en-IN" dirty="0"/>
              <a:t>Setting up active directories to use with Microsoft to AWS. </a:t>
            </a:r>
          </a:p>
          <a:p>
            <a:r>
              <a:rPr lang="en-IN" dirty="0"/>
              <a:t>There are different types of directory services that are available.</a:t>
            </a:r>
          </a:p>
          <a:p>
            <a:pPr marL="0" indent="0">
              <a:buNone/>
            </a:pPr>
            <a:r>
              <a:rPr lang="en-IN" u="sng" dirty="0"/>
              <a:t>WAF : Web Application Firewall</a:t>
            </a:r>
          </a:p>
          <a:p>
            <a:r>
              <a:rPr lang="en-IN" dirty="0"/>
              <a:t>This allows us to give application level protection to a website that is deployed on AWS.</a:t>
            </a:r>
          </a:p>
          <a:p>
            <a:r>
              <a:rPr lang="en-IN" dirty="0"/>
              <a:t>Where in firewalls give network level protection whereas WAF gives application level protection.</a:t>
            </a:r>
          </a:p>
          <a:p>
            <a:r>
              <a:rPr lang="en-IN" dirty="0"/>
              <a:t>They will stop attacks such as SQL injection, site scripting and anyone doing anything dodgy at the application layer.</a:t>
            </a:r>
          </a:p>
          <a:p>
            <a:r>
              <a:rPr lang="en-IN" u="sng" dirty="0" err="1"/>
              <a:t>Artifacts</a:t>
            </a:r>
            <a:r>
              <a:rPr lang="en-IN" dirty="0"/>
              <a:t> </a:t>
            </a:r>
          </a:p>
          <a:p>
            <a:r>
              <a:rPr lang="en-IN" dirty="0"/>
              <a:t>This is where we get documentation on the AWS console.</a:t>
            </a:r>
          </a:p>
          <a:p>
            <a:r>
              <a:rPr lang="en-IN" dirty="0"/>
              <a:t>AWS Console – Services – Compliance Reports.</a:t>
            </a:r>
          </a:p>
          <a:p>
            <a:r>
              <a:rPr lang="en-IN" dirty="0"/>
              <a:t>We can get all ISO certifications such as ISO9001 , AOC being attestation of compliance certifications etc.</a:t>
            </a:r>
          </a:p>
        </p:txBody>
      </p:sp>
    </p:spTree>
    <p:extLst>
      <p:ext uri="{BB962C8B-B14F-4D97-AF65-F5344CB8AC3E}">
        <p14:creationId xmlns:p14="http://schemas.microsoft.com/office/powerpoint/2010/main" val="1480585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00221"/>
          </a:xfrm>
        </p:spPr>
        <p:txBody>
          <a:bodyPr/>
          <a:lstStyle/>
          <a:p>
            <a:r>
              <a:rPr lang="en-IN" sz="3800" dirty="0"/>
              <a:t>Management Tools Services : </a:t>
            </a:r>
          </a:p>
        </p:txBody>
      </p:sp>
      <p:sp>
        <p:nvSpPr>
          <p:cNvPr id="3" name="Content Placeholder 2"/>
          <p:cNvSpPr>
            <a:spLocks noGrp="1"/>
          </p:cNvSpPr>
          <p:nvPr>
            <p:ph idx="1"/>
          </p:nvPr>
        </p:nvSpPr>
        <p:spPr>
          <a:xfrm>
            <a:off x="1103312" y="1152940"/>
            <a:ext cx="8946541" cy="5095460"/>
          </a:xfrm>
        </p:spPr>
        <p:txBody>
          <a:bodyPr>
            <a:normAutofit fontScale="85000" lnSpcReduction="20000"/>
          </a:bodyPr>
          <a:lstStyle/>
          <a:p>
            <a:pPr marL="0" indent="0">
              <a:buNone/>
            </a:pPr>
            <a:r>
              <a:rPr lang="en-IN" u="sng" dirty="0"/>
              <a:t>Cloud Watch </a:t>
            </a:r>
          </a:p>
          <a:p>
            <a:r>
              <a:rPr lang="en-IN" dirty="0"/>
              <a:t>It monitors performance of AWS environment, in particular EC2 instances in terms of : </a:t>
            </a:r>
          </a:p>
          <a:p>
            <a:r>
              <a:rPr lang="en-IN" dirty="0"/>
              <a:t>Disk Utilization</a:t>
            </a:r>
          </a:p>
          <a:p>
            <a:r>
              <a:rPr lang="en-IN" dirty="0"/>
              <a:t>RAM Utilization</a:t>
            </a:r>
          </a:p>
          <a:p>
            <a:pPr marL="0" indent="0">
              <a:buNone/>
            </a:pPr>
            <a:r>
              <a:rPr lang="en-IN" u="sng" dirty="0"/>
              <a:t>Cloud Formation</a:t>
            </a:r>
          </a:p>
          <a:p>
            <a:r>
              <a:rPr lang="en-IN" dirty="0"/>
              <a:t>It is essentially turning the infrastructure into code, physical firewall, network switches, load balancer. It is a document that describes the AWS environment that a user has set up.</a:t>
            </a:r>
          </a:p>
          <a:p>
            <a:r>
              <a:rPr lang="en-IN" dirty="0"/>
              <a:t>There are some CF templates, a user can provision entire production environment in CF template and then deploy them at will, through command line by using a single command they can deploy a 50 server environment with multiple AZ and scaling built in.</a:t>
            </a:r>
          </a:p>
          <a:p>
            <a:endParaRPr lang="en-IN" dirty="0"/>
          </a:p>
        </p:txBody>
      </p:sp>
    </p:spTree>
    <p:extLst>
      <p:ext uri="{BB962C8B-B14F-4D97-AF65-F5344CB8AC3E}">
        <p14:creationId xmlns:p14="http://schemas.microsoft.com/office/powerpoint/2010/main" val="276875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6725"/>
          </a:xfrm>
        </p:spPr>
        <p:txBody>
          <a:bodyPr/>
          <a:lstStyle/>
          <a:p>
            <a:r>
              <a:rPr lang="en-IN" sz="3800" dirty="0"/>
              <a:t>Management Tools Service :</a:t>
            </a:r>
          </a:p>
        </p:txBody>
      </p:sp>
      <p:sp>
        <p:nvSpPr>
          <p:cNvPr id="3" name="Content Placeholder 2"/>
          <p:cNvSpPr>
            <a:spLocks noGrp="1"/>
          </p:cNvSpPr>
          <p:nvPr>
            <p:ph idx="1"/>
          </p:nvPr>
        </p:nvSpPr>
        <p:spPr>
          <a:xfrm>
            <a:off x="1103312" y="1179444"/>
            <a:ext cx="8946541" cy="5068956"/>
          </a:xfrm>
        </p:spPr>
        <p:txBody>
          <a:bodyPr>
            <a:normAutofit fontScale="77500" lnSpcReduction="20000"/>
          </a:bodyPr>
          <a:lstStyle/>
          <a:p>
            <a:pPr marL="0" indent="0">
              <a:buNone/>
            </a:pPr>
            <a:r>
              <a:rPr lang="en-IN" u="sng" dirty="0"/>
              <a:t>Cloud Trail</a:t>
            </a:r>
          </a:p>
          <a:p>
            <a:r>
              <a:rPr lang="en-IN" dirty="0"/>
              <a:t>It is a way of auditing cloud resources.</a:t>
            </a:r>
          </a:p>
          <a:p>
            <a:r>
              <a:rPr lang="en-IN" dirty="0"/>
              <a:t>If suppose a user creates a new user on IAM, then cloud trail will record that user doing a creation operation and audit all the changes that are done to the AWS environment.</a:t>
            </a:r>
          </a:p>
          <a:p>
            <a:pPr marL="0" indent="0">
              <a:buNone/>
            </a:pPr>
            <a:r>
              <a:rPr lang="en-IN" u="sng" dirty="0" err="1"/>
              <a:t>OpsWorks</a:t>
            </a:r>
            <a:r>
              <a:rPr lang="en-IN" dirty="0"/>
              <a:t> </a:t>
            </a:r>
          </a:p>
          <a:p>
            <a:r>
              <a:rPr lang="en-IN" dirty="0"/>
              <a:t>It is for automating deployment using chef.</a:t>
            </a:r>
          </a:p>
          <a:p>
            <a:pPr marL="0" indent="0">
              <a:buNone/>
            </a:pPr>
            <a:r>
              <a:rPr lang="en-IN" u="sng" dirty="0" err="1"/>
              <a:t>Config</a:t>
            </a:r>
            <a:endParaRPr lang="en-IN" u="sng" dirty="0"/>
          </a:p>
          <a:p>
            <a:r>
              <a:rPr lang="en-IN" dirty="0"/>
              <a:t>This service gives warning about the environment that the user has set up, that the environment might break based on the specific configurations that the user set. </a:t>
            </a:r>
          </a:p>
          <a:p>
            <a:r>
              <a:rPr lang="en-IN" dirty="0"/>
              <a:t>Another feature is that a user can also set alerts that this specific person did something against the companies policies and such.</a:t>
            </a:r>
          </a:p>
          <a:p>
            <a:r>
              <a:rPr lang="en-IN" dirty="0"/>
              <a:t>It is able to proactively monitor the environment and changes to it.</a:t>
            </a:r>
          </a:p>
        </p:txBody>
      </p:sp>
    </p:spTree>
    <p:extLst>
      <p:ext uri="{BB962C8B-B14F-4D97-AF65-F5344CB8AC3E}">
        <p14:creationId xmlns:p14="http://schemas.microsoft.com/office/powerpoint/2010/main" val="3120192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9734"/>
          </a:xfrm>
        </p:spPr>
        <p:txBody>
          <a:bodyPr/>
          <a:lstStyle/>
          <a:p>
            <a:r>
              <a:rPr lang="en-IN" sz="3800" dirty="0"/>
              <a:t>Management Tools Services :</a:t>
            </a:r>
          </a:p>
        </p:txBody>
      </p:sp>
      <p:sp>
        <p:nvSpPr>
          <p:cNvPr id="3" name="Content Placeholder 2"/>
          <p:cNvSpPr>
            <a:spLocks noGrp="1"/>
          </p:cNvSpPr>
          <p:nvPr>
            <p:ph idx="1"/>
          </p:nvPr>
        </p:nvSpPr>
        <p:spPr>
          <a:xfrm>
            <a:off x="1103312" y="1232452"/>
            <a:ext cx="8946541" cy="5015947"/>
          </a:xfrm>
        </p:spPr>
        <p:txBody>
          <a:bodyPr>
            <a:normAutofit fontScale="85000" lnSpcReduction="20000"/>
          </a:bodyPr>
          <a:lstStyle/>
          <a:p>
            <a:pPr marL="0" indent="0">
              <a:buNone/>
            </a:pPr>
            <a:r>
              <a:rPr lang="en-IN" u="sng" dirty="0"/>
              <a:t>Service </a:t>
            </a:r>
            <a:r>
              <a:rPr lang="en-IN" u="sng" dirty="0" err="1"/>
              <a:t>Catalog</a:t>
            </a:r>
            <a:endParaRPr lang="en-IN" u="sng" dirty="0"/>
          </a:p>
          <a:p>
            <a:r>
              <a:rPr lang="en-IN" dirty="0"/>
              <a:t>It is designed specifically for large enterprises.</a:t>
            </a:r>
          </a:p>
          <a:p>
            <a:r>
              <a:rPr lang="en-IN" dirty="0"/>
              <a:t>There may be some companies that need to have specific images that they will use for their EC2 instances, S3 and RDS.</a:t>
            </a:r>
          </a:p>
          <a:p>
            <a:r>
              <a:rPr lang="en-IN" dirty="0"/>
              <a:t>There may be other services that they don’t want authorized for other users for access and privileges.</a:t>
            </a:r>
          </a:p>
          <a:p>
            <a:r>
              <a:rPr lang="en-IN" dirty="0"/>
              <a:t>This service helps us to enable what services we want authorized within our organization and what services don’t want authorized.</a:t>
            </a:r>
          </a:p>
          <a:p>
            <a:pPr marL="0" indent="0">
              <a:buNone/>
            </a:pPr>
            <a:r>
              <a:rPr lang="en-IN" u="sng" dirty="0"/>
              <a:t>Trusted Advisor</a:t>
            </a:r>
          </a:p>
          <a:p>
            <a:r>
              <a:rPr lang="en-IN" dirty="0"/>
              <a:t>It was introduced by the Solutions Architect Associate group.</a:t>
            </a:r>
          </a:p>
          <a:p>
            <a:r>
              <a:rPr lang="en-IN" dirty="0"/>
              <a:t>It gives tips on how to do cost optimization, performance optimization, security fixes and on building a fault tolerant system</a:t>
            </a:r>
          </a:p>
        </p:txBody>
      </p:sp>
    </p:spTree>
    <p:extLst>
      <p:ext uri="{BB962C8B-B14F-4D97-AF65-F5344CB8AC3E}">
        <p14:creationId xmlns:p14="http://schemas.microsoft.com/office/powerpoint/2010/main" val="3973373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3473"/>
          </a:xfrm>
        </p:spPr>
        <p:txBody>
          <a:bodyPr/>
          <a:lstStyle/>
          <a:p>
            <a:r>
              <a:rPr lang="en-IN" sz="3800" dirty="0"/>
              <a:t>Application Services : </a:t>
            </a:r>
          </a:p>
        </p:txBody>
      </p:sp>
      <p:sp>
        <p:nvSpPr>
          <p:cNvPr id="3" name="Content Placeholder 2"/>
          <p:cNvSpPr>
            <a:spLocks noGrp="1"/>
          </p:cNvSpPr>
          <p:nvPr>
            <p:ph idx="1"/>
          </p:nvPr>
        </p:nvSpPr>
        <p:spPr>
          <a:xfrm>
            <a:off x="1103312" y="1166192"/>
            <a:ext cx="8946541" cy="5082208"/>
          </a:xfrm>
        </p:spPr>
        <p:txBody>
          <a:bodyPr>
            <a:normAutofit fontScale="92500" lnSpcReduction="10000"/>
          </a:bodyPr>
          <a:lstStyle/>
          <a:p>
            <a:pPr marL="0" indent="0">
              <a:buNone/>
            </a:pPr>
            <a:r>
              <a:rPr lang="en-IN" u="sng" dirty="0"/>
              <a:t>Step Functions</a:t>
            </a:r>
          </a:p>
          <a:p>
            <a:r>
              <a:rPr lang="en-IN" dirty="0"/>
              <a:t>It was introduced in Re : Invent 2016.</a:t>
            </a:r>
          </a:p>
          <a:p>
            <a:r>
              <a:rPr lang="en-IN" dirty="0"/>
              <a:t>It visualizes what goes on within our application and what are the different micro services that our application is using. It is a new feature and not part of the exam.</a:t>
            </a:r>
          </a:p>
          <a:p>
            <a:pPr marL="0" indent="0">
              <a:buNone/>
            </a:pPr>
            <a:r>
              <a:rPr lang="en-IN" u="sng" dirty="0"/>
              <a:t>SWF : Simple Work Flow</a:t>
            </a:r>
          </a:p>
          <a:p>
            <a:r>
              <a:rPr lang="en-IN" dirty="0"/>
              <a:t>It is used to coordinating both automated and human led tasks.</a:t>
            </a:r>
          </a:p>
          <a:p>
            <a:r>
              <a:rPr lang="en-IN" dirty="0"/>
              <a:t>If we place an order for the calculator -&gt; Within the warehouse we have a human who has to look for the calculator -&gt; Posting and Packaging.</a:t>
            </a:r>
          </a:p>
          <a:p>
            <a:r>
              <a:rPr lang="en-IN" dirty="0"/>
              <a:t>All these tasks are being coordinated by SWF.</a:t>
            </a:r>
          </a:p>
        </p:txBody>
      </p:sp>
    </p:spTree>
    <p:extLst>
      <p:ext uri="{BB962C8B-B14F-4D97-AF65-F5344CB8AC3E}">
        <p14:creationId xmlns:p14="http://schemas.microsoft.com/office/powerpoint/2010/main" val="3560525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3230"/>
          </a:xfrm>
        </p:spPr>
        <p:txBody>
          <a:bodyPr/>
          <a:lstStyle/>
          <a:p>
            <a:r>
              <a:rPr lang="en-IN" sz="3800" dirty="0"/>
              <a:t>Application Services : </a:t>
            </a:r>
          </a:p>
        </p:txBody>
      </p:sp>
      <p:sp>
        <p:nvSpPr>
          <p:cNvPr id="3" name="Content Placeholder 2"/>
          <p:cNvSpPr>
            <a:spLocks noGrp="1"/>
          </p:cNvSpPr>
          <p:nvPr>
            <p:ph idx="1"/>
          </p:nvPr>
        </p:nvSpPr>
        <p:spPr>
          <a:xfrm>
            <a:off x="1103312" y="1205948"/>
            <a:ext cx="8946541" cy="5042452"/>
          </a:xfrm>
        </p:spPr>
        <p:txBody>
          <a:bodyPr>
            <a:normAutofit fontScale="77500" lnSpcReduction="20000"/>
          </a:bodyPr>
          <a:lstStyle/>
          <a:p>
            <a:pPr marL="0" indent="0">
              <a:buNone/>
            </a:pPr>
            <a:r>
              <a:rPr lang="en-IN" u="sng" dirty="0"/>
              <a:t>API Gateway</a:t>
            </a:r>
          </a:p>
          <a:p>
            <a:r>
              <a:rPr lang="en-IN" dirty="0"/>
              <a:t>It is used to create, publish, maintain, monitor and secure API.</a:t>
            </a:r>
          </a:p>
          <a:p>
            <a:r>
              <a:rPr lang="en-IN" dirty="0"/>
              <a:t>It can be visualized as a door for an application to access the backend data/services.</a:t>
            </a:r>
          </a:p>
          <a:p>
            <a:r>
              <a:rPr lang="en-IN" dirty="0"/>
              <a:t>For </a:t>
            </a:r>
            <a:r>
              <a:rPr lang="en-IN" dirty="0" err="1"/>
              <a:t>Eg</a:t>
            </a:r>
            <a:r>
              <a:rPr lang="en-IN" dirty="0"/>
              <a:t> : A Cloud Guru website -&gt; It uses AngularJS for its client side code which interacts with API Gateway of AWS -&gt; Which triggers/fires lambda functions which then responds to requests.</a:t>
            </a:r>
          </a:p>
          <a:p>
            <a:pPr marL="0" indent="0">
              <a:buNone/>
            </a:pPr>
            <a:r>
              <a:rPr lang="en-IN" u="sng" dirty="0" err="1"/>
              <a:t>AppStream</a:t>
            </a:r>
            <a:endParaRPr lang="en-IN" u="sng" dirty="0"/>
          </a:p>
          <a:p>
            <a:r>
              <a:rPr lang="en-IN" dirty="0"/>
              <a:t>It is used for streaming desktop applications to users.</a:t>
            </a:r>
          </a:p>
          <a:p>
            <a:pPr marL="0" indent="0">
              <a:buNone/>
            </a:pPr>
            <a:r>
              <a:rPr lang="en-IN" u="sng" dirty="0"/>
              <a:t>Elastic Transcoder</a:t>
            </a:r>
          </a:p>
          <a:p>
            <a:r>
              <a:rPr lang="en-IN" dirty="0"/>
              <a:t>It is a service that is used for changing video formats to suit all devices.</a:t>
            </a:r>
          </a:p>
          <a:p>
            <a:r>
              <a:rPr lang="en-IN" dirty="0"/>
              <a:t>Wherein , a video is uploaded which is transcoded to different formats to suit different devices. For </a:t>
            </a:r>
            <a:r>
              <a:rPr lang="en-IN" dirty="0" err="1"/>
              <a:t>Eg</a:t>
            </a:r>
            <a:r>
              <a:rPr lang="en-IN" dirty="0"/>
              <a:t>: </a:t>
            </a:r>
            <a:r>
              <a:rPr lang="en-IN" dirty="0" err="1"/>
              <a:t>Ipad</a:t>
            </a:r>
            <a:r>
              <a:rPr lang="en-IN" dirty="0"/>
              <a:t>, </a:t>
            </a:r>
            <a:r>
              <a:rPr lang="en-IN" dirty="0" err="1"/>
              <a:t>Ipad</a:t>
            </a:r>
            <a:r>
              <a:rPr lang="en-IN" dirty="0"/>
              <a:t> Air2, Laptop</a:t>
            </a:r>
          </a:p>
        </p:txBody>
      </p:sp>
    </p:spTree>
    <p:extLst>
      <p:ext uri="{BB962C8B-B14F-4D97-AF65-F5344CB8AC3E}">
        <p14:creationId xmlns:p14="http://schemas.microsoft.com/office/powerpoint/2010/main" val="867431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3473"/>
          </a:xfrm>
        </p:spPr>
        <p:txBody>
          <a:bodyPr/>
          <a:lstStyle/>
          <a:p>
            <a:r>
              <a:rPr lang="en-IN" sz="3800" dirty="0"/>
              <a:t>Developer Tools Services :</a:t>
            </a:r>
          </a:p>
        </p:txBody>
      </p:sp>
      <p:sp>
        <p:nvSpPr>
          <p:cNvPr id="3" name="Content Placeholder 2"/>
          <p:cNvSpPr>
            <a:spLocks noGrp="1"/>
          </p:cNvSpPr>
          <p:nvPr>
            <p:ph idx="1"/>
          </p:nvPr>
        </p:nvSpPr>
        <p:spPr>
          <a:xfrm>
            <a:off x="1103312" y="1166192"/>
            <a:ext cx="8946541" cy="5082208"/>
          </a:xfrm>
        </p:spPr>
        <p:txBody>
          <a:bodyPr>
            <a:normAutofit fontScale="85000" lnSpcReduction="20000"/>
          </a:bodyPr>
          <a:lstStyle/>
          <a:p>
            <a:pPr marL="0" indent="0">
              <a:buNone/>
            </a:pPr>
            <a:r>
              <a:rPr lang="en-IN" u="sng" dirty="0"/>
              <a:t>Code Commit </a:t>
            </a:r>
          </a:p>
          <a:p>
            <a:r>
              <a:rPr lang="en-IN" dirty="0"/>
              <a:t>It is basically GitHub, a way to store a user’s code in the cloud and share as open or close in a secure manner.</a:t>
            </a:r>
          </a:p>
          <a:p>
            <a:pPr marL="0" indent="0">
              <a:buNone/>
            </a:pPr>
            <a:r>
              <a:rPr lang="en-IN" u="sng" dirty="0"/>
              <a:t>Code Build</a:t>
            </a:r>
          </a:p>
          <a:p>
            <a:r>
              <a:rPr lang="en-IN" dirty="0"/>
              <a:t>It is a way to compile the code that is uploaded to Code Commit.</a:t>
            </a:r>
          </a:p>
          <a:p>
            <a:r>
              <a:rPr lang="en-IN" dirty="0"/>
              <a:t>It is charged per minute.</a:t>
            </a:r>
          </a:p>
          <a:p>
            <a:pPr marL="0" indent="0">
              <a:buNone/>
            </a:pPr>
            <a:r>
              <a:rPr lang="en-IN" u="sng" dirty="0"/>
              <a:t>Code Deploy</a:t>
            </a:r>
          </a:p>
          <a:p>
            <a:r>
              <a:rPr lang="en-IN" dirty="0"/>
              <a:t>It is a service that is used to deploy the code to EC2 instances.</a:t>
            </a:r>
          </a:p>
          <a:p>
            <a:r>
              <a:rPr lang="en-IN" dirty="0"/>
              <a:t>It does it in an automated and regulated fashion.</a:t>
            </a:r>
          </a:p>
          <a:p>
            <a:pPr marL="0" indent="0">
              <a:buNone/>
            </a:pPr>
            <a:r>
              <a:rPr lang="en-IN" u="sng" dirty="0"/>
              <a:t>Code Pipeline</a:t>
            </a:r>
          </a:p>
          <a:p>
            <a:r>
              <a:rPr lang="en-IN" dirty="0"/>
              <a:t>It is a service to keep track of the versioning of the code which is deployed. For </a:t>
            </a:r>
            <a:r>
              <a:rPr lang="en-IN" dirty="0" err="1"/>
              <a:t>Eg</a:t>
            </a:r>
            <a:r>
              <a:rPr lang="en-IN" dirty="0"/>
              <a:t>: Test and Production</a:t>
            </a:r>
          </a:p>
        </p:txBody>
      </p:sp>
    </p:spTree>
    <p:extLst>
      <p:ext uri="{BB962C8B-B14F-4D97-AF65-F5344CB8AC3E}">
        <p14:creationId xmlns:p14="http://schemas.microsoft.com/office/powerpoint/2010/main" val="359618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32743"/>
          </a:xfrm>
        </p:spPr>
        <p:txBody>
          <a:bodyPr/>
          <a:lstStyle/>
          <a:p>
            <a:r>
              <a:rPr lang="en-IN" dirty="0"/>
              <a:t>Services in AWS</a:t>
            </a:r>
          </a:p>
        </p:txBody>
      </p:sp>
      <p:sp>
        <p:nvSpPr>
          <p:cNvPr id="3" name="Content Placeholder 2"/>
          <p:cNvSpPr>
            <a:spLocks noGrp="1"/>
          </p:cNvSpPr>
          <p:nvPr>
            <p:ph idx="1"/>
          </p:nvPr>
        </p:nvSpPr>
        <p:spPr>
          <a:xfrm>
            <a:off x="1104293" y="1403562"/>
            <a:ext cx="8946541" cy="4195481"/>
          </a:xfrm>
        </p:spPr>
        <p:txBody>
          <a:bodyPr/>
          <a:lstStyle/>
          <a:p>
            <a:r>
              <a:rPr lang="en-IN" dirty="0"/>
              <a:t>Analytics</a:t>
            </a:r>
          </a:p>
          <a:p>
            <a:r>
              <a:rPr lang="en-IN" dirty="0"/>
              <a:t>Security and Identity</a:t>
            </a:r>
          </a:p>
          <a:p>
            <a:r>
              <a:rPr lang="en-IN" dirty="0"/>
              <a:t>Management Tools (C)</a:t>
            </a:r>
          </a:p>
          <a:p>
            <a:r>
              <a:rPr lang="en-IN" dirty="0"/>
              <a:t>Migration</a:t>
            </a:r>
          </a:p>
          <a:p>
            <a:r>
              <a:rPr lang="en-IN" dirty="0"/>
              <a:t>Storage (C)</a:t>
            </a:r>
          </a:p>
          <a:p>
            <a:r>
              <a:rPr lang="en-IN" dirty="0"/>
              <a:t>Networking and Content Delivery (C)</a:t>
            </a:r>
          </a:p>
          <a:p>
            <a:endParaRPr lang="en-IN" dirty="0"/>
          </a:p>
        </p:txBody>
      </p:sp>
    </p:spTree>
    <p:extLst>
      <p:ext uri="{BB962C8B-B14F-4D97-AF65-F5344CB8AC3E}">
        <p14:creationId xmlns:p14="http://schemas.microsoft.com/office/powerpoint/2010/main" val="689535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6725"/>
          </a:xfrm>
        </p:spPr>
        <p:txBody>
          <a:bodyPr/>
          <a:lstStyle/>
          <a:p>
            <a:r>
              <a:rPr lang="en-IN" sz="3800" dirty="0"/>
              <a:t>Mobile Services : </a:t>
            </a:r>
          </a:p>
        </p:txBody>
      </p:sp>
      <p:sp>
        <p:nvSpPr>
          <p:cNvPr id="3" name="Content Placeholder 2"/>
          <p:cNvSpPr>
            <a:spLocks noGrp="1"/>
          </p:cNvSpPr>
          <p:nvPr>
            <p:ph idx="1"/>
          </p:nvPr>
        </p:nvSpPr>
        <p:spPr>
          <a:xfrm>
            <a:off x="1103312" y="1179444"/>
            <a:ext cx="8946541" cy="5068956"/>
          </a:xfrm>
        </p:spPr>
        <p:txBody>
          <a:bodyPr>
            <a:normAutofit fontScale="92500"/>
          </a:bodyPr>
          <a:lstStyle/>
          <a:p>
            <a:pPr marL="0" indent="0">
              <a:buNone/>
            </a:pPr>
            <a:r>
              <a:rPr lang="en-IN" u="sng" dirty="0"/>
              <a:t>Mobile Hub</a:t>
            </a:r>
          </a:p>
          <a:p>
            <a:r>
              <a:rPr lang="en-IN" dirty="0"/>
              <a:t>It is a service that is used to design features for mobile applications and also to enable user authentication , content delivery and analytics.</a:t>
            </a:r>
          </a:p>
          <a:p>
            <a:r>
              <a:rPr lang="en-IN" dirty="0"/>
              <a:t>It is its own management console for mobile applications.</a:t>
            </a:r>
          </a:p>
          <a:p>
            <a:pPr marL="0" indent="0">
              <a:buNone/>
            </a:pPr>
            <a:r>
              <a:rPr lang="en-IN" u="sng" dirty="0" err="1"/>
              <a:t>Cognito</a:t>
            </a:r>
            <a:endParaRPr lang="en-IN" u="sng" dirty="0"/>
          </a:p>
          <a:p>
            <a:r>
              <a:rPr lang="en-IN" dirty="0"/>
              <a:t>It is a service used for user sign in and sign-up for the mobile applications deployed onto AWS.</a:t>
            </a:r>
          </a:p>
          <a:p>
            <a:r>
              <a:rPr lang="en-IN" dirty="0"/>
              <a:t>Its like social identity providers like IOS with AWS.</a:t>
            </a:r>
          </a:p>
          <a:p>
            <a:r>
              <a:rPr lang="en-IN" dirty="0"/>
              <a:t>If a user signs up with </a:t>
            </a:r>
            <a:r>
              <a:rPr lang="en-IN" dirty="0" err="1"/>
              <a:t>gmail</a:t>
            </a:r>
            <a:r>
              <a:rPr lang="en-IN" dirty="0"/>
              <a:t>, then the first name and last name of the user and all his data is stored into </a:t>
            </a:r>
            <a:r>
              <a:rPr lang="en-IN" dirty="0" err="1"/>
              <a:t>cognito</a:t>
            </a:r>
            <a:r>
              <a:rPr lang="en-IN" dirty="0"/>
              <a:t>.</a:t>
            </a:r>
          </a:p>
        </p:txBody>
      </p:sp>
    </p:spTree>
    <p:extLst>
      <p:ext uri="{BB962C8B-B14F-4D97-AF65-F5344CB8AC3E}">
        <p14:creationId xmlns:p14="http://schemas.microsoft.com/office/powerpoint/2010/main" val="3089364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73717"/>
          </a:xfrm>
        </p:spPr>
        <p:txBody>
          <a:bodyPr/>
          <a:lstStyle/>
          <a:p>
            <a:r>
              <a:rPr lang="en-IN" sz="3800" dirty="0"/>
              <a:t>Mobile Services :</a:t>
            </a:r>
          </a:p>
        </p:txBody>
      </p:sp>
      <p:sp>
        <p:nvSpPr>
          <p:cNvPr id="3" name="Content Placeholder 2"/>
          <p:cNvSpPr>
            <a:spLocks noGrp="1"/>
          </p:cNvSpPr>
          <p:nvPr>
            <p:ph idx="1"/>
          </p:nvPr>
        </p:nvSpPr>
        <p:spPr>
          <a:xfrm>
            <a:off x="1103312" y="1126436"/>
            <a:ext cx="8946541" cy="5121964"/>
          </a:xfrm>
        </p:spPr>
        <p:txBody>
          <a:bodyPr/>
          <a:lstStyle/>
          <a:p>
            <a:r>
              <a:rPr lang="en-IN" dirty="0"/>
              <a:t>Lets say for </a:t>
            </a:r>
            <a:r>
              <a:rPr lang="en-IN" dirty="0" err="1"/>
              <a:t>Eg</a:t>
            </a:r>
            <a:r>
              <a:rPr lang="en-IN" dirty="0"/>
              <a:t> : </a:t>
            </a:r>
          </a:p>
          <a:p>
            <a:endParaRPr lang="en-IN" dirty="0"/>
          </a:p>
        </p:txBody>
      </p:sp>
      <p:sp>
        <p:nvSpPr>
          <p:cNvPr id="4" name="TextBox 3"/>
          <p:cNvSpPr txBox="1"/>
          <p:nvPr/>
        </p:nvSpPr>
        <p:spPr>
          <a:xfrm>
            <a:off x="4147930" y="2040835"/>
            <a:ext cx="2875722" cy="369332"/>
          </a:xfrm>
          <a:prstGeom prst="rect">
            <a:avLst/>
          </a:prstGeom>
          <a:noFill/>
        </p:spPr>
        <p:txBody>
          <a:bodyPr wrap="square" rtlCol="0">
            <a:spAutoFit/>
          </a:bodyPr>
          <a:lstStyle/>
          <a:p>
            <a:r>
              <a:rPr lang="en-IN" dirty="0"/>
              <a:t>INSTAGRAM CLONE APP</a:t>
            </a:r>
          </a:p>
        </p:txBody>
      </p:sp>
      <p:cxnSp>
        <p:nvCxnSpPr>
          <p:cNvPr id="6" name="Straight Arrow Connector 5"/>
          <p:cNvCxnSpPr/>
          <p:nvPr/>
        </p:nvCxnSpPr>
        <p:spPr>
          <a:xfrm>
            <a:off x="5671930" y="2410167"/>
            <a:ext cx="0" cy="651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78017" y="3061252"/>
            <a:ext cx="2345635" cy="646331"/>
          </a:xfrm>
          <a:prstGeom prst="rect">
            <a:avLst/>
          </a:prstGeom>
          <a:noFill/>
        </p:spPr>
        <p:txBody>
          <a:bodyPr wrap="square" rtlCol="0">
            <a:spAutoFit/>
          </a:bodyPr>
          <a:lstStyle/>
          <a:p>
            <a:r>
              <a:rPr lang="en-IN" dirty="0"/>
              <a:t>Takes photo stores in S3</a:t>
            </a:r>
          </a:p>
        </p:txBody>
      </p:sp>
      <p:sp>
        <p:nvSpPr>
          <p:cNvPr id="8" name="TextBox 7"/>
          <p:cNvSpPr txBox="1"/>
          <p:nvPr/>
        </p:nvSpPr>
        <p:spPr>
          <a:xfrm>
            <a:off x="7739270" y="1828800"/>
            <a:ext cx="2557669" cy="646331"/>
          </a:xfrm>
          <a:prstGeom prst="rect">
            <a:avLst/>
          </a:prstGeom>
          <a:noFill/>
        </p:spPr>
        <p:txBody>
          <a:bodyPr wrap="square" rtlCol="0">
            <a:spAutoFit/>
          </a:bodyPr>
          <a:lstStyle/>
          <a:p>
            <a:r>
              <a:rPr lang="en-IN" dirty="0"/>
              <a:t>Writes the metadata to </a:t>
            </a:r>
            <a:r>
              <a:rPr lang="en-IN" dirty="0" err="1"/>
              <a:t>DynamoDB</a:t>
            </a:r>
            <a:endParaRPr lang="en-IN" dirty="0"/>
          </a:p>
        </p:txBody>
      </p:sp>
      <p:sp>
        <p:nvSpPr>
          <p:cNvPr id="9" name="TextBox 8"/>
          <p:cNvSpPr txBox="1"/>
          <p:nvPr/>
        </p:nvSpPr>
        <p:spPr>
          <a:xfrm>
            <a:off x="7739270" y="3313043"/>
            <a:ext cx="2557669" cy="1477328"/>
          </a:xfrm>
          <a:prstGeom prst="rect">
            <a:avLst/>
          </a:prstGeom>
          <a:noFill/>
        </p:spPr>
        <p:txBody>
          <a:bodyPr wrap="square" rtlCol="0">
            <a:spAutoFit/>
          </a:bodyPr>
          <a:lstStyle/>
          <a:p>
            <a:r>
              <a:rPr lang="en-IN" dirty="0"/>
              <a:t>Triggers lambda </a:t>
            </a:r>
            <a:r>
              <a:rPr lang="en-IN" dirty="0" err="1"/>
              <a:t>fns</a:t>
            </a:r>
            <a:r>
              <a:rPr lang="en-IN" dirty="0"/>
              <a:t> to generate thumbnails of that photo</a:t>
            </a:r>
          </a:p>
          <a:p>
            <a:endParaRPr lang="en-IN" dirty="0"/>
          </a:p>
        </p:txBody>
      </p:sp>
      <p:sp>
        <p:nvSpPr>
          <p:cNvPr id="10" name="TextBox 9"/>
          <p:cNvSpPr txBox="1"/>
          <p:nvPr/>
        </p:nvSpPr>
        <p:spPr>
          <a:xfrm>
            <a:off x="1590261" y="2040835"/>
            <a:ext cx="1749287" cy="923330"/>
          </a:xfrm>
          <a:prstGeom prst="rect">
            <a:avLst/>
          </a:prstGeom>
          <a:noFill/>
        </p:spPr>
        <p:txBody>
          <a:bodyPr wrap="square" rtlCol="0">
            <a:spAutoFit/>
          </a:bodyPr>
          <a:lstStyle/>
          <a:p>
            <a:r>
              <a:rPr lang="en-IN" dirty="0"/>
              <a:t>Stores user data in </a:t>
            </a:r>
            <a:r>
              <a:rPr lang="en-IN" dirty="0" err="1"/>
              <a:t>cognito</a:t>
            </a:r>
            <a:endParaRPr lang="en-IN" dirty="0"/>
          </a:p>
        </p:txBody>
      </p:sp>
      <p:sp>
        <p:nvSpPr>
          <p:cNvPr id="11" name="TextBox 10"/>
          <p:cNvSpPr txBox="1"/>
          <p:nvPr/>
        </p:nvSpPr>
        <p:spPr>
          <a:xfrm>
            <a:off x="1484243" y="3922643"/>
            <a:ext cx="2107096" cy="646331"/>
          </a:xfrm>
          <a:prstGeom prst="rect">
            <a:avLst/>
          </a:prstGeom>
          <a:noFill/>
        </p:spPr>
        <p:txBody>
          <a:bodyPr wrap="square" rtlCol="0">
            <a:spAutoFit/>
          </a:bodyPr>
          <a:lstStyle/>
          <a:p>
            <a:r>
              <a:rPr lang="en-IN" dirty="0"/>
              <a:t>User sign in through </a:t>
            </a:r>
            <a:r>
              <a:rPr lang="en-IN" dirty="0" err="1"/>
              <a:t>gmail</a:t>
            </a:r>
            <a:endParaRPr lang="en-IN" dirty="0"/>
          </a:p>
        </p:txBody>
      </p:sp>
      <p:cxnSp>
        <p:nvCxnSpPr>
          <p:cNvPr id="13" name="Straight Arrow Connector 12"/>
          <p:cNvCxnSpPr/>
          <p:nvPr/>
        </p:nvCxnSpPr>
        <p:spPr>
          <a:xfrm flipH="1">
            <a:off x="2875722" y="2279374"/>
            <a:ext cx="1272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3"/>
          </p:cNvCxnSpPr>
          <p:nvPr/>
        </p:nvCxnSpPr>
        <p:spPr>
          <a:xfrm>
            <a:off x="7023652" y="2225501"/>
            <a:ext cx="715618" cy="53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101009" y="2410167"/>
            <a:ext cx="1232452" cy="1724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612835" y="2410167"/>
            <a:ext cx="1126435" cy="1152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57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00221"/>
          </a:xfrm>
        </p:spPr>
        <p:txBody>
          <a:bodyPr/>
          <a:lstStyle/>
          <a:p>
            <a:r>
              <a:rPr lang="en-IN" sz="3800" dirty="0"/>
              <a:t>Mobile Services : </a:t>
            </a:r>
          </a:p>
        </p:txBody>
      </p:sp>
      <p:sp>
        <p:nvSpPr>
          <p:cNvPr id="3" name="Content Placeholder 2"/>
          <p:cNvSpPr>
            <a:spLocks noGrp="1"/>
          </p:cNvSpPr>
          <p:nvPr>
            <p:ph idx="1"/>
          </p:nvPr>
        </p:nvSpPr>
        <p:spPr>
          <a:xfrm>
            <a:off x="1103312" y="1152940"/>
            <a:ext cx="8946541" cy="5095460"/>
          </a:xfrm>
        </p:spPr>
        <p:txBody>
          <a:bodyPr>
            <a:normAutofit fontScale="92500" lnSpcReduction="20000"/>
          </a:bodyPr>
          <a:lstStyle/>
          <a:p>
            <a:pPr marL="0" indent="0">
              <a:buNone/>
            </a:pPr>
            <a:r>
              <a:rPr lang="en-IN" u="sng" dirty="0"/>
              <a:t>Device Farm </a:t>
            </a:r>
          </a:p>
          <a:p>
            <a:r>
              <a:rPr lang="en-IN" dirty="0"/>
              <a:t>Increases the quality of android, IOS applications quickly testing them on 100s of real life smartphones. Think in terms of google developer tools on chrome for testing screen resolution and responsive design.</a:t>
            </a:r>
          </a:p>
          <a:p>
            <a:pPr marL="0" indent="0">
              <a:buNone/>
            </a:pPr>
            <a:r>
              <a:rPr lang="en-IN" u="sng" dirty="0"/>
              <a:t>Mobile Analytics</a:t>
            </a:r>
          </a:p>
          <a:p>
            <a:r>
              <a:rPr lang="en-IN" dirty="0"/>
              <a:t>Cost efficient analysis of application usage data.</a:t>
            </a:r>
          </a:p>
          <a:p>
            <a:pPr marL="0" indent="0">
              <a:buNone/>
            </a:pPr>
            <a:r>
              <a:rPr lang="en-IN" u="sng" dirty="0"/>
              <a:t>Pinpoint</a:t>
            </a:r>
          </a:p>
          <a:p>
            <a:r>
              <a:rPr lang="en-IN" dirty="0"/>
              <a:t>Was introduced in 2016.</a:t>
            </a:r>
          </a:p>
          <a:p>
            <a:r>
              <a:rPr lang="en-IN" dirty="0"/>
              <a:t>Can be though of as google analytics for mobile applications, what the user does with the application your developed. Where are the users who use your application in the world, what notifications to send and tracking feature.</a:t>
            </a:r>
          </a:p>
        </p:txBody>
      </p:sp>
    </p:spTree>
    <p:extLst>
      <p:ext uri="{BB962C8B-B14F-4D97-AF65-F5344CB8AC3E}">
        <p14:creationId xmlns:p14="http://schemas.microsoft.com/office/powerpoint/2010/main" val="1070548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00221"/>
          </a:xfrm>
        </p:spPr>
        <p:txBody>
          <a:bodyPr/>
          <a:lstStyle/>
          <a:p>
            <a:r>
              <a:rPr lang="en-IN" sz="3800" dirty="0"/>
              <a:t>Business Productivity Services :</a:t>
            </a:r>
          </a:p>
        </p:txBody>
      </p:sp>
      <p:sp>
        <p:nvSpPr>
          <p:cNvPr id="3" name="Content Placeholder 2"/>
          <p:cNvSpPr>
            <a:spLocks noGrp="1"/>
          </p:cNvSpPr>
          <p:nvPr>
            <p:ph idx="1"/>
          </p:nvPr>
        </p:nvSpPr>
        <p:spPr>
          <a:xfrm>
            <a:off x="1103312" y="1152940"/>
            <a:ext cx="8946541" cy="5095460"/>
          </a:xfrm>
        </p:spPr>
        <p:txBody>
          <a:bodyPr/>
          <a:lstStyle/>
          <a:p>
            <a:pPr marL="0" indent="0">
              <a:buNone/>
            </a:pPr>
            <a:r>
              <a:rPr lang="en-IN" u="sng" dirty="0" err="1"/>
              <a:t>WorkDocs</a:t>
            </a:r>
            <a:r>
              <a:rPr lang="en-IN" u="sng" dirty="0"/>
              <a:t> </a:t>
            </a:r>
          </a:p>
          <a:p>
            <a:r>
              <a:rPr lang="en-IN" dirty="0"/>
              <a:t>Securely storing work documents in the cloud. More or less uses S3 to store the documents but has some security features tied to it.</a:t>
            </a:r>
          </a:p>
          <a:p>
            <a:pPr marL="0" indent="0">
              <a:buNone/>
            </a:pPr>
            <a:r>
              <a:rPr lang="en-IN" u="sng" dirty="0" err="1"/>
              <a:t>WorkMail</a:t>
            </a:r>
            <a:endParaRPr lang="en-IN" u="sng" dirty="0"/>
          </a:p>
          <a:p>
            <a:r>
              <a:rPr lang="en-IN" dirty="0"/>
              <a:t>It is a service used for sending and receiving email.</a:t>
            </a:r>
          </a:p>
        </p:txBody>
      </p:sp>
    </p:spTree>
    <p:extLst>
      <p:ext uri="{BB962C8B-B14F-4D97-AF65-F5344CB8AC3E}">
        <p14:creationId xmlns:p14="http://schemas.microsoft.com/office/powerpoint/2010/main" val="1356677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IN" sz="3800" dirty="0"/>
              <a:t>Internet Of Things Service</a:t>
            </a:r>
          </a:p>
        </p:txBody>
      </p:sp>
      <p:sp>
        <p:nvSpPr>
          <p:cNvPr id="3" name="Content Placeholder 2"/>
          <p:cNvSpPr>
            <a:spLocks noGrp="1"/>
          </p:cNvSpPr>
          <p:nvPr>
            <p:ph idx="1"/>
          </p:nvPr>
        </p:nvSpPr>
        <p:spPr>
          <a:xfrm>
            <a:off x="1103312" y="1219200"/>
            <a:ext cx="8946541" cy="5029199"/>
          </a:xfrm>
        </p:spPr>
        <p:txBody>
          <a:bodyPr/>
          <a:lstStyle/>
          <a:p>
            <a:pPr marL="0" indent="0">
              <a:buNone/>
            </a:pPr>
            <a:r>
              <a:rPr lang="en-IN" u="sng" dirty="0"/>
              <a:t>IOT</a:t>
            </a:r>
            <a:r>
              <a:rPr lang="en-IN" dirty="0"/>
              <a:t> </a:t>
            </a:r>
          </a:p>
          <a:p>
            <a:r>
              <a:rPr lang="en-IN" dirty="0"/>
              <a:t>It was introduced in 2015</a:t>
            </a:r>
          </a:p>
          <a:p>
            <a:r>
              <a:rPr lang="en-IN" dirty="0"/>
              <a:t>1000s or millions or billions of devices out there and keeping track of them using IOT gateway.</a:t>
            </a:r>
          </a:p>
        </p:txBody>
      </p:sp>
    </p:spTree>
    <p:extLst>
      <p:ext uri="{BB962C8B-B14F-4D97-AF65-F5344CB8AC3E}">
        <p14:creationId xmlns:p14="http://schemas.microsoft.com/office/powerpoint/2010/main" val="3091205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86969"/>
          </a:xfrm>
        </p:spPr>
        <p:txBody>
          <a:bodyPr/>
          <a:lstStyle/>
          <a:p>
            <a:r>
              <a:rPr lang="en-IN" sz="3800" dirty="0"/>
              <a:t>Desktop and App Streaming Services :</a:t>
            </a:r>
          </a:p>
        </p:txBody>
      </p:sp>
      <p:sp>
        <p:nvSpPr>
          <p:cNvPr id="3" name="Content Placeholder 2"/>
          <p:cNvSpPr>
            <a:spLocks noGrp="1"/>
          </p:cNvSpPr>
          <p:nvPr>
            <p:ph idx="1"/>
          </p:nvPr>
        </p:nvSpPr>
        <p:spPr>
          <a:xfrm>
            <a:off x="1103312" y="1139688"/>
            <a:ext cx="8946541" cy="5108712"/>
          </a:xfrm>
        </p:spPr>
        <p:txBody>
          <a:bodyPr/>
          <a:lstStyle/>
          <a:p>
            <a:pPr marL="0" indent="0">
              <a:buNone/>
            </a:pPr>
            <a:r>
              <a:rPr lang="en-IN" u="sng" dirty="0" err="1"/>
              <a:t>WorkSpaces</a:t>
            </a:r>
            <a:endParaRPr lang="en-IN" u="sng" dirty="0"/>
          </a:p>
          <a:p>
            <a:r>
              <a:rPr lang="en-IN" dirty="0"/>
              <a:t>VDI , having desktops in the cloud.</a:t>
            </a:r>
          </a:p>
          <a:p>
            <a:r>
              <a:rPr lang="en-IN" dirty="0"/>
              <a:t>The operating system would run in AWS which in turn would be a windows environment.</a:t>
            </a:r>
          </a:p>
          <a:p>
            <a:pPr marL="0" indent="0">
              <a:buNone/>
            </a:pPr>
            <a:r>
              <a:rPr lang="en-IN" u="sng" dirty="0" err="1"/>
              <a:t>AppStream</a:t>
            </a:r>
            <a:r>
              <a:rPr lang="en-IN" u="sng" dirty="0"/>
              <a:t> 2.0</a:t>
            </a:r>
          </a:p>
          <a:p>
            <a:r>
              <a:rPr lang="en-IN" dirty="0"/>
              <a:t>It is very similar to </a:t>
            </a:r>
            <a:r>
              <a:rPr lang="en-IN" dirty="0" err="1"/>
              <a:t>AppStream</a:t>
            </a:r>
            <a:r>
              <a:rPr lang="en-IN" dirty="0"/>
              <a:t> which is retired now but still is present in the AWS console.</a:t>
            </a:r>
          </a:p>
          <a:p>
            <a:r>
              <a:rPr lang="en-IN" dirty="0"/>
              <a:t>It is a way of streaming desktop applications to users.</a:t>
            </a:r>
          </a:p>
        </p:txBody>
      </p:sp>
    </p:spTree>
    <p:extLst>
      <p:ext uri="{BB962C8B-B14F-4D97-AF65-F5344CB8AC3E}">
        <p14:creationId xmlns:p14="http://schemas.microsoft.com/office/powerpoint/2010/main" val="2200770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00221"/>
          </a:xfrm>
        </p:spPr>
        <p:txBody>
          <a:bodyPr/>
          <a:lstStyle/>
          <a:p>
            <a:r>
              <a:rPr lang="en-IN" sz="3800" dirty="0"/>
              <a:t>Artificial Intelligence Services :</a:t>
            </a:r>
          </a:p>
        </p:txBody>
      </p:sp>
      <p:sp>
        <p:nvSpPr>
          <p:cNvPr id="3" name="Content Placeholder 2"/>
          <p:cNvSpPr>
            <a:spLocks noGrp="1"/>
          </p:cNvSpPr>
          <p:nvPr>
            <p:ph idx="1"/>
          </p:nvPr>
        </p:nvSpPr>
        <p:spPr>
          <a:xfrm>
            <a:off x="1103312" y="1152940"/>
            <a:ext cx="8946541" cy="5095460"/>
          </a:xfrm>
        </p:spPr>
        <p:txBody>
          <a:bodyPr>
            <a:normAutofit fontScale="92500" lnSpcReduction="20000"/>
          </a:bodyPr>
          <a:lstStyle/>
          <a:p>
            <a:pPr marL="0" indent="0">
              <a:buNone/>
            </a:pPr>
            <a:r>
              <a:rPr lang="en-IN" u="sng" dirty="0"/>
              <a:t>Alexa</a:t>
            </a:r>
          </a:p>
          <a:p>
            <a:r>
              <a:rPr lang="en-IN" dirty="0"/>
              <a:t>It is amazon’s voice service in the cloud.</a:t>
            </a:r>
          </a:p>
          <a:p>
            <a:r>
              <a:rPr lang="en-IN" dirty="0"/>
              <a:t>We can communicate to </a:t>
            </a:r>
            <a:r>
              <a:rPr lang="en-IN" dirty="0" err="1"/>
              <a:t>alexa</a:t>
            </a:r>
            <a:r>
              <a:rPr lang="en-IN" dirty="0"/>
              <a:t> using echo.</a:t>
            </a:r>
          </a:p>
          <a:p>
            <a:r>
              <a:rPr lang="en-IN" dirty="0"/>
              <a:t>It is essentially talking to lambda.</a:t>
            </a:r>
          </a:p>
          <a:p>
            <a:r>
              <a:rPr lang="en-IN" dirty="0"/>
              <a:t>What drives the service inside Alexa is </a:t>
            </a:r>
            <a:r>
              <a:rPr lang="en-IN" dirty="0" err="1"/>
              <a:t>lex</a:t>
            </a:r>
            <a:r>
              <a:rPr lang="en-IN" dirty="0"/>
              <a:t> which was introduced in 2016</a:t>
            </a:r>
          </a:p>
          <a:p>
            <a:r>
              <a:rPr lang="en-IN" dirty="0"/>
              <a:t>We no longer need echo device to connect to Alexa, We can create our own custom </a:t>
            </a:r>
            <a:r>
              <a:rPr lang="en-IN" dirty="0" err="1"/>
              <a:t>softwares</a:t>
            </a:r>
            <a:r>
              <a:rPr lang="en-IN" dirty="0"/>
              <a:t> using </a:t>
            </a:r>
            <a:r>
              <a:rPr lang="en-IN" dirty="0" err="1"/>
              <a:t>lex</a:t>
            </a:r>
            <a:r>
              <a:rPr lang="en-IN" dirty="0"/>
              <a:t> and embed her into other devices.</a:t>
            </a:r>
          </a:p>
          <a:p>
            <a:pPr marL="0" indent="0">
              <a:buNone/>
            </a:pPr>
            <a:r>
              <a:rPr lang="en-IN" u="sng" dirty="0"/>
              <a:t>Polly</a:t>
            </a:r>
          </a:p>
          <a:p>
            <a:r>
              <a:rPr lang="en-IN" dirty="0"/>
              <a:t>It is amazon’s text-to-speech service, it is the same tech that powers Alexa. Whenever Alexa talks, </a:t>
            </a:r>
            <a:r>
              <a:rPr lang="en-IN" dirty="0" err="1"/>
              <a:t>polly</a:t>
            </a:r>
            <a:r>
              <a:rPr lang="en-IN" dirty="0"/>
              <a:t> converts text responses to voice outputs for you.</a:t>
            </a:r>
          </a:p>
        </p:txBody>
      </p:sp>
    </p:spTree>
    <p:extLst>
      <p:ext uri="{BB962C8B-B14F-4D97-AF65-F5344CB8AC3E}">
        <p14:creationId xmlns:p14="http://schemas.microsoft.com/office/powerpoint/2010/main" val="1038558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86969"/>
          </a:xfrm>
        </p:spPr>
        <p:txBody>
          <a:bodyPr/>
          <a:lstStyle/>
          <a:p>
            <a:r>
              <a:rPr lang="en-IN" sz="3800" dirty="0"/>
              <a:t>Artificial Intelligence Services :</a:t>
            </a:r>
          </a:p>
        </p:txBody>
      </p:sp>
      <p:sp>
        <p:nvSpPr>
          <p:cNvPr id="3" name="Content Placeholder 2"/>
          <p:cNvSpPr>
            <a:spLocks noGrp="1"/>
          </p:cNvSpPr>
          <p:nvPr>
            <p:ph idx="1"/>
          </p:nvPr>
        </p:nvSpPr>
        <p:spPr>
          <a:xfrm>
            <a:off x="1103312" y="1139688"/>
            <a:ext cx="8946541" cy="5108712"/>
          </a:xfrm>
        </p:spPr>
        <p:txBody>
          <a:bodyPr>
            <a:normAutofit fontScale="77500" lnSpcReduction="20000"/>
          </a:bodyPr>
          <a:lstStyle/>
          <a:p>
            <a:pPr marL="0" indent="0">
              <a:buNone/>
            </a:pPr>
            <a:r>
              <a:rPr lang="en-IN" u="sng" dirty="0"/>
              <a:t>Machine Learning</a:t>
            </a:r>
          </a:p>
          <a:p>
            <a:r>
              <a:rPr lang="en-IN" dirty="0"/>
              <a:t>When we give AWS a dataset, we tell what the outcomes are based on the dataset.</a:t>
            </a:r>
          </a:p>
          <a:p>
            <a:r>
              <a:rPr lang="en-IN" dirty="0"/>
              <a:t>So what machine learning service does is predict the outcomes from the dataset for future decisions with a percentage of accuracy.</a:t>
            </a:r>
          </a:p>
          <a:p>
            <a:pPr marL="0" indent="0">
              <a:buNone/>
            </a:pPr>
            <a:r>
              <a:rPr lang="en-IN" u="sng" dirty="0" err="1"/>
              <a:t>Rekognition</a:t>
            </a:r>
            <a:endParaRPr lang="en-IN" u="sng" dirty="0"/>
          </a:p>
          <a:p>
            <a:r>
              <a:rPr lang="en-IN" dirty="0"/>
              <a:t>It is a service that was introduced in 2016</a:t>
            </a:r>
          </a:p>
          <a:p>
            <a:r>
              <a:rPr lang="en-IN" dirty="0"/>
              <a:t>When we upload a picture to it, it will tell us details regarding what is in the picture, the surrounding areas, gives tags and facial recognition based on a percentage accuracy.</a:t>
            </a:r>
          </a:p>
          <a:p>
            <a:r>
              <a:rPr lang="en-IN" dirty="0"/>
              <a:t>What we can use this is for, face recognition authentication for server rooms in an organization where we have critical data that shouldn’t be accessed by any other person. Use a database to store the photos of the people who are allowed to access.</a:t>
            </a:r>
          </a:p>
        </p:txBody>
      </p:sp>
    </p:spTree>
    <p:extLst>
      <p:ext uri="{BB962C8B-B14F-4D97-AF65-F5344CB8AC3E}">
        <p14:creationId xmlns:p14="http://schemas.microsoft.com/office/powerpoint/2010/main" val="162256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73717"/>
          </a:xfrm>
        </p:spPr>
        <p:txBody>
          <a:bodyPr/>
          <a:lstStyle/>
          <a:p>
            <a:r>
              <a:rPr lang="en-IN" sz="3800" dirty="0"/>
              <a:t>Messaging Services :</a:t>
            </a:r>
          </a:p>
        </p:txBody>
      </p:sp>
      <p:sp>
        <p:nvSpPr>
          <p:cNvPr id="3" name="Content Placeholder 2"/>
          <p:cNvSpPr>
            <a:spLocks noGrp="1"/>
          </p:cNvSpPr>
          <p:nvPr>
            <p:ph idx="1"/>
          </p:nvPr>
        </p:nvSpPr>
        <p:spPr>
          <a:xfrm>
            <a:off x="1103312" y="1219200"/>
            <a:ext cx="8946541" cy="5029199"/>
          </a:xfrm>
        </p:spPr>
        <p:txBody>
          <a:bodyPr>
            <a:normAutofit fontScale="92500" lnSpcReduction="20000"/>
          </a:bodyPr>
          <a:lstStyle/>
          <a:p>
            <a:pPr marL="0" indent="0">
              <a:buNone/>
            </a:pPr>
            <a:r>
              <a:rPr lang="en-IN" u="sng" dirty="0"/>
              <a:t>SNS : Simple Notification Service</a:t>
            </a:r>
          </a:p>
          <a:p>
            <a:r>
              <a:rPr lang="en-IN" dirty="0"/>
              <a:t>It is a service that notifies via email or text messages. There are whole different ways of publishing through SNS using HTTP,HTTPS endpoints and such.</a:t>
            </a:r>
          </a:p>
          <a:p>
            <a:pPr marL="0" indent="0">
              <a:buNone/>
            </a:pPr>
            <a:r>
              <a:rPr lang="en-IN" u="sng" dirty="0"/>
              <a:t>SQS : Simple Queue Service</a:t>
            </a:r>
          </a:p>
          <a:p>
            <a:r>
              <a:rPr lang="en-IN" dirty="0"/>
              <a:t>It is a way of decoupling your application.</a:t>
            </a:r>
          </a:p>
          <a:p>
            <a:r>
              <a:rPr lang="en-IN" dirty="0"/>
              <a:t>It is a basically a queue system that post jobs.</a:t>
            </a:r>
          </a:p>
          <a:p>
            <a:r>
              <a:rPr lang="en-IN" dirty="0"/>
              <a:t>If For </a:t>
            </a:r>
            <a:r>
              <a:rPr lang="en-IN" dirty="0" err="1"/>
              <a:t>Eg</a:t>
            </a:r>
            <a:r>
              <a:rPr lang="en-IN" dirty="0"/>
              <a:t>: We have a website that generates MEME’s -&gt; Upload a picture -&gt; Put up a writing on that picture. SQS will store that as a job and an EC2 instance will poll SQS for jobs and will see that somebody wants to create a MEME and will go on to create it. If the EC2 instance dies, the message is still there in SQS. Therefore there are no tightly coupled dependencies.</a:t>
            </a:r>
          </a:p>
          <a:p>
            <a:endParaRPr lang="en-IN" dirty="0"/>
          </a:p>
        </p:txBody>
      </p:sp>
    </p:spTree>
    <p:extLst>
      <p:ext uri="{BB962C8B-B14F-4D97-AF65-F5344CB8AC3E}">
        <p14:creationId xmlns:p14="http://schemas.microsoft.com/office/powerpoint/2010/main" val="4138752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33960"/>
          </a:xfrm>
        </p:spPr>
        <p:txBody>
          <a:bodyPr/>
          <a:lstStyle/>
          <a:p>
            <a:r>
              <a:rPr lang="en-IN" sz="3800" dirty="0"/>
              <a:t>Messaging Service :</a:t>
            </a:r>
          </a:p>
        </p:txBody>
      </p:sp>
      <p:sp>
        <p:nvSpPr>
          <p:cNvPr id="3" name="Content Placeholder 2"/>
          <p:cNvSpPr>
            <a:spLocks noGrp="1"/>
          </p:cNvSpPr>
          <p:nvPr>
            <p:ph idx="1"/>
          </p:nvPr>
        </p:nvSpPr>
        <p:spPr>
          <a:xfrm>
            <a:off x="1103312" y="1179444"/>
            <a:ext cx="8946541" cy="5068956"/>
          </a:xfrm>
        </p:spPr>
        <p:txBody>
          <a:bodyPr/>
          <a:lstStyle/>
          <a:p>
            <a:pPr marL="0" indent="0">
              <a:buNone/>
            </a:pPr>
            <a:r>
              <a:rPr lang="en-IN" u="sng" dirty="0"/>
              <a:t>SES : Simple Email Service</a:t>
            </a:r>
          </a:p>
          <a:p>
            <a:r>
              <a:rPr lang="en-IN" dirty="0"/>
              <a:t>It is a way of sending and receiving email in AWS in terms of marketing, notification and transactional emails.</a:t>
            </a:r>
          </a:p>
          <a:p>
            <a:r>
              <a:rPr lang="en-IN" dirty="0"/>
              <a:t>One can use SMTP interface or one of the AWS SDKs to integrate Amazon SES into your existing applications.</a:t>
            </a:r>
          </a:p>
          <a:p>
            <a:r>
              <a:rPr lang="en-IN" dirty="0"/>
              <a:t>One can also integrate the email sending capabilities of Amazon SES into the software you already use, such as ticketing systems and email clients.</a:t>
            </a:r>
          </a:p>
        </p:txBody>
      </p:sp>
    </p:spTree>
    <p:extLst>
      <p:ext uri="{BB962C8B-B14F-4D97-AF65-F5344CB8AC3E}">
        <p14:creationId xmlns:p14="http://schemas.microsoft.com/office/powerpoint/2010/main" val="409165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9491"/>
          </a:xfrm>
        </p:spPr>
        <p:txBody>
          <a:bodyPr/>
          <a:lstStyle/>
          <a:p>
            <a:r>
              <a:rPr lang="en-IN" dirty="0"/>
              <a:t>AWS Global Infrastructure</a:t>
            </a:r>
          </a:p>
        </p:txBody>
      </p:sp>
      <p:sp>
        <p:nvSpPr>
          <p:cNvPr id="3" name="Content Placeholder 2"/>
          <p:cNvSpPr>
            <a:spLocks noGrp="1"/>
          </p:cNvSpPr>
          <p:nvPr>
            <p:ph idx="1"/>
          </p:nvPr>
        </p:nvSpPr>
        <p:spPr>
          <a:xfrm>
            <a:off x="1104293" y="1416813"/>
            <a:ext cx="8946541" cy="4195481"/>
          </a:xfrm>
        </p:spPr>
        <p:txBody>
          <a:bodyPr>
            <a:normAutofit fontScale="92500" lnSpcReduction="10000"/>
          </a:bodyPr>
          <a:lstStyle/>
          <a:p>
            <a:r>
              <a:rPr lang="en-IN" dirty="0"/>
              <a:t>When we talk about AWS Infrastructure we talk about regions, availability zones and edge locations.</a:t>
            </a:r>
          </a:p>
          <a:p>
            <a:r>
              <a:rPr lang="en-IN" u="sng" dirty="0"/>
              <a:t>Regions</a:t>
            </a:r>
            <a:r>
              <a:rPr lang="en-IN" dirty="0"/>
              <a:t> : It is the geographical area in the world where AWS resources exist</a:t>
            </a:r>
          </a:p>
          <a:p>
            <a:r>
              <a:rPr lang="en-IN" u="sng" dirty="0"/>
              <a:t>Availability Zone </a:t>
            </a:r>
            <a:r>
              <a:rPr lang="en-IN" dirty="0"/>
              <a:t>: A region consists of 2 or more AZ’s where we can imagine a AZ to be a logical data </a:t>
            </a:r>
            <a:r>
              <a:rPr lang="en-IN" dirty="0" err="1"/>
              <a:t>center</a:t>
            </a:r>
            <a:r>
              <a:rPr lang="en-IN" dirty="0"/>
              <a:t> facilities which are close to each other. For </a:t>
            </a:r>
            <a:r>
              <a:rPr lang="en-IN" dirty="0" err="1"/>
              <a:t>Eg</a:t>
            </a:r>
            <a:r>
              <a:rPr lang="en-IN" dirty="0"/>
              <a:t> : One in Manhattan and the other in New Jersey which are fault tolerant. </a:t>
            </a:r>
            <a:r>
              <a:rPr lang="en-IN" dirty="0" err="1"/>
              <a:t>Ie</a:t>
            </a:r>
            <a:r>
              <a:rPr lang="en-IN" dirty="0"/>
              <a:t> If one data </a:t>
            </a:r>
            <a:r>
              <a:rPr lang="en-IN" dirty="0" err="1"/>
              <a:t>center</a:t>
            </a:r>
            <a:r>
              <a:rPr lang="en-IN" dirty="0"/>
              <a:t> is flooded, it ensures that does not disturb the other one, meaning they are independent in terms of latency.</a:t>
            </a:r>
          </a:p>
        </p:txBody>
      </p:sp>
    </p:spTree>
    <p:extLst>
      <p:ext uri="{BB962C8B-B14F-4D97-AF65-F5344CB8AC3E}">
        <p14:creationId xmlns:p14="http://schemas.microsoft.com/office/powerpoint/2010/main" val="1749463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3473"/>
          </a:xfrm>
        </p:spPr>
        <p:txBody>
          <a:bodyPr/>
          <a:lstStyle/>
          <a:p>
            <a:r>
              <a:rPr lang="en-IN" sz="3800" dirty="0"/>
              <a:t>For the EXAM- Associate Level</a:t>
            </a:r>
          </a:p>
        </p:txBody>
      </p:sp>
      <p:sp>
        <p:nvSpPr>
          <p:cNvPr id="3" name="Content Placeholder 2"/>
          <p:cNvSpPr>
            <a:spLocks noGrp="1"/>
          </p:cNvSpPr>
          <p:nvPr>
            <p:ph idx="1"/>
          </p:nvPr>
        </p:nvSpPr>
        <p:spPr>
          <a:xfrm>
            <a:off x="1103312" y="1166192"/>
            <a:ext cx="8946541" cy="5082208"/>
          </a:xfrm>
        </p:spPr>
        <p:txBody>
          <a:bodyPr>
            <a:normAutofit fontScale="92500" lnSpcReduction="20000"/>
          </a:bodyPr>
          <a:lstStyle/>
          <a:p>
            <a:pPr marL="0" indent="0">
              <a:buNone/>
            </a:pPr>
            <a:r>
              <a:rPr lang="en-IN" dirty="0"/>
              <a:t>For the exam we need to know the following services alone </a:t>
            </a:r>
          </a:p>
          <a:p>
            <a:pPr marL="0" indent="0">
              <a:buNone/>
            </a:pPr>
            <a:endParaRPr lang="en-IN" dirty="0"/>
          </a:p>
          <a:p>
            <a:r>
              <a:rPr lang="en-IN" dirty="0"/>
              <a:t>Messaging</a:t>
            </a:r>
          </a:p>
          <a:p>
            <a:r>
              <a:rPr lang="en-IN" dirty="0"/>
              <a:t>Desktop and App Streaming</a:t>
            </a:r>
          </a:p>
          <a:p>
            <a:r>
              <a:rPr lang="en-IN" dirty="0"/>
              <a:t>Management Tools</a:t>
            </a:r>
          </a:p>
          <a:p>
            <a:r>
              <a:rPr lang="en-IN" dirty="0"/>
              <a:t>Security and Identity</a:t>
            </a:r>
          </a:p>
          <a:p>
            <a:r>
              <a:rPr lang="en-IN" dirty="0"/>
              <a:t>Databases</a:t>
            </a:r>
          </a:p>
          <a:p>
            <a:r>
              <a:rPr lang="en-IN" dirty="0"/>
              <a:t>Storage</a:t>
            </a:r>
          </a:p>
          <a:p>
            <a:r>
              <a:rPr lang="en-IN" dirty="0"/>
              <a:t>Compute</a:t>
            </a:r>
          </a:p>
          <a:p>
            <a:r>
              <a:rPr lang="en-IN" dirty="0"/>
              <a:t>Network and Content Delivery</a:t>
            </a:r>
          </a:p>
          <a:p>
            <a:endParaRPr lang="en-IN" dirty="0"/>
          </a:p>
          <a:p>
            <a:pPr marL="0" indent="0">
              <a:buNone/>
            </a:pPr>
            <a:r>
              <a:rPr lang="en-IN" dirty="0"/>
              <a:t>Finally we also need to know AWS Global Infrastructure</a:t>
            </a:r>
          </a:p>
        </p:txBody>
      </p:sp>
    </p:spTree>
    <p:extLst>
      <p:ext uri="{BB962C8B-B14F-4D97-AF65-F5344CB8AC3E}">
        <p14:creationId xmlns:p14="http://schemas.microsoft.com/office/powerpoint/2010/main" val="433525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9247"/>
          </a:xfrm>
        </p:spPr>
        <p:txBody>
          <a:bodyPr/>
          <a:lstStyle/>
          <a:p>
            <a:r>
              <a:rPr lang="en-IN" dirty="0"/>
              <a:t>AWS Global Infrastructure</a:t>
            </a:r>
          </a:p>
        </p:txBody>
      </p:sp>
      <p:sp>
        <p:nvSpPr>
          <p:cNvPr id="3" name="Content Placeholder 2"/>
          <p:cNvSpPr>
            <a:spLocks noGrp="1"/>
          </p:cNvSpPr>
          <p:nvPr>
            <p:ph idx="1"/>
          </p:nvPr>
        </p:nvSpPr>
        <p:spPr>
          <a:xfrm>
            <a:off x="1104293" y="1430066"/>
            <a:ext cx="8946541" cy="4195481"/>
          </a:xfrm>
        </p:spPr>
        <p:txBody>
          <a:bodyPr>
            <a:normAutofit fontScale="85000" lnSpcReduction="20000"/>
          </a:bodyPr>
          <a:lstStyle/>
          <a:p>
            <a:r>
              <a:rPr lang="en-IN" u="sng" dirty="0"/>
              <a:t>Edge Locations </a:t>
            </a:r>
            <a:r>
              <a:rPr lang="en-IN" dirty="0"/>
              <a:t>: We can consider an edge location to be a Content Delivery Network for </a:t>
            </a:r>
            <a:r>
              <a:rPr lang="en-IN" dirty="0" err="1"/>
              <a:t>CloudFront</a:t>
            </a:r>
            <a:r>
              <a:rPr lang="en-IN" dirty="0"/>
              <a:t>. In simple terms it can be said as a way to cache media large objects in the net.</a:t>
            </a:r>
          </a:p>
          <a:p>
            <a:r>
              <a:rPr lang="en-IN" dirty="0"/>
              <a:t>For </a:t>
            </a:r>
            <a:r>
              <a:rPr lang="en-IN" dirty="0" err="1"/>
              <a:t>Eg</a:t>
            </a:r>
            <a:r>
              <a:rPr lang="en-IN" dirty="0"/>
              <a:t> : I access a video for the first time which is coming to me from New York when I’m situated in Australia. So the second time someone accesses this video, It will be cached in Australia or in a nearby EL to serve the request more faster.</a:t>
            </a:r>
          </a:p>
          <a:p>
            <a:r>
              <a:rPr lang="en-IN" dirty="0"/>
              <a:t>Currently there are 66 EL’s across the world. They added 16 more in 2017.</a:t>
            </a:r>
          </a:p>
          <a:p>
            <a:r>
              <a:rPr lang="en-IN" dirty="0"/>
              <a:t>Therefore choose the closest region while using AWS services.</a:t>
            </a:r>
          </a:p>
          <a:p>
            <a:r>
              <a:rPr lang="en-IN" dirty="0"/>
              <a:t>Currently there are no EL’s in Africa.</a:t>
            </a:r>
          </a:p>
        </p:txBody>
      </p:sp>
    </p:spTree>
    <p:extLst>
      <p:ext uri="{BB962C8B-B14F-4D97-AF65-F5344CB8AC3E}">
        <p14:creationId xmlns:p14="http://schemas.microsoft.com/office/powerpoint/2010/main" val="935895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9404723" cy="766482"/>
          </a:xfrm>
        </p:spPr>
        <p:txBody>
          <a:bodyPr/>
          <a:lstStyle/>
          <a:p>
            <a:r>
              <a:rPr lang="en-IN" sz="3800" dirty="0"/>
              <a:t>Network and Content Delivery Service</a:t>
            </a:r>
          </a:p>
        </p:txBody>
      </p:sp>
      <p:sp>
        <p:nvSpPr>
          <p:cNvPr id="3" name="Content Placeholder 2"/>
          <p:cNvSpPr>
            <a:spLocks noGrp="1"/>
          </p:cNvSpPr>
          <p:nvPr>
            <p:ph idx="1"/>
          </p:nvPr>
        </p:nvSpPr>
        <p:spPr>
          <a:xfrm>
            <a:off x="1103312" y="1219202"/>
            <a:ext cx="8946541" cy="5029198"/>
          </a:xfrm>
        </p:spPr>
        <p:txBody>
          <a:bodyPr>
            <a:normAutofit fontScale="92500" lnSpcReduction="10000"/>
          </a:bodyPr>
          <a:lstStyle/>
          <a:p>
            <a:pPr marL="0" indent="0">
              <a:buNone/>
            </a:pPr>
            <a:r>
              <a:rPr lang="en-IN" u="sng" dirty="0"/>
              <a:t>VPC : Virtual Private Cloud</a:t>
            </a:r>
          </a:p>
          <a:p>
            <a:r>
              <a:rPr lang="en-IN" dirty="0"/>
              <a:t>We can image VPC to be a virtual data </a:t>
            </a:r>
            <a:r>
              <a:rPr lang="en-IN" dirty="0" err="1"/>
              <a:t>center</a:t>
            </a:r>
            <a:r>
              <a:rPr lang="en-IN" dirty="0"/>
              <a:t> where we can deploy our </a:t>
            </a:r>
            <a:r>
              <a:rPr lang="en-IN" dirty="0" err="1"/>
              <a:t>assests</a:t>
            </a:r>
            <a:r>
              <a:rPr lang="en-IN" dirty="0"/>
              <a:t>, we can have multiple VPC’s per region and we can also add one VPC to another.</a:t>
            </a:r>
          </a:p>
          <a:p>
            <a:r>
              <a:rPr lang="en-IN" dirty="0"/>
              <a:t>EXAM TIP : How to build a VPC from memory?</a:t>
            </a:r>
          </a:p>
          <a:p>
            <a:pPr marL="0" indent="0">
              <a:buNone/>
            </a:pPr>
            <a:r>
              <a:rPr lang="en-IN" u="sng" dirty="0"/>
              <a:t>ROUTE53 – DNS System</a:t>
            </a:r>
          </a:p>
          <a:p>
            <a:r>
              <a:rPr lang="en-IN" dirty="0"/>
              <a:t>It is amazon’s DNS service. </a:t>
            </a:r>
          </a:p>
          <a:p>
            <a:r>
              <a:rPr lang="en-IN" dirty="0"/>
              <a:t>We are going to loop up the IP address of a computer , </a:t>
            </a:r>
            <a:r>
              <a:rPr lang="en-IN" dirty="0" err="1"/>
              <a:t>infact</a:t>
            </a:r>
            <a:r>
              <a:rPr lang="en-IN" dirty="0"/>
              <a:t> the Public IP. We can register the domain name using Route53</a:t>
            </a:r>
          </a:p>
          <a:p>
            <a:r>
              <a:rPr lang="en-IN" dirty="0"/>
              <a:t>The name comes from Route 66 being the longest NH in the USA and 53 being the port number of DNS.</a:t>
            </a:r>
          </a:p>
        </p:txBody>
      </p:sp>
    </p:spTree>
    <p:extLst>
      <p:ext uri="{BB962C8B-B14F-4D97-AF65-F5344CB8AC3E}">
        <p14:creationId xmlns:p14="http://schemas.microsoft.com/office/powerpoint/2010/main" val="363739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9004"/>
          </a:xfrm>
        </p:spPr>
        <p:txBody>
          <a:bodyPr/>
          <a:lstStyle/>
          <a:p>
            <a:r>
              <a:rPr lang="en-IN" sz="3800" dirty="0"/>
              <a:t>Network and Content Delivery Service</a:t>
            </a:r>
          </a:p>
        </p:txBody>
      </p:sp>
      <p:sp>
        <p:nvSpPr>
          <p:cNvPr id="3" name="Content Placeholder 2"/>
          <p:cNvSpPr>
            <a:spLocks noGrp="1"/>
          </p:cNvSpPr>
          <p:nvPr>
            <p:ph idx="1"/>
          </p:nvPr>
        </p:nvSpPr>
        <p:spPr>
          <a:xfrm>
            <a:off x="1103312" y="1232452"/>
            <a:ext cx="8946541" cy="5015947"/>
          </a:xfrm>
        </p:spPr>
        <p:txBody>
          <a:bodyPr/>
          <a:lstStyle/>
          <a:p>
            <a:pPr marL="0" indent="0">
              <a:buNone/>
            </a:pPr>
            <a:r>
              <a:rPr lang="en-IN" u="sng" dirty="0" err="1"/>
              <a:t>CloudFront</a:t>
            </a:r>
            <a:r>
              <a:rPr lang="en-IN" u="sng" dirty="0"/>
              <a:t> : </a:t>
            </a:r>
          </a:p>
          <a:p>
            <a:r>
              <a:rPr lang="en-IN" dirty="0"/>
              <a:t>It used to be in the storage section of AWS services. It is now a part of CDN where different EL cache </a:t>
            </a:r>
            <a:r>
              <a:rPr lang="en-IN" dirty="0" err="1"/>
              <a:t>assests</a:t>
            </a:r>
            <a:r>
              <a:rPr lang="en-IN" dirty="0"/>
              <a:t>. We will look at it in more detail in the storage section.</a:t>
            </a:r>
          </a:p>
          <a:p>
            <a:pPr marL="0" indent="0">
              <a:buNone/>
            </a:pPr>
            <a:r>
              <a:rPr lang="en-IN" u="sng" dirty="0"/>
              <a:t>Direct Connect : </a:t>
            </a:r>
          </a:p>
          <a:p>
            <a:r>
              <a:rPr lang="en-IN" dirty="0"/>
              <a:t>It is used to connect physical data </a:t>
            </a:r>
            <a:r>
              <a:rPr lang="en-IN" dirty="0" err="1"/>
              <a:t>centers</a:t>
            </a:r>
            <a:r>
              <a:rPr lang="en-IN" dirty="0"/>
              <a:t> to AWS directly using dedicated telephone line instead of internet connection for security purposes. Its not a huge feature of the exam.</a:t>
            </a:r>
          </a:p>
          <a:p>
            <a:pPr marL="0" indent="0">
              <a:buNone/>
            </a:pPr>
            <a:endParaRPr lang="en-IN" dirty="0"/>
          </a:p>
          <a:p>
            <a:endParaRPr lang="en-IN" dirty="0"/>
          </a:p>
        </p:txBody>
      </p:sp>
    </p:spTree>
    <p:extLst>
      <p:ext uri="{BB962C8B-B14F-4D97-AF65-F5344CB8AC3E}">
        <p14:creationId xmlns:p14="http://schemas.microsoft.com/office/powerpoint/2010/main" val="2865855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IN" sz="3800" dirty="0"/>
              <a:t>Compute Service : </a:t>
            </a:r>
          </a:p>
        </p:txBody>
      </p:sp>
      <p:sp>
        <p:nvSpPr>
          <p:cNvPr id="3" name="Content Placeholder 2"/>
          <p:cNvSpPr>
            <a:spLocks noGrp="1"/>
          </p:cNvSpPr>
          <p:nvPr>
            <p:ph idx="1"/>
          </p:nvPr>
        </p:nvSpPr>
        <p:spPr>
          <a:xfrm>
            <a:off x="1103312" y="1219200"/>
            <a:ext cx="8946541" cy="5029199"/>
          </a:xfrm>
        </p:spPr>
        <p:txBody>
          <a:bodyPr>
            <a:normAutofit fontScale="92500" lnSpcReduction="20000"/>
          </a:bodyPr>
          <a:lstStyle/>
          <a:p>
            <a:pPr marL="0" indent="0">
              <a:buNone/>
            </a:pPr>
            <a:r>
              <a:rPr lang="en-IN" u="sng" dirty="0"/>
              <a:t>EC2 – Elastic Compute Cloud</a:t>
            </a:r>
          </a:p>
          <a:p>
            <a:r>
              <a:rPr lang="en-IN" dirty="0"/>
              <a:t>We can image EC2 to be virtual machines in the cloud.</a:t>
            </a:r>
          </a:p>
          <a:p>
            <a:pPr marL="0" indent="0">
              <a:buNone/>
            </a:pPr>
            <a:r>
              <a:rPr lang="en-IN" u="sng" dirty="0"/>
              <a:t>EC2 Container Service </a:t>
            </a:r>
          </a:p>
          <a:p>
            <a:r>
              <a:rPr lang="en-IN" dirty="0"/>
              <a:t>They are highly scalable, high performing, manageable, </a:t>
            </a:r>
            <a:r>
              <a:rPr lang="en-IN" dirty="0" err="1"/>
              <a:t>docker</a:t>
            </a:r>
            <a:r>
              <a:rPr lang="en-IN" dirty="0"/>
              <a:t> containers which eliminates the need to install, operate and scale your own cluster management infrastructure.</a:t>
            </a:r>
          </a:p>
          <a:p>
            <a:r>
              <a:rPr lang="en-IN" dirty="0"/>
              <a:t>Manageable meaning it allows us to run applications on managed clusters.</a:t>
            </a:r>
          </a:p>
          <a:p>
            <a:pPr marL="0" indent="0">
              <a:buNone/>
            </a:pPr>
            <a:r>
              <a:rPr lang="en-IN" u="sng" dirty="0"/>
              <a:t>Elastic </a:t>
            </a:r>
            <a:r>
              <a:rPr lang="en-IN" u="sng" dirty="0" err="1"/>
              <a:t>BeanStalk</a:t>
            </a:r>
            <a:r>
              <a:rPr lang="en-IN" u="sng" dirty="0"/>
              <a:t> </a:t>
            </a:r>
          </a:p>
          <a:p>
            <a:r>
              <a:rPr lang="en-IN" dirty="0"/>
              <a:t>If you don’t know anything about AWS but want to upload your code to AWS, you can upload to EBS which will go on and provision all the underlying infrastructure that your application needs to run.</a:t>
            </a:r>
          </a:p>
          <a:p>
            <a:endParaRPr lang="en-IN" dirty="0"/>
          </a:p>
          <a:p>
            <a:endParaRPr lang="en-IN" dirty="0"/>
          </a:p>
        </p:txBody>
      </p:sp>
    </p:spTree>
    <p:extLst>
      <p:ext uri="{BB962C8B-B14F-4D97-AF65-F5344CB8AC3E}">
        <p14:creationId xmlns:p14="http://schemas.microsoft.com/office/powerpoint/2010/main" val="805334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IN" sz="3800" dirty="0"/>
              <a:t>Compute Service :</a:t>
            </a:r>
          </a:p>
        </p:txBody>
      </p:sp>
      <p:sp>
        <p:nvSpPr>
          <p:cNvPr id="3" name="Content Placeholder 2"/>
          <p:cNvSpPr>
            <a:spLocks noGrp="1"/>
          </p:cNvSpPr>
          <p:nvPr>
            <p:ph idx="1"/>
          </p:nvPr>
        </p:nvSpPr>
        <p:spPr>
          <a:xfrm>
            <a:off x="1103312" y="1219200"/>
            <a:ext cx="8946541" cy="5029199"/>
          </a:xfrm>
        </p:spPr>
        <p:txBody>
          <a:bodyPr>
            <a:normAutofit fontScale="92500" lnSpcReduction="10000"/>
          </a:bodyPr>
          <a:lstStyle/>
          <a:p>
            <a:pPr marL="0" indent="0">
              <a:buNone/>
            </a:pPr>
            <a:r>
              <a:rPr lang="en-IN" u="sng" dirty="0"/>
              <a:t>Lambda Service : </a:t>
            </a:r>
          </a:p>
          <a:p>
            <a:r>
              <a:rPr lang="en-IN" dirty="0"/>
              <a:t>It was announced in </a:t>
            </a:r>
            <a:r>
              <a:rPr lang="en-IN" dirty="0" err="1"/>
              <a:t>Re:Invent</a:t>
            </a:r>
            <a:r>
              <a:rPr lang="en-IN" dirty="0"/>
              <a:t> 2014.</a:t>
            </a:r>
          </a:p>
          <a:p>
            <a:r>
              <a:rPr lang="en-IN" dirty="0"/>
              <a:t>It was one of the most revolutionary services of cloud computing.</a:t>
            </a:r>
          </a:p>
          <a:p>
            <a:r>
              <a:rPr lang="en-IN" dirty="0"/>
              <a:t>When you compare EC2 to Lambda, EC2 includes installation of a system image and to access it we need to SSH into it and then install </a:t>
            </a:r>
            <a:r>
              <a:rPr lang="en-IN" dirty="0" err="1"/>
              <a:t>softwares</a:t>
            </a:r>
            <a:r>
              <a:rPr lang="en-IN" dirty="0"/>
              <a:t> on it and then deploy our applications on it.</a:t>
            </a:r>
          </a:p>
          <a:p>
            <a:r>
              <a:rPr lang="en-IN" dirty="0"/>
              <a:t>Lambda is </a:t>
            </a:r>
            <a:r>
              <a:rPr lang="en-IN" dirty="0" err="1"/>
              <a:t>serverless</a:t>
            </a:r>
            <a:r>
              <a:rPr lang="en-IN" dirty="0"/>
              <a:t>, doesn’t do anything with the underlying host at all, upload code and it will respond to events that your code does by itself. Its being in use with Amazon Echo, Alexa and with </a:t>
            </a:r>
            <a:r>
              <a:rPr lang="en-IN" dirty="0" err="1"/>
              <a:t>Artifical</a:t>
            </a:r>
            <a:r>
              <a:rPr lang="en-IN" dirty="0"/>
              <a:t> Intelligence.</a:t>
            </a:r>
          </a:p>
        </p:txBody>
      </p:sp>
    </p:spTree>
    <p:extLst>
      <p:ext uri="{BB962C8B-B14F-4D97-AF65-F5344CB8AC3E}">
        <p14:creationId xmlns:p14="http://schemas.microsoft.com/office/powerpoint/2010/main" val="2942782066"/>
      </p:ext>
    </p:extLst>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A7143C4E-C72E-4137-9948-E839F75FC574}" vid="{8C279386-560D-4007-A79D-20E2D5AEEEB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D2F010722D7D4D902378845F41F1B2" ma:contentTypeVersion="33" ma:contentTypeDescription="Create a new document." ma:contentTypeScope="" ma:versionID="a9d78f1467f25be290647f8ca6777cca">
  <xsd:schema xmlns:xsd="http://www.w3.org/2001/XMLSchema" xmlns:xs="http://www.w3.org/2001/XMLSchema" xmlns:p="http://schemas.microsoft.com/office/2006/metadata/properties" xmlns:ns1="http://schemas.microsoft.com/sharepoint/v3" xmlns:ns2="16399201-8c70-4094-bedf-0e0052933be2" xmlns:ns3="c1d1d668-1a17-41cc-8e51-02c957e8f86c" targetNamespace="http://schemas.microsoft.com/office/2006/metadata/properties" ma:root="true" ma:fieldsID="b598b5d75445aa0a13185317edbb8a86" ns1:_="" ns2:_="" ns3:_="">
    <xsd:import namespace="http://schemas.microsoft.com/sharepoint/v3"/>
    <xsd:import namespace="16399201-8c70-4094-bedf-0e0052933be2"/>
    <xsd:import namespace="c1d1d668-1a17-41cc-8e51-02c957e8f8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element ref="ns2:Details" minOccurs="0"/>
                <xsd:element ref="ns2:lcf76f155ced4ddcb4097134ff3c332f" minOccurs="0"/>
                <xsd:element ref="ns3:TaxCatchAll" minOccurs="0"/>
                <xsd:element ref="ns2:Flag" minOccurs="0"/>
                <xsd:element ref="ns2:Modern_x0020_Experience" minOccurs="0"/>
                <xsd:element ref="ns2:BatchID" minOccurs="0"/>
                <xsd:element ref="ns2:Info" minOccurs="0"/>
                <xsd:element ref="ns2:Trainer" minOccurs="0"/>
                <xsd:element ref="ns2:StartDate" minOccurs="0"/>
                <xsd:element ref="ns2:Client" minOccurs="0"/>
                <xsd:element ref="ns2:Manager" minOccurs="0"/>
                <xsd:element ref="ns2:Co_x002d_Training" minOccurs="0"/>
                <xsd:element ref="ns2:Status" minOccurs="0"/>
                <xsd:element ref="ns2:OpsAdmin"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399201-8c70-4094-bedf-0e0052933b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Details" ma:index="20" nillable="true" ma:displayName="Details" ma:format="Dropdown" ma:internalName="Details">
      <xsd:simpleType>
        <xsd:restriction base="dms:Text">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c4358da-3780-45bf-91e2-d742a5320e2b" ma:termSetId="09814cd3-568e-fe90-9814-8d621ff8fb84" ma:anchorId="fba54fb3-c3e1-fe81-a776-ca4b69148c4d" ma:open="true" ma:isKeyword="false">
      <xsd:complexType>
        <xsd:sequence>
          <xsd:element ref="pc:Terms" minOccurs="0" maxOccurs="1"/>
        </xsd:sequence>
      </xsd:complexType>
    </xsd:element>
    <xsd:element name="Flag" ma:index="24" nillable="true" ma:displayName="Flag for Archive" ma:default="0" ma:format="Dropdown" ma:internalName="Flag">
      <xsd:simpleType>
        <xsd:restriction base="dms:Boolean"/>
      </xsd:simpleType>
    </xsd:element>
    <xsd:element name="Modern_x0020_Experience" ma:index="25" nillable="true" ma:displayName="Modern Experience" ma:default="0" ma:internalName="Modern_x0020_Experience">
      <xsd:simpleType>
        <xsd:restriction base="dms:Boolean"/>
      </xsd:simpleType>
    </xsd:element>
    <xsd:element name="BatchID" ma:index="26" nillable="true" ma:displayName="Batch ID" ma:format="Dropdown" ma:internalName="BatchID">
      <xsd:simpleType>
        <xsd:restriction base="dms:Text">
          <xsd:maxLength value="255"/>
        </xsd:restriction>
      </xsd:simpleType>
    </xsd:element>
    <xsd:element name="Info" ma:index="27" nillable="true" ma:displayName="Info" ma:internalName="Info">
      <xsd:simpleType>
        <xsd:restriction base="dms:Note">
          <xsd:maxLength value="255"/>
        </xsd:restriction>
      </xsd:simpleType>
    </xsd:element>
    <xsd:element name="Trainer" ma:index="28" nillable="true" ma:displayName="Trainer" ma:description="August Duet" ma:format="Dropdown" ma:list="UserInfo" ma:SharePointGroup="0" ma:internalName="Trai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artDate" ma:index="29" nillable="true" ma:displayName="Start Date" ma:format="DateOnly" ma:internalName="StartDate">
      <xsd:simpleType>
        <xsd:restriction base="dms:DateTime"/>
      </xsd:simpleType>
    </xsd:element>
    <xsd:element name="Client" ma:index="30" nillable="true" ma:displayName="Client" ma:description="The name of Account to which this document is associated with" ma:format="Dropdown" ma:internalName="Client">
      <xsd:simpleType>
        <xsd:restriction base="dms:Text">
          <xsd:maxLength value="255"/>
        </xsd:restriction>
      </xsd:simpleType>
    </xsd:element>
    <xsd:element name="Manager" ma:index="31" nillable="true" ma:displayName="Manager" ma:format="Dropdown" ma:internalName="Manager">
      <xsd:simpleType>
        <xsd:restriction base="dms:Choice">
          <xsd:enumeration value="EJ"/>
          <xsd:enumeration value="Nick J"/>
          <xsd:enumeration value="Carolyn"/>
          <xsd:enumeration value="Dinesh"/>
          <xsd:enumeration value="Harvey"/>
          <xsd:enumeration value="Richard O"/>
          <xsd:enumeration value="Principal"/>
        </xsd:restriction>
      </xsd:simpleType>
    </xsd:element>
    <xsd:element name="Co_x002d_Training" ma:index="32" nillable="true" ma:displayName="Co-Training " ma:default="0" ma:format="Dropdown" ma:internalName="Co_x002d_Training">
      <xsd:simpleType>
        <xsd:restriction base="dms:Boolean"/>
      </xsd:simpleType>
    </xsd:element>
    <xsd:element name="Status" ma:index="33" nillable="true" ma:displayName="Status" ma:format="Dropdown" ma:internalName="Status">
      <xsd:simpleType>
        <xsd:restriction base="dms:Choice">
          <xsd:enumeration value="Completed"/>
          <xsd:enumeration value="In Progress"/>
          <xsd:enumeration value="Confirmed"/>
          <xsd:enumeration value="Finalized"/>
        </xsd:restriction>
      </xsd:simpleType>
    </xsd:element>
    <xsd:element name="OpsAdmin" ma:index="34" nillable="true" ma:displayName="Ops Admin" ma:format="Dropdown" ma:list="UserInfo" ma:SharePointGroup="0" ma:internalName="OpsAdmin">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ObjectDetectorVersions" ma:index="37" nillable="true" ma:displayName="MediaServiceObjectDetectorVersions" ma:hidden="true" ma:indexed="true" ma:internalName="MediaServiceObjectDetectorVersions" ma:readOnly="true">
      <xsd:simpleType>
        <xsd:restriction base="dms:Text"/>
      </xsd:simpleType>
    </xsd:element>
    <xsd:element name="MediaServiceSearchProperties" ma:index="3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d1d668-1a17-41cc-8e51-02c957e8f86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e409032-8d07-4731-b2a6-a84d75bf472a}" ma:internalName="TaxCatchAll" ma:showField="CatchAllData" ma:web="c1d1d668-1a17-41cc-8e51-02c957e8f86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nfo xmlns="16399201-8c70-4094-bedf-0e0052933be2" xsi:nil="true"/>
    <Client xmlns="16399201-8c70-4094-bedf-0e0052933be2" xsi:nil="true"/>
    <Co_x002d_Training xmlns="16399201-8c70-4094-bedf-0e0052933be2">false</Co_x002d_Training>
    <Modern_x0020_Experience xmlns="16399201-8c70-4094-bedf-0e0052933be2">false</Modern_x0020_Experience>
    <lcf76f155ced4ddcb4097134ff3c332f xmlns="16399201-8c70-4094-bedf-0e0052933be2">
      <Terms xmlns="http://schemas.microsoft.com/office/infopath/2007/PartnerControls"/>
    </lcf76f155ced4ddcb4097134ff3c332f>
    <Flag xmlns="16399201-8c70-4094-bedf-0e0052933be2">false</Flag>
    <Status xmlns="16399201-8c70-4094-bedf-0e0052933be2" xsi:nil="true"/>
    <_ip_UnifiedCompliancePolicyProperties xmlns="http://schemas.microsoft.com/sharepoint/v3" xsi:nil="true"/>
    <Details xmlns="16399201-8c70-4094-bedf-0e0052933be2" xsi:nil="true"/>
    <BatchID xmlns="16399201-8c70-4094-bedf-0e0052933be2" xsi:nil="true"/>
    <StartDate xmlns="16399201-8c70-4094-bedf-0e0052933be2" xsi:nil="true"/>
    <Trainer xmlns="16399201-8c70-4094-bedf-0e0052933be2">
      <UserInfo>
        <DisplayName/>
        <AccountId xsi:nil="true"/>
        <AccountType/>
      </UserInfo>
    </Trainer>
    <OpsAdmin xmlns="16399201-8c70-4094-bedf-0e0052933be2">
      <UserInfo>
        <DisplayName/>
        <AccountId xsi:nil="true"/>
        <AccountType/>
      </UserInfo>
    </OpsAdmin>
    <TaxCatchAll xmlns="c1d1d668-1a17-41cc-8e51-02c957e8f86c" xsi:nil="true"/>
    <Manager xmlns="16399201-8c70-4094-bedf-0e0052933be2" xsi:nil="true"/>
  </documentManagement>
</p:properties>
</file>

<file path=customXml/itemProps1.xml><?xml version="1.0" encoding="utf-8"?>
<ds:datastoreItem xmlns:ds="http://schemas.openxmlformats.org/officeDocument/2006/customXml" ds:itemID="{61625D90-7DD8-4282-B804-AC460B51BCFF}"/>
</file>

<file path=customXml/itemProps2.xml><?xml version="1.0" encoding="utf-8"?>
<ds:datastoreItem xmlns:ds="http://schemas.openxmlformats.org/officeDocument/2006/customXml" ds:itemID="{D08F8D16-C7C4-4D59-BFA0-B406B0CE6151}"/>
</file>

<file path=customXml/itemProps3.xml><?xml version="1.0" encoding="utf-8"?>
<ds:datastoreItem xmlns:ds="http://schemas.openxmlformats.org/officeDocument/2006/customXml" ds:itemID="{06E2C271-A7BC-488B-B330-1F3C02699000}"/>
</file>

<file path=docProps/app.xml><?xml version="1.0" encoding="utf-8"?>
<Properties xmlns="http://schemas.openxmlformats.org/officeDocument/2006/extended-properties" xmlns:vt="http://schemas.openxmlformats.org/officeDocument/2006/docPropsVTypes">
  <Template>Revature</Template>
  <TotalTime>143</TotalTime>
  <Words>3561</Words>
  <Application>Microsoft Office PowerPoint</Application>
  <PresentationFormat>Widescreen</PresentationFormat>
  <Paragraphs>305</Paragraphs>
  <Slides>40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40</vt:i4>
      </vt:variant>
    </vt:vector>
  </HeadingPairs>
  <TitlesOfParts>
    <vt:vector size="42" baseType="lpstr">
      <vt:lpstr>Arial</vt:lpstr>
      <vt:lpstr>Revature</vt:lpstr>
      <vt:lpstr>AWS Services</vt:lpstr>
      <vt:lpstr>Services in AWS</vt:lpstr>
      <vt:lpstr>Services in AWS</vt:lpstr>
      <vt:lpstr>AWS Global Infrastructure</vt:lpstr>
      <vt:lpstr>AWS Global Infrastructure</vt:lpstr>
      <vt:lpstr>Network and Content Delivery Service</vt:lpstr>
      <vt:lpstr>Network and Content Delivery Service</vt:lpstr>
      <vt:lpstr>Compute Service : </vt:lpstr>
      <vt:lpstr>Compute Service :</vt:lpstr>
      <vt:lpstr>Compute Service :  </vt:lpstr>
      <vt:lpstr>Storage Service :  </vt:lpstr>
      <vt:lpstr>Storage Service :</vt:lpstr>
      <vt:lpstr>Storage Services : </vt:lpstr>
      <vt:lpstr>Database Service : </vt:lpstr>
      <vt:lpstr>Database Services :</vt:lpstr>
      <vt:lpstr>Database Services :</vt:lpstr>
      <vt:lpstr>Migration Services : </vt:lpstr>
      <vt:lpstr>Migration Services :</vt:lpstr>
      <vt:lpstr>Analytics Services : </vt:lpstr>
      <vt:lpstr>Analytics Services :</vt:lpstr>
      <vt:lpstr>Analytics Services :</vt:lpstr>
      <vt:lpstr>Security and Identity Services :</vt:lpstr>
      <vt:lpstr>Security and Identity Services :</vt:lpstr>
      <vt:lpstr>Management Tools Services : </vt:lpstr>
      <vt:lpstr>Management Tools Service :</vt:lpstr>
      <vt:lpstr>Management Tools Services :</vt:lpstr>
      <vt:lpstr>Application Services : </vt:lpstr>
      <vt:lpstr>Application Services : </vt:lpstr>
      <vt:lpstr>Developer Tools Services :</vt:lpstr>
      <vt:lpstr>Mobile Services : </vt:lpstr>
      <vt:lpstr>Mobile Services :</vt:lpstr>
      <vt:lpstr>Mobile Services : </vt:lpstr>
      <vt:lpstr>Business Productivity Services :</vt:lpstr>
      <vt:lpstr>Internet Of Things Service</vt:lpstr>
      <vt:lpstr>Desktop and App Streaming Services :</vt:lpstr>
      <vt:lpstr>Artificial Intelligence Services :</vt:lpstr>
      <vt:lpstr>Artificial Intelligence Services :</vt:lpstr>
      <vt:lpstr>Messaging Services :</vt:lpstr>
      <vt:lpstr>Messaging Service :</vt:lpstr>
      <vt:lpstr>For the EXAM- Associate Level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Services</dc:title>
  <dc:creator>USER</dc:creator>
  <cp:lastModifiedBy>akshay </cp:lastModifiedBy>
  <cp:revision>17</cp:revision>
  <dcterms:created xsi:type="dcterms:W3CDTF">2017-11-21T20:00:51Z</dcterms:created>
  <dcterms:modified xsi:type="dcterms:W3CDTF">2018-06-28T14:02:24Z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0x0101008BD2F010722D7D4D902378845F41F1B2</vt:lpwstr>
  </property>
</Properties>
</file>