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EE120-45B7-4DC9-9FDF-F207CCA030B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17DB2-7D45-4270-9ABC-6DEB5BFFFC14}" type="slidenum">
              <a:rPr lang="en-US" smtClean="0"/>
              <a:t>‹#›</a:t>
            </a:fld>
            <a:endParaRPr lang="en-US"/>
          </a:p>
        </p:txBody>
      </p:sp>
    </p:spTree>
    <p:extLst>
      <p:ext uri="{BB962C8B-B14F-4D97-AF65-F5344CB8AC3E}">
        <p14:creationId xmlns:p14="http://schemas.microsoft.com/office/powerpoint/2010/main" val="103073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01194EF-D849-4CD4-BF1A-07F0445085DE}" type="datetime1">
              <a:rPr lang="en-US" smtClean="0"/>
              <a:t>11/1/2022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68E1558-3D29-4DC9-8735-2AD9CF17B6F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00087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153604-3F03-4950-970C-8F21B985DEE6}"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0912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EB189C6-DF15-4522-9473-EFAC5F710EE2}"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23877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7737812-A8F8-49AC-B242-A2FF660DBEC7}" type="datetime1">
              <a:rPr lang="en-US" smtClean="0"/>
              <a:t>11/1/2022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0934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5EE546F-9F08-4345-9CFF-ED4205CD1939}"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516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0F302EF-2C64-4656-A50C-7DF8AB1362CD}"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643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E9A0534-1D34-4778-A9B4-CB1C4A5E17C2}"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315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36A599B-2B72-447C-87EC-C31C9820F3CE}" type="datetime1">
              <a:rPr lang="en-US" smtClean="0"/>
              <a:t>11/1/2022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5686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1A1B9DA-1FF1-4D6A-9758-CA1A8801F724}" type="datetime1">
              <a:rPr lang="en-US" smtClean="0"/>
              <a:t>11/1/2022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9849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A319BA2-3528-4599-8487-EDBDE3716491}" type="datetime1">
              <a:rPr lang="en-US" smtClean="0"/>
              <a:t>11/1/2022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6883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E91AC62-8948-4510-8B31-5D35A559EB0D}"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7110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4D6AB0-5A9F-4DD4-80E8-7EEE08095C52}"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28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A89DB6F-8AC5-4FCF-B03A-6312A5813452}" type="datetime1">
              <a:rPr lang="en-US" smtClean="0"/>
              <a:t>11/1/2022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68E1558-3D29-4DC9-8735-2AD9CF17B6F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813579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FB9B-D844-42CF-9A7D-FE483DFC7B68}"/>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3CDBBE45-2A82-4CD0-B1D1-167394870E1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724BD56-718F-40FF-B272-0919E63F5B21}"/>
              </a:ext>
            </a:extLst>
          </p:cNvPr>
          <p:cNvSpPr>
            <a:spLocks noGrp="1"/>
          </p:cNvSpPr>
          <p:nvPr>
            <p:ph type="sldNum" sz="quarter" idx="4"/>
          </p:nvPr>
        </p:nvSpPr>
        <p:spPr/>
        <p:txBody>
          <a:bodyPr/>
          <a:lstStyle/>
          <a:p>
            <a:fld id="{768E1558-3D29-4DC9-8735-2AD9CF17B6F1}" type="slidenum">
              <a:rPr lang="en-US" smtClean="0"/>
              <a:t>1</a:t>
            </a:fld>
            <a:endParaRPr lang="en-US"/>
          </a:p>
        </p:txBody>
      </p:sp>
    </p:spTree>
    <p:extLst>
      <p:ext uri="{BB962C8B-B14F-4D97-AF65-F5344CB8AC3E}">
        <p14:creationId xmlns:p14="http://schemas.microsoft.com/office/powerpoint/2010/main" val="362778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A49F-F16B-31D6-23A4-7B92AB2B7A27}"/>
              </a:ext>
            </a:extLst>
          </p:cNvPr>
          <p:cNvSpPr>
            <a:spLocks noGrp="1"/>
          </p:cNvSpPr>
          <p:nvPr>
            <p:ph type="title"/>
          </p:nvPr>
        </p:nvSpPr>
        <p:spPr/>
        <p:txBody>
          <a:bodyPr/>
          <a:lstStyle/>
          <a:p>
            <a:r>
              <a:rPr lang="en-US" dirty="0"/>
              <a:t>Google Cloud resources</a:t>
            </a:r>
          </a:p>
        </p:txBody>
      </p:sp>
      <p:sp>
        <p:nvSpPr>
          <p:cNvPr id="3" name="Content Placeholder 2">
            <a:extLst>
              <a:ext uri="{FF2B5EF4-FFF2-40B4-BE49-F238E27FC236}">
                <a16:creationId xmlns:a16="http://schemas.microsoft.com/office/drawing/2014/main" id="{CCBFCA7F-1533-584F-EA23-2737A63CF451}"/>
              </a:ext>
            </a:extLst>
          </p:cNvPr>
          <p:cNvSpPr>
            <a:spLocks noGrp="1"/>
          </p:cNvSpPr>
          <p:nvPr>
            <p:ph idx="1"/>
          </p:nvPr>
        </p:nvSpPr>
        <p:spPr/>
        <p:txBody>
          <a:bodyPr/>
          <a:lstStyle/>
          <a:p>
            <a:r>
              <a:rPr lang="en-US" sz="2600" dirty="0"/>
              <a:t>Google Cloud consists of a set of physical assets, such as computers and hard disk drives, and virtual resources, such as virtual machines (VMs), that are contained in Google's data centers around the globe. </a:t>
            </a:r>
          </a:p>
          <a:p>
            <a:r>
              <a:rPr lang="en-US" sz="2600" dirty="0"/>
              <a:t>Each data center location is in a region. </a:t>
            </a:r>
          </a:p>
          <a:p>
            <a:r>
              <a:rPr lang="en-US" sz="2600" dirty="0"/>
              <a:t>Regions are available in Asia, Australia, Europe, North America, and South America. </a:t>
            </a:r>
          </a:p>
          <a:p>
            <a:r>
              <a:rPr lang="en-US" sz="2600" dirty="0"/>
              <a:t>Each region is a collection of zones, which are isolated from each other within the region. </a:t>
            </a:r>
          </a:p>
          <a:p>
            <a:r>
              <a:rPr lang="en-US" sz="2600" dirty="0"/>
              <a:t>Each zone is identified by a name that combines a letter identifier with the name of the region. For example, zone a in the East Asia region is named asia-east1-a.</a:t>
            </a:r>
          </a:p>
          <a:p>
            <a:endParaRPr lang="en-US" sz="2600" dirty="0"/>
          </a:p>
        </p:txBody>
      </p:sp>
      <p:sp>
        <p:nvSpPr>
          <p:cNvPr id="4" name="Slide Number Placeholder 3">
            <a:extLst>
              <a:ext uri="{FF2B5EF4-FFF2-40B4-BE49-F238E27FC236}">
                <a16:creationId xmlns:a16="http://schemas.microsoft.com/office/drawing/2014/main" id="{6B4E7F21-7C2C-B8E8-B75D-F4D973225A37}"/>
              </a:ext>
            </a:extLst>
          </p:cNvPr>
          <p:cNvSpPr>
            <a:spLocks noGrp="1"/>
          </p:cNvSpPr>
          <p:nvPr>
            <p:ph type="sldNum" sz="quarter" idx="12"/>
          </p:nvPr>
        </p:nvSpPr>
        <p:spPr/>
        <p:txBody>
          <a:bodyPr/>
          <a:lstStyle/>
          <a:p>
            <a:fld id="{768E1558-3D29-4DC9-8735-2AD9CF17B6F1}" type="slidenum">
              <a:rPr lang="en-US" smtClean="0"/>
              <a:t>10</a:t>
            </a:fld>
            <a:endParaRPr lang="en-US"/>
          </a:p>
        </p:txBody>
      </p:sp>
    </p:spTree>
    <p:extLst>
      <p:ext uri="{BB962C8B-B14F-4D97-AF65-F5344CB8AC3E}">
        <p14:creationId xmlns:p14="http://schemas.microsoft.com/office/powerpoint/2010/main" val="308343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713A-7430-9896-F88F-760909E994A8}"/>
              </a:ext>
            </a:extLst>
          </p:cNvPr>
          <p:cNvSpPr>
            <a:spLocks noGrp="1"/>
          </p:cNvSpPr>
          <p:nvPr>
            <p:ph type="title"/>
          </p:nvPr>
        </p:nvSpPr>
        <p:spPr/>
        <p:txBody>
          <a:bodyPr/>
          <a:lstStyle/>
          <a:p>
            <a:r>
              <a:rPr lang="en-US" dirty="0"/>
              <a:t>Google Cloud resources</a:t>
            </a:r>
          </a:p>
        </p:txBody>
      </p:sp>
      <p:sp>
        <p:nvSpPr>
          <p:cNvPr id="3" name="Content Placeholder 2">
            <a:extLst>
              <a:ext uri="{FF2B5EF4-FFF2-40B4-BE49-F238E27FC236}">
                <a16:creationId xmlns:a16="http://schemas.microsoft.com/office/drawing/2014/main" id="{029BD812-9A40-90E8-C5C3-004E8FBF14C0}"/>
              </a:ext>
            </a:extLst>
          </p:cNvPr>
          <p:cNvSpPr>
            <a:spLocks noGrp="1"/>
          </p:cNvSpPr>
          <p:nvPr>
            <p:ph idx="1"/>
          </p:nvPr>
        </p:nvSpPr>
        <p:spPr/>
        <p:txBody>
          <a:bodyPr/>
          <a:lstStyle/>
          <a:p>
            <a:r>
              <a:rPr lang="en-US" dirty="0"/>
              <a:t>This distribution of resources provides several benefits, including redundancy in case of failure and reduced latency by locating resources closer to clients. </a:t>
            </a:r>
          </a:p>
          <a:p>
            <a:r>
              <a:rPr lang="en-US" dirty="0"/>
              <a:t>This distribution also introduces some rules about how resources can be used together.</a:t>
            </a:r>
          </a:p>
          <a:p>
            <a:endParaRPr lang="en-US" dirty="0"/>
          </a:p>
        </p:txBody>
      </p:sp>
      <p:sp>
        <p:nvSpPr>
          <p:cNvPr id="4" name="Slide Number Placeholder 3">
            <a:extLst>
              <a:ext uri="{FF2B5EF4-FFF2-40B4-BE49-F238E27FC236}">
                <a16:creationId xmlns:a16="http://schemas.microsoft.com/office/drawing/2014/main" id="{C6ABEC62-21A9-ED7D-D09E-3F4272A01EF3}"/>
              </a:ext>
            </a:extLst>
          </p:cNvPr>
          <p:cNvSpPr>
            <a:spLocks noGrp="1"/>
          </p:cNvSpPr>
          <p:nvPr>
            <p:ph type="sldNum" sz="quarter" idx="12"/>
          </p:nvPr>
        </p:nvSpPr>
        <p:spPr/>
        <p:txBody>
          <a:bodyPr/>
          <a:lstStyle/>
          <a:p>
            <a:fld id="{768E1558-3D29-4DC9-8735-2AD9CF17B6F1}" type="slidenum">
              <a:rPr lang="en-US" smtClean="0"/>
              <a:t>11</a:t>
            </a:fld>
            <a:endParaRPr lang="en-US"/>
          </a:p>
        </p:txBody>
      </p:sp>
    </p:spTree>
    <p:extLst>
      <p:ext uri="{BB962C8B-B14F-4D97-AF65-F5344CB8AC3E}">
        <p14:creationId xmlns:p14="http://schemas.microsoft.com/office/powerpoint/2010/main" val="379397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16C7-AE31-87E2-5278-BCEA021FC50D}"/>
              </a:ext>
            </a:extLst>
          </p:cNvPr>
          <p:cNvSpPr>
            <a:spLocks noGrp="1"/>
          </p:cNvSpPr>
          <p:nvPr>
            <p:ph type="title"/>
          </p:nvPr>
        </p:nvSpPr>
        <p:spPr/>
        <p:txBody>
          <a:bodyPr/>
          <a:lstStyle/>
          <a:p>
            <a:r>
              <a:rPr lang="en-US" dirty="0"/>
              <a:t>Accessing resources through services</a:t>
            </a:r>
          </a:p>
        </p:txBody>
      </p:sp>
      <p:sp>
        <p:nvSpPr>
          <p:cNvPr id="3" name="Content Placeholder 2">
            <a:extLst>
              <a:ext uri="{FF2B5EF4-FFF2-40B4-BE49-F238E27FC236}">
                <a16:creationId xmlns:a16="http://schemas.microsoft.com/office/drawing/2014/main" id="{C7716FE2-2968-6011-305F-7325CACC7EAE}"/>
              </a:ext>
            </a:extLst>
          </p:cNvPr>
          <p:cNvSpPr>
            <a:spLocks noGrp="1"/>
          </p:cNvSpPr>
          <p:nvPr>
            <p:ph idx="1"/>
          </p:nvPr>
        </p:nvSpPr>
        <p:spPr/>
        <p:txBody>
          <a:bodyPr/>
          <a:lstStyle/>
          <a:p>
            <a:r>
              <a:rPr lang="en-US" sz="2600" dirty="0"/>
              <a:t>In cloud computing, what you might be used to thinking of as software and hardware products, become services. </a:t>
            </a:r>
          </a:p>
          <a:p>
            <a:r>
              <a:rPr lang="en-US" sz="2600" dirty="0"/>
              <a:t>These services provide access to the underlying resources. </a:t>
            </a:r>
          </a:p>
          <a:p>
            <a:r>
              <a:rPr lang="en-US" sz="2600" dirty="0"/>
              <a:t>The list of available Google Cloud services is long, and it keeps growing. </a:t>
            </a:r>
          </a:p>
          <a:p>
            <a:r>
              <a:rPr lang="en-US" sz="2600" dirty="0"/>
              <a:t>When you develop your website or application on Google Cloud, you mix and match these services into combinations that provide the infrastructure you need, and then add your code to enable the scenarios you want to build.</a:t>
            </a:r>
          </a:p>
        </p:txBody>
      </p:sp>
      <p:sp>
        <p:nvSpPr>
          <p:cNvPr id="4" name="Slide Number Placeholder 3">
            <a:extLst>
              <a:ext uri="{FF2B5EF4-FFF2-40B4-BE49-F238E27FC236}">
                <a16:creationId xmlns:a16="http://schemas.microsoft.com/office/drawing/2014/main" id="{001B0EE1-686F-5FF1-2B7C-207FAD1B5CB9}"/>
              </a:ext>
            </a:extLst>
          </p:cNvPr>
          <p:cNvSpPr>
            <a:spLocks noGrp="1"/>
          </p:cNvSpPr>
          <p:nvPr>
            <p:ph type="sldNum" sz="quarter" idx="12"/>
          </p:nvPr>
        </p:nvSpPr>
        <p:spPr/>
        <p:txBody>
          <a:bodyPr/>
          <a:lstStyle/>
          <a:p>
            <a:fld id="{768E1558-3D29-4DC9-8735-2AD9CF17B6F1}" type="slidenum">
              <a:rPr lang="en-US" smtClean="0"/>
              <a:t>12</a:t>
            </a:fld>
            <a:endParaRPr lang="en-US"/>
          </a:p>
        </p:txBody>
      </p:sp>
    </p:spTree>
    <p:extLst>
      <p:ext uri="{BB962C8B-B14F-4D97-AF65-F5344CB8AC3E}">
        <p14:creationId xmlns:p14="http://schemas.microsoft.com/office/powerpoint/2010/main" val="396880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60B-301D-EE9B-A2F3-43C249333FFD}"/>
              </a:ext>
            </a:extLst>
          </p:cNvPr>
          <p:cNvSpPr>
            <a:spLocks noGrp="1"/>
          </p:cNvSpPr>
          <p:nvPr>
            <p:ph type="title"/>
          </p:nvPr>
        </p:nvSpPr>
        <p:spPr/>
        <p:txBody>
          <a:bodyPr/>
          <a:lstStyle/>
          <a:p>
            <a:r>
              <a:rPr lang="en-US" dirty="0"/>
              <a:t>Global, Regional, and Zonal resources</a:t>
            </a:r>
          </a:p>
        </p:txBody>
      </p:sp>
      <p:sp>
        <p:nvSpPr>
          <p:cNvPr id="3" name="Content Placeholder 2">
            <a:extLst>
              <a:ext uri="{FF2B5EF4-FFF2-40B4-BE49-F238E27FC236}">
                <a16:creationId xmlns:a16="http://schemas.microsoft.com/office/drawing/2014/main" id="{12B36569-2ADF-8576-143F-A2920CECC629}"/>
              </a:ext>
            </a:extLst>
          </p:cNvPr>
          <p:cNvSpPr>
            <a:spLocks noGrp="1"/>
          </p:cNvSpPr>
          <p:nvPr>
            <p:ph idx="1"/>
          </p:nvPr>
        </p:nvSpPr>
        <p:spPr/>
        <p:txBody>
          <a:bodyPr/>
          <a:lstStyle/>
          <a:p>
            <a:r>
              <a:rPr lang="en-US" sz="2600" dirty="0"/>
              <a:t>Some resources can be accessed by any other resource, across regions and zones. </a:t>
            </a:r>
          </a:p>
          <a:p>
            <a:r>
              <a:rPr lang="en-US" sz="2600" dirty="0"/>
              <a:t>These global resources include preconfigured disk images, </a:t>
            </a:r>
            <a:br>
              <a:rPr lang="en-US" sz="2600" dirty="0"/>
            </a:br>
            <a:r>
              <a:rPr lang="en-US" sz="2600" dirty="0"/>
              <a:t>disk snapshots, and networks. </a:t>
            </a:r>
          </a:p>
          <a:p>
            <a:r>
              <a:rPr lang="en-US" sz="2600" dirty="0"/>
              <a:t>Some resources can be accessed only by resources that are located in the same region. </a:t>
            </a:r>
          </a:p>
          <a:p>
            <a:r>
              <a:rPr lang="en-US" sz="2600" dirty="0"/>
              <a:t>These regional resources include static external IP addresses. </a:t>
            </a:r>
          </a:p>
          <a:p>
            <a:r>
              <a:rPr lang="en-US" sz="2600" dirty="0"/>
              <a:t>Other resources can be accessed only by resources that are located in the same zone. </a:t>
            </a:r>
          </a:p>
          <a:p>
            <a:r>
              <a:rPr lang="en-US" sz="2600" dirty="0"/>
              <a:t>These zonal resources include VM instances, their types, and disks.</a:t>
            </a:r>
          </a:p>
        </p:txBody>
      </p:sp>
      <p:sp>
        <p:nvSpPr>
          <p:cNvPr id="4" name="Slide Number Placeholder 3">
            <a:extLst>
              <a:ext uri="{FF2B5EF4-FFF2-40B4-BE49-F238E27FC236}">
                <a16:creationId xmlns:a16="http://schemas.microsoft.com/office/drawing/2014/main" id="{1C097839-0140-838B-CF60-857734353334}"/>
              </a:ext>
            </a:extLst>
          </p:cNvPr>
          <p:cNvSpPr>
            <a:spLocks noGrp="1"/>
          </p:cNvSpPr>
          <p:nvPr>
            <p:ph type="sldNum" sz="quarter" idx="12"/>
          </p:nvPr>
        </p:nvSpPr>
        <p:spPr/>
        <p:txBody>
          <a:bodyPr/>
          <a:lstStyle/>
          <a:p>
            <a:fld id="{768E1558-3D29-4DC9-8735-2AD9CF17B6F1}" type="slidenum">
              <a:rPr lang="en-US" smtClean="0"/>
              <a:t>13</a:t>
            </a:fld>
            <a:endParaRPr lang="en-US"/>
          </a:p>
        </p:txBody>
      </p:sp>
    </p:spTree>
    <p:extLst>
      <p:ext uri="{BB962C8B-B14F-4D97-AF65-F5344CB8AC3E}">
        <p14:creationId xmlns:p14="http://schemas.microsoft.com/office/powerpoint/2010/main" val="232990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1BAB-CAB6-664D-85C9-231DA86AB9C3}"/>
              </a:ext>
            </a:extLst>
          </p:cNvPr>
          <p:cNvSpPr>
            <a:spLocks noGrp="1"/>
          </p:cNvSpPr>
          <p:nvPr>
            <p:ph type="title"/>
          </p:nvPr>
        </p:nvSpPr>
        <p:spPr/>
        <p:txBody>
          <a:bodyPr/>
          <a:lstStyle/>
          <a:p>
            <a:r>
              <a:rPr lang="en-US" dirty="0"/>
              <a:t>Global, Regional, and Zonal resources</a:t>
            </a:r>
          </a:p>
        </p:txBody>
      </p:sp>
      <p:pic>
        <p:nvPicPr>
          <p:cNvPr id="5" name="Content Placeholder 4">
            <a:extLst>
              <a:ext uri="{FF2B5EF4-FFF2-40B4-BE49-F238E27FC236}">
                <a16:creationId xmlns:a16="http://schemas.microsoft.com/office/drawing/2014/main" id="{034EBBB3-725C-DA9C-3C09-610F8282448F}"/>
              </a:ext>
            </a:extLst>
          </p:cNvPr>
          <p:cNvPicPr>
            <a:picLocks noGrp="1" noChangeAspect="1"/>
          </p:cNvPicPr>
          <p:nvPr>
            <p:ph idx="1"/>
          </p:nvPr>
        </p:nvPicPr>
        <p:blipFill rotWithShape="1">
          <a:blip r:embed="rId2"/>
          <a:srcRect l="14929" r="15035"/>
          <a:stretch/>
        </p:blipFill>
        <p:spPr>
          <a:xfrm>
            <a:off x="609600" y="1510757"/>
            <a:ext cx="5149574" cy="5194843"/>
          </a:xfrm>
          <a:prstGeom prst="rect">
            <a:avLst/>
          </a:prstGeom>
        </p:spPr>
      </p:pic>
      <p:sp>
        <p:nvSpPr>
          <p:cNvPr id="4" name="Slide Number Placeholder 3">
            <a:extLst>
              <a:ext uri="{FF2B5EF4-FFF2-40B4-BE49-F238E27FC236}">
                <a16:creationId xmlns:a16="http://schemas.microsoft.com/office/drawing/2014/main" id="{C120BEBD-53D0-1246-2827-E4264F04EAA5}"/>
              </a:ext>
            </a:extLst>
          </p:cNvPr>
          <p:cNvSpPr>
            <a:spLocks noGrp="1"/>
          </p:cNvSpPr>
          <p:nvPr>
            <p:ph type="sldNum" sz="quarter" idx="12"/>
          </p:nvPr>
        </p:nvSpPr>
        <p:spPr/>
        <p:txBody>
          <a:bodyPr/>
          <a:lstStyle/>
          <a:p>
            <a:fld id="{768E1558-3D29-4DC9-8735-2AD9CF17B6F1}" type="slidenum">
              <a:rPr lang="en-US" smtClean="0"/>
              <a:t>14</a:t>
            </a:fld>
            <a:endParaRPr lang="en-US"/>
          </a:p>
        </p:txBody>
      </p:sp>
      <p:sp>
        <p:nvSpPr>
          <p:cNvPr id="7" name="TextBox 6">
            <a:extLst>
              <a:ext uri="{FF2B5EF4-FFF2-40B4-BE49-F238E27FC236}">
                <a16:creationId xmlns:a16="http://schemas.microsoft.com/office/drawing/2014/main" id="{5E5640F2-175A-75D5-2AA7-3904E8FF6008}"/>
              </a:ext>
            </a:extLst>
          </p:cNvPr>
          <p:cNvSpPr txBox="1"/>
          <p:nvPr/>
        </p:nvSpPr>
        <p:spPr>
          <a:xfrm>
            <a:off x="5841724" y="1846158"/>
            <a:ext cx="6184624" cy="3046988"/>
          </a:xfrm>
          <a:prstGeom prst="rect">
            <a:avLst/>
          </a:prstGeom>
          <a:noFill/>
        </p:spPr>
        <p:txBody>
          <a:bodyPr wrap="square">
            <a:spAutoFit/>
          </a:bodyPr>
          <a:lstStyle/>
          <a:p>
            <a:pPr marL="342900" indent="-342900">
              <a:buFont typeface="Arial" panose="020B0604020202020204" pitchFamily="34" charset="0"/>
              <a:buChar char="•"/>
            </a:pPr>
            <a:r>
              <a:rPr lang="en-US" sz="2400" dirty="0"/>
              <a:t>The scope of an operation varies depending on what kind of resources you're working with. </a:t>
            </a:r>
          </a:p>
          <a:p>
            <a:pPr marL="342900" indent="-342900">
              <a:buFont typeface="Arial" panose="020B0604020202020204" pitchFamily="34" charset="0"/>
              <a:buChar char="•"/>
            </a:pPr>
            <a:r>
              <a:rPr lang="en-US" sz="2400" dirty="0"/>
              <a:t>For example, creating a network is a global operation because a network is a global resource, while reserving an IP address is a regional operation because the address is a regional resource.</a:t>
            </a:r>
          </a:p>
        </p:txBody>
      </p:sp>
    </p:spTree>
    <p:extLst>
      <p:ext uri="{BB962C8B-B14F-4D97-AF65-F5344CB8AC3E}">
        <p14:creationId xmlns:p14="http://schemas.microsoft.com/office/powerpoint/2010/main" val="415429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6B12-67E3-B30E-8016-34EB50BB5444}"/>
              </a:ext>
            </a:extLst>
          </p:cNvPr>
          <p:cNvSpPr>
            <a:spLocks noGrp="1"/>
          </p:cNvSpPr>
          <p:nvPr>
            <p:ph type="title"/>
          </p:nvPr>
        </p:nvSpPr>
        <p:spPr/>
        <p:txBody>
          <a:bodyPr/>
          <a:lstStyle/>
          <a:p>
            <a:r>
              <a:rPr lang="en-US" dirty="0"/>
              <a:t>Ways to interact with the services</a:t>
            </a:r>
          </a:p>
        </p:txBody>
      </p:sp>
      <p:sp>
        <p:nvSpPr>
          <p:cNvPr id="3" name="Content Placeholder 2">
            <a:extLst>
              <a:ext uri="{FF2B5EF4-FFF2-40B4-BE49-F238E27FC236}">
                <a16:creationId xmlns:a16="http://schemas.microsoft.com/office/drawing/2014/main" id="{ACE05527-EF39-E044-DD6F-36474D11801A}"/>
              </a:ext>
            </a:extLst>
          </p:cNvPr>
          <p:cNvSpPr>
            <a:spLocks noGrp="1"/>
          </p:cNvSpPr>
          <p:nvPr>
            <p:ph idx="1"/>
          </p:nvPr>
        </p:nvSpPr>
        <p:spPr/>
        <p:txBody>
          <a:bodyPr/>
          <a:lstStyle/>
          <a:p>
            <a:r>
              <a:rPr lang="en-US" dirty="0"/>
              <a:t>Google Cloud console</a:t>
            </a:r>
          </a:p>
          <a:p>
            <a:r>
              <a:rPr lang="en-US" dirty="0"/>
              <a:t>Command-line interface</a:t>
            </a:r>
          </a:p>
          <a:p>
            <a:r>
              <a:rPr lang="en-US" dirty="0"/>
              <a:t>Client libraries</a:t>
            </a:r>
          </a:p>
        </p:txBody>
      </p:sp>
      <p:sp>
        <p:nvSpPr>
          <p:cNvPr id="4" name="Slide Number Placeholder 3">
            <a:extLst>
              <a:ext uri="{FF2B5EF4-FFF2-40B4-BE49-F238E27FC236}">
                <a16:creationId xmlns:a16="http://schemas.microsoft.com/office/drawing/2014/main" id="{AEFB4F1C-8E7D-8145-B89E-81A51054F92B}"/>
              </a:ext>
            </a:extLst>
          </p:cNvPr>
          <p:cNvSpPr>
            <a:spLocks noGrp="1"/>
          </p:cNvSpPr>
          <p:nvPr>
            <p:ph type="sldNum" sz="quarter" idx="12"/>
          </p:nvPr>
        </p:nvSpPr>
        <p:spPr/>
        <p:txBody>
          <a:bodyPr/>
          <a:lstStyle/>
          <a:p>
            <a:fld id="{768E1558-3D29-4DC9-8735-2AD9CF17B6F1}" type="slidenum">
              <a:rPr lang="en-US" smtClean="0"/>
              <a:t>15</a:t>
            </a:fld>
            <a:endParaRPr lang="en-US"/>
          </a:p>
        </p:txBody>
      </p:sp>
    </p:spTree>
    <p:extLst>
      <p:ext uri="{BB962C8B-B14F-4D97-AF65-F5344CB8AC3E}">
        <p14:creationId xmlns:p14="http://schemas.microsoft.com/office/powerpoint/2010/main" val="28596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D2405-7BB7-726D-51C5-5FFA1F98E135}"/>
              </a:ext>
            </a:extLst>
          </p:cNvPr>
          <p:cNvSpPr>
            <a:spLocks noGrp="1"/>
          </p:cNvSpPr>
          <p:nvPr>
            <p:ph type="ctrTitle"/>
          </p:nvPr>
        </p:nvSpPr>
        <p:spPr/>
        <p:txBody>
          <a:bodyPr/>
          <a:lstStyle/>
          <a:p>
            <a:r>
              <a:rPr lang="en-US" dirty="0"/>
              <a:t>Geography and Regions</a:t>
            </a:r>
          </a:p>
        </p:txBody>
      </p:sp>
      <p:sp>
        <p:nvSpPr>
          <p:cNvPr id="6" name="Subtitle 5">
            <a:extLst>
              <a:ext uri="{FF2B5EF4-FFF2-40B4-BE49-F238E27FC236}">
                <a16:creationId xmlns:a16="http://schemas.microsoft.com/office/drawing/2014/main" id="{13403A80-E2B2-C2F5-94AD-01961A4E46D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649D140B-914F-111A-C205-3621CFD24F05}"/>
              </a:ext>
            </a:extLst>
          </p:cNvPr>
          <p:cNvSpPr>
            <a:spLocks noGrp="1"/>
          </p:cNvSpPr>
          <p:nvPr>
            <p:ph type="sldNum" sz="quarter" idx="4"/>
          </p:nvPr>
        </p:nvSpPr>
        <p:spPr/>
        <p:txBody>
          <a:bodyPr/>
          <a:lstStyle/>
          <a:p>
            <a:fld id="{768E1558-3D29-4DC9-8735-2AD9CF17B6F1}" type="slidenum">
              <a:rPr lang="en-US" smtClean="0"/>
              <a:t>16</a:t>
            </a:fld>
            <a:endParaRPr lang="en-US"/>
          </a:p>
        </p:txBody>
      </p:sp>
    </p:spTree>
    <p:extLst>
      <p:ext uri="{BB962C8B-B14F-4D97-AF65-F5344CB8AC3E}">
        <p14:creationId xmlns:p14="http://schemas.microsoft.com/office/powerpoint/2010/main" val="56828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56C2-A84E-24B4-9790-021EEAB99B8A}"/>
              </a:ext>
            </a:extLst>
          </p:cNvPr>
          <p:cNvSpPr>
            <a:spLocks noGrp="1"/>
          </p:cNvSpPr>
          <p:nvPr>
            <p:ph type="title"/>
          </p:nvPr>
        </p:nvSpPr>
        <p:spPr/>
        <p:txBody>
          <a:bodyPr/>
          <a:lstStyle/>
          <a:p>
            <a:r>
              <a:rPr lang="en-US" dirty="0"/>
              <a:t>Geography </a:t>
            </a:r>
            <a:r>
              <a:rPr lang="en-US"/>
              <a:t>and Regions</a:t>
            </a:r>
            <a:endParaRPr lang="en-US" dirty="0"/>
          </a:p>
        </p:txBody>
      </p:sp>
      <p:sp>
        <p:nvSpPr>
          <p:cNvPr id="3" name="Content Placeholder 2">
            <a:extLst>
              <a:ext uri="{FF2B5EF4-FFF2-40B4-BE49-F238E27FC236}">
                <a16:creationId xmlns:a16="http://schemas.microsoft.com/office/drawing/2014/main" id="{E8AB1A0B-17DE-88E1-F729-9003F8DE21E8}"/>
              </a:ext>
            </a:extLst>
          </p:cNvPr>
          <p:cNvSpPr>
            <a:spLocks noGrp="1"/>
          </p:cNvSpPr>
          <p:nvPr>
            <p:ph idx="1"/>
          </p:nvPr>
        </p:nvSpPr>
        <p:spPr/>
        <p:txBody>
          <a:bodyPr/>
          <a:lstStyle/>
          <a:p>
            <a:r>
              <a:rPr lang="en-US" sz="2600" dirty="0"/>
              <a:t>Google Cloud products are served from specific regional failure domains and are fully supported by Service Level Agreements to ensure you are designing your application architecture within the structure of Google Cloud.</a:t>
            </a:r>
          </a:p>
          <a:p>
            <a:r>
              <a:rPr lang="en-US" sz="2600" dirty="0"/>
              <a:t>Google Cloud infrastructure services are available in locations across North America, South America, Europe, Asia, and Australia. </a:t>
            </a:r>
          </a:p>
          <a:p>
            <a:r>
              <a:rPr lang="en-US" sz="2600" dirty="0"/>
              <a:t>These locations are divided into regions and zones. </a:t>
            </a:r>
          </a:p>
          <a:p>
            <a:r>
              <a:rPr lang="en-US" sz="2600" dirty="0"/>
              <a:t>You can choose where to locate your applications to meet your latency, availability, and durability requirements.</a:t>
            </a:r>
          </a:p>
        </p:txBody>
      </p:sp>
      <p:sp>
        <p:nvSpPr>
          <p:cNvPr id="4" name="Slide Number Placeholder 3">
            <a:extLst>
              <a:ext uri="{FF2B5EF4-FFF2-40B4-BE49-F238E27FC236}">
                <a16:creationId xmlns:a16="http://schemas.microsoft.com/office/drawing/2014/main" id="{1112BFDD-80B1-7754-6545-D2BCA8866FC0}"/>
              </a:ext>
            </a:extLst>
          </p:cNvPr>
          <p:cNvSpPr>
            <a:spLocks noGrp="1"/>
          </p:cNvSpPr>
          <p:nvPr>
            <p:ph type="sldNum" sz="quarter" idx="12"/>
          </p:nvPr>
        </p:nvSpPr>
        <p:spPr/>
        <p:txBody>
          <a:bodyPr/>
          <a:lstStyle/>
          <a:p>
            <a:fld id="{768E1558-3D29-4DC9-8735-2AD9CF17B6F1}" type="slidenum">
              <a:rPr lang="en-US" smtClean="0"/>
              <a:t>17</a:t>
            </a:fld>
            <a:endParaRPr lang="en-US"/>
          </a:p>
        </p:txBody>
      </p:sp>
    </p:spTree>
    <p:extLst>
      <p:ext uri="{BB962C8B-B14F-4D97-AF65-F5344CB8AC3E}">
        <p14:creationId xmlns:p14="http://schemas.microsoft.com/office/powerpoint/2010/main" val="8444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E31D-D6F2-9D53-DDC3-D9FD3C2D7C0C}"/>
              </a:ext>
            </a:extLst>
          </p:cNvPr>
          <p:cNvSpPr>
            <a:spLocks noGrp="1"/>
          </p:cNvSpPr>
          <p:nvPr>
            <p:ph type="title"/>
          </p:nvPr>
        </p:nvSpPr>
        <p:spPr/>
        <p:txBody>
          <a:bodyPr/>
          <a:lstStyle/>
          <a:p>
            <a:r>
              <a:rPr lang="en-US" dirty="0"/>
              <a:t>Regions and Zones</a:t>
            </a:r>
          </a:p>
        </p:txBody>
      </p:sp>
      <p:sp>
        <p:nvSpPr>
          <p:cNvPr id="3" name="Content Placeholder 2">
            <a:extLst>
              <a:ext uri="{FF2B5EF4-FFF2-40B4-BE49-F238E27FC236}">
                <a16:creationId xmlns:a16="http://schemas.microsoft.com/office/drawing/2014/main" id="{A3729EB4-5E3D-4F0C-A8BD-E14B62B9748A}"/>
              </a:ext>
            </a:extLst>
          </p:cNvPr>
          <p:cNvSpPr>
            <a:spLocks noGrp="1"/>
          </p:cNvSpPr>
          <p:nvPr>
            <p:ph idx="1"/>
          </p:nvPr>
        </p:nvSpPr>
        <p:spPr/>
        <p:txBody>
          <a:bodyPr/>
          <a:lstStyle/>
          <a:p>
            <a:r>
              <a:rPr lang="en-US" sz="2600" dirty="0"/>
              <a:t>Regions are independent geographic areas that consist of zones. </a:t>
            </a:r>
          </a:p>
          <a:p>
            <a:r>
              <a:rPr lang="en-US" sz="2600" dirty="0"/>
              <a:t>Zones and regions are logical abstractions of underlying physical resources provided in one or more physical data centers. </a:t>
            </a:r>
          </a:p>
          <a:p>
            <a:r>
              <a:rPr lang="en-US" sz="2600" dirty="0"/>
              <a:t>These data centers may be owned by Google and listed on the Google Cloud locations page, or they may be leased from third-party data center providers. </a:t>
            </a:r>
          </a:p>
        </p:txBody>
      </p:sp>
      <p:sp>
        <p:nvSpPr>
          <p:cNvPr id="4" name="Slide Number Placeholder 3">
            <a:extLst>
              <a:ext uri="{FF2B5EF4-FFF2-40B4-BE49-F238E27FC236}">
                <a16:creationId xmlns:a16="http://schemas.microsoft.com/office/drawing/2014/main" id="{60135386-03B7-FD6B-1501-63C8CB1DA967}"/>
              </a:ext>
            </a:extLst>
          </p:cNvPr>
          <p:cNvSpPr>
            <a:spLocks noGrp="1"/>
          </p:cNvSpPr>
          <p:nvPr>
            <p:ph type="sldNum" sz="quarter" idx="12"/>
          </p:nvPr>
        </p:nvSpPr>
        <p:spPr/>
        <p:txBody>
          <a:bodyPr/>
          <a:lstStyle/>
          <a:p>
            <a:fld id="{768E1558-3D29-4DC9-8735-2AD9CF17B6F1}" type="slidenum">
              <a:rPr lang="en-US" smtClean="0"/>
              <a:t>18</a:t>
            </a:fld>
            <a:endParaRPr lang="en-US"/>
          </a:p>
        </p:txBody>
      </p:sp>
    </p:spTree>
    <p:extLst>
      <p:ext uri="{BB962C8B-B14F-4D97-AF65-F5344CB8AC3E}">
        <p14:creationId xmlns:p14="http://schemas.microsoft.com/office/powerpoint/2010/main" val="61817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F993-F179-B211-C393-9C15AD8FC08B}"/>
              </a:ext>
            </a:extLst>
          </p:cNvPr>
          <p:cNvSpPr>
            <a:spLocks noGrp="1"/>
          </p:cNvSpPr>
          <p:nvPr>
            <p:ph type="title"/>
          </p:nvPr>
        </p:nvSpPr>
        <p:spPr/>
        <p:txBody>
          <a:bodyPr/>
          <a:lstStyle/>
          <a:p>
            <a:r>
              <a:rPr lang="en-US" dirty="0"/>
              <a:t>Regions and Zones</a:t>
            </a:r>
          </a:p>
        </p:txBody>
      </p:sp>
      <p:sp>
        <p:nvSpPr>
          <p:cNvPr id="3" name="Content Placeholder 2">
            <a:extLst>
              <a:ext uri="{FF2B5EF4-FFF2-40B4-BE49-F238E27FC236}">
                <a16:creationId xmlns:a16="http://schemas.microsoft.com/office/drawing/2014/main" id="{5D4F465E-2BF0-B7F5-15A2-32FE28CA39D8}"/>
              </a:ext>
            </a:extLst>
          </p:cNvPr>
          <p:cNvSpPr>
            <a:spLocks noGrp="1"/>
          </p:cNvSpPr>
          <p:nvPr>
            <p:ph idx="1"/>
          </p:nvPr>
        </p:nvSpPr>
        <p:spPr/>
        <p:txBody>
          <a:bodyPr/>
          <a:lstStyle/>
          <a:p>
            <a:r>
              <a:rPr lang="en-US" sz="2400" dirty="0"/>
              <a:t>A zone is a deployment area for Google Cloud resources within a region. </a:t>
            </a:r>
          </a:p>
          <a:p>
            <a:r>
              <a:rPr lang="en-US" sz="2400" dirty="0"/>
              <a:t>Zones should be considered a single failure domain within a region. </a:t>
            </a:r>
          </a:p>
          <a:p>
            <a:r>
              <a:rPr lang="en-US" sz="2400" dirty="0"/>
              <a:t>To deploy fault-tolerant applications with high availability and help protect against unexpected failures, deploy your applications across multiple zones in a region.</a:t>
            </a:r>
          </a:p>
          <a:p>
            <a:r>
              <a:rPr lang="en-US" sz="2400" dirty="0"/>
              <a:t>To protect against the loss of an entire region due to natural disaster, have a disaster recovery plan and know how to bring up your application in the unlikely event that your primary region is lost. </a:t>
            </a:r>
          </a:p>
          <a:p>
            <a:r>
              <a:rPr lang="en-US" sz="2400" dirty="0"/>
              <a:t>Google Cloud's services and resources can be zonal, regional, or managed by Google across multiple regions</a:t>
            </a:r>
          </a:p>
        </p:txBody>
      </p:sp>
      <p:sp>
        <p:nvSpPr>
          <p:cNvPr id="4" name="Slide Number Placeholder 3">
            <a:extLst>
              <a:ext uri="{FF2B5EF4-FFF2-40B4-BE49-F238E27FC236}">
                <a16:creationId xmlns:a16="http://schemas.microsoft.com/office/drawing/2014/main" id="{282935D9-6D92-BB57-1BAC-C20211E4E59A}"/>
              </a:ext>
            </a:extLst>
          </p:cNvPr>
          <p:cNvSpPr>
            <a:spLocks noGrp="1"/>
          </p:cNvSpPr>
          <p:nvPr>
            <p:ph type="sldNum" sz="quarter" idx="12"/>
          </p:nvPr>
        </p:nvSpPr>
        <p:spPr/>
        <p:txBody>
          <a:bodyPr/>
          <a:lstStyle/>
          <a:p>
            <a:fld id="{768E1558-3D29-4DC9-8735-2AD9CF17B6F1}" type="slidenum">
              <a:rPr lang="en-US" smtClean="0"/>
              <a:t>19</a:t>
            </a:fld>
            <a:endParaRPr lang="en-US"/>
          </a:p>
        </p:txBody>
      </p:sp>
    </p:spTree>
    <p:extLst>
      <p:ext uri="{BB962C8B-B14F-4D97-AF65-F5344CB8AC3E}">
        <p14:creationId xmlns:p14="http://schemas.microsoft.com/office/powerpoint/2010/main" val="1037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432-2651-4966-B6A4-161E94A813F6}"/>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DA8CDD94-5C78-4316-BCC0-05FFD03C609A}"/>
              </a:ext>
            </a:extLst>
          </p:cNvPr>
          <p:cNvSpPr>
            <a:spLocks noGrp="1"/>
          </p:cNvSpPr>
          <p:nvPr>
            <p:ph idx="1"/>
          </p:nvPr>
        </p:nvSpPr>
        <p:spPr/>
        <p:txBody>
          <a:bodyPr/>
          <a:lstStyle/>
          <a:p>
            <a:r>
              <a:rPr lang="en-US" dirty="0"/>
              <a:t>Cloud computing is the on-demand delivery of compute power, database storage, applications and other IT resources through a cloud services platform via the Internet with </a:t>
            </a:r>
            <a:br>
              <a:rPr lang="en-US" dirty="0"/>
            </a:br>
            <a:r>
              <a:rPr lang="en-US" dirty="0"/>
              <a:t>pay-as-you-go pricing.</a:t>
            </a:r>
          </a:p>
          <a:p>
            <a:r>
              <a:rPr lang="en-US" dirty="0"/>
              <a:t>Cloud computing provides a simple way to access servers, storage, databases and a broad set of application services over the Internet.</a:t>
            </a:r>
          </a:p>
        </p:txBody>
      </p:sp>
      <p:sp>
        <p:nvSpPr>
          <p:cNvPr id="4" name="Slide Number Placeholder 3">
            <a:extLst>
              <a:ext uri="{FF2B5EF4-FFF2-40B4-BE49-F238E27FC236}">
                <a16:creationId xmlns:a16="http://schemas.microsoft.com/office/drawing/2014/main" id="{77C9EE0C-2054-4455-ADCD-94E4AB884EBF}"/>
              </a:ext>
            </a:extLst>
          </p:cNvPr>
          <p:cNvSpPr>
            <a:spLocks noGrp="1"/>
          </p:cNvSpPr>
          <p:nvPr>
            <p:ph type="sldNum" sz="quarter" idx="12"/>
          </p:nvPr>
        </p:nvSpPr>
        <p:spPr/>
        <p:txBody>
          <a:bodyPr/>
          <a:lstStyle/>
          <a:p>
            <a:fld id="{768E1558-3D29-4DC9-8735-2AD9CF17B6F1}" type="slidenum">
              <a:rPr lang="en-US" smtClean="0"/>
              <a:t>2</a:t>
            </a:fld>
            <a:endParaRPr lang="en-US"/>
          </a:p>
        </p:txBody>
      </p:sp>
    </p:spTree>
    <p:extLst>
      <p:ext uri="{BB962C8B-B14F-4D97-AF65-F5344CB8AC3E}">
        <p14:creationId xmlns:p14="http://schemas.microsoft.com/office/powerpoint/2010/main" val="125640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8B40-6090-F897-E417-E1FCDEDB967B}"/>
              </a:ext>
            </a:extLst>
          </p:cNvPr>
          <p:cNvSpPr>
            <a:spLocks noGrp="1"/>
          </p:cNvSpPr>
          <p:nvPr>
            <p:ph type="title"/>
          </p:nvPr>
        </p:nvSpPr>
        <p:spPr/>
        <p:txBody>
          <a:bodyPr/>
          <a:lstStyle/>
          <a:p>
            <a:r>
              <a:rPr lang="en-US" dirty="0"/>
              <a:t>Zonal Resources</a:t>
            </a:r>
          </a:p>
        </p:txBody>
      </p:sp>
      <p:sp>
        <p:nvSpPr>
          <p:cNvPr id="3" name="Content Placeholder 2">
            <a:extLst>
              <a:ext uri="{FF2B5EF4-FFF2-40B4-BE49-F238E27FC236}">
                <a16:creationId xmlns:a16="http://schemas.microsoft.com/office/drawing/2014/main" id="{DD77016B-17D9-3597-023F-EA5B898FF822}"/>
              </a:ext>
            </a:extLst>
          </p:cNvPr>
          <p:cNvSpPr>
            <a:spLocks noGrp="1"/>
          </p:cNvSpPr>
          <p:nvPr>
            <p:ph idx="1"/>
          </p:nvPr>
        </p:nvSpPr>
        <p:spPr>
          <a:xfrm>
            <a:off x="268357" y="1719263"/>
            <a:ext cx="11718234" cy="4411662"/>
          </a:xfrm>
        </p:spPr>
        <p:txBody>
          <a:bodyPr/>
          <a:lstStyle/>
          <a:p>
            <a:r>
              <a:rPr lang="en-US" dirty="0"/>
              <a:t>Zonal resources operate within a single zone. </a:t>
            </a:r>
          </a:p>
          <a:p>
            <a:r>
              <a:rPr lang="en-US" dirty="0"/>
              <a:t>Zonal outages can affect some or all of the resources in that zone. </a:t>
            </a:r>
          </a:p>
          <a:p>
            <a:r>
              <a:rPr lang="en-US" dirty="0"/>
              <a:t>An example of a zonal resource is a Compute Engine virtual machine (VM) instance that resides within a specific zone.</a:t>
            </a:r>
          </a:p>
        </p:txBody>
      </p:sp>
      <p:sp>
        <p:nvSpPr>
          <p:cNvPr id="4" name="Slide Number Placeholder 3">
            <a:extLst>
              <a:ext uri="{FF2B5EF4-FFF2-40B4-BE49-F238E27FC236}">
                <a16:creationId xmlns:a16="http://schemas.microsoft.com/office/drawing/2014/main" id="{FB09721D-0EA8-8F74-5C0A-367A58CE00EB}"/>
              </a:ext>
            </a:extLst>
          </p:cNvPr>
          <p:cNvSpPr>
            <a:spLocks noGrp="1"/>
          </p:cNvSpPr>
          <p:nvPr>
            <p:ph type="sldNum" sz="quarter" idx="12"/>
          </p:nvPr>
        </p:nvSpPr>
        <p:spPr/>
        <p:txBody>
          <a:bodyPr/>
          <a:lstStyle/>
          <a:p>
            <a:fld id="{768E1558-3D29-4DC9-8735-2AD9CF17B6F1}" type="slidenum">
              <a:rPr lang="en-US" smtClean="0"/>
              <a:t>20</a:t>
            </a:fld>
            <a:endParaRPr lang="en-US"/>
          </a:p>
        </p:txBody>
      </p:sp>
    </p:spTree>
    <p:extLst>
      <p:ext uri="{BB962C8B-B14F-4D97-AF65-F5344CB8AC3E}">
        <p14:creationId xmlns:p14="http://schemas.microsoft.com/office/powerpoint/2010/main" val="359102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9C7-2947-A948-A341-5E71C1A12113}"/>
              </a:ext>
            </a:extLst>
          </p:cNvPr>
          <p:cNvSpPr>
            <a:spLocks noGrp="1"/>
          </p:cNvSpPr>
          <p:nvPr>
            <p:ph type="title"/>
          </p:nvPr>
        </p:nvSpPr>
        <p:spPr/>
        <p:txBody>
          <a:bodyPr/>
          <a:lstStyle/>
          <a:p>
            <a:r>
              <a:rPr lang="en-US" dirty="0"/>
              <a:t>Regional resources</a:t>
            </a:r>
          </a:p>
        </p:txBody>
      </p:sp>
      <p:sp>
        <p:nvSpPr>
          <p:cNvPr id="3" name="Content Placeholder 2">
            <a:extLst>
              <a:ext uri="{FF2B5EF4-FFF2-40B4-BE49-F238E27FC236}">
                <a16:creationId xmlns:a16="http://schemas.microsoft.com/office/drawing/2014/main" id="{789CC787-2B4D-2A21-B685-AF293FE76B37}"/>
              </a:ext>
            </a:extLst>
          </p:cNvPr>
          <p:cNvSpPr>
            <a:spLocks noGrp="1"/>
          </p:cNvSpPr>
          <p:nvPr>
            <p:ph idx="1"/>
          </p:nvPr>
        </p:nvSpPr>
        <p:spPr/>
        <p:txBody>
          <a:bodyPr/>
          <a:lstStyle/>
          <a:p>
            <a:r>
              <a:rPr lang="en-US" dirty="0"/>
              <a:t>Regional resources are resources that are redundantly deployed across multiple zones within a region, </a:t>
            </a:r>
          </a:p>
          <a:p>
            <a:r>
              <a:rPr lang="en-US" dirty="0"/>
              <a:t>For example App Engine applications, or regional managed instance groups. </a:t>
            </a:r>
          </a:p>
          <a:p>
            <a:r>
              <a:rPr lang="en-US" dirty="0"/>
              <a:t>This gives them higher availability relative to zonal resources.</a:t>
            </a:r>
          </a:p>
        </p:txBody>
      </p:sp>
      <p:sp>
        <p:nvSpPr>
          <p:cNvPr id="4" name="Slide Number Placeholder 3">
            <a:extLst>
              <a:ext uri="{FF2B5EF4-FFF2-40B4-BE49-F238E27FC236}">
                <a16:creationId xmlns:a16="http://schemas.microsoft.com/office/drawing/2014/main" id="{A919AD58-F1F8-E41D-6A3A-5DC5D5A5741C}"/>
              </a:ext>
            </a:extLst>
          </p:cNvPr>
          <p:cNvSpPr>
            <a:spLocks noGrp="1"/>
          </p:cNvSpPr>
          <p:nvPr>
            <p:ph type="sldNum" sz="quarter" idx="12"/>
          </p:nvPr>
        </p:nvSpPr>
        <p:spPr/>
        <p:txBody>
          <a:bodyPr/>
          <a:lstStyle/>
          <a:p>
            <a:fld id="{768E1558-3D29-4DC9-8735-2AD9CF17B6F1}" type="slidenum">
              <a:rPr lang="en-US" smtClean="0"/>
              <a:t>21</a:t>
            </a:fld>
            <a:endParaRPr lang="en-US"/>
          </a:p>
        </p:txBody>
      </p:sp>
    </p:spTree>
    <p:extLst>
      <p:ext uri="{BB962C8B-B14F-4D97-AF65-F5344CB8AC3E}">
        <p14:creationId xmlns:p14="http://schemas.microsoft.com/office/powerpoint/2010/main" val="182079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3484-6DC2-4606-F24D-FC3D7D17A33C}"/>
              </a:ext>
            </a:extLst>
          </p:cNvPr>
          <p:cNvSpPr>
            <a:spLocks noGrp="1"/>
          </p:cNvSpPr>
          <p:nvPr>
            <p:ph type="title"/>
          </p:nvPr>
        </p:nvSpPr>
        <p:spPr/>
        <p:txBody>
          <a:bodyPr/>
          <a:lstStyle/>
          <a:p>
            <a:r>
              <a:rPr lang="en-US" dirty="0"/>
              <a:t>Multiregional Resources</a:t>
            </a:r>
          </a:p>
        </p:txBody>
      </p:sp>
      <p:sp>
        <p:nvSpPr>
          <p:cNvPr id="3" name="Content Placeholder 2">
            <a:extLst>
              <a:ext uri="{FF2B5EF4-FFF2-40B4-BE49-F238E27FC236}">
                <a16:creationId xmlns:a16="http://schemas.microsoft.com/office/drawing/2014/main" id="{B38387B6-F037-9EB6-5550-3A64F2B1F4D0}"/>
              </a:ext>
            </a:extLst>
          </p:cNvPr>
          <p:cNvSpPr>
            <a:spLocks noGrp="1"/>
          </p:cNvSpPr>
          <p:nvPr>
            <p:ph idx="1"/>
          </p:nvPr>
        </p:nvSpPr>
        <p:spPr/>
        <p:txBody>
          <a:bodyPr/>
          <a:lstStyle/>
          <a:p>
            <a:r>
              <a:rPr lang="en-US" dirty="0"/>
              <a:t>Multiple Google Cloud services are managed by Google to be redundant and distributed within and across regions. </a:t>
            </a:r>
          </a:p>
          <a:p>
            <a:r>
              <a:rPr lang="en-US" dirty="0"/>
              <a:t>These services optimize availability, performance, and resource efficiency. </a:t>
            </a:r>
          </a:p>
        </p:txBody>
      </p:sp>
      <p:sp>
        <p:nvSpPr>
          <p:cNvPr id="4" name="Slide Number Placeholder 3">
            <a:extLst>
              <a:ext uri="{FF2B5EF4-FFF2-40B4-BE49-F238E27FC236}">
                <a16:creationId xmlns:a16="http://schemas.microsoft.com/office/drawing/2014/main" id="{153EF023-EE92-0FCD-A80F-AAD9459A0784}"/>
              </a:ext>
            </a:extLst>
          </p:cNvPr>
          <p:cNvSpPr>
            <a:spLocks noGrp="1"/>
          </p:cNvSpPr>
          <p:nvPr>
            <p:ph type="sldNum" sz="quarter" idx="12"/>
          </p:nvPr>
        </p:nvSpPr>
        <p:spPr/>
        <p:txBody>
          <a:bodyPr/>
          <a:lstStyle/>
          <a:p>
            <a:fld id="{768E1558-3D29-4DC9-8735-2AD9CF17B6F1}" type="slidenum">
              <a:rPr lang="en-US" smtClean="0"/>
              <a:t>22</a:t>
            </a:fld>
            <a:endParaRPr lang="en-US"/>
          </a:p>
        </p:txBody>
      </p:sp>
    </p:spTree>
    <p:extLst>
      <p:ext uri="{BB962C8B-B14F-4D97-AF65-F5344CB8AC3E}">
        <p14:creationId xmlns:p14="http://schemas.microsoft.com/office/powerpoint/2010/main" val="16407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7895-250F-0D4C-C73C-CDAD59CDE430}"/>
              </a:ext>
            </a:extLst>
          </p:cNvPr>
          <p:cNvSpPr>
            <a:spLocks noGrp="1"/>
          </p:cNvSpPr>
          <p:nvPr>
            <p:ph type="title"/>
          </p:nvPr>
        </p:nvSpPr>
        <p:spPr/>
        <p:txBody>
          <a:bodyPr/>
          <a:lstStyle/>
          <a:p>
            <a:r>
              <a:rPr lang="en-US" dirty="0"/>
              <a:t>Global services</a:t>
            </a:r>
          </a:p>
        </p:txBody>
      </p:sp>
      <p:sp>
        <p:nvSpPr>
          <p:cNvPr id="3" name="Content Placeholder 2">
            <a:extLst>
              <a:ext uri="{FF2B5EF4-FFF2-40B4-BE49-F238E27FC236}">
                <a16:creationId xmlns:a16="http://schemas.microsoft.com/office/drawing/2014/main" id="{D0AF8510-E356-5FCF-8651-F52E107F82BF}"/>
              </a:ext>
            </a:extLst>
          </p:cNvPr>
          <p:cNvSpPr>
            <a:spLocks noGrp="1"/>
          </p:cNvSpPr>
          <p:nvPr>
            <p:ph idx="1"/>
          </p:nvPr>
        </p:nvSpPr>
        <p:spPr/>
        <p:txBody>
          <a:bodyPr/>
          <a:lstStyle/>
          <a:p>
            <a:r>
              <a:rPr lang="en-US" dirty="0"/>
              <a:t>Google Cloud has been designed to operate globally from the ground up and continually conducts maintenance and upgrades 24/7/365 without inconveniencing you. </a:t>
            </a:r>
          </a:p>
          <a:p>
            <a:r>
              <a:rPr lang="en-US" dirty="0"/>
              <a:t>Our global backbone provides tremendous flexibility for </a:t>
            </a:r>
            <a:br>
              <a:rPr lang="en-US" dirty="0"/>
            </a:br>
            <a:r>
              <a:rPr lang="en-US" dirty="0"/>
              <a:t>load-balancing and reduces end-user latency by having interconnects close to you. </a:t>
            </a:r>
          </a:p>
          <a:p>
            <a:r>
              <a:rPr lang="en-US" dirty="0"/>
              <a:t>Our global cloud management plane simplifies managing multi-region developments.</a:t>
            </a:r>
          </a:p>
        </p:txBody>
      </p:sp>
      <p:sp>
        <p:nvSpPr>
          <p:cNvPr id="4" name="Slide Number Placeholder 3">
            <a:extLst>
              <a:ext uri="{FF2B5EF4-FFF2-40B4-BE49-F238E27FC236}">
                <a16:creationId xmlns:a16="http://schemas.microsoft.com/office/drawing/2014/main" id="{EC7102A8-E2B9-FB48-0BBC-AC066BC32BA1}"/>
              </a:ext>
            </a:extLst>
          </p:cNvPr>
          <p:cNvSpPr>
            <a:spLocks noGrp="1"/>
          </p:cNvSpPr>
          <p:nvPr>
            <p:ph type="sldNum" sz="quarter" idx="12"/>
          </p:nvPr>
        </p:nvSpPr>
        <p:spPr/>
        <p:txBody>
          <a:bodyPr/>
          <a:lstStyle/>
          <a:p>
            <a:fld id="{768E1558-3D29-4DC9-8735-2AD9CF17B6F1}" type="slidenum">
              <a:rPr lang="en-US" smtClean="0"/>
              <a:t>23</a:t>
            </a:fld>
            <a:endParaRPr lang="en-US"/>
          </a:p>
        </p:txBody>
      </p:sp>
    </p:spTree>
    <p:extLst>
      <p:ext uri="{BB962C8B-B14F-4D97-AF65-F5344CB8AC3E}">
        <p14:creationId xmlns:p14="http://schemas.microsoft.com/office/powerpoint/2010/main" val="52847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5EF-42CA-4938-914F-D230708F4D66}"/>
              </a:ext>
            </a:extLst>
          </p:cNvPr>
          <p:cNvSpPr>
            <a:spLocks noGrp="1"/>
          </p:cNvSpPr>
          <p:nvPr>
            <p:ph type="title"/>
          </p:nvPr>
        </p:nvSpPr>
        <p:spPr/>
        <p:txBody>
          <a:bodyPr/>
          <a:lstStyle/>
          <a:p>
            <a:r>
              <a:rPr lang="en-US" dirty="0"/>
              <a:t>6 Advantages of Cloud Computing</a:t>
            </a:r>
          </a:p>
        </p:txBody>
      </p:sp>
      <p:sp>
        <p:nvSpPr>
          <p:cNvPr id="3" name="Content Placeholder 2">
            <a:extLst>
              <a:ext uri="{FF2B5EF4-FFF2-40B4-BE49-F238E27FC236}">
                <a16:creationId xmlns:a16="http://schemas.microsoft.com/office/drawing/2014/main" id="{85D4CA85-E696-46F9-B60C-BE9810B93600}"/>
              </a:ext>
            </a:extLst>
          </p:cNvPr>
          <p:cNvSpPr>
            <a:spLocks noGrp="1"/>
          </p:cNvSpPr>
          <p:nvPr>
            <p:ph idx="1"/>
          </p:nvPr>
        </p:nvSpPr>
        <p:spPr/>
        <p:txBody>
          <a:bodyPr/>
          <a:lstStyle/>
          <a:p>
            <a:r>
              <a:rPr lang="en-US" dirty="0"/>
              <a:t>Trade capital expense for variable expense.</a:t>
            </a:r>
          </a:p>
          <a:p>
            <a:r>
              <a:rPr lang="en-US" dirty="0"/>
              <a:t>Benefit from massive economies of scale.</a:t>
            </a:r>
          </a:p>
          <a:p>
            <a:r>
              <a:rPr lang="en-US" dirty="0"/>
              <a:t>Stop guessing about capacity.</a:t>
            </a:r>
          </a:p>
          <a:p>
            <a:r>
              <a:rPr lang="en-US" dirty="0"/>
              <a:t>Increase speed and agility.</a:t>
            </a:r>
          </a:p>
          <a:p>
            <a:r>
              <a:rPr lang="en-US" dirty="0"/>
              <a:t>Eliminate overhead cost of maintaining data centers</a:t>
            </a:r>
          </a:p>
          <a:p>
            <a:r>
              <a:rPr lang="en-US" dirty="0"/>
              <a:t>Go global in minutes.</a:t>
            </a:r>
          </a:p>
        </p:txBody>
      </p:sp>
      <p:sp>
        <p:nvSpPr>
          <p:cNvPr id="4" name="Slide Number Placeholder 3">
            <a:extLst>
              <a:ext uri="{FF2B5EF4-FFF2-40B4-BE49-F238E27FC236}">
                <a16:creationId xmlns:a16="http://schemas.microsoft.com/office/drawing/2014/main" id="{E12DC782-74AD-4305-9F18-2F0C66476E49}"/>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17151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CB2C-C1E9-484B-9299-B411D83B3D4E}"/>
              </a:ext>
            </a:extLst>
          </p:cNvPr>
          <p:cNvSpPr>
            <a:spLocks noGrp="1"/>
          </p:cNvSpPr>
          <p:nvPr>
            <p:ph type="title"/>
          </p:nvPr>
        </p:nvSpPr>
        <p:spPr/>
        <p:txBody>
          <a:bodyPr/>
          <a:lstStyle/>
          <a:p>
            <a:r>
              <a:rPr lang="en-US" dirty="0"/>
              <a:t>3 Models of Cloud Computing</a:t>
            </a:r>
          </a:p>
        </p:txBody>
      </p:sp>
      <p:sp>
        <p:nvSpPr>
          <p:cNvPr id="3" name="Content Placeholder 2">
            <a:extLst>
              <a:ext uri="{FF2B5EF4-FFF2-40B4-BE49-F238E27FC236}">
                <a16:creationId xmlns:a16="http://schemas.microsoft.com/office/drawing/2014/main" id="{EA3A703B-E0EC-41BD-96E3-2DC3283F105B}"/>
              </a:ext>
            </a:extLst>
          </p:cNvPr>
          <p:cNvSpPr>
            <a:spLocks noGrp="1"/>
          </p:cNvSpPr>
          <p:nvPr>
            <p:ph idx="1"/>
          </p:nvPr>
        </p:nvSpPr>
        <p:spPr>
          <a:xfrm>
            <a:off x="609600" y="1719263"/>
            <a:ext cx="11386930" cy="4411662"/>
          </a:xfrm>
        </p:spPr>
        <p:txBody>
          <a:bodyPr/>
          <a:lstStyle/>
          <a:p>
            <a:r>
              <a:rPr lang="en-US" sz="2600" b="1" dirty="0">
                <a:solidFill>
                  <a:srgbClr val="FF0000"/>
                </a:solidFill>
                <a:highlight>
                  <a:srgbClr val="FFFF00"/>
                </a:highlight>
              </a:rPr>
              <a:t>Infrastructure as a Service (IaaS)</a:t>
            </a:r>
          </a:p>
          <a:p>
            <a:pPr lvl="1"/>
            <a:r>
              <a:rPr lang="en-US" sz="2400" dirty="0"/>
              <a:t>Infrastructure as a Service (IaaS) is a self-service model for managing remote data center infrastructures. Cloud vendors offers IaaS in the form of data centers.</a:t>
            </a:r>
          </a:p>
          <a:p>
            <a:r>
              <a:rPr lang="en-US" sz="2600" b="1" dirty="0">
                <a:solidFill>
                  <a:srgbClr val="FF0000"/>
                </a:solidFill>
                <a:highlight>
                  <a:srgbClr val="FFFF00"/>
                </a:highlight>
              </a:rPr>
              <a:t>Platform as a Service (PaaS)</a:t>
            </a:r>
          </a:p>
          <a:p>
            <a:pPr lvl="1"/>
            <a:r>
              <a:rPr lang="en-US" sz="2400" dirty="0"/>
              <a:t>Platform as a Service (PaaS) allows organizations to build, run and manage applications without the IT infrastructure. This makes it easier and faster to develop, test and deploy applications.</a:t>
            </a:r>
          </a:p>
          <a:p>
            <a:r>
              <a:rPr lang="en-US" sz="2600" b="1" dirty="0">
                <a:solidFill>
                  <a:srgbClr val="FF0000"/>
                </a:solidFill>
                <a:highlight>
                  <a:srgbClr val="FFFF00"/>
                </a:highlight>
              </a:rPr>
              <a:t>Software as a Service (SaaS)</a:t>
            </a:r>
          </a:p>
          <a:p>
            <a:pPr lvl="1"/>
            <a:r>
              <a:rPr lang="en-US" sz="2400" dirty="0"/>
              <a:t>Software as a service (SaaS) replaces the traditional on-device software with software that is licensed on a subscription basis. It is centrally hosted in the cloud. A good example is Salesforce.com.</a:t>
            </a:r>
          </a:p>
        </p:txBody>
      </p:sp>
      <p:sp>
        <p:nvSpPr>
          <p:cNvPr id="4" name="Slide Number Placeholder 3">
            <a:extLst>
              <a:ext uri="{FF2B5EF4-FFF2-40B4-BE49-F238E27FC236}">
                <a16:creationId xmlns:a16="http://schemas.microsoft.com/office/drawing/2014/main" id="{236E7C8D-F4A3-46F7-A1AA-F17EC32231DB}"/>
              </a:ext>
            </a:extLst>
          </p:cNvPr>
          <p:cNvSpPr>
            <a:spLocks noGrp="1"/>
          </p:cNvSpPr>
          <p:nvPr>
            <p:ph type="sldNum" sz="quarter" idx="12"/>
          </p:nvPr>
        </p:nvSpPr>
        <p:spPr/>
        <p:txBody>
          <a:bodyPr/>
          <a:lstStyle/>
          <a:p>
            <a:fld id="{768E1558-3D29-4DC9-8735-2AD9CF17B6F1}" type="slidenum">
              <a:rPr lang="en-US" smtClean="0"/>
              <a:t>4</a:t>
            </a:fld>
            <a:endParaRPr lang="en-US"/>
          </a:p>
        </p:txBody>
      </p:sp>
    </p:spTree>
    <p:extLst>
      <p:ext uri="{BB962C8B-B14F-4D97-AF65-F5344CB8AC3E}">
        <p14:creationId xmlns:p14="http://schemas.microsoft.com/office/powerpoint/2010/main" val="88859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9EBD-75BE-4669-98AE-61E1B676C1BF}"/>
              </a:ext>
            </a:extLst>
          </p:cNvPr>
          <p:cNvSpPr>
            <a:spLocks noGrp="1"/>
          </p:cNvSpPr>
          <p:nvPr>
            <p:ph type="title"/>
          </p:nvPr>
        </p:nvSpPr>
        <p:spPr/>
        <p:txBody>
          <a:bodyPr/>
          <a:lstStyle/>
          <a:p>
            <a:r>
              <a:rPr lang="en-US" dirty="0"/>
              <a:t>3 Models of Cloud Computing</a:t>
            </a:r>
          </a:p>
        </p:txBody>
      </p:sp>
      <p:pic>
        <p:nvPicPr>
          <p:cNvPr id="5" name="Content Placeholder 4">
            <a:extLst>
              <a:ext uri="{FF2B5EF4-FFF2-40B4-BE49-F238E27FC236}">
                <a16:creationId xmlns:a16="http://schemas.microsoft.com/office/drawing/2014/main" id="{25E129FB-A121-4358-9C7F-A163FD3ADF08}"/>
              </a:ext>
            </a:extLst>
          </p:cNvPr>
          <p:cNvPicPr>
            <a:picLocks noGrp="1" noChangeAspect="1"/>
          </p:cNvPicPr>
          <p:nvPr>
            <p:ph idx="1"/>
          </p:nvPr>
        </p:nvPicPr>
        <p:blipFill>
          <a:blip r:embed="rId2"/>
          <a:stretch>
            <a:fillRect/>
          </a:stretch>
        </p:blipFill>
        <p:spPr>
          <a:xfrm>
            <a:off x="2464930" y="1719263"/>
            <a:ext cx="7262139" cy="4411662"/>
          </a:xfrm>
          <a:prstGeom prst="rect">
            <a:avLst/>
          </a:prstGeom>
        </p:spPr>
      </p:pic>
      <p:sp>
        <p:nvSpPr>
          <p:cNvPr id="4" name="Slide Number Placeholder 3">
            <a:extLst>
              <a:ext uri="{FF2B5EF4-FFF2-40B4-BE49-F238E27FC236}">
                <a16:creationId xmlns:a16="http://schemas.microsoft.com/office/drawing/2014/main" id="{F526473F-7156-416A-B123-C6D2C2F080C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263752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0DF4-1CB4-B696-39A7-6BEB8562CC15}"/>
              </a:ext>
            </a:extLst>
          </p:cNvPr>
          <p:cNvSpPr>
            <a:spLocks noGrp="1"/>
          </p:cNvSpPr>
          <p:nvPr>
            <p:ph type="title"/>
          </p:nvPr>
        </p:nvSpPr>
        <p:spPr/>
        <p:txBody>
          <a:bodyPr/>
          <a:lstStyle/>
          <a:p>
            <a:r>
              <a:rPr lang="en-US" dirty="0"/>
              <a:t>Cloud Computing Deployment Models</a:t>
            </a:r>
          </a:p>
        </p:txBody>
      </p:sp>
      <p:sp>
        <p:nvSpPr>
          <p:cNvPr id="4" name="Slide Number Placeholder 3">
            <a:extLst>
              <a:ext uri="{FF2B5EF4-FFF2-40B4-BE49-F238E27FC236}">
                <a16:creationId xmlns:a16="http://schemas.microsoft.com/office/drawing/2014/main" id="{4BF63E7A-1B21-C2A2-244A-92D943BAF1EA}"/>
              </a:ext>
            </a:extLst>
          </p:cNvPr>
          <p:cNvSpPr>
            <a:spLocks noGrp="1"/>
          </p:cNvSpPr>
          <p:nvPr>
            <p:ph type="sldNum" sz="quarter" idx="12"/>
          </p:nvPr>
        </p:nvSpPr>
        <p:spPr/>
        <p:txBody>
          <a:bodyPr/>
          <a:lstStyle/>
          <a:p>
            <a:fld id="{768E1558-3D29-4DC9-8735-2AD9CF17B6F1}" type="slidenum">
              <a:rPr lang="en-US" smtClean="0"/>
              <a:t>6</a:t>
            </a:fld>
            <a:endParaRPr lang="en-US"/>
          </a:p>
        </p:txBody>
      </p:sp>
      <p:pic>
        <p:nvPicPr>
          <p:cNvPr id="6" name="Picture 5" descr="Timeline&#10;&#10;Description automatically generated with low confidence">
            <a:extLst>
              <a:ext uri="{FF2B5EF4-FFF2-40B4-BE49-F238E27FC236}">
                <a16:creationId xmlns:a16="http://schemas.microsoft.com/office/drawing/2014/main" id="{B01E1461-3EDE-ECAA-4A8C-DA36F6030F58}"/>
              </a:ext>
            </a:extLst>
          </p:cNvPr>
          <p:cNvPicPr>
            <a:picLocks noChangeAspect="1"/>
          </p:cNvPicPr>
          <p:nvPr/>
        </p:nvPicPr>
        <p:blipFill rotWithShape="1">
          <a:blip r:embed="rId2">
            <a:extLst>
              <a:ext uri="{28A0092B-C50C-407E-A947-70E740481C1C}">
                <a14:useLocalDpi xmlns:a14="http://schemas.microsoft.com/office/drawing/2010/main" val="0"/>
              </a:ext>
            </a:extLst>
          </a:blip>
          <a:srcRect l="8406" t="22584" r="8376" b="13684"/>
          <a:stretch/>
        </p:blipFill>
        <p:spPr>
          <a:xfrm>
            <a:off x="648252" y="1560443"/>
            <a:ext cx="11254144" cy="3916018"/>
          </a:xfrm>
          <a:prstGeom prst="rect">
            <a:avLst/>
          </a:prstGeom>
        </p:spPr>
      </p:pic>
    </p:spTree>
    <p:extLst>
      <p:ext uri="{BB962C8B-B14F-4D97-AF65-F5344CB8AC3E}">
        <p14:creationId xmlns:p14="http://schemas.microsoft.com/office/powerpoint/2010/main" val="15770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FE9A-49CD-3538-BCCD-1924D37268DE}"/>
              </a:ext>
            </a:extLst>
          </p:cNvPr>
          <p:cNvSpPr>
            <a:spLocks noGrp="1"/>
          </p:cNvSpPr>
          <p:nvPr>
            <p:ph type="title"/>
          </p:nvPr>
        </p:nvSpPr>
        <p:spPr/>
        <p:txBody>
          <a:bodyPr/>
          <a:lstStyle/>
          <a:p>
            <a:r>
              <a:rPr lang="en-US" dirty="0"/>
              <a:t>Private Cloud </a:t>
            </a:r>
          </a:p>
        </p:txBody>
      </p:sp>
      <p:sp>
        <p:nvSpPr>
          <p:cNvPr id="3" name="Content Placeholder 2">
            <a:extLst>
              <a:ext uri="{FF2B5EF4-FFF2-40B4-BE49-F238E27FC236}">
                <a16:creationId xmlns:a16="http://schemas.microsoft.com/office/drawing/2014/main" id="{B0B40E60-523C-5883-494A-19C2EC34BF86}"/>
              </a:ext>
            </a:extLst>
          </p:cNvPr>
          <p:cNvSpPr>
            <a:spLocks noGrp="1"/>
          </p:cNvSpPr>
          <p:nvPr>
            <p:ph idx="1"/>
          </p:nvPr>
        </p:nvSpPr>
        <p:spPr/>
        <p:txBody>
          <a:bodyPr/>
          <a:lstStyle/>
          <a:p>
            <a:r>
              <a:rPr lang="en-US" sz="2800" dirty="0"/>
              <a:t>Private cloud services are delivered from a business's data center to internal users. </a:t>
            </a:r>
          </a:p>
          <a:p>
            <a:r>
              <a:rPr lang="en-US" sz="2800" dirty="0"/>
              <a:t>With a private cloud, an organization builds and maintains its own underlying cloud infrastructure. </a:t>
            </a:r>
          </a:p>
          <a:p>
            <a:r>
              <a:rPr lang="en-US" sz="2800" dirty="0"/>
              <a:t>This model offers the versatility and convenience of the cloud, while preserving the management, control and security common to local data centers. </a:t>
            </a:r>
          </a:p>
          <a:p>
            <a:r>
              <a:rPr lang="en-US" sz="2800" dirty="0"/>
              <a:t>Internal users might or might not be billed for services through IT chargeback. </a:t>
            </a:r>
          </a:p>
          <a:p>
            <a:r>
              <a:rPr lang="en-US" sz="2800" dirty="0"/>
              <a:t>Common private cloud technologies and vendors include VMware and OpenStack.</a:t>
            </a:r>
          </a:p>
        </p:txBody>
      </p:sp>
      <p:sp>
        <p:nvSpPr>
          <p:cNvPr id="4" name="Slide Number Placeholder 3">
            <a:extLst>
              <a:ext uri="{FF2B5EF4-FFF2-40B4-BE49-F238E27FC236}">
                <a16:creationId xmlns:a16="http://schemas.microsoft.com/office/drawing/2014/main" id="{4911C59C-D14A-A593-C981-272628B31CD6}"/>
              </a:ext>
            </a:extLst>
          </p:cNvPr>
          <p:cNvSpPr>
            <a:spLocks noGrp="1"/>
          </p:cNvSpPr>
          <p:nvPr>
            <p:ph type="sldNum" sz="quarter" idx="12"/>
          </p:nvPr>
        </p:nvSpPr>
        <p:spPr/>
        <p:txBody>
          <a:bodyPr/>
          <a:lstStyle/>
          <a:p>
            <a:fld id="{768E1558-3D29-4DC9-8735-2AD9CF17B6F1}" type="slidenum">
              <a:rPr lang="en-US" smtClean="0"/>
              <a:t>7</a:t>
            </a:fld>
            <a:endParaRPr lang="en-US"/>
          </a:p>
        </p:txBody>
      </p:sp>
    </p:spTree>
    <p:extLst>
      <p:ext uri="{BB962C8B-B14F-4D97-AF65-F5344CB8AC3E}">
        <p14:creationId xmlns:p14="http://schemas.microsoft.com/office/powerpoint/2010/main" val="110826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F508-DBB4-DFC8-EE6F-AE5C5212A432}"/>
              </a:ext>
            </a:extLst>
          </p:cNvPr>
          <p:cNvSpPr>
            <a:spLocks noGrp="1"/>
          </p:cNvSpPr>
          <p:nvPr>
            <p:ph type="title"/>
          </p:nvPr>
        </p:nvSpPr>
        <p:spPr/>
        <p:txBody>
          <a:bodyPr/>
          <a:lstStyle/>
          <a:p>
            <a:r>
              <a:rPr lang="en-US" dirty="0"/>
              <a:t>Public Cloud </a:t>
            </a:r>
          </a:p>
        </p:txBody>
      </p:sp>
      <p:sp>
        <p:nvSpPr>
          <p:cNvPr id="3" name="Content Placeholder 2">
            <a:extLst>
              <a:ext uri="{FF2B5EF4-FFF2-40B4-BE49-F238E27FC236}">
                <a16:creationId xmlns:a16="http://schemas.microsoft.com/office/drawing/2014/main" id="{F51E076A-4C74-B826-94BE-560FE4D7F589}"/>
              </a:ext>
            </a:extLst>
          </p:cNvPr>
          <p:cNvSpPr>
            <a:spLocks noGrp="1"/>
          </p:cNvSpPr>
          <p:nvPr>
            <p:ph idx="1"/>
          </p:nvPr>
        </p:nvSpPr>
        <p:spPr/>
        <p:txBody>
          <a:bodyPr/>
          <a:lstStyle/>
          <a:p>
            <a:r>
              <a:rPr lang="en-US" sz="2800" dirty="0"/>
              <a:t>In the public cloud model, a third-party cloud service provider (CSP) delivers the cloud service over the internet. </a:t>
            </a:r>
          </a:p>
          <a:p>
            <a:r>
              <a:rPr lang="en-US" sz="2800" dirty="0"/>
              <a:t>Public cloud services are sold on demand, typically by the minute or hour, though long-term commitments are available for many services. </a:t>
            </a:r>
          </a:p>
          <a:p>
            <a:r>
              <a:rPr lang="en-US" sz="2800" dirty="0"/>
              <a:t>Customers only pay for the central processing unit cycles, storage or bandwidth they consume. </a:t>
            </a:r>
          </a:p>
          <a:p>
            <a:r>
              <a:rPr lang="en-US" sz="2800" dirty="0"/>
              <a:t>Leading public CSPs include AWS, Microsoft Azure, IBM and Google Cloud Platform (GCP), as well as IBM, Oracle and Tencent.</a:t>
            </a:r>
          </a:p>
        </p:txBody>
      </p:sp>
      <p:sp>
        <p:nvSpPr>
          <p:cNvPr id="4" name="Slide Number Placeholder 3">
            <a:extLst>
              <a:ext uri="{FF2B5EF4-FFF2-40B4-BE49-F238E27FC236}">
                <a16:creationId xmlns:a16="http://schemas.microsoft.com/office/drawing/2014/main" id="{B20F0CBA-ADE7-D8B1-7E01-8F15FA4F4597}"/>
              </a:ext>
            </a:extLst>
          </p:cNvPr>
          <p:cNvSpPr>
            <a:spLocks noGrp="1"/>
          </p:cNvSpPr>
          <p:nvPr>
            <p:ph type="sldNum" sz="quarter" idx="12"/>
          </p:nvPr>
        </p:nvSpPr>
        <p:spPr/>
        <p:txBody>
          <a:bodyPr/>
          <a:lstStyle/>
          <a:p>
            <a:fld id="{768E1558-3D29-4DC9-8735-2AD9CF17B6F1}" type="slidenum">
              <a:rPr lang="en-US" smtClean="0"/>
              <a:t>8</a:t>
            </a:fld>
            <a:endParaRPr lang="en-US"/>
          </a:p>
        </p:txBody>
      </p:sp>
    </p:spTree>
    <p:extLst>
      <p:ext uri="{BB962C8B-B14F-4D97-AF65-F5344CB8AC3E}">
        <p14:creationId xmlns:p14="http://schemas.microsoft.com/office/powerpoint/2010/main" val="75628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BFE8-9C56-872E-C307-10448045AC9D}"/>
              </a:ext>
            </a:extLst>
          </p:cNvPr>
          <p:cNvSpPr>
            <a:spLocks noGrp="1"/>
          </p:cNvSpPr>
          <p:nvPr>
            <p:ph type="title"/>
          </p:nvPr>
        </p:nvSpPr>
        <p:spPr/>
        <p:txBody>
          <a:bodyPr/>
          <a:lstStyle/>
          <a:p>
            <a:r>
              <a:rPr lang="en-US" dirty="0"/>
              <a:t>Hybrid Cloud </a:t>
            </a:r>
          </a:p>
        </p:txBody>
      </p:sp>
      <p:sp>
        <p:nvSpPr>
          <p:cNvPr id="3" name="Content Placeholder 2">
            <a:extLst>
              <a:ext uri="{FF2B5EF4-FFF2-40B4-BE49-F238E27FC236}">
                <a16:creationId xmlns:a16="http://schemas.microsoft.com/office/drawing/2014/main" id="{7713CB4E-5305-F081-8B2B-686F3B5D7068}"/>
              </a:ext>
            </a:extLst>
          </p:cNvPr>
          <p:cNvSpPr>
            <a:spLocks noGrp="1"/>
          </p:cNvSpPr>
          <p:nvPr>
            <p:ph idx="1"/>
          </p:nvPr>
        </p:nvSpPr>
        <p:spPr/>
        <p:txBody>
          <a:bodyPr/>
          <a:lstStyle/>
          <a:p>
            <a:r>
              <a:rPr lang="en-US" sz="2800" dirty="0"/>
              <a:t>A hybrid cloud is a combination of public cloud services and an on-premises private cloud, with orchestration and automation between the two. </a:t>
            </a:r>
          </a:p>
          <a:p>
            <a:r>
              <a:rPr lang="en-US" sz="2800" dirty="0"/>
              <a:t>Companies can run mission-critical workloads or sensitive applications on the private cloud and use the public cloud to handle workload bursts or spikes in demand. </a:t>
            </a:r>
          </a:p>
          <a:p>
            <a:r>
              <a:rPr lang="en-US" sz="2800" dirty="0"/>
              <a:t>The goal of a hybrid cloud is to create a unified, automated, scalable environment that takes advantage of all that a public cloud infrastructure can provide, while still maintaining control over mission-critical data.</a:t>
            </a:r>
          </a:p>
        </p:txBody>
      </p:sp>
      <p:sp>
        <p:nvSpPr>
          <p:cNvPr id="4" name="Slide Number Placeholder 3">
            <a:extLst>
              <a:ext uri="{FF2B5EF4-FFF2-40B4-BE49-F238E27FC236}">
                <a16:creationId xmlns:a16="http://schemas.microsoft.com/office/drawing/2014/main" id="{3E2F0E1D-9E86-772A-EA98-AB992E2A89B8}"/>
              </a:ext>
            </a:extLst>
          </p:cNvPr>
          <p:cNvSpPr>
            <a:spLocks noGrp="1"/>
          </p:cNvSpPr>
          <p:nvPr>
            <p:ph type="sldNum" sz="quarter" idx="12"/>
          </p:nvPr>
        </p:nvSpPr>
        <p:spPr/>
        <p:txBody>
          <a:bodyPr/>
          <a:lstStyle/>
          <a:p>
            <a:fld id="{768E1558-3D29-4DC9-8735-2AD9CF17B6F1}" type="slidenum">
              <a:rPr lang="en-US" smtClean="0"/>
              <a:t>9</a:t>
            </a:fld>
            <a:endParaRPr lang="en-US"/>
          </a:p>
        </p:txBody>
      </p:sp>
    </p:spTree>
    <p:extLst>
      <p:ext uri="{BB962C8B-B14F-4D97-AF65-F5344CB8AC3E}">
        <p14:creationId xmlns:p14="http://schemas.microsoft.com/office/powerpoint/2010/main" val="188391747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55</TotalTime>
  <Words>1366</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Learner Template</vt:lpstr>
      <vt:lpstr>Cloud Computing</vt:lpstr>
      <vt:lpstr>What is Cloud Computing?</vt:lpstr>
      <vt:lpstr>6 Advantages of Cloud Computing</vt:lpstr>
      <vt:lpstr>3 Models of Cloud Computing</vt:lpstr>
      <vt:lpstr>3 Models of Cloud Computing</vt:lpstr>
      <vt:lpstr>Cloud Computing Deployment Models</vt:lpstr>
      <vt:lpstr>Private Cloud </vt:lpstr>
      <vt:lpstr>Public Cloud </vt:lpstr>
      <vt:lpstr>Hybrid Cloud </vt:lpstr>
      <vt:lpstr>Google Cloud resources</vt:lpstr>
      <vt:lpstr>Google Cloud resources</vt:lpstr>
      <vt:lpstr>Accessing resources through services</vt:lpstr>
      <vt:lpstr>Global, Regional, and Zonal resources</vt:lpstr>
      <vt:lpstr>Global, Regional, and Zonal resources</vt:lpstr>
      <vt:lpstr>Ways to interact with the services</vt:lpstr>
      <vt:lpstr>Geography and Regions</vt:lpstr>
      <vt:lpstr>Geography and Regions</vt:lpstr>
      <vt:lpstr>Regions and Zones</vt:lpstr>
      <vt:lpstr>Regions and Zones</vt:lpstr>
      <vt:lpstr>Zonal Resources</vt:lpstr>
      <vt:lpstr>Regional resources</vt:lpstr>
      <vt:lpstr>Multiregional Resources</vt:lpstr>
      <vt:lpstr>Global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Jasdhir Singh</dc:creator>
  <cp:lastModifiedBy>Jasdhir Singh</cp:lastModifiedBy>
  <cp:revision>77</cp:revision>
  <dcterms:created xsi:type="dcterms:W3CDTF">2022-04-27T19:04:10Z</dcterms:created>
  <dcterms:modified xsi:type="dcterms:W3CDTF">2022-11-01T13:38:08Z</dcterms:modified>
</cp:coreProperties>
</file>