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9A61F-0A22-4E13-A36C-2503D0AAAC8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CE6F0-9FD2-44A9-8241-B6C57B1B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39530C5-EB78-49BE-AECA-4405B9E09CB5}" type="datetime1">
              <a:rPr lang="en-US" smtClean="0"/>
              <a:t>5/15/2024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4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CC0166-9D51-4A76-95CC-6F01F2C12F5B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B3B563-7EB1-48E5-B771-E106732549E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05DE067-7DFC-4E92-A43D-3CA60422080E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702D0A-C4C5-4343-856C-1CDC0C28C3C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7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A14E4-47BE-4479-86F8-4BB98BD22E94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24B8A-B7E8-43A3-BEB8-95421C90D3F0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19D03-1C75-4DE5-BBBF-BE7E10A49B45}" type="datetime1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35584-36A4-486B-983C-E68D6817F673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6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D3613D-414F-400D-9440-D363970A621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89ED92-EAE4-4BC6-9C07-AEFEB9AD6AF5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C5E461-5504-4A83-A327-B0F084D5D2B1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1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7A9853A-2289-47E6-B0BD-3D2BE9DB0839}" type="datetime1">
              <a:rPr lang="en-US" smtClean="0"/>
              <a:t>5/15/2024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9943156-FFE1-4E5E-A3EF-40E8A35C107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03260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C735-9755-5F74-0E21-1C013C7DF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55771-67E8-C0F3-3489-8D65E4E4E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3D6E7-806F-B9C7-3353-8288F452C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A4CB-C259-6EEE-C029-A2EEF07C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Testing/Field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686-A30C-D362-3852-BF415953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assess the Product by exposing it to real end-users, usually called beta testers/beta users, in their environment. Continuous feedback from the users is collected and the issues are fixed. </a:t>
            </a:r>
          </a:p>
          <a:p>
            <a:r>
              <a:rPr lang="en-US" dirty="0"/>
              <a:t>Also, this helps in enhancing/improving the Product to give a rich user experience.</a:t>
            </a:r>
          </a:p>
          <a:p>
            <a:r>
              <a:rPr lang="en-US" dirty="0"/>
              <a:t>Testing happens in an uncontrolled manner, which means a user has no restrictions on the way in which the Product is being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0EDAF-6E02-15D9-C855-83AB4AA6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7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295F-64FC-42F7-AD92-0C73376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82AE-D116-A738-779D-F90D1177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rules not implemented or interpreted correctly</a:t>
            </a:r>
          </a:p>
          <a:p>
            <a:r>
              <a:rPr lang="en-US" dirty="0"/>
              <a:t>Does not mean contract or regulatory requirements</a:t>
            </a:r>
          </a:p>
          <a:p>
            <a:r>
              <a:rPr lang="en-US" dirty="0"/>
              <a:t>Poor performance and non-functional failures</a:t>
            </a:r>
          </a:p>
          <a:p>
            <a:r>
              <a:rPr lang="en-US" dirty="0"/>
              <a:t>images don't load correctly or scale incorrectly</a:t>
            </a:r>
          </a:p>
          <a:p>
            <a:r>
              <a:rPr lang="en-US" dirty="0"/>
              <a:t>page loading takes a long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5FB92-D1C6-D656-871A-4D7C8B34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3134-1D2E-2563-2C6A-6934EE90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4EAD4-91BD-6CEB-CF89-7EDE083F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Functional Tests</a:t>
            </a:r>
          </a:p>
          <a:p>
            <a:pPr lvl="1"/>
            <a:r>
              <a:rPr lang="en-US" dirty="0"/>
              <a:t>A standard user action can be completed without issue</a:t>
            </a:r>
          </a:p>
          <a:p>
            <a:r>
              <a:rPr lang="en-US" b="1" dirty="0"/>
              <a:t>Typical Non-Functional Tests</a:t>
            </a:r>
          </a:p>
          <a:p>
            <a:pPr lvl="1"/>
            <a:r>
              <a:rPr lang="en-US" dirty="0"/>
              <a:t>Someone who is blind is able to use a screen reader to navigate your service web page</a:t>
            </a:r>
          </a:p>
          <a:p>
            <a:pPr lvl="1"/>
            <a:r>
              <a:rPr lang="en-US" dirty="0"/>
              <a:t>The application meets regulatory compliance ordinances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C382-B7A1-CB95-21A7-E9D8DB6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E1A2-26A2-3EED-CACA-521A096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CADE-66F6-2840-EB4B-41C2AC23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Once the System Testing process is completed by the testing team and is signed-off, the entire Product/application is handed over to the customer/few users of customers/both, to test for its acceptability i.e., Product/application should be flawless in meeting both the critical and major Business requirements. Also, end-to-end business flows are verified similar to in real-time scenarios.</a:t>
            </a:r>
          </a:p>
          <a:p>
            <a:r>
              <a:rPr lang="en-US" sz="2500" dirty="0"/>
              <a:t>The production-like environment will be the testing environment for Acceptance Testing (Usually termed as Staging, Pre-Prod, Fail-Over, UAT environment).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4053-190D-9237-91D9-E8BCB268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EDFD7-BD23-952F-A4DC-F0B5B2D5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5095875"/>
            <a:ext cx="4981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0249-4CE5-91BF-381B-E8EADF976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Acceptance Testing -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C65B-792F-450C-CE9F-E10AEB52C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53D2-42E9-A381-286D-9B1BB32CE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34A8-08AF-37DB-B219-0CEC2B5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Testing (UAT)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3A26-2502-4955-17A1-5D119CC9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UAT is to assess whether the Product is working for the user, correctly for the usage. </a:t>
            </a:r>
          </a:p>
          <a:p>
            <a:r>
              <a:rPr lang="en-US" dirty="0"/>
              <a:t>Specific requirements which are quite often used by </a:t>
            </a:r>
            <a:r>
              <a:rPr lang="en-US"/>
              <a:t>the </a:t>
            </a:r>
            <a:br>
              <a:rPr lang="en-US"/>
            </a:br>
            <a:r>
              <a:rPr lang="en-US"/>
              <a:t>end-users </a:t>
            </a:r>
            <a:r>
              <a:rPr lang="en-US" dirty="0"/>
              <a:t>are primarily picked for testing purposes. </a:t>
            </a:r>
          </a:p>
          <a:p>
            <a:r>
              <a:rPr lang="en-US" dirty="0"/>
              <a:t>This is also termed End-User Testing.</a:t>
            </a:r>
          </a:p>
          <a:p>
            <a:r>
              <a:rPr lang="en-US" dirty="0"/>
              <a:t>The term “User” here signifies the end-users to whom the Product/application is intended and hence, testing is performed from the end-users perspective and from their point of 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4613-1CB9-4814-6830-FF914A7D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0A7A-F1A5-7878-ED98-D0662CE2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Acceptance Testing (BAT)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33E83-619C-8E4C-FBC1-82F46CC6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assess whether the Product meets the business goals and purposes or not.</a:t>
            </a:r>
          </a:p>
          <a:p>
            <a:r>
              <a:rPr lang="en-US" dirty="0"/>
              <a:t>BAT mainly focuses on business benefits (finances) which are quite challenging due to the changing market conditions/advancing technologies so the current implementation may have to undergo changes that result in extra budgets.</a:t>
            </a:r>
          </a:p>
          <a:p>
            <a:r>
              <a:rPr lang="en-US" dirty="0"/>
              <a:t>Even the Product passing the technical requirements may fail BAT due to these reasons.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CAE7C-03FE-0F46-5D3B-E311DE52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8847-2FFF-94D1-FE2E-A3DEB9E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Acceptance Testing (CAT)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C6B6-6C1F-BEED-54E2-8C9ED4B8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This is a contract that specifies that once the Product goes live, within a predetermined period, the acceptance test must be performed and it should pass all the acceptance use cases.</a:t>
            </a:r>
          </a:p>
          <a:p>
            <a:r>
              <a:rPr lang="en-US" sz="2500" dirty="0"/>
              <a:t>Contract signed here is termed a Service Level Agreement (SLA), which includes the terms where the payment will be made only if the Product services are in-line with all the requirements, which means the contract is fulfilled.</a:t>
            </a:r>
          </a:p>
          <a:p>
            <a:r>
              <a:rPr lang="en-US" sz="2500" dirty="0"/>
              <a:t>Sometimes, this contract may happen before the Product goes live. Either way, a contract should be well defined in terms of the period of testing, areas of testing, conditions on issues encountered at later stages, payments,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3C304-8653-4204-7C83-08FD8B65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BFDF-B03E-77E7-4181-9EEDEAF0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Regulations/Compliance Acceptance Testing (RAT)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25D9-8D00-7F1A-EA12-BABC433F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to assess whether the Product violates the rules and regulations that are defined by the government of the country where it is being released. </a:t>
            </a:r>
          </a:p>
          <a:p>
            <a:r>
              <a:rPr lang="en-US" sz="2400" dirty="0"/>
              <a:t>This may be unintentional but will negatively impact the business.</a:t>
            </a:r>
          </a:p>
          <a:p>
            <a:r>
              <a:rPr lang="en-US" sz="2400" dirty="0"/>
              <a:t>Usually, the developed Product/application that is intended to be released all over the world, has to undergo RAT, as different countries/regions have different rules and regulations defined by their governing bodies.</a:t>
            </a:r>
          </a:p>
          <a:p>
            <a:r>
              <a:rPr lang="en-US" sz="2400" dirty="0"/>
              <a:t>If any of the rules and regulations are violated by any country, then that country or a specific region in that country will not be allowed to use the Product and is considered a Failure. </a:t>
            </a:r>
          </a:p>
          <a:p>
            <a:r>
              <a:rPr lang="en-US" sz="2400" dirty="0"/>
              <a:t>Vendors of the Product will be directly responsible if the Product is released even if there is a violation.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E99A7-D4E2-BA0A-450E-85BF922B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2537-4445-DE15-A08E-71617568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Acceptance Testing (OAT)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48CB-73AD-4EDF-6A6A-251DC145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assess the operational readiness of the Product and is non-functional testing. It mainly includes testing of recovery, compatibility, maintainability, technical support availability, reliability, fail-over, localization, etc.</a:t>
            </a:r>
          </a:p>
          <a:p>
            <a:r>
              <a:rPr lang="en-US" dirty="0"/>
              <a:t>OAT mainly assures the stability of the product before releasing it to production.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B8FE-4F2E-66DD-B87D-589AD2E1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0D83-BA27-E5BD-6D42-CB5B7D9B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B96A-3BCC-5377-9386-BE633DBC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to assess the Product in the development/testing environment by a specialized tester team usually called </a:t>
            </a:r>
            <a:br>
              <a:rPr lang="en-US" dirty="0"/>
            </a:br>
            <a:r>
              <a:rPr lang="en-US" dirty="0"/>
              <a:t>alpha testers. </a:t>
            </a:r>
          </a:p>
          <a:p>
            <a:r>
              <a:rPr lang="en-US" dirty="0"/>
              <a:t>Here’s the tester’s feedback and suggestions to help improve Product usage and also to fix certain bugs.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E276A-EA33-0894-0629-68D872F1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3156-FFE1-4E5E-A3EF-40E8A35C10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718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</TotalTime>
  <Words>799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Wingdings</vt:lpstr>
      <vt:lpstr>Learner Template</vt:lpstr>
      <vt:lpstr>Acceptance Testing</vt:lpstr>
      <vt:lpstr>Acceptance Testing</vt:lpstr>
      <vt:lpstr>Acceptance Testing - Types</vt:lpstr>
      <vt:lpstr>User Acceptance Testing (UAT)</vt:lpstr>
      <vt:lpstr>Business Acceptance Testing (BAT)</vt:lpstr>
      <vt:lpstr>Contract Acceptance Testing (CAT)</vt:lpstr>
      <vt:lpstr>Regulations/Compliance Acceptance Testing (RAT)</vt:lpstr>
      <vt:lpstr>Operational Acceptance Testing (OAT)</vt:lpstr>
      <vt:lpstr>Alpha Testing</vt:lpstr>
      <vt:lpstr>Beta Testing/Field Testing</vt:lpstr>
      <vt:lpstr>Typical Defects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Testing</dc:title>
  <dc:creator>Jasdhir Singh</dc:creator>
  <cp:lastModifiedBy>Jasdhir Singh</cp:lastModifiedBy>
  <cp:revision>9</cp:revision>
  <dcterms:created xsi:type="dcterms:W3CDTF">2024-05-09T20:27:41Z</dcterms:created>
  <dcterms:modified xsi:type="dcterms:W3CDTF">2024-05-15T19:30:27Z</dcterms:modified>
</cp:coreProperties>
</file>