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13C70-BB49-4A3C-BE41-FD44CC091150}"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94A2B-BA94-4961-A1EF-6189E64C79E7}" type="slidenum">
              <a:rPr lang="en-US" smtClean="0"/>
              <a:t>‹#›</a:t>
            </a:fld>
            <a:endParaRPr lang="en-US"/>
          </a:p>
        </p:txBody>
      </p:sp>
    </p:spTree>
    <p:extLst>
      <p:ext uri="{BB962C8B-B14F-4D97-AF65-F5344CB8AC3E}">
        <p14:creationId xmlns:p14="http://schemas.microsoft.com/office/powerpoint/2010/main" val="18484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F001938-BACF-4E19-8B59-707C28DE9403}" type="datetime1">
              <a:rPr lang="en-US" smtClean="0"/>
              <a:t>4/29/2024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5F529F40-AF11-4FEC-98B1-C91B65270EE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80210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5517F94-8467-426A-A287-4832B7F5DE39}" type="datetime1">
              <a:rPr lang="en-US" smtClean="0"/>
              <a:t>4/29/2024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8701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C172119-B40E-4BF0-B91A-B86D5C7DEDDA}" type="datetime1">
              <a:rPr lang="en-US" smtClean="0"/>
              <a:t>4/29/2024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13403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1E7E8E2C-DB5B-47A4-9152-B391D740D0C6}" type="datetime1">
              <a:rPr lang="en-US" smtClean="0"/>
              <a:t>4/29/2024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5F529F40-AF11-4FEC-98B1-C91B65270E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2737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7919B8E-2EAF-4C15-B6C6-3440E6D58A3F}" type="datetime1">
              <a:rPr lang="en-US" smtClean="0"/>
              <a:t>4/29/2024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78322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8CC7044-EB5A-4FDA-9867-9718390BA73D}" type="datetime1">
              <a:rPr lang="en-US" smtClean="0"/>
              <a:t>4/29/2024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0630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E92506D1-15C6-4BF5-9B3C-95587DB6DBBA}" type="datetime1">
              <a:rPr lang="en-US" smtClean="0"/>
              <a:t>4/29/2024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0178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3B440321-4408-42D4-87C7-7D52AA15D80F}" type="datetime1">
              <a:rPr lang="en-US" smtClean="0"/>
              <a:t>4/29/2024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0836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F353FE5-E668-4358-9866-C9F186046011}" type="datetime1">
              <a:rPr lang="en-US" smtClean="0"/>
              <a:t>4/29/2024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192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0D33902-056F-47E0-88F4-1220C5F87E3E}" type="datetime1">
              <a:rPr lang="en-US" smtClean="0"/>
              <a:t>4/29/2024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7927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F704956-DE9D-4A2B-99FF-A3566D46D06A}" type="datetime1">
              <a:rPr lang="en-US" smtClean="0"/>
              <a:t>4/29/2024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806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DF940BF-D8FB-48E3-ABBD-54FC4249A9ED}" type="datetime1">
              <a:rPr lang="en-US" smtClean="0"/>
              <a:t>4/29/2024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529F40-AF11-4FEC-98B1-C91B65270E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0754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761F3425-34A0-4761-8860-89F63C2F84F0}" type="datetime1">
              <a:rPr lang="en-US" smtClean="0"/>
              <a:t>4/29/2024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5F529F40-AF11-4FEC-98B1-C91B65270EE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801028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BAA9-DC56-8809-0689-1D17C5DD7686}"/>
              </a:ext>
            </a:extLst>
          </p:cNvPr>
          <p:cNvSpPr>
            <a:spLocks noGrp="1"/>
          </p:cNvSpPr>
          <p:nvPr>
            <p:ph type="ctrTitle"/>
          </p:nvPr>
        </p:nvSpPr>
        <p:spPr/>
        <p:txBody>
          <a:bodyPr/>
          <a:lstStyle/>
          <a:p>
            <a:r>
              <a:rPr lang="en-US" dirty="0"/>
              <a:t>Defect Severity And Priority</a:t>
            </a:r>
          </a:p>
        </p:txBody>
      </p:sp>
      <p:sp>
        <p:nvSpPr>
          <p:cNvPr id="3" name="Subtitle 2">
            <a:extLst>
              <a:ext uri="{FF2B5EF4-FFF2-40B4-BE49-F238E27FC236}">
                <a16:creationId xmlns:a16="http://schemas.microsoft.com/office/drawing/2014/main" id="{4FEF7DB4-A10F-B13C-3BAD-E13B06FE3B39}"/>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7E08E858-C2A4-7645-F2F6-E8BDAF4B56E5}"/>
              </a:ext>
            </a:extLst>
          </p:cNvPr>
          <p:cNvSpPr>
            <a:spLocks noGrp="1"/>
          </p:cNvSpPr>
          <p:nvPr>
            <p:ph type="sldNum" sz="quarter" idx="4"/>
          </p:nvPr>
        </p:nvSpPr>
        <p:spPr/>
        <p:txBody>
          <a:bodyPr/>
          <a:lstStyle/>
          <a:p>
            <a:fld id="{5F529F40-AF11-4FEC-98B1-C91B65270EE6}" type="slidenum">
              <a:rPr lang="en-US" smtClean="0"/>
              <a:t>1</a:t>
            </a:fld>
            <a:endParaRPr lang="en-US"/>
          </a:p>
        </p:txBody>
      </p:sp>
    </p:spTree>
    <p:extLst>
      <p:ext uri="{BB962C8B-B14F-4D97-AF65-F5344CB8AC3E}">
        <p14:creationId xmlns:p14="http://schemas.microsoft.com/office/powerpoint/2010/main" val="296057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98E4-0693-6B66-F806-F67DA6719BA3}"/>
              </a:ext>
            </a:extLst>
          </p:cNvPr>
          <p:cNvSpPr>
            <a:spLocks noGrp="1"/>
          </p:cNvSpPr>
          <p:nvPr>
            <p:ph type="title"/>
          </p:nvPr>
        </p:nvSpPr>
        <p:spPr/>
        <p:txBody>
          <a:bodyPr/>
          <a:lstStyle/>
          <a:p>
            <a:r>
              <a:rPr lang="en-US" dirty="0"/>
              <a:t>What is Severity?</a:t>
            </a:r>
          </a:p>
        </p:txBody>
      </p:sp>
      <p:sp>
        <p:nvSpPr>
          <p:cNvPr id="3" name="Content Placeholder 2">
            <a:extLst>
              <a:ext uri="{FF2B5EF4-FFF2-40B4-BE49-F238E27FC236}">
                <a16:creationId xmlns:a16="http://schemas.microsoft.com/office/drawing/2014/main" id="{D1E2146F-840F-072A-1367-792E75A05762}"/>
              </a:ext>
            </a:extLst>
          </p:cNvPr>
          <p:cNvSpPr>
            <a:spLocks noGrp="1"/>
          </p:cNvSpPr>
          <p:nvPr>
            <p:ph idx="1"/>
          </p:nvPr>
        </p:nvSpPr>
        <p:spPr/>
        <p:txBody>
          <a:bodyPr/>
          <a:lstStyle/>
          <a:p>
            <a:r>
              <a:rPr lang="en-US" dirty="0"/>
              <a:t>Bug/Defect severity can be defined as the impact of the bug on the application. </a:t>
            </a:r>
          </a:p>
          <a:p>
            <a:r>
              <a:rPr lang="en-US" dirty="0"/>
              <a:t>It can be Critical, Major, or Minor. </a:t>
            </a:r>
          </a:p>
          <a:p>
            <a:r>
              <a:rPr lang="en-US" dirty="0"/>
              <a:t>In simple words, how much effect will be there on the system because of a particular defect.</a:t>
            </a:r>
          </a:p>
        </p:txBody>
      </p:sp>
      <p:sp>
        <p:nvSpPr>
          <p:cNvPr id="4" name="Slide Number Placeholder 3">
            <a:extLst>
              <a:ext uri="{FF2B5EF4-FFF2-40B4-BE49-F238E27FC236}">
                <a16:creationId xmlns:a16="http://schemas.microsoft.com/office/drawing/2014/main" id="{E67B6128-388E-2F8D-A028-9B5E8B05139E}"/>
              </a:ext>
            </a:extLst>
          </p:cNvPr>
          <p:cNvSpPr>
            <a:spLocks noGrp="1"/>
          </p:cNvSpPr>
          <p:nvPr>
            <p:ph type="sldNum" sz="quarter" idx="12"/>
          </p:nvPr>
        </p:nvSpPr>
        <p:spPr/>
        <p:txBody>
          <a:bodyPr/>
          <a:lstStyle/>
          <a:p>
            <a:fld id="{5F529F40-AF11-4FEC-98B1-C91B65270EE6}" type="slidenum">
              <a:rPr lang="en-US" smtClean="0"/>
              <a:t>2</a:t>
            </a:fld>
            <a:endParaRPr lang="en-US"/>
          </a:p>
        </p:txBody>
      </p:sp>
    </p:spTree>
    <p:extLst>
      <p:ext uri="{BB962C8B-B14F-4D97-AF65-F5344CB8AC3E}">
        <p14:creationId xmlns:p14="http://schemas.microsoft.com/office/powerpoint/2010/main" val="31164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8E5E-CEF3-A50C-200B-2CF18153EC17}"/>
              </a:ext>
            </a:extLst>
          </p:cNvPr>
          <p:cNvSpPr>
            <a:spLocks noGrp="1"/>
          </p:cNvSpPr>
          <p:nvPr>
            <p:ph type="title"/>
          </p:nvPr>
        </p:nvSpPr>
        <p:spPr/>
        <p:txBody>
          <a:bodyPr/>
          <a:lstStyle/>
          <a:p>
            <a:r>
              <a:rPr lang="en-US" dirty="0"/>
              <a:t>Types of Severity?</a:t>
            </a:r>
          </a:p>
        </p:txBody>
      </p:sp>
      <p:sp>
        <p:nvSpPr>
          <p:cNvPr id="3" name="Content Placeholder 2">
            <a:extLst>
              <a:ext uri="{FF2B5EF4-FFF2-40B4-BE49-F238E27FC236}">
                <a16:creationId xmlns:a16="http://schemas.microsoft.com/office/drawing/2014/main" id="{C0151940-B5BD-0811-BE27-77D81FCC6932}"/>
              </a:ext>
            </a:extLst>
          </p:cNvPr>
          <p:cNvSpPr>
            <a:spLocks noGrp="1"/>
          </p:cNvSpPr>
          <p:nvPr>
            <p:ph idx="1"/>
          </p:nvPr>
        </p:nvSpPr>
        <p:spPr>
          <a:xfrm>
            <a:off x="609600" y="1719263"/>
            <a:ext cx="11364686" cy="4411662"/>
          </a:xfrm>
        </p:spPr>
        <p:txBody>
          <a:bodyPr/>
          <a:lstStyle/>
          <a:p>
            <a:r>
              <a:rPr lang="en-US" sz="2400" b="1" dirty="0">
                <a:highlight>
                  <a:srgbClr val="FFFF00"/>
                </a:highlight>
              </a:rPr>
              <a:t>Critical</a:t>
            </a:r>
            <a:r>
              <a:rPr lang="en-US" sz="2400" dirty="0"/>
              <a:t>:  A critical severity issue is an issue where a large piece of functionality or major system component is completely broken and there is no workaround to move further. </a:t>
            </a:r>
            <a:r>
              <a:rPr lang="en-US" sz="2400" b="1" dirty="0"/>
              <a:t>For example</a:t>
            </a:r>
            <a:r>
              <a:rPr lang="en-US" sz="2400" dirty="0"/>
              <a:t>, Due to a bug in one module, we cannot test the other modules because that blocker bug has blocked the other modules. Bugs that affect the customer’s business are considered critical</a:t>
            </a:r>
          </a:p>
          <a:p>
            <a:r>
              <a:rPr lang="en-US" sz="2400" b="1" dirty="0">
                <a:highlight>
                  <a:srgbClr val="FFFF00"/>
                </a:highlight>
              </a:rPr>
              <a:t>Major</a:t>
            </a:r>
            <a:r>
              <a:rPr lang="en-US" sz="2400" dirty="0"/>
              <a:t>: A major severity issue is an issue where a large piece of functionality or major system component is completely broken and there is a workaround to move further.</a:t>
            </a:r>
          </a:p>
          <a:p>
            <a:r>
              <a:rPr lang="en-US" sz="2400" b="1" dirty="0">
                <a:highlight>
                  <a:srgbClr val="FFFF00"/>
                </a:highlight>
              </a:rPr>
              <a:t>Minor</a:t>
            </a:r>
            <a:r>
              <a:rPr lang="en-US" sz="2400" dirty="0"/>
              <a:t>: A minor severity issue is an issue that imposes some loss of functionality, but for which there is an acceptable &amp; easily reproducible workaround.</a:t>
            </a:r>
            <a:br>
              <a:rPr lang="en-US" sz="2400" dirty="0"/>
            </a:br>
            <a:r>
              <a:rPr lang="en-US" sz="2400" b="1" dirty="0"/>
              <a:t>For example</a:t>
            </a:r>
            <a:r>
              <a:rPr lang="en-US" sz="2400" dirty="0"/>
              <a:t>, font family, font size, color, or spelling issue</a:t>
            </a:r>
          </a:p>
          <a:p>
            <a:r>
              <a:rPr lang="en-US" sz="2400" b="1" dirty="0">
                <a:highlight>
                  <a:srgbClr val="FFFF00"/>
                </a:highlight>
              </a:rPr>
              <a:t>Trivial</a:t>
            </a:r>
            <a:r>
              <a:rPr lang="en-US" sz="2400" dirty="0"/>
              <a:t>: A trivial severity defect is a defect which is related to the enhancement of the system</a:t>
            </a:r>
          </a:p>
        </p:txBody>
      </p:sp>
      <p:sp>
        <p:nvSpPr>
          <p:cNvPr id="4" name="Slide Number Placeholder 3">
            <a:extLst>
              <a:ext uri="{FF2B5EF4-FFF2-40B4-BE49-F238E27FC236}">
                <a16:creationId xmlns:a16="http://schemas.microsoft.com/office/drawing/2014/main" id="{FB950109-B793-60A4-AAB4-F918F5391A99}"/>
              </a:ext>
            </a:extLst>
          </p:cNvPr>
          <p:cNvSpPr>
            <a:spLocks noGrp="1"/>
          </p:cNvSpPr>
          <p:nvPr>
            <p:ph type="sldNum" sz="quarter" idx="12"/>
          </p:nvPr>
        </p:nvSpPr>
        <p:spPr/>
        <p:txBody>
          <a:bodyPr/>
          <a:lstStyle/>
          <a:p>
            <a:fld id="{5F529F40-AF11-4FEC-98B1-C91B65270EE6}" type="slidenum">
              <a:rPr lang="en-US" smtClean="0"/>
              <a:t>3</a:t>
            </a:fld>
            <a:endParaRPr lang="en-US"/>
          </a:p>
        </p:txBody>
      </p:sp>
    </p:spTree>
    <p:extLst>
      <p:ext uri="{BB962C8B-B14F-4D97-AF65-F5344CB8AC3E}">
        <p14:creationId xmlns:p14="http://schemas.microsoft.com/office/powerpoint/2010/main" val="132463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773B-BBF7-3750-EC02-EFFDC74B81C3}"/>
              </a:ext>
            </a:extLst>
          </p:cNvPr>
          <p:cNvSpPr>
            <a:spLocks noGrp="1"/>
          </p:cNvSpPr>
          <p:nvPr>
            <p:ph type="title"/>
          </p:nvPr>
        </p:nvSpPr>
        <p:spPr/>
        <p:txBody>
          <a:bodyPr/>
          <a:lstStyle/>
          <a:p>
            <a:r>
              <a:rPr lang="en-US" dirty="0"/>
              <a:t>What is Priority?</a:t>
            </a:r>
          </a:p>
        </p:txBody>
      </p:sp>
      <p:sp>
        <p:nvSpPr>
          <p:cNvPr id="3" name="Content Placeholder 2">
            <a:extLst>
              <a:ext uri="{FF2B5EF4-FFF2-40B4-BE49-F238E27FC236}">
                <a16:creationId xmlns:a16="http://schemas.microsoft.com/office/drawing/2014/main" id="{C2D759FF-0D46-3C0E-C1A6-BA10EC2EE93D}"/>
              </a:ext>
            </a:extLst>
          </p:cNvPr>
          <p:cNvSpPr>
            <a:spLocks noGrp="1"/>
          </p:cNvSpPr>
          <p:nvPr>
            <p:ph idx="1"/>
          </p:nvPr>
        </p:nvSpPr>
        <p:spPr/>
        <p:txBody>
          <a:bodyPr/>
          <a:lstStyle/>
          <a:p>
            <a:r>
              <a:rPr lang="en-US" dirty="0"/>
              <a:t>Defect priority can be defined as how soon the defect should be fixed. </a:t>
            </a:r>
          </a:p>
          <a:p>
            <a:r>
              <a:rPr lang="en-US" dirty="0"/>
              <a:t>The main focus on how soon the defect should be fixed. </a:t>
            </a:r>
          </a:p>
          <a:p>
            <a:r>
              <a:rPr lang="en-US" dirty="0"/>
              <a:t>It gives the order in which a defect should be resolved. </a:t>
            </a:r>
          </a:p>
          <a:p>
            <a:r>
              <a:rPr lang="en-US" dirty="0"/>
              <a:t>Developers decide which defect they should take up next based on the priority.</a:t>
            </a:r>
          </a:p>
          <a:p>
            <a:r>
              <a:rPr lang="en-US" dirty="0"/>
              <a:t>It can be High, Medium, or Low.</a:t>
            </a:r>
          </a:p>
        </p:txBody>
      </p:sp>
      <p:sp>
        <p:nvSpPr>
          <p:cNvPr id="4" name="Slide Number Placeholder 3">
            <a:extLst>
              <a:ext uri="{FF2B5EF4-FFF2-40B4-BE49-F238E27FC236}">
                <a16:creationId xmlns:a16="http://schemas.microsoft.com/office/drawing/2014/main" id="{CA3FE143-95BB-5086-DF3B-432DEFE2CF97}"/>
              </a:ext>
            </a:extLst>
          </p:cNvPr>
          <p:cNvSpPr>
            <a:spLocks noGrp="1"/>
          </p:cNvSpPr>
          <p:nvPr>
            <p:ph type="sldNum" sz="quarter" idx="12"/>
          </p:nvPr>
        </p:nvSpPr>
        <p:spPr/>
        <p:txBody>
          <a:bodyPr/>
          <a:lstStyle/>
          <a:p>
            <a:fld id="{5F529F40-AF11-4FEC-98B1-C91B65270EE6}" type="slidenum">
              <a:rPr lang="en-US" smtClean="0"/>
              <a:t>4</a:t>
            </a:fld>
            <a:endParaRPr lang="en-US"/>
          </a:p>
        </p:txBody>
      </p:sp>
    </p:spTree>
    <p:extLst>
      <p:ext uri="{BB962C8B-B14F-4D97-AF65-F5344CB8AC3E}">
        <p14:creationId xmlns:p14="http://schemas.microsoft.com/office/powerpoint/2010/main" val="181259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2010-F5BD-4F5D-4399-0F5DD28CD8CC}"/>
              </a:ext>
            </a:extLst>
          </p:cNvPr>
          <p:cNvSpPr>
            <a:spLocks noGrp="1"/>
          </p:cNvSpPr>
          <p:nvPr>
            <p:ph type="title"/>
          </p:nvPr>
        </p:nvSpPr>
        <p:spPr/>
        <p:txBody>
          <a:bodyPr/>
          <a:lstStyle/>
          <a:p>
            <a:r>
              <a:rPr lang="en-US" dirty="0"/>
              <a:t>Types of Priority?</a:t>
            </a:r>
          </a:p>
        </p:txBody>
      </p:sp>
      <p:sp>
        <p:nvSpPr>
          <p:cNvPr id="3" name="Content Placeholder 2">
            <a:extLst>
              <a:ext uri="{FF2B5EF4-FFF2-40B4-BE49-F238E27FC236}">
                <a16:creationId xmlns:a16="http://schemas.microsoft.com/office/drawing/2014/main" id="{7A6D38A1-B817-6744-FB29-1D33269D7F3A}"/>
              </a:ext>
            </a:extLst>
          </p:cNvPr>
          <p:cNvSpPr>
            <a:spLocks noGrp="1"/>
          </p:cNvSpPr>
          <p:nvPr>
            <p:ph idx="1"/>
          </p:nvPr>
        </p:nvSpPr>
        <p:spPr/>
        <p:txBody>
          <a:bodyPr/>
          <a:lstStyle/>
          <a:p>
            <a:r>
              <a:rPr lang="en-US" sz="2700" b="1" dirty="0">
                <a:highlight>
                  <a:srgbClr val="FFFF00"/>
                </a:highlight>
              </a:rPr>
              <a:t>High</a:t>
            </a:r>
            <a:r>
              <a:rPr lang="en-US" sz="2700" dirty="0"/>
              <a:t>: A high-priority issue is an issue that has a high impact on the customer’s business or an issue that affects the system severely and the system cannot be used until the issue is fixed. These kinds of issues must be fixed immediately. In most cases as per the user perspective, the priority of the issue is set to high priority even though the severity of the issue is minor.</a:t>
            </a:r>
          </a:p>
          <a:p>
            <a:r>
              <a:rPr lang="en-US" sz="2700" b="1" dirty="0">
                <a:highlight>
                  <a:srgbClr val="FFFF00"/>
                </a:highlight>
              </a:rPr>
              <a:t>Medium</a:t>
            </a:r>
            <a:r>
              <a:rPr lang="en-US" sz="2700" dirty="0"/>
              <a:t>: Issues that can be released in the next build come under medium priority. Such issues can be resolved along with other development activities.</a:t>
            </a:r>
          </a:p>
          <a:p>
            <a:r>
              <a:rPr lang="en-US" sz="2700" b="1" dirty="0">
                <a:highlight>
                  <a:srgbClr val="FFFF00"/>
                </a:highlight>
              </a:rPr>
              <a:t>Low</a:t>
            </a:r>
            <a:r>
              <a:rPr lang="en-US" sz="2700" dirty="0"/>
              <a:t>: An issue that has no impact on the customer’s business comes under low priority.</a:t>
            </a:r>
          </a:p>
        </p:txBody>
      </p:sp>
      <p:sp>
        <p:nvSpPr>
          <p:cNvPr id="4" name="Slide Number Placeholder 3">
            <a:extLst>
              <a:ext uri="{FF2B5EF4-FFF2-40B4-BE49-F238E27FC236}">
                <a16:creationId xmlns:a16="http://schemas.microsoft.com/office/drawing/2014/main" id="{AB2AB093-3808-A9EF-9827-7BF0AE89B940}"/>
              </a:ext>
            </a:extLst>
          </p:cNvPr>
          <p:cNvSpPr>
            <a:spLocks noGrp="1"/>
          </p:cNvSpPr>
          <p:nvPr>
            <p:ph type="sldNum" sz="quarter" idx="12"/>
          </p:nvPr>
        </p:nvSpPr>
        <p:spPr/>
        <p:txBody>
          <a:bodyPr/>
          <a:lstStyle/>
          <a:p>
            <a:fld id="{5F529F40-AF11-4FEC-98B1-C91B65270EE6}" type="slidenum">
              <a:rPr lang="en-US" smtClean="0"/>
              <a:t>5</a:t>
            </a:fld>
            <a:endParaRPr lang="en-US"/>
          </a:p>
        </p:txBody>
      </p:sp>
    </p:spTree>
    <p:extLst>
      <p:ext uri="{BB962C8B-B14F-4D97-AF65-F5344CB8AC3E}">
        <p14:creationId xmlns:p14="http://schemas.microsoft.com/office/powerpoint/2010/main" val="265848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FB41-3F01-ADCE-0B0D-A3B799D88B5B}"/>
              </a:ext>
            </a:extLst>
          </p:cNvPr>
          <p:cNvSpPr>
            <a:spLocks noGrp="1"/>
          </p:cNvSpPr>
          <p:nvPr>
            <p:ph type="title"/>
          </p:nvPr>
        </p:nvSpPr>
        <p:spPr/>
        <p:txBody>
          <a:bodyPr/>
          <a:lstStyle/>
          <a:p>
            <a:r>
              <a:rPr lang="en-US" dirty="0"/>
              <a:t>High Priority &amp; High Severity</a:t>
            </a:r>
          </a:p>
        </p:txBody>
      </p:sp>
      <p:sp>
        <p:nvSpPr>
          <p:cNvPr id="3" name="Content Placeholder 2">
            <a:extLst>
              <a:ext uri="{FF2B5EF4-FFF2-40B4-BE49-F238E27FC236}">
                <a16:creationId xmlns:a16="http://schemas.microsoft.com/office/drawing/2014/main" id="{F9C4B92E-E07A-11BD-4E09-44226FFCC78B}"/>
              </a:ext>
            </a:extLst>
          </p:cNvPr>
          <p:cNvSpPr>
            <a:spLocks noGrp="1"/>
          </p:cNvSpPr>
          <p:nvPr>
            <p:ph idx="1"/>
          </p:nvPr>
        </p:nvSpPr>
        <p:spPr/>
        <p:txBody>
          <a:bodyPr/>
          <a:lstStyle/>
          <a:p>
            <a:r>
              <a:rPr lang="en-US" dirty="0"/>
              <a:t>A critical issue is where a large piece of functionality or major system component is completely broken.</a:t>
            </a:r>
          </a:p>
          <a:p>
            <a:r>
              <a:rPr lang="en-US" dirty="0"/>
              <a:t>For example,</a:t>
            </a:r>
          </a:p>
          <a:p>
            <a:pPr lvl="1"/>
            <a:r>
              <a:rPr lang="en-US" dirty="0"/>
              <a:t>The Submit button is not working on the login page and customers are unable to log to the application</a:t>
            </a:r>
          </a:p>
          <a:p>
            <a:pPr lvl="1"/>
            <a:r>
              <a:rPr lang="en-US" dirty="0"/>
              <a:t>On a bank website, an error message pops up when a customer clicks on the transfer money button.</a:t>
            </a:r>
          </a:p>
        </p:txBody>
      </p:sp>
      <p:sp>
        <p:nvSpPr>
          <p:cNvPr id="4" name="Slide Number Placeholder 3">
            <a:extLst>
              <a:ext uri="{FF2B5EF4-FFF2-40B4-BE49-F238E27FC236}">
                <a16:creationId xmlns:a16="http://schemas.microsoft.com/office/drawing/2014/main" id="{9F48B321-B233-539B-24E9-966D7ACE98C2}"/>
              </a:ext>
            </a:extLst>
          </p:cNvPr>
          <p:cNvSpPr>
            <a:spLocks noGrp="1"/>
          </p:cNvSpPr>
          <p:nvPr>
            <p:ph type="sldNum" sz="quarter" idx="12"/>
          </p:nvPr>
        </p:nvSpPr>
        <p:spPr/>
        <p:txBody>
          <a:bodyPr/>
          <a:lstStyle/>
          <a:p>
            <a:fld id="{5F529F40-AF11-4FEC-98B1-C91B65270EE6}" type="slidenum">
              <a:rPr lang="en-US" smtClean="0"/>
              <a:t>6</a:t>
            </a:fld>
            <a:endParaRPr lang="en-US"/>
          </a:p>
        </p:txBody>
      </p:sp>
    </p:spTree>
    <p:extLst>
      <p:ext uri="{BB962C8B-B14F-4D97-AF65-F5344CB8AC3E}">
        <p14:creationId xmlns:p14="http://schemas.microsoft.com/office/powerpoint/2010/main" val="225437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F382-1EFB-40E1-7CB4-D2C7BDB3B73A}"/>
              </a:ext>
            </a:extLst>
          </p:cNvPr>
          <p:cNvSpPr>
            <a:spLocks noGrp="1"/>
          </p:cNvSpPr>
          <p:nvPr>
            <p:ph type="title"/>
          </p:nvPr>
        </p:nvSpPr>
        <p:spPr/>
        <p:txBody>
          <a:bodyPr/>
          <a:lstStyle/>
          <a:p>
            <a:r>
              <a:rPr lang="en-US" dirty="0"/>
              <a:t> Low Priority &amp; High Severity</a:t>
            </a:r>
          </a:p>
        </p:txBody>
      </p:sp>
      <p:sp>
        <p:nvSpPr>
          <p:cNvPr id="3" name="Content Placeholder 2">
            <a:extLst>
              <a:ext uri="{FF2B5EF4-FFF2-40B4-BE49-F238E27FC236}">
                <a16:creationId xmlns:a16="http://schemas.microsoft.com/office/drawing/2014/main" id="{C79198F9-315C-3A0B-924F-061817545B7A}"/>
              </a:ext>
            </a:extLst>
          </p:cNvPr>
          <p:cNvSpPr>
            <a:spLocks noGrp="1"/>
          </p:cNvSpPr>
          <p:nvPr>
            <p:ph idx="1"/>
          </p:nvPr>
        </p:nvSpPr>
        <p:spPr/>
        <p:txBody>
          <a:bodyPr/>
          <a:lstStyle/>
          <a:p>
            <a:r>
              <a:rPr lang="en-US" dirty="0"/>
              <a:t>An issue that won’t affect customers’ business, but it has a big impact in terms of functionality.</a:t>
            </a:r>
          </a:p>
          <a:p>
            <a:endParaRPr lang="en-US" dirty="0"/>
          </a:p>
          <a:p>
            <a:r>
              <a:rPr lang="en-US" dirty="0"/>
              <a:t>For example,</a:t>
            </a:r>
          </a:p>
          <a:p>
            <a:pPr lvl="1"/>
            <a:r>
              <a:rPr lang="en-US" dirty="0"/>
              <a:t>Crash in some functionality which is going to be delivered after a couple of releases.</a:t>
            </a:r>
          </a:p>
          <a:p>
            <a:pPr lvl="1"/>
            <a:r>
              <a:rPr lang="en-US" dirty="0"/>
              <a:t>There is a crash in an application whenever a user enters 4 digits in the age field which accepts a maximum of 3 digits.</a:t>
            </a:r>
          </a:p>
        </p:txBody>
      </p:sp>
      <p:sp>
        <p:nvSpPr>
          <p:cNvPr id="4" name="Slide Number Placeholder 3">
            <a:extLst>
              <a:ext uri="{FF2B5EF4-FFF2-40B4-BE49-F238E27FC236}">
                <a16:creationId xmlns:a16="http://schemas.microsoft.com/office/drawing/2014/main" id="{C824191A-C72D-A291-1585-D76A7117356B}"/>
              </a:ext>
            </a:extLst>
          </p:cNvPr>
          <p:cNvSpPr>
            <a:spLocks noGrp="1"/>
          </p:cNvSpPr>
          <p:nvPr>
            <p:ph type="sldNum" sz="quarter" idx="12"/>
          </p:nvPr>
        </p:nvSpPr>
        <p:spPr/>
        <p:txBody>
          <a:bodyPr/>
          <a:lstStyle/>
          <a:p>
            <a:fld id="{5F529F40-AF11-4FEC-98B1-C91B65270EE6}" type="slidenum">
              <a:rPr lang="en-US" smtClean="0"/>
              <a:t>7</a:t>
            </a:fld>
            <a:endParaRPr lang="en-US"/>
          </a:p>
        </p:txBody>
      </p:sp>
    </p:spTree>
    <p:extLst>
      <p:ext uri="{BB962C8B-B14F-4D97-AF65-F5344CB8AC3E}">
        <p14:creationId xmlns:p14="http://schemas.microsoft.com/office/powerpoint/2010/main" val="9685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1F58-CB0B-8537-704D-ABA9BA465CA6}"/>
              </a:ext>
            </a:extLst>
          </p:cNvPr>
          <p:cNvSpPr>
            <a:spLocks noGrp="1"/>
          </p:cNvSpPr>
          <p:nvPr>
            <p:ph type="title"/>
          </p:nvPr>
        </p:nvSpPr>
        <p:spPr/>
        <p:txBody>
          <a:bodyPr/>
          <a:lstStyle/>
          <a:p>
            <a:r>
              <a:rPr lang="en-US" dirty="0"/>
              <a:t>High Priority &amp; Low Severity</a:t>
            </a:r>
          </a:p>
        </p:txBody>
      </p:sp>
      <p:sp>
        <p:nvSpPr>
          <p:cNvPr id="3" name="Content Placeholder 2">
            <a:extLst>
              <a:ext uri="{FF2B5EF4-FFF2-40B4-BE49-F238E27FC236}">
                <a16:creationId xmlns:a16="http://schemas.microsoft.com/office/drawing/2014/main" id="{0F55BB82-EF6F-1C12-2CC9-EA35E13C5DFD}"/>
              </a:ext>
            </a:extLst>
          </p:cNvPr>
          <p:cNvSpPr>
            <a:spLocks noGrp="1"/>
          </p:cNvSpPr>
          <p:nvPr>
            <p:ph idx="1"/>
          </p:nvPr>
        </p:nvSpPr>
        <p:spPr/>
        <p:txBody>
          <a:bodyPr/>
          <a:lstStyle/>
          <a:p>
            <a:r>
              <a:rPr lang="en-US" dirty="0"/>
              <a:t>A minor issue that imposes some loss of functionality, but for which there is an acceptable &amp; easily reproducible workaround. Testing can proceed without interruption, but it affects customers reputation.</a:t>
            </a:r>
          </a:p>
          <a:p>
            <a:r>
              <a:rPr lang="en-US" dirty="0"/>
              <a:t>For example,</a:t>
            </a:r>
          </a:p>
          <a:p>
            <a:pPr lvl="1"/>
            <a:r>
              <a:rPr lang="en-US" dirty="0"/>
              <a:t>Spelling mistake of a company name on the homepage</a:t>
            </a:r>
          </a:p>
          <a:p>
            <a:pPr lvl="1"/>
            <a:r>
              <a:rPr lang="en-US" dirty="0"/>
              <a:t>Company logo or tagline issues</a:t>
            </a:r>
          </a:p>
          <a:p>
            <a:r>
              <a:rPr lang="en-US" dirty="0"/>
              <a:t>It is important to fix the issue as soon as possible, although it may not cause a lot of damage.</a:t>
            </a:r>
          </a:p>
        </p:txBody>
      </p:sp>
      <p:sp>
        <p:nvSpPr>
          <p:cNvPr id="4" name="Slide Number Placeholder 3">
            <a:extLst>
              <a:ext uri="{FF2B5EF4-FFF2-40B4-BE49-F238E27FC236}">
                <a16:creationId xmlns:a16="http://schemas.microsoft.com/office/drawing/2014/main" id="{743B5886-02B5-E087-94D9-BBFADACC3620}"/>
              </a:ext>
            </a:extLst>
          </p:cNvPr>
          <p:cNvSpPr>
            <a:spLocks noGrp="1"/>
          </p:cNvSpPr>
          <p:nvPr>
            <p:ph type="sldNum" sz="quarter" idx="12"/>
          </p:nvPr>
        </p:nvSpPr>
        <p:spPr/>
        <p:txBody>
          <a:bodyPr/>
          <a:lstStyle/>
          <a:p>
            <a:fld id="{5F529F40-AF11-4FEC-98B1-C91B65270EE6}" type="slidenum">
              <a:rPr lang="en-US" smtClean="0"/>
              <a:t>8</a:t>
            </a:fld>
            <a:endParaRPr lang="en-US"/>
          </a:p>
        </p:txBody>
      </p:sp>
    </p:spTree>
    <p:extLst>
      <p:ext uri="{BB962C8B-B14F-4D97-AF65-F5344CB8AC3E}">
        <p14:creationId xmlns:p14="http://schemas.microsoft.com/office/powerpoint/2010/main" val="361459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FA9D-82D9-9588-A8F1-DF1641C6CDCE}"/>
              </a:ext>
            </a:extLst>
          </p:cNvPr>
          <p:cNvSpPr>
            <a:spLocks noGrp="1"/>
          </p:cNvSpPr>
          <p:nvPr>
            <p:ph type="title"/>
          </p:nvPr>
        </p:nvSpPr>
        <p:spPr/>
        <p:txBody>
          <a:bodyPr/>
          <a:lstStyle/>
          <a:p>
            <a:r>
              <a:rPr lang="en-US" dirty="0"/>
              <a:t>Low Priority &amp; Low Severity</a:t>
            </a:r>
          </a:p>
        </p:txBody>
      </p:sp>
      <p:sp>
        <p:nvSpPr>
          <p:cNvPr id="3" name="Content Placeholder 2">
            <a:extLst>
              <a:ext uri="{FF2B5EF4-FFF2-40B4-BE49-F238E27FC236}">
                <a16:creationId xmlns:a16="http://schemas.microsoft.com/office/drawing/2014/main" id="{AC9E5DA2-F413-C81D-5C12-D8A83184FECC}"/>
              </a:ext>
            </a:extLst>
          </p:cNvPr>
          <p:cNvSpPr>
            <a:spLocks noGrp="1"/>
          </p:cNvSpPr>
          <p:nvPr>
            <p:ph idx="1"/>
          </p:nvPr>
        </p:nvSpPr>
        <p:spPr/>
        <p:txBody>
          <a:bodyPr/>
          <a:lstStyle/>
          <a:p>
            <a:r>
              <a:rPr lang="en-US" dirty="0"/>
              <a:t>A minor issue that imposes some loss of functionality, but for which there is an acceptable &amp; easily reproducible workaround. Testing can proceed without interruption.</a:t>
            </a:r>
          </a:p>
          <a:p>
            <a:r>
              <a:rPr lang="en-US" dirty="0"/>
              <a:t>For example,</a:t>
            </a:r>
          </a:p>
          <a:p>
            <a:pPr lvl="1"/>
            <a:r>
              <a:rPr lang="en-US" dirty="0"/>
              <a:t>The FAQ page takes a long time to load.</a:t>
            </a:r>
          </a:p>
          <a:p>
            <a:pPr lvl="1"/>
            <a:r>
              <a:rPr lang="en-US" dirty="0"/>
              <a:t>Font family or font size or color or spelling issue in the application or reports (Spelling mistakes of company name on the home page won’t come under this Low Priority and Low Severity)</a:t>
            </a:r>
          </a:p>
        </p:txBody>
      </p:sp>
      <p:sp>
        <p:nvSpPr>
          <p:cNvPr id="4" name="Slide Number Placeholder 3">
            <a:extLst>
              <a:ext uri="{FF2B5EF4-FFF2-40B4-BE49-F238E27FC236}">
                <a16:creationId xmlns:a16="http://schemas.microsoft.com/office/drawing/2014/main" id="{68AE6BA5-3E1D-FC41-A49E-2FA0C03ED1CC}"/>
              </a:ext>
            </a:extLst>
          </p:cNvPr>
          <p:cNvSpPr>
            <a:spLocks noGrp="1"/>
          </p:cNvSpPr>
          <p:nvPr>
            <p:ph type="sldNum" sz="quarter" idx="12"/>
          </p:nvPr>
        </p:nvSpPr>
        <p:spPr/>
        <p:txBody>
          <a:bodyPr/>
          <a:lstStyle/>
          <a:p>
            <a:fld id="{5F529F40-AF11-4FEC-98B1-C91B65270EE6}" type="slidenum">
              <a:rPr lang="en-US" smtClean="0"/>
              <a:t>9</a:t>
            </a:fld>
            <a:endParaRPr lang="en-US"/>
          </a:p>
        </p:txBody>
      </p:sp>
    </p:spTree>
    <p:extLst>
      <p:ext uri="{BB962C8B-B14F-4D97-AF65-F5344CB8AC3E}">
        <p14:creationId xmlns:p14="http://schemas.microsoft.com/office/powerpoint/2010/main" val="8660414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12</TotalTime>
  <Words>709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Wingdings</vt:lpstr>
      <vt:lpstr>Learner Template</vt:lpstr>
      <vt:lpstr>Defect Severity And Priority</vt:lpstr>
      <vt:lpstr>What is Severity?</vt:lpstr>
      <vt:lpstr>Types of Severity?</vt:lpstr>
      <vt:lpstr>What is Priority?</vt:lpstr>
      <vt:lpstr>Types of Priority?</vt:lpstr>
      <vt:lpstr>High Priority &amp; High Severity</vt:lpstr>
      <vt:lpstr> Low Priority &amp; High Severity</vt:lpstr>
      <vt:lpstr>High Priority &amp; Low Severity</vt:lpstr>
      <vt:lpstr>Low Priority &amp; Low Severity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Severity And Priority</dc:title>
  <dc:creator>Jasdhir Singh</dc:creator>
  <cp:lastModifiedBy>Jasdhir Singh</cp:lastModifiedBy>
  <cp:revision>19</cp:revision>
  <dcterms:created xsi:type="dcterms:W3CDTF">2024-04-29T18:43:40Z</dcterms:created>
  <dcterms:modified xsi:type="dcterms:W3CDTF">2024-04-29T18:56:12Z</dcterms:modified>
</cp:coreProperties>
</file>