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307" r:id="rId12"/>
    <p:sldId id="308" r:id="rId13"/>
    <p:sldId id="266" r:id="rId14"/>
    <p:sldId id="267" r:id="rId15"/>
    <p:sldId id="268" r:id="rId16"/>
    <p:sldId id="276" r:id="rId17"/>
    <p:sldId id="269" r:id="rId18"/>
    <p:sldId id="270" r:id="rId19"/>
    <p:sldId id="271" r:id="rId20"/>
    <p:sldId id="272" r:id="rId21"/>
    <p:sldId id="273" r:id="rId22"/>
    <p:sldId id="274" r:id="rId23"/>
    <p:sldId id="275" r:id="rId24"/>
    <p:sldId id="300" r:id="rId25"/>
    <p:sldId id="277" r:id="rId26"/>
    <p:sldId id="278" r:id="rId27"/>
    <p:sldId id="279" r:id="rId28"/>
    <p:sldId id="280" r:id="rId29"/>
    <p:sldId id="281" r:id="rId30"/>
    <p:sldId id="282" r:id="rId31"/>
    <p:sldId id="283" r:id="rId32"/>
    <p:sldId id="284" r:id="rId33"/>
    <p:sldId id="285" r:id="rId34"/>
    <p:sldId id="286"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D9A38-AFD0-49FC-9811-80C94A5DB3C5}" type="datetimeFigureOut">
              <a:rPr lang="en-US" smtClean="0"/>
              <a:t>4/26/2024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D322A-966A-447B-B41C-838EB9C09771}" type="slidenum">
              <a:rPr lang="en-US" smtClean="0"/>
              <a:t>‹#›</a:t>
            </a:fld>
            <a:endParaRPr lang="en-US"/>
          </a:p>
        </p:txBody>
      </p:sp>
    </p:spTree>
    <p:extLst>
      <p:ext uri="{BB962C8B-B14F-4D97-AF65-F5344CB8AC3E}">
        <p14:creationId xmlns:p14="http://schemas.microsoft.com/office/powerpoint/2010/main" val="37632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9701A72-95A4-41DE-9C2E-294FCDE87BCC}" type="datetime1">
              <a:rPr lang="en-US" smtClean="0"/>
              <a:t>4/26/2024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5880352-DD84-4B25-A38E-5DA11F35E41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D16577C-F88F-405A-9615-80197CF7BE83}"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63D1CCD-6872-44CB-94DD-181A2E32226C}"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B103F3C-FB39-490C-AB55-104C3CCBD603}" type="datetime1">
              <a:rPr lang="en-US" smtClean="0"/>
              <a:t>4/26/2024</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5F1F47E-839F-47C1-A29D-2A1B29B98D56}"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2289D0A-83B7-4034-93BF-DCFC3C684956}" type="datetime1">
              <a:rPr lang="en-US" smtClean="0"/>
              <a:t>4/26/2024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10C2340-CE1E-463B-84D3-C6A0EA017C36}"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5FFF9D3-663F-499B-A44D-277EDB155753}" type="datetime1">
              <a:rPr lang="en-US" smtClean="0"/>
              <a:t>4/26/2024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8575F9A-67AA-42B1-ADE1-73E1CF83C4E5}" type="datetime1">
              <a:rPr lang="en-US" smtClean="0"/>
              <a:t>4/26/2024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1A05C4D-D445-4235-8203-125570757FF9}" type="datetime1">
              <a:rPr lang="en-US" smtClean="0"/>
              <a:t>4/26/2024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ADCDC44-1AA5-4AAE-90E7-F383C74E64B5}"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C7D69F7-A796-40BE-B3EB-E816F74C7D12}" type="datetime1">
              <a:rPr lang="en-US" smtClean="0"/>
              <a:t>4/26/2024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872AB37C-D2AC-4E1F-9221-9A3FABC323D9}" type="datetime1">
              <a:rPr lang="en-US" smtClean="0"/>
              <a:t>4/26/2024</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5880352-DD84-4B25-A38E-5DA11F35E41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Development Lifecycle (SDLC)</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5880352-DD84-4B25-A38E-5DA11F35E419}" type="slidenum">
              <a:rPr lang="en-US" smtClean="0"/>
              <a:t>1</a:t>
            </a:fld>
            <a:endParaRPr lang="en-US"/>
          </a:p>
        </p:txBody>
      </p:sp>
    </p:spTree>
    <p:extLst>
      <p:ext uri="{BB962C8B-B14F-4D97-AF65-F5344CB8AC3E}">
        <p14:creationId xmlns:p14="http://schemas.microsoft.com/office/powerpoint/2010/main" val="14201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Disadvantages</a:t>
            </a:r>
            <a:endParaRPr lang="en-US" dirty="0"/>
          </a:p>
        </p:txBody>
      </p:sp>
      <p:sp>
        <p:nvSpPr>
          <p:cNvPr id="3" name="Content Placeholder 2"/>
          <p:cNvSpPr>
            <a:spLocks noGrp="1"/>
          </p:cNvSpPr>
          <p:nvPr>
            <p:ph idx="1"/>
          </p:nvPr>
        </p:nvSpPr>
        <p:spPr/>
        <p:txBody>
          <a:bodyPr/>
          <a:lstStyle/>
          <a:p>
            <a:r>
              <a:rPr lang="en-US" sz="2000" dirty="0"/>
              <a:t>No working software is produced until late during the life cycle.</a:t>
            </a:r>
          </a:p>
          <a:p>
            <a:r>
              <a:rPr lang="en-US" sz="2000" dirty="0"/>
              <a:t>Not a good model for complex and object-oriented projects.</a:t>
            </a:r>
          </a:p>
          <a:p>
            <a:r>
              <a:rPr lang="en-US" sz="2000" dirty="0"/>
              <a:t>Poor model for long and ongoing projects.</a:t>
            </a:r>
          </a:p>
          <a:p>
            <a:r>
              <a:rPr lang="en-US" sz="2000" dirty="0"/>
              <a:t>Not suitable for the projects where requirements are at a moderate to high risk of changing. </a:t>
            </a:r>
          </a:p>
          <a:p>
            <a:r>
              <a:rPr lang="en-US" sz="2000" dirty="0"/>
              <a:t>So, risk and uncertainty is high with this process model.</a:t>
            </a:r>
          </a:p>
          <a:p>
            <a:r>
              <a:rPr lang="en-US" sz="2000" dirty="0"/>
              <a:t>It is difficult to measure progress within stages.</a:t>
            </a:r>
          </a:p>
          <a:p>
            <a:r>
              <a:rPr lang="en-US" sz="2000" dirty="0"/>
              <a:t>Cannot accommodate changing requirements.</a:t>
            </a:r>
          </a:p>
          <a:p>
            <a:r>
              <a:rPr lang="en-US" sz="2000" dirty="0"/>
              <a:t>Adjusting scope during the life cycle can end a project.</a:t>
            </a:r>
          </a:p>
          <a:p>
            <a:r>
              <a:rPr lang="en-US" sz="2000" dirty="0"/>
              <a:t>Integration is done as a "big-bang. at the very end, which doesn't allow identifying any technological or business bottleneck or challenges early.</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10</a:t>
            </a:fld>
            <a:endParaRPr lang="en-US"/>
          </a:p>
        </p:txBody>
      </p:sp>
    </p:spTree>
    <p:extLst>
      <p:ext uri="{BB962C8B-B14F-4D97-AF65-F5344CB8AC3E}">
        <p14:creationId xmlns:p14="http://schemas.microsoft.com/office/powerpoint/2010/main" val="24242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1D2D-2E1B-9E20-5E4A-7ECA69B2AEB8}"/>
              </a:ext>
            </a:extLst>
          </p:cNvPr>
          <p:cNvSpPr>
            <a:spLocks noGrp="1"/>
          </p:cNvSpPr>
          <p:nvPr>
            <p:ph type="title"/>
          </p:nvPr>
        </p:nvSpPr>
        <p:spPr/>
        <p:txBody>
          <a:bodyPr/>
          <a:lstStyle/>
          <a:p>
            <a:r>
              <a:rPr lang="en-US" dirty="0"/>
              <a:t>V-Model</a:t>
            </a:r>
          </a:p>
        </p:txBody>
      </p:sp>
      <p:sp>
        <p:nvSpPr>
          <p:cNvPr id="3" name="Content Placeholder 2">
            <a:extLst>
              <a:ext uri="{FF2B5EF4-FFF2-40B4-BE49-F238E27FC236}">
                <a16:creationId xmlns:a16="http://schemas.microsoft.com/office/drawing/2014/main" id="{694667AE-6798-154D-11B4-67E08F6B43D0}"/>
              </a:ext>
            </a:extLst>
          </p:cNvPr>
          <p:cNvSpPr>
            <a:spLocks noGrp="1"/>
          </p:cNvSpPr>
          <p:nvPr>
            <p:ph idx="1"/>
          </p:nvPr>
        </p:nvSpPr>
        <p:spPr>
          <a:xfrm>
            <a:off x="457200" y="1719263"/>
            <a:ext cx="8458200" cy="4411662"/>
          </a:xfrm>
        </p:spPr>
        <p:txBody>
          <a:bodyPr/>
          <a:lstStyle/>
          <a:p>
            <a:r>
              <a:rPr lang="en-US" sz="2400" dirty="0"/>
              <a:t>The V-model is an SDLC model where execution of processes happens in a sequential manner in a V-shape. </a:t>
            </a:r>
          </a:p>
          <a:p>
            <a:r>
              <a:rPr lang="en-US" sz="2400" dirty="0"/>
              <a:t>It is also known as Verification and Validation model.</a:t>
            </a:r>
          </a:p>
          <a:p>
            <a:r>
              <a:rPr lang="en-US" sz="2400" dirty="0"/>
              <a:t>The V-Model is an extension of the waterfall model and is based on the association of a testing phase for each corresponding development stage. </a:t>
            </a:r>
          </a:p>
          <a:p>
            <a:r>
              <a:rPr lang="en-US" sz="2400" dirty="0"/>
              <a:t>This means that for every single phase in the development cycle, there is a directly associated testing phase. </a:t>
            </a:r>
          </a:p>
          <a:p>
            <a:r>
              <a:rPr lang="en-US" sz="2400" dirty="0"/>
              <a:t>This is a highly-disciplined model and the next phase starts only after completion of the previous phase.</a:t>
            </a:r>
          </a:p>
        </p:txBody>
      </p:sp>
      <p:sp>
        <p:nvSpPr>
          <p:cNvPr id="4" name="Slide Number Placeholder 3">
            <a:extLst>
              <a:ext uri="{FF2B5EF4-FFF2-40B4-BE49-F238E27FC236}">
                <a16:creationId xmlns:a16="http://schemas.microsoft.com/office/drawing/2014/main" id="{4F70078E-1A63-398B-EA6B-5A2BF858C3F1}"/>
              </a:ext>
            </a:extLst>
          </p:cNvPr>
          <p:cNvSpPr>
            <a:spLocks noGrp="1"/>
          </p:cNvSpPr>
          <p:nvPr>
            <p:ph type="sldNum" sz="quarter" idx="12"/>
          </p:nvPr>
        </p:nvSpPr>
        <p:spPr/>
        <p:txBody>
          <a:bodyPr/>
          <a:lstStyle/>
          <a:p>
            <a:fld id="{15880352-DD84-4B25-A38E-5DA11F35E419}" type="slidenum">
              <a:rPr lang="en-US" smtClean="0"/>
              <a:t>11</a:t>
            </a:fld>
            <a:endParaRPr lang="en-US"/>
          </a:p>
        </p:txBody>
      </p:sp>
    </p:spTree>
    <p:extLst>
      <p:ext uri="{BB962C8B-B14F-4D97-AF65-F5344CB8AC3E}">
        <p14:creationId xmlns:p14="http://schemas.microsoft.com/office/powerpoint/2010/main" val="165511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DC86-202B-79FE-39DF-9FAC22B8AA55}"/>
              </a:ext>
            </a:extLst>
          </p:cNvPr>
          <p:cNvSpPr>
            <a:spLocks noGrp="1"/>
          </p:cNvSpPr>
          <p:nvPr>
            <p:ph type="title"/>
          </p:nvPr>
        </p:nvSpPr>
        <p:spPr/>
        <p:txBody>
          <a:bodyPr/>
          <a:lstStyle/>
          <a:p>
            <a:r>
              <a:rPr lang="en-US" dirty="0"/>
              <a:t>V-Model - Design</a:t>
            </a:r>
          </a:p>
        </p:txBody>
      </p:sp>
      <p:sp>
        <p:nvSpPr>
          <p:cNvPr id="3" name="Content Placeholder 2">
            <a:extLst>
              <a:ext uri="{FF2B5EF4-FFF2-40B4-BE49-F238E27FC236}">
                <a16:creationId xmlns:a16="http://schemas.microsoft.com/office/drawing/2014/main" id="{82A045A6-C5B5-FFF8-B6D0-6811F4F954B9}"/>
              </a:ext>
            </a:extLst>
          </p:cNvPr>
          <p:cNvSpPr>
            <a:spLocks noGrp="1"/>
          </p:cNvSpPr>
          <p:nvPr>
            <p:ph idx="1"/>
          </p:nvPr>
        </p:nvSpPr>
        <p:spPr>
          <a:xfrm>
            <a:off x="457200" y="1719263"/>
            <a:ext cx="4114800" cy="4411662"/>
          </a:xfrm>
        </p:spPr>
        <p:txBody>
          <a:bodyPr/>
          <a:lstStyle/>
          <a:p>
            <a:r>
              <a:rPr lang="en-US" sz="2400" dirty="0"/>
              <a:t>Under the V-Model, the corresponding testing phase of the development phase is planned in parallel. </a:t>
            </a:r>
          </a:p>
          <a:p>
            <a:r>
              <a:rPr lang="en-US" sz="2400" dirty="0"/>
              <a:t>So, there are Verification phases on one side of the ‘V’ and Validation phases on the other side. </a:t>
            </a:r>
          </a:p>
          <a:p>
            <a:r>
              <a:rPr lang="en-US" sz="2400" dirty="0"/>
              <a:t>The Coding Phase joins the two sides of the </a:t>
            </a:r>
            <a:br>
              <a:rPr lang="en-US" sz="2400" dirty="0"/>
            </a:br>
            <a:r>
              <a:rPr lang="en-US" sz="2400" dirty="0"/>
              <a:t>V-Model.</a:t>
            </a:r>
          </a:p>
        </p:txBody>
      </p:sp>
      <p:sp>
        <p:nvSpPr>
          <p:cNvPr id="4" name="Slide Number Placeholder 3">
            <a:extLst>
              <a:ext uri="{FF2B5EF4-FFF2-40B4-BE49-F238E27FC236}">
                <a16:creationId xmlns:a16="http://schemas.microsoft.com/office/drawing/2014/main" id="{C2F8B93E-989B-0064-E1FC-01CEE113FC22}"/>
              </a:ext>
            </a:extLst>
          </p:cNvPr>
          <p:cNvSpPr>
            <a:spLocks noGrp="1"/>
          </p:cNvSpPr>
          <p:nvPr>
            <p:ph type="sldNum" sz="quarter" idx="12"/>
          </p:nvPr>
        </p:nvSpPr>
        <p:spPr/>
        <p:txBody>
          <a:bodyPr/>
          <a:lstStyle/>
          <a:p>
            <a:fld id="{15880352-DD84-4B25-A38E-5DA11F35E419}" type="slidenum">
              <a:rPr lang="en-US" smtClean="0"/>
              <a:t>12</a:t>
            </a:fld>
            <a:endParaRPr lang="en-US"/>
          </a:p>
        </p:txBody>
      </p:sp>
      <p:pic>
        <p:nvPicPr>
          <p:cNvPr id="5" name="Picture 4">
            <a:extLst>
              <a:ext uri="{FF2B5EF4-FFF2-40B4-BE49-F238E27FC236}">
                <a16:creationId xmlns:a16="http://schemas.microsoft.com/office/drawing/2014/main" id="{4D9A7A0B-B46B-4DAF-F63A-3815AF1C8347}"/>
              </a:ext>
            </a:extLst>
          </p:cNvPr>
          <p:cNvPicPr>
            <a:picLocks noChangeAspect="1"/>
          </p:cNvPicPr>
          <p:nvPr/>
        </p:nvPicPr>
        <p:blipFill>
          <a:blip r:embed="rId2"/>
          <a:stretch>
            <a:fillRect/>
          </a:stretch>
        </p:blipFill>
        <p:spPr>
          <a:xfrm>
            <a:off x="4629150" y="1751920"/>
            <a:ext cx="4210050" cy="4648880"/>
          </a:xfrm>
          <a:prstGeom prst="rect">
            <a:avLst/>
          </a:prstGeom>
        </p:spPr>
      </p:pic>
    </p:spTree>
    <p:extLst>
      <p:ext uri="{BB962C8B-B14F-4D97-AF65-F5344CB8AC3E}">
        <p14:creationId xmlns:p14="http://schemas.microsoft.com/office/powerpoint/2010/main" val="516635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 Term Definitions</a:t>
            </a:r>
          </a:p>
        </p:txBody>
      </p:sp>
      <p:sp>
        <p:nvSpPr>
          <p:cNvPr id="3" name="Content Placeholder 2"/>
          <p:cNvSpPr>
            <a:spLocks noGrp="1"/>
          </p:cNvSpPr>
          <p:nvPr>
            <p:ph idx="1"/>
          </p:nvPr>
        </p:nvSpPr>
        <p:spPr/>
        <p:txBody>
          <a:bodyPr/>
          <a:lstStyle/>
          <a:p>
            <a:r>
              <a:rPr lang="en-US" sz="2000" b="1" dirty="0"/>
              <a:t>User Story</a:t>
            </a:r>
            <a:r>
              <a:rPr lang="en-US" sz="2000" dirty="0"/>
              <a:t>: An individual feature of/requirement for a project in Agile development.</a:t>
            </a:r>
          </a:p>
          <a:p>
            <a:r>
              <a:rPr lang="en-US" sz="2000" b="1" dirty="0"/>
              <a:t>Epic</a:t>
            </a:r>
            <a:r>
              <a:rPr lang="en-US" sz="2000" dirty="0"/>
              <a:t>: A group of related features that is broken down into multiple user stories.</a:t>
            </a:r>
          </a:p>
          <a:p>
            <a:r>
              <a:rPr lang="en-US" sz="2000" b="1" dirty="0"/>
              <a:t>Story Point</a:t>
            </a:r>
            <a:r>
              <a:rPr lang="en-US" sz="2000" dirty="0"/>
              <a:t>: A level of difficulty assigned to a user story through use of a sequence of numbers that increase with increasing difficulty.</a:t>
            </a:r>
          </a:p>
          <a:p>
            <a:r>
              <a:rPr lang="en-US" sz="2000" b="1" dirty="0"/>
              <a:t>Sprint</a:t>
            </a:r>
            <a:r>
              <a:rPr lang="en-US" sz="2000" dirty="0"/>
              <a:t>: A brief period of development (almost always less than four weeks, sometimes as short as one week) generally culminating in a release of related features.</a:t>
            </a:r>
          </a:p>
          <a:p>
            <a:r>
              <a:rPr lang="en-US" sz="2000" b="1" dirty="0"/>
              <a:t>Velocity</a:t>
            </a:r>
            <a:r>
              <a:rPr lang="en-US" sz="2000" dirty="0"/>
              <a:t>: The sum of story points of all user stories completed during a sprint. Velocity allows Agile teams to more accurately predict how many user stories can be completed in future sprints.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13</a:t>
            </a:fld>
            <a:endParaRPr lang="en-US"/>
          </a:p>
        </p:txBody>
      </p:sp>
    </p:spTree>
    <p:extLst>
      <p:ext uri="{BB962C8B-B14F-4D97-AF65-F5344CB8AC3E}">
        <p14:creationId xmlns:p14="http://schemas.microsoft.com/office/powerpoint/2010/main" val="99909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Overview</a:t>
            </a:r>
          </a:p>
        </p:txBody>
      </p:sp>
      <p:sp>
        <p:nvSpPr>
          <p:cNvPr id="3" name="Content Placeholder 2"/>
          <p:cNvSpPr>
            <a:spLocks noGrp="1"/>
          </p:cNvSpPr>
          <p:nvPr>
            <p:ph idx="1"/>
          </p:nvPr>
        </p:nvSpPr>
        <p:spPr/>
        <p:txBody>
          <a:bodyPr/>
          <a:lstStyle/>
          <a:p>
            <a:r>
              <a:rPr lang="en-US" sz="2000" dirty="0"/>
              <a:t>Agile SDLC model is a combination of iterative and incremental process models with focus on process adaptability and customer satisfaction by rapid delivery of working software product. </a:t>
            </a:r>
          </a:p>
          <a:p>
            <a:r>
              <a:rPr lang="en-US" sz="2000" dirty="0"/>
              <a:t>Agile Methods break the product into small incremental builds. </a:t>
            </a:r>
          </a:p>
          <a:p>
            <a:r>
              <a:rPr lang="en-US" sz="2000" dirty="0"/>
              <a:t>These builds are provided in iterations. </a:t>
            </a:r>
          </a:p>
          <a:p>
            <a:r>
              <a:rPr lang="en-US" sz="2000" dirty="0"/>
              <a:t>Each iteration typically lasts from about one to three weeks. </a:t>
            </a:r>
          </a:p>
          <a:p>
            <a:r>
              <a:rPr lang="en-US" sz="2000" dirty="0"/>
              <a:t>Every iteration involves cross functional teams working simultaneously on various areas like −</a:t>
            </a:r>
          </a:p>
          <a:p>
            <a:pPr lvl="1"/>
            <a:r>
              <a:rPr lang="en-US" sz="1600" dirty="0"/>
              <a:t>Planning</a:t>
            </a:r>
          </a:p>
          <a:p>
            <a:pPr lvl="1"/>
            <a:r>
              <a:rPr lang="en-US" sz="1600" dirty="0"/>
              <a:t>Requirements Analysis</a:t>
            </a:r>
          </a:p>
          <a:p>
            <a:pPr lvl="1"/>
            <a:r>
              <a:rPr lang="en-US" sz="1600" dirty="0"/>
              <a:t>Design</a:t>
            </a:r>
          </a:p>
          <a:p>
            <a:pPr lvl="1"/>
            <a:r>
              <a:rPr lang="en-US" sz="1600" dirty="0"/>
              <a:t>Coding</a:t>
            </a:r>
          </a:p>
          <a:p>
            <a:pPr lvl="1"/>
            <a:r>
              <a:rPr lang="en-US" sz="1600" dirty="0"/>
              <a:t>Unit Testing and</a:t>
            </a:r>
          </a:p>
          <a:p>
            <a:pPr lvl="1"/>
            <a:r>
              <a:rPr lang="en-US" sz="1600" dirty="0"/>
              <a:t>Acceptance Testing.</a:t>
            </a:r>
          </a:p>
          <a:p>
            <a:pPr lvl="1"/>
            <a:r>
              <a:rPr lang="en-US" sz="1600" dirty="0"/>
              <a:t>At the end of the iteration, a working product is displayed to the customer and important stakeholders.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14</a:t>
            </a:fld>
            <a:endParaRPr lang="en-US"/>
          </a:p>
        </p:txBody>
      </p:sp>
    </p:spTree>
    <p:extLst>
      <p:ext uri="{BB962C8B-B14F-4D97-AF65-F5344CB8AC3E}">
        <p14:creationId xmlns:p14="http://schemas.microsoft.com/office/powerpoint/2010/main" val="169397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sp>
        <p:nvSpPr>
          <p:cNvPr id="3" name="Content Placeholder 2"/>
          <p:cNvSpPr>
            <a:spLocks noGrp="1"/>
          </p:cNvSpPr>
          <p:nvPr>
            <p:ph idx="1"/>
          </p:nvPr>
        </p:nvSpPr>
        <p:spPr/>
        <p:txBody>
          <a:bodyPr/>
          <a:lstStyle/>
          <a:p>
            <a:r>
              <a:rPr lang="en-US" sz="2400" dirty="0"/>
              <a:t>Agile model believes that every project needs to be handled differently and the existing methods need to be tailored to best suit the project requirements. </a:t>
            </a:r>
          </a:p>
          <a:p>
            <a:r>
              <a:rPr lang="en-US" sz="2400" dirty="0"/>
              <a:t>In Agile, the tasks are divided into time boxes (small time frames) to deliver specific features for a release.</a:t>
            </a:r>
          </a:p>
          <a:p>
            <a:r>
              <a:rPr lang="en-US" sz="2400" dirty="0"/>
              <a:t>Iterative approach is taken and working software build is delivered after each iteration. </a:t>
            </a:r>
          </a:p>
          <a:p>
            <a:r>
              <a:rPr lang="en-US" sz="2400" dirty="0"/>
              <a:t>Each build is incremental in terms of features; the final build holds all the features required by the customer.</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15</a:t>
            </a:fld>
            <a:endParaRPr lang="en-US"/>
          </a:p>
        </p:txBody>
      </p:sp>
    </p:spTree>
    <p:extLst>
      <p:ext uri="{BB962C8B-B14F-4D97-AF65-F5344CB8AC3E}">
        <p14:creationId xmlns:p14="http://schemas.microsoft.com/office/powerpoint/2010/main" val="284013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796256"/>
            <a:ext cx="57150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16</a:t>
            </a:fld>
            <a:endParaRPr lang="en-US"/>
          </a:p>
        </p:txBody>
      </p:sp>
    </p:spTree>
    <p:extLst>
      <p:ext uri="{BB962C8B-B14F-4D97-AF65-F5344CB8AC3E}">
        <p14:creationId xmlns:p14="http://schemas.microsoft.com/office/powerpoint/2010/main" val="384775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Agile Model</a:t>
            </a:r>
          </a:p>
        </p:txBody>
      </p:sp>
      <p:sp>
        <p:nvSpPr>
          <p:cNvPr id="3" name="Content Placeholder 2"/>
          <p:cNvSpPr>
            <a:spLocks noGrp="1"/>
          </p:cNvSpPr>
          <p:nvPr>
            <p:ph idx="1"/>
          </p:nvPr>
        </p:nvSpPr>
        <p:spPr/>
        <p:txBody>
          <a:bodyPr/>
          <a:lstStyle/>
          <a:p>
            <a:r>
              <a:rPr lang="en-US" sz="2400" dirty="0"/>
              <a:t>The Agile thought process had started early in the software development and started becoming popular with time due to its flexibility and adaptability.</a:t>
            </a:r>
          </a:p>
          <a:p>
            <a:r>
              <a:rPr lang="en-US" sz="2400" dirty="0"/>
              <a:t>The most popular Agile methods include Rational Unified Process (1994), Scrum (1995), Crystal Clear, Extreme Programming (1996), Adaptive Software Development, Feature Driven Development, and Dynamic Systems Development Method (DSDM) (1995). </a:t>
            </a:r>
          </a:p>
          <a:p>
            <a:r>
              <a:rPr lang="en-US" sz="2400" dirty="0"/>
              <a:t>These are now collectively referred to as Agile Methodologies, after the Agile Manifesto was published in 2001.</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17</a:t>
            </a:fld>
            <a:endParaRPr lang="en-US"/>
          </a:p>
        </p:txBody>
      </p:sp>
    </p:spTree>
    <p:extLst>
      <p:ext uri="{BB962C8B-B14F-4D97-AF65-F5344CB8AC3E}">
        <p14:creationId xmlns:p14="http://schemas.microsoft.com/office/powerpoint/2010/main" val="3726327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principles</a:t>
            </a:r>
          </a:p>
        </p:txBody>
      </p:sp>
      <p:sp>
        <p:nvSpPr>
          <p:cNvPr id="3" name="Content Placeholder 2"/>
          <p:cNvSpPr>
            <a:spLocks noGrp="1"/>
          </p:cNvSpPr>
          <p:nvPr>
            <p:ph idx="1"/>
          </p:nvPr>
        </p:nvSpPr>
        <p:spPr/>
        <p:txBody>
          <a:bodyPr/>
          <a:lstStyle/>
          <a:p>
            <a:r>
              <a:rPr lang="en-US" sz="2000" b="1" dirty="0">
                <a:solidFill>
                  <a:srgbClr val="FF0000"/>
                </a:solidFill>
              </a:rPr>
              <a:t>Individuals and interactions </a:t>
            </a:r>
            <a:r>
              <a:rPr lang="en-US" sz="2000" dirty="0"/>
              <a:t>− In Agile development, self-organization and motivation are important, as are interactions like co-location and pair programming.</a:t>
            </a:r>
          </a:p>
          <a:p>
            <a:r>
              <a:rPr lang="en-US" sz="2000" b="1" dirty="0">
                <a:solidFill>
                  <a:srgbClr val="FF0000"/>
                </a:solidFill>
              </a:rPr>
              <a:t>Working software </a:t>
            </a:r>
            <a:r>
              <a:rPr lang="en-US" sz="2000" dirty="0"/>
              <a:t>− Demo working software is considered the best means of communication with the customers to understand their requirements, instead of just depending on documentation.</a:t>
            </a:r>
          </a:p>
          <a:p>
            <a:r>
              <a:rPr lang="en-US" sz="2000" b="1" dirty="0">
                <a:solidFill>
                  <a:srgbClr val="FF0000"/>
                </a:solidFill>
              </a:rPr>
              <a:t>Customer collaboration </a:t>
            </a:r>
            <a:r>
              <a:rPr lang="en-US" sz="2000" dirty="0"/>
              <a:t>− As the requirements cannot be gathered completely in the beginning of the project due to various factors, continuous customer interaction is very important to get proper product requirements.</a:t>
            </a:r>
          </a:p>
          <a:p>
            <a:r>
              <a:rPr lang="en-US" sz="2000" b="1" dirty="0">
                <a:solidFill>
                  <a:srgbClr val="FF0000"/>
                </a:solidFill>
              </a:rPr>
              <a:t>Responding to change </a:t>
            </a:r>
            <a:r>
              <a:rPr lang="en-US" sz="2000" dirty="0"/>
              <a:t>− Agile Development is focused on quick responses to change and continuous development.</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18</a:t>
            </a:fld>
            <a:endParaRPr lang="en-US"/>
          </a:p>
        </p:txBody>
      </p:sp>
    </p:spTree>
    <p:extLst>
      <p:ext uri="{BB962C8B-B14F-4D97-AF65-F5344CB8AC3E}">
        <p14:creationId xmlns:p14="http://schemas.microsoft.com/office/powerpoint/2010/main" val="31549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400" dirty="0"/>
              <a:t>Agile is based on the adaptive software development methods, whereas the traditional SDLC models like the waterfall model is based on a predictive approach. </a:t>
            </a:r>
          </a:p>
          <a:p>
            <a:r>
              <a:rPr lang="en-US" sz="2400" dirty="0"/>
              <a:t>Predictive teams in the traditional SDLC models usually work with detailed planning and have a complete forecast of the exact tasks and features to be delivered in the next few months or during the product life cycle.</a:t>
            </a:r>
          </a:p>
          <a:p>
            <a:r>
              <a:rPr lang="en-US" sz="2400" dirty="0"/>
              <a:t>Predictive methods entirely depend on the requirement analysis and planning done in the beginning of cycle. </a:t>
            </a:r>
          </a:p>
          <a:p>
            <a:r>
              <a:rPr lang="en-US" sz="2400" dirty="0"/>
              <a:t>Any changes to be incorporated go through a strict change control management and prioritization.</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19</a:t>
            </a:fld>
            <a:endParaRPr lang="en-US"/>
          </a:p>
        </p:txBody>
      </p:sp>
    </p:spTree>
    <p:extLst>
      <p:ext uri="{BB962C8B-B14F-4D97-AF65-F5344CB8AC3E}">
        <p14:creationId xmlns:p14="http://schemas.microsoft.com/office/powerpoint/2010/main" val="118242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Software Development Life Cycle (SDLC)</a:t>
            </a:r>
            <a:endParaRPr lang="en-US" sz="3600" dirty="0"/>
          </a:p>
        </p:txBody>
      </p:sp>
      <p:sp>
        <p:nvSpPr>
          <p:cNvPr id="3" name="Content Placeholder 2"/>
          <p:cNvSpPr>
            <a:spLocks noGrp="1"/>
          </p:cNvSpPr>
          <p:nvPr>
            <p:ph idx="1"/>
          </p:nvPr>
        </p:nvSpPr>
        <p:spPr/>
        <p:txBody>
          <a:bodyPr/>
          <a:lstStyle/>
          <a:p>
            <a:r>
              <a:rPr lang="en-US" sz="2000" dirty="0"/>
              <a:t>Software Development Life Cycle (SDLC) is a process used by the software industry to design, develop and test high quality software. </a:t>
            </a:r>
          </a:p>
          <a:p>
            <a:r>
              <a:rPr lang="en-US" sz="2000" dirty="0"/>
              <a:t>The SDLC aims to produce a high-quality software that meets or exceeds customer expectations, reaches completion within times and cost estimates.</a:t>
            </a:r>
          </a:p>
          <a:p>
            <a:r>
              <a:rPr lang="en-US" sz="2000" dirty="0"/>
              <a:t>SDLC is the acronym of Software Development Life Cycle.</a:t>
            </a:r>
          </a:p>
          <a:p>
            <a:r>
              <a:rPr lang="en-US" sz="2000" dirty="0"/>
              <a:t>It is also called as Software Development Process.</a:t>
            </a:r>
          </a:p>
          <a:p>
            <a:r>
              <a:rPr lang="en-US" sz="2000" dirty="0"/>
              <a:t>SDLC is a framework defining tasks performed at each step in the software development process.</a:t>
            </a:r>
          </a:p>
          <a:p>
            <a:r>
              <a:rPr lang="en-US" sz="2000" dirty="0"/>
              <a:t>ISO/IEC 12207 is an international standard for software life-cycle processes. It aims to be the standard that defines all the tasks required for developing and maintaining software.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a:t>
            </a:fld>
            <a:endParaRPr lang="en-US"/>
          </a:p>
        </p:txBody>
      </p:sp>
    </p:spTree>
    <p:extLst>
      <p:ext uri="{BB962C8B-B14F-4D97-AF65-F5344CB8AC3E}">
        <p14:creationId xmlns:p14="http://schemas.microsoft.com/office/powerpoint/2010/main" val="424294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000" dirty="0"/>
              <a:t>Agile uses an adaptive approach where there is no detailed planning and there is clarity on future tasks only in respect of what features need to be developed. </a:t>
            </a:r>
          </a:p>
          <a:p>
            <a:r>
              <a:rPr lang="en-US" sz="2000" dirty="0"/>
              <a:t>There is feature driven development and the team adapts to the changing product requirements dynamically. </a:t>
            </a:r>
          </a:p>
          <a:p>
            <a:r>
              <a:rPr lang="en-US" sz="2000" dirty="0"/>
              <a:t>The product is tested very frequently, through the release iterations, minimizing the risk of any major failures in the future.</a:t>
            </a:r>
          </a:p>
          <a:p>
            <a:r>
              <a:rPr lang="en-US" sz="2000" dirty="0"/>
              <a:t>Customer Interaction is the backbone of this Agile methodology, and open communication with minimum documentation are the typical features of Agile development environment. </a:t>
            </a:r>
          </a:p>
          <a:p>
            <a:r>
              <a:rPr lang="en-US" sz="2000" dirty="0"/>
              <a:t>The agile teams work in close collaboration with each other and are most often located in the same geographical location.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20</a:t>
            </a:fld>
            <a:endParaRPr lang="en-US"/>
          </a:p>
        </p:txBody>
      </p:sp>
    </p:spTree>
    <p:extLst>
      <p:ext uri="{BB962C8B-B14F-4D97-AF65-F5344CB8AC3E}">
        <p14:creationId xmlns:p14="http://schemas.microsoft.com/office/powerpoint/2010/main" val="126703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Agile Model </a:t>
            </a:r>
          </a:p>
        </p:txBody>
      </p:sp>
      <p:sp>
        <p:nvSpPr>
          <p:cNvPr id="3" name="Content Placeholder 2"/>
          <p:cNvSpPr>
            <a:spLocks noGrp="1"/>
          </p:cNvSpPr>
          <p:nvPr>
            <p:ph idx="1"/>
          </p:nvPr>
        </p:nvSpPr>
        <p:spPr/>
        <p:txBody>
          <a:bodyPr/>
          <a:lstStyle/>
          <a:p>
            <a:r>
              <a:rPr lang="en-US" sz="2000" dirty="0"/>
              <a:t>Is a very realistic approach to software development</a:t>
            </a:r>
          </a:p>
          <a:p>
            <a:r>
              <a:rPr lang="en-US" sz="2000" dirty="0"/>
              <a:t>Promotes teamwork and cross training.</a:t>
            </a:r>
          </a:p>
          <a:p>
            <a:r>
              <a:rPr lang="en-US" sz="2000" dirty="0"/>
              <a:t>Functionality can be developed rapidly and demonstrated.</a:t>
            </a:r>
          </a:p>
          <a:p>
            <a:r>
              <a:rPr lang="en-US" sz="2000" dirty="0"/>
              <a:t>Resource requirements are minimum.</a:t>
            </a:r>
          </a:p>
          <a:p>
            <a:r>
              <a:rPr lang="en-US" sz="2000" dirty="0"/>
              <a:t>Suitable for fixed or changing requirements</a:t>
            </a:r>
          </a:p>
          <a:p>
            <a:r>
              <a:rPr lang="en-US" sz="2000" dirty="0"/>
              <a:t>Delivers early partial working solutions.</a:t>
            </a:r>
          </a:p>
          <a:p>
            <a:r>
              <a:rPr lang="en-US" sz="2000" dirty="0"/>
              <a:t>Good model for environments that change steadily.</a:t>
            </a:r>
          </a:p>
          <a:p>
            <a:r>
              <a:rPr lang="en-US" sz="2000" dirty="0"/>
              <a:t>Minimal rules, documentation easily employed.</a:t>
            </a:r>
          </a:p>
          <a:p>
            <a:r>
              <a:rPr lang="en-US" sz="2000" dirty="0"/>
              <a:t>Enables concurrent development and delivery within an overall planned context.</a:t>
            </a:r>
          </a:p>
          <a:p>
            <a:r>
              <a:rPr lang="en-US" sz="2000" dirty="0"/>
              <a:t>Little or no planning required.</a:t>
            </a:r>
          </a:p>
          <a:p>
            <a:r>
              <a:rPr lang="en-US" sz="2000" dirty="0"/>
              <a:t>Easy to manage.</a:t>
            </a:r>
          </a:p>
          <a:p>
            <a:r>
              <a:rPr lang="en-US" sz="2000" dirty="0"/>
              <a:t>Gives flexibility to developers.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21</a:t>
            </a:fld>
            <a:endParaRPr lang="en-US"/>
          </a:p>
        </p:txBody>
      </p:sp>
    </p:spTree>
    <p:extLst>
      <p:ext uri="{BB962C8B-B14F-4D97-AF65-F5344CB8AC3E}">
        <p14:creationId xmlns:p14="http://schemas.microsoft.com/office/powerpoint/2010/main" val="145094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Disadvantages of the Agile Model </a:t>
            </a:r>
          </a:p>
        </p:txBody>
      </p:sp>
      <p:sp>
        <p:nvSpPr>
          <p:cNvPr id="3" name="Content Placeholder 2"/>
          <p:cNvSpPr>
            <a:spLocks noGrp="1"/>
          </p:cNvSpPr>
          <p:nvPr>
            <p:ph idx="1"/>
          </p:nvPr>
        </p:nvSpPr>
        <p:spPr/>
        <p:txBody>
          <a:bodyPr/>
          <a:lstStyle/>
          <a:p>
            <a:r>
              <a:rPr lang="en-US" sz="2000" dirty="0"/>
              <a:t>Not suitable for handling complex dependencies.</a:t>
            </a:r>
          </a:p>
          <a:p>
            <a:r>
              <a:rPr lang="en-US" sz="2000" dirty="0"/>
              <a:t>More risk of sustainability, maintainability and extensibility.</a:t>
            </a:r>
          </a:p>
          <a:p>
            <a:r>
              <a:rPr lang="en-US" sz="2000" dirty="0"/>
              <a:t>An overall plan, an agile leader and agile PM practice is a must without which it will not work</a:t>
            </a:r>
          </a:p>
          <a:p>
            <a:r>
              <a:rPr lang="en-US" sz="2000" dirty="0"/>
              <a:t>Strict delivery management dictates the scope, functionality to be delivered, and adjustments to meet the deadlines.</a:t>
            </a:r>
          </a:p>
          <a:p>
            <a:r>
              <a:rPr lang="en-US" sz="2000" dirty="0"/>
              <a:t>Depends heavily on customer interaction, so if the customer is not clear, team can be driven in the wrong direction.</a:t>
            </a:r>
          </a:p>
          <a:p>
            <a:r>
              <a:rPr lang="en-US" sz="2000" dirty="0"/>
              <a:t>There is a very high individual dependency, since there is minimum documentation generated.</a:t>
            </a:r>
          </a:p>
          <a:p>
            <a:r>
              <a:rPr lang="en-US" sz="2000" dirty="0"/>
              <a:t>Transfer of technology to new team members may be quite challenging due to lack of documentation.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22</a:t>
            </a:fld>
            <a:endParaRPr lang="en-US"/>
          </a:p>
        </p:txBody>
      </p:sp>
    </p:spTree>
    <p:extLst>
      <p:ext uri="{BB962C8B-B14F-4D97-AF65-F5344CB8AC3E}">
        <p14:creationId xmlns:p14="http://schemas.microsoft.com/office/powerpoint/2010/main" val="362363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US" sz="2000" dirty="0"/>
              <a:t>Scrum is a framework within which people can address complex adaptive problems, while productively and creatively delivering products of the highest possible value.</a:t>
            </a:r>
          </a:p>
          <a:p>
            <a:r>
              <a:rPr lang="en-US" sz="2000" dirty="0"/>
              <a:t>Scrum is:</a:t>
            </a:r>
          </a:p>
          <a:p>
            <a:pPr lvl="1"/>
            <a:r>
              <a:rPr lang="en-US" sz="1600" dirty="0"/>
              <a:t>A framework</a:t>
            </a:r>
          </a:p>
          <a:p>
            <a:pPr lvl="1"/>
            <a:r>
              <a:rPr lang="en-US" sz="1600" dirty="0"/>
              <a:t>Lightweight</a:t>
            </a:r>
          </a:p>
          <a:p>
            <a:pPr lvl="1"/>
            <a:r>
              <a:rPr lang="en-US" sz="1600" dirty="0"/>
              <a:t>Simple to understand</a:t>
            </a:r>
          </a:p>
          <a:p>
            <a:pPr lvl="1"/>
            <a:r>
              <a:rPr lang="en-US" sz="1600" dirty="0"/>
              <a:t>Difficult to master</a:t>
            </a:r>
          </a:p>
          <a:p>
            <a:r>
              <a:rPr lang="en-US" sz="2000" dirty="0"/>
              <a:t>Scrum is </a:t>
            </a:r>
            <a:r>
              <a:rPr lang="en-US" sz="2000" i="1" dirty="0"/>
              <a:t>not</a:t>
            </a:r>
            <a:r>
              <a:rPr lang="en-US" sz="2000" dirty="0"/>
              <a:t>:</a:t>
            </a:r>
          </a:p>
          <a:p>
            <a:pPr lvl="1"/>
            <a:r>
              <a:rPr lang="en-US" sz="1600" dirty="0"/>
              <a:t>A process</a:t>
            </a:r>
          </a:p>
          <a:p>
            <a:pPr lvl="1"/>
            <a:r>
              <a:rPr lang="en-US" sz="1600" dirty="0"/>
              <a:t>A technique</a:t>
            </a:r>
          </a:p>
          <a:p>
            <a:pPr lvl="1"/>
            <a:r>
              <a:rPr lang="en-US" sz="1600" dirty="0"/>
              <a:t>A definitive method</a:t>
            </a:r>
          </a:p>
          <a:p>
            <a:r>
              <a:rPr lang="en-US" sz="2000" dirty="0"/>
              <a:t>The Scrum framework consists of Scrum Teams and their associated roles, events, artifacts, and rules.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23</a:t>
            </a:fld>
            <a:endParaRPr lang="en-US"/>
          </a:p>
        </p:txBody>
      </p:sp>
    </p:spTree>
    <p:extLst>
      <p:ext uri="{BB962C8B-B14F-4D97-AF65-F5344CB8AC3E}">
        <p14:creationId xmlns:p14="http://schemas.microsoft.com/office/powerpoint/2010/main" val="234619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2443956"/>
            <a:ext cx="73533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24</a:t>
            </a:fld>
            <a:endParaRPr lang="en-US"/>
          </a:p>
        </p:txBody>
      </p:sp>
    </p:spTree>
    <p:extLst>
      <p:ext uri="{BB962C8B-B14F-4D97-AF65-F5344CB8AC3E}">
        <p14:creationId xmlns:p14="http://schemas.microsoft.com/office/powerpoint/2010/main" val="97790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Theory</a:t>
            </a:r>
          </a:p>
        </p:txBody>
      </p:sp>
      <p:sp>
        <p:nvSpPr>
          <p:cNvPr id="3" name="Content Placeholder 2"/>
          <p:cNvSpPr>
            <a:spLocks noGrp="1"/>
          </p:cNvSpPr>
          <p:nvPr>
            <p:ph idx="1"/>
          </p:nvPr>
        </p:nvSpPr>
        <p:spPr/>
        <p:txBody>
          <a:bodyPr/>
          <a:lstStyle/>
          <a:p>
            <a:r>
              <a:rPr lang="en-US" sz="2400" dirty="0"/>
              <a:t>The roots Scrum theory are embedded in empiricism. </a:t>
            </a:r>
          </a:p>
          <a:p>
            <a:r>
              <a:rPr lang="en-US" sz="2400" dirty="0"/>
              <a:t>Empiricism states that all knowledge is derived from sense-experience and our decisions should be based on what is known. </a:t>
            </a:r>
          </a:p>
          <a:p>
            <a:r>
              <a:rPr lang="en-US" sz="2400" dirty="0"/>
              <a:t>Scrum employs an iterative, incremental approach to optimize predictability and control risk.</a:t>
            </a:r>
          </a:p>
          <a:p>
            <a:r>
              <a:rPr lang="en-US" sz="2400" dirty="0"/>
              <a:t>To understand Scrum it is important to understand how the framework implements the three pillars of empirical process control:</a:t>
            </a:r>
          </a:p>
          <a:p>
            <a:pPr lvl="1"/>
            <a:r>
              <a:rPr lang="en-US" sz="2000" dirty="0"/>
              <a:t>Transparency</a:t>
            </a:r>
          </a:p>
          <a:p>
            <a:pPr lvl="1"/>
            <a:r>
              <a:rPr lang="en-US" sz="2000" dirty="0"/>
              <a:t>Inspection</a:t>
            </a:r>
          </a:p>
          <a:p>
            <a:pPr lvl="1"/>
            <a:r>
              <a:rPr lang="en-US" sz="2000" dirty="0"/>
              <a:t>Adaptation</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25</a:t>
            </a:fld>
            <a:endParaRPr lang="en-US"/>
          </a:p>
        </p:txBody>
      </p:sp>
    </p:spTree>
    <p:extLst>
      <p:ext uri="{BB962C8B-B14F-4D97-AF65-F5344CB8AC3E}">
        <p14:creationId xmlns:p14="http://schemas.microsoft.com/office/powerpoint/2010/main" val="194421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a:xfrm>
            <a:off x="457200" y="1719263"/>
            <a:ext cx="8458200" cy="4411662"/>
          </a:xfrm>
        </p:spPr>
        <p:txBody>
          <a:bodyPr/>
          <a:lstStyle/>
          <a:p>
            <a:r>
              <a:rPr lang="en-US" dirty="0"/>
              <a:t>This means that the important aspects of the process must be visible to those responsible for the outcome. </a:t>
            </a:r>
          </a:p>
          <a:p>
            <a:r>
              <a:rPr lang="en-US" dirty="0"/>
              <a:t>The way that we can accomplish this in Scrum:</a:t>
            </a:r>
          </a:p>
          <a:p>
            <a:pPr lvl="1"/>
            <a:r>
              <a:rPr lang="en-US" dirty="0"/>
              <a:t>A common language referring to the process which is shared by all participants</a:t>
            </a:r>
          </a:p>
          <a:p>
            <a:pPr lvl="1"/>
            <a:r>
              <a:rPr lang="en-US" dirty="0"/>
              <a:t>All participants share a common definition of what "done" means.</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26</a:t>
            </a:fld>
            <a:endParaRPr lang="en-US"/>
          </a:p>
        </p:txBody>
      </p:sp>
    </p:spTree>
    <p:extLst>
      <p:ext uri="{BB962C8B-B14F-4D97-AF65-F5344CB8AC3E}">
        <p14:creationId xmlns:p14="http://schemas.microsoft.com/office/powerpoint/2010/main" val="187976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a:t>
            </a:r>
          </a:p>
        </p:txBody>
      </p:sp>
      <p:sp>
        <p:nvSpPr>
          <p:cNvPr id="3" name="Content Placeholder 2"/>
          <p:cNvSpPr>
            <a:spLocks noGrp="1"/>
          </p:cNvSpPr>
          <p:nvPr>
            <p:ph idx="1"/>
          </p:nvPr>
        </p:nvSpPr>
        <p:spPr/>
        <p:txBody>
          <a:bodyPr/>
          <a:lstStyle/>
          <a:p>
            <a:r>
              <a:rPr lang="en-US" dirty="0"/>
              <a:t>Scrum teams must frequently assess the framework's artifacts and overall progress towards a goal to detect undesirable variances. </a:t>
            </a:r>
          </a:p>
          <a:p>
            <a:r>
              <a:rPr lang="en-US" dirty="0"/>
              <a:t>This inspection process should not be so frequent that inspection gets in the way of work.</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27</a:t>
            </a:fld>
            <a:endParaRPr lang="en-US"/>
          </a:p>
        </p:txBody>
      </p:sp>
    </p:spTree>
    <p:extLst>
      <p:ext uri="{BB962C8B-B14F-4D97-AF65-F5344CB8AC3E}">
        <p14:creationId xmlns:p14="http://schemas.microsoft.com/office/powerpoint/2010/main" val="440760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a:t>
            </a:r>
          </a:p>
        </p:txBody>
      </p:sp>
      <p:sp>
        <p:nvSpPr>
          <p:cNvPr id="3" name="Content Placeholder 2"/>
          <p:cNvSpPr>
            <a:spLocks noGrp="1"/>
          </p:cNvSpPr>
          <p:nvPr>
            <p:ph idx="1"/>
          </p:nvPr>
        </p:nvSpPr>
        <p:spPr/>
        <p:txBody>
          <a:bodyPr/>
          <a:lstStyle/>
          <a:p>
            <a:r>
              <a:rPr lang="en-US" sz="2400" dirty="0"/>
              <a:t>In the event that the rate of our progress, or retrospection on a previous sprint, is unsatisfactory, the framework provides mechanisms that help teams adjust any processes related to those goals, which helps to minimize further deviation. </a:t>
            </a:r>
          </a:p>
          <a:p>
            <a:r>
              <a:rPr lang="en-US" sz="2400" dirty="0"/>
              <a:t>Scrum has four formal events that help teams inspect their processes and adapt to change:</a:t>
            </a:r>
          </a:p>
          <a:p>
            <a:pPr lvl="1"/>
            <a:r>
              <a:rPr lang="en-US" sz="2000" dirty="0"/>
              <a:t>Sprint Planning</a:t>
            </a:r>
          </a:p>
          <a:p>
            <a:pPr lvl="1"/>
            <a:r>
              <a:rPr lang="en-US" sz="2000" dirty="0"/>
              <a:t>Daily Scrum</a:t>
            </a:r>
          </a:p>
          <a:p>
            <a:pPr lvl="1"/>
            <a:r>
              <a:rPr lang="en-US" sz="2000" dirty="0"/>
              <a:t>Sprint Review</a:t>
            </a:r>
          </a:p>
          <a:p>
            <a:pPr lvl="1"/>
            <a:r>
              <a:rPr lang="en-US" sz="20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28</a:t>
            </a:fld>
            <a:endParaRPr lang="en-US"/>
          </a:p>
        </p:txBody>
      </p:sp>
    </p:spTree>
    <p:extLst>
      <p:ext uri="{BB962C8B-B14F-4D97-AF65-F5344CB8AC3E}">
        <p14:creationId xmlns:p14="http://schemas.microsoft.com/office/powerpoint/2010/main" val="1586507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Values</a:t>
            </a:r>
          </a:p>
        </p:txBody>
      </p:sp>
      <p:sp>
        <p:nvSpPr>
          <p:cNvPr id="3" name="Content Placeholder 2"/>
          <p:cNvSpPr>
            <a:spLocks noGrp="1"/>
          </p:cNvSpPr>
          <p:nvPr>
            <p:ph idx="1"/>
          </p:nvPr>
        </p:nvSpPr>
        <p:spPr/>
        <p:txBody>
          <a:bodyPr/>
          <a:lstStyle/>
          <a:p>
            <a:pPr marL="0" indent="0">
              <a:buNone/>
            </a:pPr>
            <a:r>
              <a:rPr lang="en-US" sz="2400" dirty="0"/>
              <a:t>Each member of a Scrum Team must embody the five values:</a:t>
            </a:r>
          </a:p>
          <a:p>
            <a:r>
              <a:rPr lang="en-US" sz="2400" dirty="0"/>
              <a:t>Commitment (to achieving the goals of the Scrum Team)</a:t>
            </a:r>
          </a:p>
          <a:p>
            <a:r>
              <a:rPr lang="en-US" sz="2400" dirty="0"/>
              <a:t>Courage (to do the right thing and work on tough problems)</a:t>
            </a:r>
          </a:p>
          <a:p>
            <a:r>
              <a:rPr lang="en-US" sz="2400" dirty="0"/>
              <a:t>Focus (on the work of the Sprint and the goals of the Scrum Team)</a:t>
            </a:r>
          </a:p>
          <a:p>
            <a:r>
              <a:rPr lang="en-US" sz="2400" dirty="0"/>
              <a:t>Openness (about all the work and the challenges with performing the work)</a:t>
            </a:r>
          </a:p>
          <a:p>
            <a:r>
              <a:rPr lang="en-US" sz="2400" dirty="0"/>
              <a:t>Respect (for other members as capable and independent people)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29</a:t>
            </a:fld>
            <a:endParaRPr lang="en-US"/>
          </a:p>
        </p:txBody>
      </p:sp>
    </p:spTree>
    <p:extLst>
      <p:ext uri="{BB962C8B-B14F-4D97-AF65-F5344CB8AC3E}">
        <p14:creationId xmlns:p14="http://schemas.microsoft.com/office/powerpoint/2010/main" val="52774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sp>
        <p:nvSpPr>
          <p:cNvPr id="3" name="Content Placeholder 2"/>
          <p:cNvSpPr>
            <a:spLocks noGrp="1"/>
          </p:cNvSpPr>
          <p:nvPr>
            <p:ph idx="1"/>
          </p:nvPr>
        </p:nvSpPr>
        <p:spPr/>
        <p:txBody>
          <a:bodyPr/>
          <a:lstStyle/>
          <a:p>
            <a:r>
              <a:rPr lang="en-US" sz="2400" dirty="0"/>
              <a:t>SDLC is a process followed for a software project, within a software organization. </a:t>
            </a:r>
          </a:p>
          <a:p>
            <a:r>
              <a:rPr lang="en-US" sz="2400" dirty="0"/>
              <a:t>It consists of a detailed plan describing how to develop, maintain, replace and alter or enhance specific software. </a:t>
            </a:r>
          </a:p>
          <a:p>
            <a:r>
              <a:rPr lang="en-US" sz="2400" dirty="0"/>
              <a:t>The life cycle defines a methodology for improving the quality of software and the overall development process.</a:t>
            </a:r>
          </a:p>
        </p:txBody>
      </p:sp>
      <p:sp>
        <p:nvSpPr>
          <p:cNvPr id="4" name="Slide Number Placeholder 3"/>
          <p:cNvSpPr>
            <a:spLocks noGrp="1"/>
          </p:cNvSpPr>
          <p:nvPr>
            <p:ph type="sldNum" sz="quarter" idx="12"/>
          </p:nvPr>
        </p:nvSpPr>
        <p:spPr/>
        <p:txBody>
          <a:bodyPr/>
          <a:lstStyle/>
          <a:p>
            <a:fld id="{15880352-DD84-4B25-A38E-5DA11F35E419}" type="slidenum">
              <a:rPr lang="en-US" smtClean="0"/>
              <a:t>3</a:t>
            </a:fld>
            <a:endParaRPr lang="en-US"/>
          </a:p>
        </p:txBody>
      </p:sp>
    </p:spTree>
    <p:extLst>
      <p:ext uri="{BB962C8B-B14F-4D97-AF65-F5344CB8AC3E}">
        <p14:creationId xmlns:p14="http://schemas.microsoft.com/office/powerpoint/2010/main" val="303072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 Structure</a:t>
            </a:r>
          </a:p>
        </p:txBody>
      </p:sp>
      <p:sp>
        <p:nvSpPr>
          <p:cNvPr id="3" name="Content Placeholder 2"/>
          <p:cNvSpPr>
            <a:spLocks noGrp="1"/>
          </p:cNvSpPr>
          <p:nvPr>
            <p:ph idx="1"/>
          </p:nvPr>
        </p:nvSpPr>
        <p:spPr/>
        <p:txBody>
          <a:bodyPr/>
          <a:lstStyle/>
          <a:p>
            <a:r>
              <a:rPr lang="en-US" dirty="0"/>
              <a:t>The Product Owner </a:t>
            </a:r>
          </a:p>
          <a:p>
            <a:r>
              <a:rPr lang="en-US" dirty="0"/>
              <a:t>The Development Team </a:t>
            </a:r>
          </a:p>
          <a:p>
            <a:r>
              <a:rPr lang="en-US" dirty="0"/>
              <a:t>Scrum Master</a:t>
            </a:r>
          </a:p>
        </p:txBody>
      </p:sp>
      <p:sp>
        <p:nvSpPr>
          <p:cNvPr id="4" name="Slide Number Placeholder 3"/>
          <p:cNvSpPr>
            <a:spLocks noGrp="1"/>
          </p:cNvSpPr>
          <p:nvPr>
            <p:ph type="sldNum" sz="quarter" idx="12"/>
          </p:nvPr>
        </p:nvSpPr>
        <p:spPr/>
        <p:txBody>
          <a:bodyPr/>
          <a:lstStyle/>
          <a:p>
            <a:fld id="{15880352-DD84-4B25-A38E-5DA11F35E419}" type="slidenum">
              <a:rPr lang="en-US" smtClean="0"/>
              <a:t>30</a:t>
            </a:fld>
            <a:endParaRPr lang="en-US"/>
          </a:p>
        </p:txBody>
      </p:sp>
    </p:spTree>
    <p:extLst>
      <p:ext uri="{BB962C8B-B14F-4D97-AF65-F5344CB8AC3E}">
        <p14:creationId xmlns:p14="http://schemas.microsoft.com/office/powerpoint/2010/main" val="135603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Owner</a:t>
            </a:r>
          </a:p>
        </p:txBody>
      </p:sp>
      <p:sp>
        <p:nvSpPr>
          <p:cNvPr id="3" name="Content Placeholder 2"/>
          <p:cNvSpPr>
            <a:spLocks noGrp="1"/>
          </p:cNvSpPr>
          <p:nvPr>
            <p:ph idx="1"/>
          </p:nvPr>
        </p:nvSpPr>
        <p:spPr/>
        <p:txBody>
          <a:bodyPr/>
          <a:lstStyle/>
          <a:p>
            <a:r>
              <a:rPr lang="en-US" sz="2000" dirty="0"/>
              <a:t>The Product Owner is responsible for maximizing the value of the product resulting from work of the Development Team.</a:t>
            </a:r>
          </a:p>
          <a:p>
            <a:r>
              <a:rPr lang="en-US" sz="2000" dirty="0"/>
              <a:t> How this is done may vary widely across organizations, Scrum Teams, and individuals.</a:t>
            </a:r>
          </a:p>
          <a:p>
            <a:r>
              <a:rPr lang="en-US" sz="2000" dirty="0"/>
              <a:t>The Product Owner is the sole person responsible for managing the Product Backlog. </a:t>
            </a:r>
          </a:p>
          <a:p>
            <a:r>
              <a:rPr lang="en-US" sz="2000" dirty="0"/>
              <a:t>Product Backlog management includes:</a:t>
            </a:r>
          </a:p>
          <a:p>
            <a:r>
              <a:rPr lang="en-US" sz="2000" dirty="0"/>
              <a:t>Clearly expressing Product Backlog items;</a:t>
            </a:r>
          </a:p>
          <a:p>
            <a:r>
              <a:rPr lang="en-US" sz="2000" dirty="0"/>
              <a:t>Ordering the items in the Product Backlog to best achieve goals and missions;</a:t>
            </a:r>
          </a:p>
          <a:p>
            <a:r>
              <a:rPr lang="en-US" sz="2000" dirty="0"/>
              <a:t>Optimizing the value of the work the Development Team performs;</a:t>
            </a:r>
          </a:p>
          <a:p>
            <a:r>
              <a:rPr lang="en-US" sz="2000" dirty="0"/>
              <a:t>Ensuring that the Product Backlog is visible, transparent, and clear to all, and shows what the Scrum Team will work on next; and,</a:t>
            </a:r>
          </a:p>
          <a:p>
            <a:r>
              <a:rPr lang="en-US" sz="2000" dirty="0"/>
              <a:t>Ensuring the Development Team understands items in the Product Backlog to the level needed.</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31</a:t>
            </a:fld>
            <a:endParaRPr lang="en-US"/>
          </a:p>
        </p:txBody>
      </p:sp>
    </p:spTree>
    <p:extLst>
      <p:ext uri="{BB962C8B-B14F-4D97-AF65-F5344CB8AC3E}">
        <p14:creationId xmlns:p14="http://schemas.microsoft.com/office/powerpoint/2010/main" val="1583651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r>
              <a:rPr lang="en-US" sz="2400" dirty="0"/>
              <a:t>The Development Team consists of professionals who do the work of delivering a potentially releasable Increment of "Done" product at the end of each Sprint. </a:t>
            </a:r>
          </a:p>
          <a:p>
            <a:r>
              <a:rPr lang="en-US" sz="2400" dirty="0"/>
              <a:t>A "Done" increment is required at the Sprint Review. Only members of the Development Team create the Increment.</a:t>
            </a:r>
          </a:p>
          <a:p>
            <a:r>
              <a:rPr lang="en-US" sz="2400" dirty="0"/>
              <a:t>Development Teams are structured and empowered by the organization to organize and manage their own work. </a:t>
            </a:r>
          </a:p>
          <a:p>
            <a:r>
              <a:rPr lang="en-US" sz="2400" dirty="0"/>
              <a:t>The resulting synergy optimizes the Development Team’s overall efficiency and effectiveness.</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32</a:t>
            </a:fld>
            <a:endParaRPr lang="en-US"/>
          </a:p>
        </p:txBody>
      </p:sp>
    </p:spTree>
    <p:extLst>
      <p:ext uri="{BB962C8B-B14F-4D97-AF65-F5344CB8AC3E}">
        <p14:creationId xmlns:p14="http://schemas.microsoft.com/office/powerpoint/2010/main" val="2425857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pPr marL="0" indent="0">
              <a:buNone/>
            </a:pPr>
            <a:r>
              <a:rPr lang="en-US" sz="2000" dirty="0"/>
              <a:t>Development Teams have the following characteristics:</a:t>
            </a:r>
          </a:p>
          <a:p>
            <a:r>
              <a:rPr lang="en-US" sz="2000" dirty="0"/>
              <a:t>They are self-organizing. No one (not even the Scrum Master) tells the Development Team how to turn Product Backlog into Increments of potentially releasable functionality;</a:t>
            </a:r>
          </a:p>
          <a:p>
            <a:r>
              <a:rPr lang="en-US" sz="2000" dirty="0"/>
              <a:t>Development Teams are cross-functional, with all the skills as a team necessary to create a product Increment;</a:t>
            </a:r>
          </a:p>
          <a:p>
            <a:r>
              <a:rPr lang="en-US" sz="2000" dirty="0"/>
              <a:t>Scrum recognizes no titles for Development Team members, regardless of the work being performed by the person;</a:t>
            </a:r>
          </a:p>
          <a:p>
            <a:r>
              <a:rPr lang="en-US" sz="2000" dirty="0"/>
              <a:t>Scrum recognizes no sub-teams in the Development Team, regardless of domains that need to be addressed like testing, architecture, operations, or business analysis; and,</a:t>
            </a:r>
          </a:p>
          <a:p>
            <a:r>
              <a:rPr lang="en-US" sz="2000" dirty="0"/>
              <a:t>Individual Development Team members may have specialized skills and areas of focus, but accountability belongs to the Development Team as a whole.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33</a:t>
            </a:fld>
            <a:endParaRPr lang="en-US"/>
          </a:p>
        </p:txBody>
      </p:sp>
    </p:spTree>
    <p:extLst>
      <p:ext uri="{BB962C8B-B14F-4D97-AF65-F5344CB8AC3E}">
        <p14:creationId xmlns:p14="http://schemas.microsoft.com/office/powerpoint/2010/main" val="3131689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p>
        </p:txBody>
      </p:sp>
      <p:sp>
        <p:nvSpPr>
          <p:cNvPr id="3" name="Content Placeholder 2"/>
          <p:cNvSpPr>
            <a:spLocks noGrp="1"/>
          </p:cNvSpPr>
          <p:nvPr>
            <p:ph idx="1"/>
          </p:nvPr>
        </p:nvSpPr>
        <p:spPr>
          <a:xfrm>
            <a:off x="228600" y="1719263"/>
            <a:ext cx="8763000" cy="4411662"/>
          </a:xfrm>
        </p:spPr>
        <p:txBody>
          <a:bodyPr/>
          <a:lstStyle/>
          <a:p>
            <a:r>
              <a:rPr lang="en-US" sz="2400" dirty="0"/>
              <a:t>The Scrum Master is responsible for promoting and supporting Scrum as defined in the Scrum Guide. </a:t>
            </a:r>
          </a:p>
          <a:p>
            <a:r>
              <a:rPr lang="en-US" sz="2400" dirty="0"/>
              <a:t>Scrum Masters do this by helping everyone understand Scrum theory, practices, rules, and values.</a:t>
            </a:r>
          </a:p>
          <a:p>
            <a:r>
              <a:rPr lang="en-US" sz="2400" dirty="0"/>
              <a:t>The Scrum Master is a servant-leader for the Scrum Team. </a:t>
            </a:r>
          </a:p>
          <a:p>
            <a:r>
              <a:rPr lang="en-US" sz="2400" dirty="0"/>
              <a:t>The Scrum Master helps those outside the Scrum Team understand which of their interactions with the Scrum Team are helpful and which aren’t. </a:t>
            </a:r>
          </a:p>
          <a:p>
            <a:r>
              <a:rPr lang="en-US" sz="2400" dirty="0"/>
              <a:t>The Scrum Master helps everyone change these interactions to maximize the value created by the Scrum Team.</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34</a:t>
            </a:fld>
            <a:endParaRPr lang="en-US"/>
          </a:p>
        </p:txBody>
      </p:sp>
    </p:spTree>
    <p:extLst>
      <p:ext uri="{BB962C8B-B14F-4D97-AF65-F5344CB8AC3E}">
        <p14:creationId xmlns:p14="http://schemas.microsoft.com/office/powerpoint/2010/main" val="671584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Events</a:t>
            </a:r>
          </a:p>
        </p:txBody>
      </p:sp>
      <p:sp>
        <p:nvSpPr>
          <p:cNvPr id="3" name="Content Placeholder 2"/>
          <p:cNvSpPr>
            <a:spLocks noGrp="1"/>
          </p:cNvSpPr>
          <p:nvPr>
            <p:ph idx="1"/>
          </p:nvPr>
        </p:nvSpPr>
        <p:spPr/>
        <p:txBody>
          <a:bodyPr/>
          <a:lstStyle/>
          <a:p>
            <a:r>
              <a:rPr lang="en-US" sz="2400" dirty="0"/>
              <a:t>There are well-defined events in the Scrum framework that create a routine for the team to follow while also minimizing the need for meetings. </a:t>
            </a:r>
          </a:p>
          <a:p>
            <a:r>
              <a:rPr lang="en-US" sz="2400" dirty="0"/>
              <a:t>All events have a maximum duration that must be adhered to, it cannot be shortened or lengthened:</a:t>
            </a:r>
          </a:p>
          <a:p>
            <a:r>
              <a:rPr lang="en-US" sz="2400" dirty="0"/>
              <a:t>The Sprint</a:t>
            </a:r>
          </a:p>
          <a:p>
            <a:r>
              <a:rPr lang="en-US" sz="2400" dirty="0"/>
              <a:t>Sprint Planning</a:t>
            </a:r>
          </a:p>
          <a:p>
            <a:r>
              <a:rPr lang="en-US" sz="2400" dirty="0"/>
              <a:t>Daily Scrum</a:t>
            </a:r>
          </a:p>
          <a:p>
            <a:r>
              <a:rPr lang="en-US" sz="2400" dirty="0"/>
              <a:t>Sprint Review</a:t>
            </a:r>
          </a:p>
          <a:p>
            <a:r>
              <a:rPr lang="en-US" sz="24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35</a:t>
            </a:fld>
            <a:endParaRPr lang="en-US"/>
          </a:p>
        </p:txBody>
      </p:sp>
    </p:spTree>
    <p:extLst>
      <p:ext uri="{BB962C8B-B14F-4D97-AF65-F5344CB8AC3E}">
        <p14:creationId xmlns:p14="http://schemas.microsoft.com/office/powerpoint/2010/main" val="238141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a:t>
            </a:r>
          </a:p>
        </p:txBody>
      </p:sp>
      <p:sp>
        <p:nvSpPr>
          <p:cNvPr id="3" name="Content Placeholder 2"/>
          <p:cNvSpPr>
            <a:spLocks noGrp="1"/>
          </p:cNvSpPr>
          <p:nvPr>
            <p:ph idx="1"/>
          </p:nvPr>
        </p:nvSpPr>
        <p:spPr/>
        <p:txBody>
          <a:bodyPr/>
          <a:lstStyle/>
          <a:p>
            <a:r>
              <a:rPr lang="en-US" sz="2000" dirty="0"/>
              <a:t>The heart of Scrum is a Sprint, a time-box of one month or less during which a "Done", useable, and potentially releasable product Increment is created. </a:t>
            </a:r>
          </a:p>
          <a:p>
            <a:r>
              <a:rPr lang="en-US" sz="2000" dirty="0"/>
              <a:t>Sprints have consistent durations throughout a development effort. A new Sprint starts immediately after the conclusion of the previous Sprint.</a:t>
            </a:r>
          </a:p>
          <a:p>
            <a:r>
              <a:rPr lang="en-US" sz="2000" dirty="0"/>
              <a:t>Sprints contain and consist of the Sprint Planning, Daily Scrums, the development work, the Sprint Review, and the Sprint Retrospective.</a:t>
            </a:r>
          </a:p>
          <a:p>
            <a:r>
              <a:rPr lang="en-US" sz="2000" dirty="0"/>
              <a:t>During the Sprint:</a:t>
            </a:r>
          </a:p>
          <a:p>
            <a:pPr lvl="1"/>
            <a:r>
              <a:rPr lang="en-US" sz="1600" dirty="0"/>
              <a:t>No changes are made that would endanger the Sprint Goal;</a:t>
            </a:r>
          </a:p>
          <a:p>
            <a:pPr lvl="1"/>
            <a:r>
              <a:rPr lang="en-US" sz="1600" dirty="0"/>
              <a:t>Quality goals do not decrease; and,</a:t>
            </a:r>
          </a:p>
          <a:p>
            <a:pPr lvl="1"/>
            <a:r>
              <a:rPr lang="en-US" sz="1600" dirty="0"/>
              <a:t>Scope may be clarified and re-negotiated between the Product Owner and Development Team as more is learned.</a:t>
            </a:r>
          </a:p>
          <a:p>
            <a:r>
              <a:rPr lang="en-US" sz="2000" dirty="0"/>
              <a:t>Duration: Maximum of 1 month</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36</a:t>
            </a:fld>
            <a:endParaRPr lang="en-US"/>
          </a:p>
        </p:txBody>
      </p:sp>
    </p:spTree>
    <p:extLst>
      <p:ext uri="{BB962C8B-B14F-4D97-AF65-F5344CB8AC3E}">
        <p14:creationId xmlns:p14="http://schemas.microsoft.com/office/powerpoint/2010/main" val="2439392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p:txBody>
          <a:bodyPr/>
          <a:lstStyle/>
          <a:p>
            <a:r>
              <a:rPr lang="en-US" sz="2000" dirty="0"/>
              <a:t>The work to be performed in the Sprint is planned at the Sprint Planning. </a:t>
            </a:r>
          </a:p>
          <a:p>
            <a:r>
              <a:rPr lang="en-US" sz="2000" dirty="0"/>
              <a:t>This plan is created by the collaborative work of the entire Scrum Team.</a:t>
            </a:r>
          </a:p>
          <a:p>
            <a:r>
              <a:rPr lang="en-US" sz="2400" dirty="0"/>
              <a:t>The purpose of Sprint Planning is to answer the following questions:</a:t>
            </a:r>
          </a:p>
          <a:p>
            <a:pPr lvl="1"/>
            <a:r>
              <a:rPr lang="en-US" sz="2000" dirty="0"/>
              <a:t>What can be delivered in the Increment resulting from the upcoming Sprint?</a:t>
            </a:r>
          </a:p>
          <a:p>
            <a:pPr lvl="1"/>
            <a:r>
              <a:rPr lang="en-US" sz="2000" dirty="0"/>
              <a:t>How will the work needed to deliver the Increment be achieved?</a:t>
            </a:r>
          </a:p>
          <a:p>
            <a:r>
              <a:rPr lang="en-US" sz="2000" dirty="0"/>
              <a:t>Duration: Two hours for each week of the Sprint (1 week Sprint = 2-hour meeting, 2 week Sprint = 4-hour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37</a:t>
            </a:fld>
            <a:endParaRPr lang="en-US"/>
          </a:p>
        </p:txBody>
      </p:sp>
    </p:spTree>
    <p:extLst>
      <p:ext uri="{BB962C8B-B14F-4D97-AF65-F5344CB8AC3E}">
        <p14:creationId xmlns:p14="http://schemas.microsoft.com/office/powerpoint/2010/main" val="4150025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Scrum</a:t>
            </a:r>
          </a:p>
        </p:txBody>
      </p:sp>
      <p:sp>
        <p:nvSpPr>
          <p:cNvPr id="3" name="Content Placeholder 2"/>
          <p:cNvSpPr>
            <a:spLocks noGrp="1"/>
          </p:cNvSpPr>
          <p:nvPr>
            <p:ph idx="1"/>
          </p:nvPr>
        </p:nvSpPr>
        <p:spPr/>
        <p:txBody>
          <a:bodyPr/>
          <a:lstStyle/>
          <a:p>
            <a:r>
              <a:rPr lang="en-US" sz="2000" dirty="0"/>
              <a:t>The Daily Scrum is held every day of the Sprint. At it, the Development Team plans work for the next 24 hours. </a:t>
            </a:r>
          </a:p>
          <a:p>
            <a:r>
              <a:rPr lang="en-US" sz="2000" dirty="0"/>
              <a:t>This optimizes team collaboration and performance by inspecting the work since the last Daily Scrum and forecasting upcoming Sprint work. </a:t>
            </a:r>
          </a:p>
          <a:p>
            <a:r>
              <a:rPr lang="en-US" sz="2000" dirty="0"/>
              <a:t>The Daily Scrum is held at the same time and place each day to reduce complexity.</a:t>
            </a:r>
          </a:p>
          <a:p>
            <a:r>
              <a:rPr lang="en-US" sz="2000" dirty="0"/>
              <a:t>The purpose of the Daily Scrum is to:</a:t>
            </a:r>
          </a:p>
          <a:p>
            <a:pPr lvl="1"/>
            <a:r>
              <a:rPr lang="en-US" sz="2000" dirty="0"/>
              <a:t>Inspect progress towards the Sprint Goal</a:t>
            </a:r>
          </a:p>
          <a:p>
            <a:pPr lvl="1"/>
            <a:r>
              <a:rPr lang="en-US" sz="2000" dirty="0"/>
              <a:t>Inspect how progress is trending toward completing the work in the Sprint Backlog</a:t>
            </a:r>
          </a:p>
          <a:p>
            <a:r>
              <a:rPr lang="en-US" sz="2000" dirty="0"/>
              <a:t>Duration: 15-minutes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38</a:t>
            </a:fld>
            <a:endParaRPr lang="en-US"/>
          </a:p>
        </p:txBody>
      </p:sp>
    </p:spTree>
    <p:extLst>
      <p:ext uri="{BB962C8B-B14F-4D97-AF65-F5344CB8AC3E}">
        <p14:creationId xmlns:p14="http://schemas.microsoft.com/office/powerpoint/2010/main" val="2960548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a:t>
            </a:r>
          </a:p>
        </p:txBody>
      </p:sp>
      <p:sp>
        <p:nvSpPr>
          <p:cNvPr id="3" name="Content Placeholder 2"/>
          <p:cNvSpPr>
            <a:spLocks noGrp="1"/>
          </p:cNvSpPr>
          <p:nvPr>
            <p:ph idx="1"/>
          </p:nvPr>
        </p:nvSpPr>
        <p:spPr/>
        <p:txBody>
          <a:bodyPr/>
          <a:lstStyle/>
          <a:p>
            <a:r>
              <a:rPr lang="en-US" sz="2000" dirty="0"/>
              <a:t>A Sprint Review is held at the end of the Sprint to inspect the Increment and adapt the Product Backlog if needed. </a:t>
            </a:r>
          </a:p>
          <a:p>
            <a:r>
              <a:rPr lang="en-US" sz="2000" dirty="0"/>
              <a:t>During the Sprint Review, the Scrum Team and stakeholders collaborate about what was done in the Sprint. </a:t>
            </a:r>
          </a:p>
          <a:p>
            <a:r>
              <a:rPr lang="en-US" sz="2000" dirty="0"/>
              <a:t>Based on that and any changes to the Product Backlog during the Sprint, attendees collaborate on the next things that could be done to optimize value. </a:t>
            </a:r>
          </a:p>
          <a:p>
            <a:r>
              <a:rPr lang="en-US" sz="2000" dirty="0"/>
              <a:t>This is an informal meeting, not a status meeting, and the presentation of the Increment is intended to elicit feedback and foster collaboration.</a:t>
            </a:r>
          </a:p>
          <a:p>
            <a:r>
              <a:rPr lang="en-US" sz="2000" dirty="0"/>
              <a:t>Duration: One hour for each week of the Sprint </a:t>
            </a:r>
            <a:br>
              <a:rPr lang="en-US" sz="2000" dirty="0"/>
            </a:br>
            <a:r>
              <a:rPr lang="en-US" sz="2000" dirty="0"/>
              <a:t>(1 week Sprint = 1-hour meeting, 2 week Sprint = 2-hour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39</a:t>
            </a:fld>
            <a:endParaRPr lang="en-US"/>
          </a:p>
        </p:txBody>
      </p:sp>
    </p:spTree>
    <p:extLst>
      <p:ext uri="{BB962C8B-B14F-4D97-AF65-F5344CB8AC3E}">
        <p14:creationId xmlns:p14="http://schemas.microsoft.com/office/powerpoint/2010/main" val="255522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8337" y="1910556"/>
            <a:ext cx="52673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4</a:t>
            </a:fld>
            <a:endParaRPr lang="en-US"/>
          </a:p>
        </p:txBody>
      </p:sp>
    </p:spTree>
    <p:extLst>
      <p:ext uri="{BB962C8B-B14F-4D97-AF65-F5344CB8AC3E}">
        <p14:creationId xmlns:p14="http://schemas.microsoft.com/office/powerpoint/2010/main" val="1668989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r>
              <a:rPr lang="en-US" sz="2000" dirty="0"/>
              <a:t>The Sprint Retrospective is an opportunity for the Scrum Team to inspect itself and create a plan for improvements to be enacted during the next Sprint. </a:t>
            </a:r>
          </a:p>
          <a:p>
            <a:r>
              <a:rPr lang="en-US" sz="2000" dirty="0"/>
              <a:t>It occurs after the Sprint Review and prior to the next Sprint Planning.</a:t>
            </a:r>
          </a:p>
          <a:p>
            <a:r>
              <a:rPr lang="en-US" sz="2000" dirty="0"/>
              <a:t>The purpose of the Sprint Retrospective is to:</a:t>
            </a:r>
          </a:p>
          <a:p>
            <a:pPr lvl="1"/>
            <a:r>
              <a:rPr lang="en-US" sz="2000" dirty="0"/>
              <a:t>Inspect how the last Sprint went with regards to people, relationships, process, and tools</a:t>
            </a:r>
          </a:p>
          <a:p>
            <a:pPr lvl="1"/>
            <a:r>
              <a:rPr lang="en-US" sz="2000" dirty="0"/>
              <a:t>Identify and order the major items that went well and potential improvements</a:t>
            </a:r>
          </a:p>
          <a:p>
            <a:pPr lvl="1"/>
            <a:r>
              <a:rPr lang="en-US" sz="2000" dirty="0"/>
              <a:t>Create a plan for implementing improvements to the way the Scrum Team does its work</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40</a:t>
            </a:fld>
            <a:endParaRPr lang="en-US"/>
          </a:p>
        </p:txBody>
      </p:sp>
    </p:spTree>
    <p:extLst>
      <p:ext uri="{BB962C8B-B14F-4D97-AF65-F5344CB8AC3E}">
        <p14:creationId xmlns:p14="http://schemas.microsoft.com/office/powerpoint/2010/main" val="42502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Artifacts</a:t>
            </a:r>
          </a:p>
        </p:txBody>
      </p:sp>
      <p:sp>
        <p:nvSpPr>
          <p:cNvPr id="3" name="Content Placeholder 2"/>
          <p:cNvSpPr>
            <a:spLocks noGrp="1"/>
          </p:cNvSpPr>
          <p:nvPr>
            <p:ph idx="1"/>
          </p:nvPr>
        </p:nvSpPr>
        <p:spPr/>
        <p:txBody>
          <a:bodyPr/>
          <a:lstStyle/>
          <a:p>
            <a:r>
              <a:rPr lang="en-US" sz="2400" dirty="0"/>
              <a:t>Scrum’s artifacts represent work or value to provide transparency and opportunities for inspection and adaptation. </a:t>
            </a:r>
          </a:p>
          <a:p>
            <a:r>
              <a:rPr lang="en-US" sz="2400" dirty="0"/>
              <a:t>Artifacts defined by Scrum are specifically designed to maximize transparency of key information so that everybody has the same understanding of the artifact.</a:t>
            </a:r>
          </a:p>
          <a:p>
            <a:r>
              <a:rPr lang="en-US" sz="2400" dirty="0"/>
              <a:t>The following a core artifacts to the Scrum framework:</a:t>
            </a:r>
          </a:p>
          <a:p>
            <a:pPr lvl="1"/>
            <a:r>
              <a:rPr lang="en-US" sz="2000" dirty="0"/>
              <a:t>Product Backlog</a:t>
            </a:r>
          </a:p>
          <a:p>
            <a:pPr lvl="1"/>
            <a:r>
              <a:rPr lang="en-US" sz="2000" dirty="0"/>
              <a:t>Sprint Backlog</a:t>
            </a:r>
          </a:p>
          <a:p>
            <a:pPr lvl="1"/>
            <a:r>
              <a:rPr lang="en-US" sz="2000" dirty="0"/>
              <a:t>Increment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41</a:t>
            </a:fld>
            <a:endParaRPr lang="en-US"/>
          </a:p>
        </p:txBody>
      </p:sp>
    </p:spTree>
    <p:extLst>
      <p:ext uri="{BB962C8B-B14F-4D97-AF65-F5344CB8AC3E}">
        <p14:creationId xmlns:p14="http://schemas.microsoft.com/office/powerpoint/2010/main" val="2599829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Content Placeholder 2"/>
          <p:cNvSpPr>
            <a:spLocks noGrp="1"/>
          </p:cNvSpPr>
          <p:nvPr>
            <p:ph idx="1"/>
          </p:nvPr>
        </p:nvSpPr>
        <p:spPr/>
        <p:txBody>
          <a:bodyPr/>
          <a:lstStyle/>
          <a:p>
            <a:r>
              <a:rPr lang="en-US" dirty="0"/>
              <a:t>The Product Backlog is an ordered list of everything that is known to be needed in the product. </a:t>
            </a:r>
          </a:p>
          <a:p>
            <a:r>
              <a:rPr lang="en-US" dirty="0"/>
              <a:t>It is the single source of requirements for any changes to be made to the product. </a:t>
            </a:r>
          </a:p>
          <a:p>
            <a:r>
              <a:rPr lang="en-US" dirty="0"/>
              <a:t>The Product Owner is responsible for the Product Backlog, including its content, availability, and ordering.</a:t>
            </a:r>
          </a:p>
        </p:txBody>
      </p:sp>
      <p:sp>
        <p:nvSpPr>
          <p:cNvPr id="4" name="Slide Number Placeholder 3"/>
          <p:cNvSpPr>
            <a:spLocks noGrp="1"/>
          </p:cNvSpPr>
          <p:nvPr>
            <p:ph type="sldNum" sz="quarter" idx="12"/>
          </p:nvPr>
        </p:nvSpPr>
        <p:spPr/>
        <p:txBody>
          <a:bodyPr/>
          <a:lstStyle/>
          <a:p>
            <a:fld id="{15880352-DD84-4B25-A38E-5DA11F35E419}" type="slidenum">
              <a:rPr lang="en-US" smtClean="0"/>
              <a:t>42</a:t>
            </a:fld>
            <a:endParaRPr lang="en-US"/>
          </a:p>
        </p:txBody>
      </p:sp>
    </p:spTree>
    <p:extLst>
      <p:ext uri="{BB962C8B-B14F-4D97-AF65-F5344CB8AC3E}">
        <p14:creationId xmlns:p14="http://schemas.microsoft.com/office/powerpoint/2010/main" val="323701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Content Placeholder 2"/>
          <p:cNvSpPr>
            <a:spLocks noGrp="1"/>
          </p:cNvSpPr>
          <p:nvPr>
            <p:ph idx="1"/>
          </p:nvPr>
        </p:nvSpPr>
        <p:spPr/>
        <p:txBody>
          <a:bodyPr/>
          <a:lstStyle/>
          <a:p>
            <a:r>
              <a:rPr lang="en-US" dirty="0"/>
              <a:t>The Sprint Backlog is the set of Product Backlog items selected for the Sprint, plus a plan for delivering the product Increment and realizing the Sprint Goal. </a:t>
            </a:r>
          </a:p>
          <a:p>
            <a:r>
              <a:rPr lang="en-US" dirty="0"/>
              <a:t>The Sprint Backlog is a forecast by the Development Team about what functionality will be in the next Increment and the work needed to deliver that functionality into a "Done" Increment.</a:t>
            </a:r>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43</a:t>
            </a:fld>
            <a:endParaRPr lang="en-US"/>
          </a:p>
        </p:txBody>
      </p:sp>
    </p:spTree>
    <p:extLst>
      <p:ext uri="{BB962C8B-B14F-4D97-AF65-F5344CB8AC3E}">
        <p14:creationId xmlns:p14="http://schemas.microsoft.com/office/powerpoint/2010/main" val="2307020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t>
            </a:r>
          </a:p>
        </p:txBody>
      </p:sp>
      <p:sp>
        <p:nvSpPr>
          <p:cNvPr id="3" name="Content Placeholder 2"/>
          <p:cNvSpPr>
            <a:spLocks noGrp="1"/>
          </p:cNvSpPr>
          <p:nvPr>
            <p:ph idx="1"/>
          </p:nvPr>
        </p:nvSpPr>
        <p:spPr/>
        <p:txBody>
          <a:bodyPr/>
          <a:lstStyle/>
          <a:p>
            <a:r>
              <a:rPr lang="en-US" sz="2400" dirty="0"/>
              <a:t>The Increment is the sum of all the Product Backlog items completed during a Sprint and the value of the increments of all previous Sprints. </a:t>
            </a:r>
          </a:p>
          <a:p>
            <a:r>
              <a:rPr lang="en-US" sz="2400" dirty="0"/>
              <a:t>At the end of a Sprint, the new Increment must be "Done," which means it must be in useable condition and meet the Scrum Team’s definition of "Done".</a:t>
            </a:r>
          </a:p>
          <a:p>
            <a:r>
              <a:rPr lang="en-US" sz="2400" dirty="0"/>
              <a:t> An increment is a body of </a:t>
            </a:r>
            <a:r>
              <a:rPr lang="en-US" sz="2400" dirty="0" err="1"/>
              <a:t>inspectable</a:t>
            </a:r>
            <a:r>
              <a:rPr lang="en-US" sz="2400" dirty="0"/>
              <a:t>, done work that supports empiricism at the end of the Sprint. </a:t>
            </a:r>
          </a:p>
          <a:p>
            <a:r>
              <a:rPr lang="en-US" sz="2400" dirty="0"/>
              <a:t>The increment is a step toward a vision or goal. </a:t>
            </a:r>
          </a:p>
          <a:p>
            <a:r>
              <a:rPr lang="en-US" sz="2400" dirty="0"/>
              <a:t>The increment must be in useable condition regardless of whether the Product Owner decides to release it.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44</a:t>
            </a:fld>
            <a:endParaRPr lang="en-US"/>
          </a:p>
        </p:txBody>
      </p:sp>
    </p:spTree>
    <p:extLst>
      <p:ext uri="{BB962C8B-B14F-4D97-AF65-F5344CB8AC3E}">
        <p14:creationId xmlns:p14="http://schemas.microsoft.com/office/powerpoint/2010/main" val="1555739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endParaRPr lang="en-US" dirty="0"/>
          </a:p>
        </p:txBody>
      </p:sp>
      <p:sp>
        <p:nvSpPr>
          <p:cNvPr id="3" name="Content Placeholder 2"/>
          <p:cNvSpPr>
            <a:spLocks noGrp="1"/>
          </p:cNvSpPr>
          <p:nvPr>
            <p:ph idx="1"/>
          </p:nvPr>
        </p:nvSpPr>
        <p:spPr/>
        <p:txBody>
          <a:bodyPr/>
          <a:lstStyle/>
          <a:p>
            <a:r>
              <a:rPr lang="en-US" sz="2400" dirty="0"/>
              <a:t>The </a:t>
            </a:r>
            <a:r>
              <a:rPr lang="en-US" sz="2400" dirty="0" err="1"/>
              <a:t>Kanban</a:t>
            </a:r>
            <a:r>
              <a:rPr lang="en-US" sz="2400" dirty="0"/>
              <a:t> board, a vehicle for a visual representation of the progress of a project, is the hallmark trait of the </a:t>
            </a:r>
            <a:r>
              <a:rPr lang="en-US" sz="2400" dirty="0" err="1"/>
              <a:t>Kanban</a:t>
            </a:r>
            <a:r>
              <a:rPr lang="en-US" sz="2400" dirty="0"/>
              <a:t> framework. </a:t>
            </a:r>
          </a:p>
          <a:p>
            <a:r>
              <a:rPr lang="en-US" sz="2400" dirty="0"/>
              <a:t>The image below shows an empty example </a:t>
            </a:r>
            <a:r>
              <a:rPr lang="en-US" sz="2400" dirty="0" err="1"/>
              <a:t>Kanban</a:t>
            </a:r>
            <a:r>
              <a:rPr lang="en-US" sz="2400" dirty="0"/>
              <a:t> board.</a:t>
            </a:r>
          </a:p>
        </p:txBody>
      </p:sp>
      <p:sp>
        <p:nvSpPr>
          <p:cNvPr id="4" name="AutoShape 2" descr="https://gitlab.com/revature_training/sdlc-team/-/raw/master/modules/sdlc/images/kanban_board.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49815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5880352-DD84-4B25-A38E-5DA11F35E419}" type="slidenum">
              <a:rPr lang="en-US" smtClean="0"/>
              <a:t>45</a:t>
            </a:fld>
            <a:endParaRPr lang="en-US"/>
          </a:p>
        </p:txBody>
      </p:sp>
    </p:spTree>
    <p:extLst>
      <p:ext uri="{BB962C8B-B14F-4D97-AF65-F5344CB8AC3E}">
        <p14:creationId xmlns:p14="http://schemas.microsoft.com/office/powerpoint/2010/main" val="2748247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r>
              <a:rPr lang="en-US" dirty="0"/>
              <a:t> Advantages</a:t>
            </a:r>
          </a:p>
        </p:txBody>
      </p:sp>
      <p:sp>
        <p:nvSpPr>
          <p:cNvPr id="3" name="Content Placeholder 2"/>
          <p:cNvSpPr>
            <a:spLocks noGrp="1"/>
          </p:cNvSpPr>
          <p:nvPr>
            <p:ph idx="1"/>
          </p:nvPr>
        </p:nvSpPr>
        <p:spPr/>
        <p:txBody>
          <a:bodyPr/>
          <a:lstStyle/>
          <a:p>
            <a:r>
              <a:rPr lang="en-US" sz="2000" dirty="0" err="1"/>
              <a:t>Kanban</a:t>
            </a:r>
            <a:r>
              <a:rPr lang="en-US" sz="2000" dirty="0"/>
              <a:t> is event-driven, removing even the small pressure of sprint deadlines found in the Scrum framework.</a:t>
            </a:r>
          </a:p>
          <a:p>
            <a:r>
              <a:rPr lang="en-US" sz="2000" dirty="0"/>
              <a:t> It also allows for specialists; for example, one team member can be a testing specialist. </a:t>
            </a:r>
          </a:p>
          <a:p>
            <a:r>
              <a:rPr lang="en-US" sz="2000" dirty="0"/>
              <a:t>In this scenario, once user stories have been moved into the testing/equivalent column, the testing specialist can begin working on them and the developer who had previously been responsible for that task can start work on another card in the backlog. </a:t>
            </a:r>
          </a:p>
          <a:p>
            <a:r>
              <a:rPr lang="en-US" sz="2000" dirty="0"/>
              <a:t>Specialization can result in developers building a stronger expertise in a particular area.</a:t>
            </a:r>
          </a:p>
          <a:p>
            <a:r>
              <a:rPr lang="en-US" sz="2000" dirty="0"/>
              <a:t> Additionally, the </a:t>
            </a:r>
            <a:r>
              <a:rPr lang="en-US" sz="2000" dirty="0" err="1"/>
              <a:t>Kanban</a:t>
            </a:r>
            <a:r>
              <a:rPr lang="en-US" sz="2000" dirty="0"/>
              <a:t> board can always take new client requirements and is persistent throughout releases. </a:t>
            </a:r>
          </a:p>
          <a:p>
            <a:r>
              <a:rPr lang="en-US" sz="2000" dirty="0"/>
              <a:t>Finally, it allows the entire team to view the current state and progress of the project.</a:t>
            </a:r>
          </a:p>
        </p:txBody>
      </p:sp>
      <p:sp>
        <p:nvSpPr>
          <p:cNvPr id="4" name="Slide Number Placeholder 3"/>
          <p:cNvSpPr>
            <a:spLocks noGrp="1"/>
          </p:cNvSpPr>
          <p:nvPr>
            <p:ph type="sldNum" sz="quarter" idx="12"/>
          </p:nvPr>
        </p:nvSpPr>
        <p:spPr/>
        <p:txBody>
          <a:bodyPr/>
          <a:lstStyle/>
          <a:p>
            <a:fld id="{15880352-DD84-4B25-A38E-5DA11F35E419}" type="slidenum">
              <a:rPr lang="en-US" smtClean="0"/>
              <a:t>46</a:t>
            </a:fld>
            <a:endParaRPr lang="en-US"/>
          </a:p>
        </p:txBody>
      </p:sp>
    </p:spTree>
    <p:extLst>
      <p:ext uri="{BB962C8B-B14F-4D97-AF65-F5344CB8AC3E}">
        <p14:creationId xmlns:p14="http://schemas.microsoft.com/office/powerpoint/2010/main" val="1125138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US" sz="2400" dirty="0"/>
              <a:t>Pair programming is an approach where teams are broken into groups of two while developing. </a:t>
            </a:r>
          </a:p>
          <a:p>
            <a:r>
              <a:rPr lang="en-US" sz="2400" dirty="0"/>
              <a:t>Each group includes a pilot and a navigator. </a:t>
            </a:r>
          </a:p>
          <a:p>
            <a:r>
              <a:rPr lang="en-US" sz="2400"/>
              <a:t>The </a:t>
            </a:r>
            <a:r>
              <a:rPr lang="en-US" sz="2400" dirty="0"/>
              <a:t>pilot is actively writing code, while the navigator is planning how the code that the pilot is writing at that moment will tie into the larger user story, epic, and project code base</a:t>
            </a:r>
            <a:r>
              <a:rPr lang="en-US" sz="2400"/>
              <a:t>. </a:t>
            </a:r>
          </a:p>
          <a:p>
            <a:r>
              <a:rPr lang="en-US" sz="2400"/>
              <a:t>Although </a:t>
            </a:r>
            <a:r>
              <a:rPr lang="en-US" sz="2400" dirty="0"/>
              <a:t>this may seem like it will double development time, pair programming is actually more efficient than you may expect because the pairs can collaborate and solve issues faster and narrow their focus due to lessened responsibility.</a:t>
            </a:r>
          </a:p>
        </p:txBody>
      </p:sp>
      <p:sp>
        <p:nvSpPr>
          <p:cNvPr id="4" name="Slide Number Placeholder 3"/>
          <p:cNvSpPr>
            <a:spLocks noGrp="1"/>
          </p:cNvSpPr>
          <p:nvPr>
            <p:ph type="sldNum" sz="quarter" idx="12"/>
          </p:nvPr>
        </p:nvSpPr>
        <p:spPr/>
        <p:txBody>
          <a:bodyPr/>
          <a:lstStyle/>
          <a:p>
            <a:fld id="{15880352-DD84-4B25-A38E-5DA11F35E419}" type="slidenum">
              <a:rPr lang="en-US" smtClean="0"/>
              <a:t>47</a:t>
            </a:fld>
            <a:endParaRPr lang="en-US"/>
          </a:p>
        </p:txBody>
      </p:sp>
    </p:spTree>
    <p:extLst>
      <p:ext uri="{BB962C8B-B14F-4D97-AF65-F5344CB8AC3E}">
        <p14:creationId xmlns:p14="http://schemas.microsoft.com/office/powerpoint/2010/main" val="8648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Stages</a:t>
            </a:r>
            <a:endParaRPr lang="en-US" dirty="0"/>
          </a:p>
        </p:txBody>
      </p:sp>
      <p:sp>
        <p:nvSpPr>
          <p:cNvPr id="3" name="Content Placeholder 2"/>
          <p:cNvSpPr>
            <a:spLocks noGrp="1"/>
          </p:cNvSpPr>
          <p:nvPr>
            <p:ph idx="1"/>
          </p:nvPr>
        </p:nvSpPr>
        <p:spPr/>
        <p:txBody>
          <a:bodyPr/>
          <a:lstStyle/>
          <a:p>
            <a:r>
              <a:rPr lang="en-US"/>
              <a:t>Planning </a:t>
            </a:r>
            <a:r>
              <a:rPr lang="en-US" dirty="0"/>
              <a:t>and Requirement Analysis</a:t>
            </a:r>
          </a:p>
          <a:p>
            <a:r>
              <a:rPr lang="en-US" dirty="0"/>
              <a:t>Defining Requirements</a:t>
            </a:r>
          </a:p>
          <a:p>
            <a:r>
              <a:rPr lang="en-US" dirty="0"/>
              <a:t>Designing the Product Architecture</a:t>
            </a:r>
          </a:p>
          <a:p>
            <a:r>
              <a:rPr lang="en-US" dirty="0"/>
              <a:t>Building or Developing the Product</a:t>
            </a:r>
          </a:p>
          <a:p>
            <a:r>
              <a:rPr lang="en-US" dirty="0"/>
              <a:t>Testing the Product</a:t>
            </a:r>
          </a:p>
          <a:p>
            <a:r>
              <a:rPr lang="en-US" dirty="0"/>
              <a:t>Deployment in the Market and Maintenance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5</a:t>
            </a:fld>
            <a:endParaRPr lang="en-US"/>
          </a:p>
        </p:txBody>
      </p:sp>
    </p:spTree>
    <p:extLst>
      <p:ext uri="{BB962C8B-B14F-4D97-AF65-F5344CB8AC3E}">
        <p14:creationId xmlns:p14="http://schemas.microsoft.com/office/powerpoint/2010/main" val="177956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Models</a:t>
            </a:r>
            <a:endParaRPr lang="en-US" dirty="0"/>
          </a:p>
        </p:txBody>
      </p:sp>
      <p:sp>
        <p:nvSpPr>
          <p:cNvPr id="3" name="Content Placeholder 2"/>
          <p:cNvSpPr>
            <a:spLocks noGrp="1"/>
          </p:cNvSpPr>
          <p:nvPr>
            <p:ph idx="1"/>
          </p:nvPr>
        </p:nvSpPr>
        <p:spPr/>
        <p:txBody>
          <a:bodyPr/>
          <a:lstStyle/>
          <a:p>
            <a:r>
              <a:rPr lang="en-US" dirty="0"/>
              <a:t>Waterfall Model</a:t>
            </a:r>
          </a:p>
          <a:p>
            <a:r>
              <a:rPr lang="en-US" dirty="0"/>
              <a:t>Iterative Model</a:t>
            </a:r>
          </a:p>
          <a:p>
            <a:r>
              <a:rPr lang="en-US" dirty="0"/>
              <a:t>Spiral Model</a:t>
            </a:r>
          </a:p>
          <a:p>
            <a:r>
              <a:rPr lang="en-US" dirty="0"/>
              <a:t>V-Model</a:t>
            </a:r>
          </a:p>
          <a:p>
            <a:r>
              <a:rPr lang="en-US" dirty="0"/>
              <a:t>Big Bang Model</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6</a:t>
            </a:fld>
            <a:endParaRPr lang="en-US"/>
          </a:p>
        </p:txBody>
      </p:sp>
    </p:spTree>
    <p:extLst>
      <p:ext uri="{BB962C8B-B14F-4D97-AF65-F5344CB8AC3E}">
        <p14:creationId xmlns:p14="http://schemas.microsoft.com/office/powerpoint/2010/main" val="3844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sp>
        <p:nvSpPr>
          <p:cNvPr id="3" name="Content Placeholder 2"/>
          <p:cNvSpPr>
            <a:spLocks noGrp="1"/>
          </p:cNvSpPr>
          <p:nvPr>
            <p:ph idx="1"/>
          </p:nvPr>
        </p:nvSpPr>
        <p:spPr/>
        <p:txBody>
          <a:bodyPr/>
          <a:lstStyle/>
          <a:p>
            <a:r>
              <a:rPr lang="en-US" dirty="0"/>
              <a:t>The Waterfall Model was the first Process Model to be introduced. </a:t>
            </a:r>
          </a:p>
          <a:p>
            <a:r>
              <a:rPr lang="en-US" dirty="0"/>
              <a:t>It is also referred to as a </a:t>
            </a:r>
            <a:r>
              <a:rPr lang="en-US" b="1" dirty="0"/>
              <a:t>linear-sequential life cycle model</a:t>
            </a:r>
            <a:r>
              <a:rPr lang="en-US" dirty="0"/>
              <a:t>. </a:t>
            </a:r>
          </a:p>
          <a:p>
            <a:r>
              <a:rPr lang="en-US" dirty="0"/>
              <a:t>It is very simple to understand and use. </a:t>
            </a:r>
          </a:p>
          <a:p>
            <a:r>
              <a:rPr lang="en-US" dirty="0"/>
              <a:t>In a waterfall model, each phase must be completed before the next phase can begin and there is no overlapping in the phases.</a:t>
            </a:r>
          </a:p>
        </p:txBody>
      </p:sp>
      <p:sp>
        <p:nvSpPr>
          <p:cNvPr id="4" name="Slide Number Placeholder 3"/>
          <p:cNvSpPr>
            <a:spLocks noGrp="1"/>
          </p:cNvSpPr>
          <p:nvPr>
            <p:ph type="sldNum" sz="quarter" idx="12"/>
          </p:nvPr>
        </p:nvSpPr>
        <p:spPr/>
        <p:txBody>
          <a:bodyPr/>
          <a:lstStyle/>
          <a:p>
            <a:fld id="{15880352-DD84-4B25-A38E-5DA11F35E419}" type="slidenum">
              <a:rPr lang="en-US" smtClean="0"/>
              <a:t>7</a:t>
            </a:fld>
            <a:endParaRPr lang="en-US"/>
          </a:p>
        </p:txBody>
      </p:sp>
    </p:spTree>
    <p:extLst>
      <p:ext uri="{BB962C8B-B14F-4D97-AF65-F5344CB8AC3E}">
        <p14:creationId xmlns:p14="http://schemas.microsoft.com/office/powerpoint/2010/main" val="361832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015331"/>
            <a:ext cx="57150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8</a:t>
            </a:fld>
            <a:endParaRPr lang="en-US"/>
          </a:p>
        </p:txBody>
      </p:sp>
    </p:spTree>
    <p:extLst>
      <p:ext uri="{BB962C8B-B14F-4D97-AF65-F5344CB8AC3E}">
        <p14:creationId xmlns:p14="http://schemas.microsoft.com/office/powerpoint/2010/main" val="321830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Advantages</a:t>
            </a:r>
            <a:endParaRPr lang="en-US" dirty="0"/>
          </a:p>
        </p:txBody>
      </p:sp>
      <p:sp>
        <p:nvSpPr>
          <p:cNvPr id="3" name="Content Placeholder 2"/>
          <p:cNvSpPr>
            <a:spLocks noGrp="1"/>
          </p:cNvSpPr>
          <p:nvPr>
            <p:ph idx="1"/>
          </p:nvPr>
        </p:nvSpPr>
        <p:spPr/>
        <p:txBody>
          <a:bodyPr/>
          <a:lstStyle/>
          <a:p>
            <a:r>
              <a:rPr lang="en-US" sz="2400" dirty="0"/>
              <a:t>Simple and easy to understand and use</a:t>
            </a:r>
          </a:p>
          <a:p>
            <a:r>
              <a:rPr lang="en-US" sz="2400" dirty="0"/>
              <a:t>Easy to manage due to the rigidity of the model. Each phase has specific deliverables and a review process.</a:t>
            </a:r>
          </a:p>
          <a:p>
            <a:r>
              <a:rPr lang="en-US" sz="2400" dirty="0"/>
              <a:t>Phases are processed and completed one at a time.</a:t>
            </a:r>
          </a:p>
          <a:p>
            <a:r>
              <a:rPr lang="en-US" sz="2400" dirty="0"/>
              <a:t>Works well for smaller projects where requirements are very well understood.</a:t>
            </a:r>
          </a:p>
          <a:p>
            <a:r>
              <a:rPr lang="en-US" sz="2400" dirty="0"/>
              <a:t>Clearly defined stages.</a:t>
            </a:r>
          </a:p>
          <a:p>
            <a:r>
              <a:rPr lang="en-US" sz="2400" dirty="0"/>
              <a:t>Well understood milestones.</a:t>
            </a:r>
          </a:p>
          <a:p>
            <a:r>
              <a:rPr lang="en-US" sz="2400" dirty="0"/>
              <a:t>Easy to arrange tasks.</a:t>
            </a:r>
          </a:p>
          <a:p>
            <a:r>
              <a:rPr lang="en-US" sz="2400" dirty="0"/>
              <a:t>Process and results are well documented.</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9</a:t>
            </a:fld>
            <a:endParaRPr lang="en-US"/>
          </a:p>
        </p:txBody>
      </p:sp>
    </p:spTree>
    <p:extLst>
      <p:ext uri="{BB962C8B-B14F-4D97-AF65-F5344CB8AC3E}">
        <p14:creationId xmlns:p14="http://schemas.microsoft.com/office/powerpoint/2010/main" val="70180709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521</TotalTime>
  <Words>3593</Words>
  <Application>Microsoft Office PowerPoint</Application>
  <PresentationFormat>On-screen Show (4:3)</PresentationFormat>
  <Paragraphs>330</Paragraphs>
  <Slides>47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Wingdings</vt:lpstr>
      <vt:lpstr>Learner Template</vt:lpstr>
      <vt:lpstr>Software Development Lifecycle (SDLC)</vt:lpstr>
      <vt:lpstr>Software Development Life Cycle (SDLC)</vt:lpstr>
      <vt:lpstr>What is SDLC?</vt:lpstr>
      <vt:lpstr>What is SDLC?</vt:lpstr>
      <vt:lpstr>SDLC - Stages</vt:lpstr>
      <vt:lpstr>SDLC Models</vt:lpstr>
      <vt:lpstr>SDLC - Waterfall Model</vt:lpstr>
      <vt:lpstr>SDLC - Waterfall Model</vt:lpstr>
      <vt:lpstr>Waterfall Model - Advantages</vt:lpstr>
      <vt:lpstr>Waterfall Model - Disadvantages</vt:lpstr>
      <vt:lpstr>V-Model</vt:lpstr>
      <vt:lpstr>V-Model - Design</vt:lpstr>
      <vt:lpstr>Agile - Term Definitions</vt:lpstr>
      <vt:lpstr>Agile Overview</vt:lpstr>
      <vt:lpstr>What is Agile?</vt:lpstr>
      <vt:lpstr>What is Agile?</vt:lpstr>
      <vt:lpstr>SDLC Agile Model</vt:lpstr>
      <vt:lpstr>Agile Manifesto principles</vt:lpstr>
      <vt:lpstr>Agile Vs Traditional SDLC Models</vt:lpstr>
      <vt:lpstr>Agile Vs Traditional SDLC Models</vt:lpstr>
      <vt:lpstr>Advantages of the Agile Model </vt:lpstr>
      <vt:lpstr>Disadvantages of the Agile Model </vt:lpstr>
      <vt:lpstr>Scrum</vt:lpstr>
      <vt:lpstr>Scrum</vt:lpstr>
      <vt:lpstr>Scrum Theory</vt:lpstr>
      <vt:lpstr>Transparency</vt:lpstr>
      <vt:lpstr>Inspection</vt:lpstr>
      <vt:lpstr>Adaptation</vt:lpstr>
      <vt:lpstr>Scrum Values</vt:lpstr>
      <vt:lpstr>Scrum Team Structure</vt:lpstr>
      <vt:lpstr>The Product Owner</vt:lpstr>
      <vt:lpstr>The Development Team</vt:lpstr>
      <vt:lpstr>The Development Team</vt:lpstr>
      <vt:lpstr>Scrum Master</vt:lpstr>
      <vt:lpstr>Scrum Events</vt:lpstr>
      <vt:lpstr>The Sprint</vt:lpstr>
      <vt:lpstr>Sprint Planning</vt:lpstr>
      <vt:lpstr>Daily Scrum</vt:lpstr>
      <vt:lpstr>Sprint Review</vt:lpstr>
      <vt:lpstr>Sprint Retrospective</vt:lpstr>
      <vt:lpstr>Sprint Artifacts</vt:lpstr>
      <vt:lpstr>Product Backlog</vt:lpstr>
      <vt:lpstr>Sprint Backlog</vt:lpstr>
      <vt:lpstr>Increment</vt:lpstr>
      <vt:lpstr>Kanban</vt:lpstr>
      <vt:lpstr>Kanban Advantages</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119</cp:revision>
  <dcterms:created xsi:type="dcterms:W3CDTF">2021-01-22T11:38:30Z</dcterms:created>
  <dcterms:modified xsi:type="dcterms:W3CDTF">2024-04-26T10:41:22Z</dcterms:modified>
</cp:coreProperties>
</file>