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59" d="100"/>
          <a:sy n="59" d="100"/>
        </p:scale>
        <p:origin x="8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2A77A-D451-46ED-BE17-E57B35D4D114}"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F0BCD-60E9-4AB7-8C81-1E45A4121583}" type="slidenum">
              <a:rPr lang="en-US" smtClean="0"/>
              <a:t>‹#›</a:t>
            </a:fld>
            <a:endParaRPr lang="en-US"/>
          </a:p>
        </p:txBody>
      </p:sp>
    </p:spTree>
    <p:extLst>
      <p:ext uri="{BB962C8B-B14F-4D97-AF65-F5344CB8AC3E}">
        <p14:creationId xmlns:p14="http://schemas.microsoft.com/office/powerpoint/2010/main" val="194248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380B842C-C4B2-4E95-993D-D3167047E766}" type="datetime1">
              <a:rPr lang="en-US" smtClean="0"/>
              <a:t>5/15/2024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5B86C561-50BB-4156-9DD0-3F685BFA5C13}"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15304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FAD2F63-E930-4D49-987B-FE9824178AED}" type="datetime1">
              <a:rPr lang="en-US" smtClean="0"/>
              <a:t>5/15/2024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8941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94423E9-BC0A-430E-8E6D-1421359835F7}" type="datetime1">
              <a:rPr lang="en-US" smtClean="0"/>
              <a:t>5/15/2024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24183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58FC583-966E-407F-91C2-331C9D4149E6}" type="datetime1">
              <a:rPr lang="en-US" smtClean="0"/>
              <a:t>5/15/2024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5B86C561-50BB-4156-9DD0-3F685BFA5C1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7556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8692F01-04EC-4FDC-A5D7-956A882CC088}" type="datetime1">
              <a:rPr lang="en-US" smtClean="0"/>
              <a:t>5/15/2024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18764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03FDDD5-4E4E-4FA1-AF2A-4E084D415140}" type="datetime1">
              <a:rPr lang="en-US" smtClean="0"/>
              <a:t>5/15/2024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17998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EE06B960-1C3B-4FF9-AF0F-159A218E48D2}" type="datetime1">
              <a:rPr lang="en-US" smtClean="0"/>
              <a:t>5/15/2024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1619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C968FDA9-5D13-4AF7-A036-41062DA20A57}" type="datetime1">
              <a:rPr lang="en-US" smtClean="0"/>
              <a:t>5/15/2024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650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473D8560-23EF-493C-94BA-8FD1317B14A4}" type="datetime1">
              <a:rPr lang="en-US" smtClean="0"/>
              <a:t>5/15/2024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865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107A4C4-41DC-4F87-AD7C-8CA1A9E016E0}" type="datetime1">
              <a:rPr lang="en-US" smtClean="0"/>
              <a:t>5/15/2024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47566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C8DE7C6-F648-41B2-8170-283B1613D3D6}" type="datetime1">
              <a:rPr lang="en-US" smtClean="0"/>
              <a:t>5/15/2024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0916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0674AB1-5867-4FA8-9B6E-245AF3CA4D80}" type="datetime1">
              <a:rPr lang="en-US" smtClean="0"/>
              <a:t>5/15/2024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B86C561-50BB-4156-9DD0-3F685BFA5C13}"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6977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C1BD6D21-C170-4564-B942-31A84266CDB9}" type="datetime1">
              <a:rPr lang="en-US" smtClean="0"/>
              <a:t>5/15/2024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5B86C561-50BB-4156-9DD0-3F685BFA5C13}"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954450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B175-C113-5F08-F575-A7A4FE875869}"/>
              </a:ext>
            </a:extLst>
          </p:cNvPr>
          <p:cNvSpPr>
            <a:spLocks noGrp="1"/>
          </p:cNvSpPr>
          <p:nvPr>
            <p:ph type="ctrTitle"/>
          </p:nvPr>
        </p:nvSpPr>
        <p:spPr/>
        <p:txBody>
          <a:bodyPr/>
          <a:lstStyle/>
          <a:p>
            <a:r>
              <a:rPr lang="en-US" dirty="0"/>
              <a:t>System Testing</a:t>
            </a:r>
          </a:p>
        </p:txBody>
      </p:sp>
      <p:sp>
        <p:nvSpPr>
          <p:cNvPr id="3" name="Subtitle 2">
            <a:extLst>
              <a:ext uri="{FF2B5EF4-FFF2-40B4-BE49-F238E27FC236}">
                <a16:creationId xmlns:a16="http://schemas.microsoft.com/office/drawing/2014/main" id="{5E98D292-88A5-2892-F71E-4433F1E8B11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CC6B3B2-7F29-0E62-5492-462EE631F791}"/>
              </a:ext>
            </a:extLst>
          </p:cNvPr>
          <p:cNvSpPr>
            <a:spLocks noGrp="1"/>
          </p:cNvSpPr>
          <p:nvPr>
            <p:ph type="sldNum" sz="quarter" idx="4"/>
          </p:nvPr>
        </p:nvSpPr>
        <p:spPr/>
        <p:txBody>
          <a:bodyPr/>
          <a:lstStyle/>
          <a:p>
            <a:fld id="{5B86C561-50BB-4156-9DD0-3F685BFA5C13}" type="slidenum">
              <a:rPr lang="en-US" smtClean="0"/>
              <a:t>1</a:t>
            </a:fld>
            <a:endParaRPr lang="en-US"/>
          </a:p>
        </p:txBody>
      </p:sp>
    </p:spTree>
    <p:extLst>
      <p:ext uri="{BB962C8B-B14F-4D97-AF65-F5344CB8AC3E}">
        <p14:creationId xmlns:p14="http://schemas.microsoft.com/office/powerpoint/2010/main" val="1656092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D5BF-10F9-2282-A3FA-8D83A3B36DE9}"/>
              </a:ext>
            </a:extLst>
          </p:cNvPr>
          <p:cNvSpPr>
            <a:spLocks noGrp="1"/>
          </p:cNvSpPr>
          <p:nvPr>
            <p:ph type="title"/>
          </p:nvPr>
        </p:nvSpPr>
        <p:spPr/>
        <p:txBody>
          <a:bodyPr/>
          <a:lstStyle/>
          <a:p>
            <a:r>
              <a:rPr lang="en-US" dirty="0"/>
              <a:t>Types of System Testing</a:t>
            </a:r>
          </a:p>
        </p:txBody>
      </p:sp>
      <p:sp>
        <p:nvSpPr>
          <p:cNvPr id="3" name="Content Placeholder 2">
            <a:extLst>
              <a:ext uri="{FF2B5EF4-FFF2-40B4-BE49-F238E27FC236}">
                <a16:creationId xmlns:a16="http://schemas.microsoft.com/office/drawing/2014/main" id="{1FECC471-748C-133A-B817-F57CADEACEAE}"/>
              </a:ext>
            </a:extLst>
          </p:cNvPr>
          <p:cNvSpPr>
            <a:spLocks noGrp="1"/>
          </p:cNvSpPr>
          <p:nvPr>
            <p:ph idx="1"/>
          </p:nvPr>
        </p:nvSpPr>
        <p:spPr>
          <a:xfrm>
            <a:off x="609600" y="1577745"/>
            <a:ext cx="10972800" cy="4411662"/>
          </a:xfrm>
        </p:spPr>
        <p:txBody>
          <a:bodyPr/>
          <a:lstStyle/>
          <a:p>
            <a:r>
              <a:rPr lang="en-US" sz="2400" dirty="0"/>
              <a:t>End to End testing</a:t>
            </a:r>
          </a:p>
          <a:p>
            <a:pPr lvl="1"/>
            <a:r>
              <a:rPr lang="en-US" sz="2000" dirty="0"/>
              <a:t>verifying user actions can complete User Stories by fulfilling Acceptance Criteria</a:t>
            </a:r>
          </a:p>
          <a:p>
            <a:r>
              <a:rPr lang="en-US" sz="2400" dirty="0"/>
              <a:t>Performance testing</a:t>
            </a:r>
          </a:p>
          <a:p>
            <a:pPr lvl="1"/>
            <a:r>
              <a:rPr lang="en-US" sz="2000" dirty="0"/>
              <a:t>verifying the application is responsive withing contractual obligations</a:t>
            </a:r>
          </a:p>
          <a:p>
            <a:pPr lvl="1"/>
            <a:r>
              <a:rPr lang="en-US" sz="2000" dirty="0"/>
              <a:t>verifying the application has the scaling potential as planned</a:t>
            </a:r>
          </a:p>
          <a:p>
            <a:r>
              <a:rPr lang="en-US" sz="2400" dirty="0"/>
              <a:t>Load testing</a:t>
            </a:r>
          </a:p>
          <a:p>
            <a:pPr lvl="1"/>
            <a:r>
              <a:rPr lang="en-US" sz="2000" dirty="0"/>
              <a:t>verifying the application can handle the expected number of users</a:t>
            </a:r>
          </a:p>
          <a:p>
            <a:r>
              <a:rPr lang="en-US" sz="2400" dirty="0"/>
              <a:t>Compatibility Testing</a:t>
            </a:r>
          </a:p>
          <a:p>
            <a:pPr lvl="1"/>
            <a:r>
              <a:rPr lang="en-US" sz="2000" dirty="0"/>
              <a:t>verifying the application works in different environments</a:t>
            </a:r>
          </a:p>
          <a:p>
            <a:pPr lvl="1"/>
            <a:r>
              <a:rPr lang="en-US" sz="2000" dirty="0"/>
              <a:t>different browsers</a:t>
            </a:r>
          </a:p>
          <a:p>
            <a:pPr lvl="1"/>
            <a:r>
              <a:rPr lang="en-US" sz="2000" dirty="0"/>
              <a:t>different operating systems</a:t>
            </a:r>
          </a:p>
          <a:p>
            <a:r>
              <a:rPr lang="en-US" sz="2400" dirty="0"/>
              <a:t>Penetration Testing</a:t>
            </a:r>
          </a:p>
          <a:p>
            <a:pPr lvl="1"/>
            <a:r>
              <a:rPr lang="en-US" sz="2000" dirty="0"/>
              <a:t>verifying the security of the application is robust enough to withstands well known attacks</a:t>
            </a:r>
          </a:p>
        </p:txBody>
      </p:sp>
      <p:sp>
        <p:nvSpPr>
          <p:cNvPr id="4" name="Slide Number Placeholder 3">
            <a:extLst>
              <a:ext uri="{FF2B5EF4-FFF2-40B4-BE49-F238E27FC236}">
                <a16:creationId xmlns:a16="http://schemas.microsoft.com/office/drawing/2014/main" id="{852B5254-F167-40C0-BEAD-D3D35EF755AA}"/>
              </a:ext>
            </a:extLst>
          </p:cNvPr>
          <p:cNvSpPr>
            <a:spLocks noGrp="1"/>
          </p:cNvSpPr>
          <p:nvPr>
            <p:ph type="sldNum" sz="quarter" idx="12"/>
          </p:nvPr>
        </p:nvSpPr>
        <p:spPr/>
        <p:txBody>
          <a:bodyPr/>
          <a:lstStyle/>
          <a:p>
            <a:fld id="{5B86C561-50BB-4156-9DD0-3F685BFA5C13}" type="slidenum">
              <a:rPr lang="en-US" smtClean="0"/>
              <a:t>10</a:t>
            </a:fld>
            <a:endParaRPr lang="en-US"/>
          </a:p>
        </p:txBody>
      </p:sp>
    </p:spTree>
    <p:extLst>
      <p:ext uri="{BB962C8B-B14F-4D97-AF65-F5344CB8AC3E}">
        <p14:creationId xmlns:p14="http://schemas.microsoft.com/office/powerpoint/2010/main" val="2558205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7D75-DC65-7F8F-291E-CBDE06A47268}"/>
              </a:ext>
            </a:extLst>
          </p:cNvPr>
          <p:cNvSpPr>
            <a:spLocks noGrp="1"/>
          </p:cNvSpPr>
          <p:nvPr>
            <p:ph type="title"/>
          </p:nvPr>
        </p:nvSpPr>
        <p:spPr/>
        <p:txBody>
          <a:bodyPr/>
          <a:lstStyle/>
          <a:p>
            <a:r>
              <a:rPr lang="en-US" dirty="0"/>
              <a:t>Typical Defects</a:t>
            </a:r>
          </a:p>
        </p:txBody>
      </p:sp>
      <p:sp>
        <p:nvSpPr>
          <p:cNvPr id="3" name="Content Placeholder 2">
            <a:extLst>
              <a:ext uri="{FF2B5EF4-FFF2-40B4-BE49-F238E27FC236}">
                <a16:creationId xmlns:a16="http://schemas.microsoft.com/office/drawing/2014/main" id="{5532ADB4-4FA5-F02A-363E-8B33C846A534}"/>
              </a:ext>
            </a:extLst>
          </p:cNvPr>
          <p:cNvSpPr>
            <a:spLocks noGrp="1"/>
          </p:cNvSpPr>
          <p:nvPr>
            <p:ph idx="1"/>
          </p:nvPr>
        </p:nvSpPr>
        <p:spPr/>
        <p:txBody>
          <a:bodyPr/>
          <a:lstStyle/>
          <a:p>
            <a:r>
              <a:rPr lang="en-US" dirty="0"/>
              <a:t>Incorrect or unexpected functional behavior</a:t>
            </a:r>
          </a:p>
          <a:p>
            <a:r>
              <a:rPr lang="en-US" dirty="0"/>
              <a:t>System does not conform to specifications</a:t>
            </a:r>
          </a:p>
          <a:p>
            <a:r>
              <a:rPr lang="en-US" dirty="0"/>
              <a:t>Inability to complete all parts of end-to-end tasks</a:t>
            </a:r>
          </a:p>
          <a:p>
            <a:r>
              <a:rPr lang="en-US" dirty="0"/>
              <a:t>Performance does not meet minimal requirements</a:t>
            </a:r>
          </a:p>
          <a:p>
            <a:r>
              <a:rPr lang="en-US" dirty="0"/>
              <a:t>Application does not meet security requirements</a:t>
            </a:r>
          </a:p>
        </p:txBody>
      </p:sp>
      <p:sp>
        <p:nvSpPr>
          <p:cNvPr id="4" name="Slide Number Placeholder 3">
            <a:extLst>
              <a:ext uri="{FF2B5EF4-FFF2-40B4-BE49-F238E27FC236}">
                <a16:creationId xmlns:a16="http://schemas.microsoft.com/office/drawing/2014/main" id="{D5E8CD23-1307-17C6-1FE6-AA77DBDC13C4}"/>
              </a:ext>
            </a:extLst>
          </p:cNvPr>
          <p:cNvSpPr>
            <a:spLocks noGrp="1"/>
          </p:cNvSpPr>
          <p:nvPr>
            <p:ph type="sldNum" sz="quarter" idx="12"/>
          </p:nvPr>
        </p:nvSpPr>
        <p:spPr/>
        <p:txBody>
          <a:bodyPr/>
          <a:lstStyle/>
          <a:p>
            <a:fld id="{5B86C561-50BB-4156-9DD0-3F685BFA5C13}" type="slidenum">
              <a:rPr lang="en-US" smtClean="0"/>
              <a:t>11</a:t>
            </a:fld>
            <a:endParaRPr lang="en-US"/>
          </a:p>
        </p:txBody>
      </p:sp>
    </p:spTree>
    <p:extLst>
      <p:ext uri="{BB962C8B-B14F-4D97-AF65-F5344CB8AC3E}">
        <p14:creationId xmlns:p14="http://schemas.microsoft.com/office/powerpoint/2010/main" val="210919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FA35-7212-00D2-CB6B-8C98719374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DA4C51-E907-DFB5-2636-EFC577FFA945}"/>
              </a:ext>
            </a:extLst>
          </p:cNvPr>
          <p:cNvSpPr>
            <a:spLocks noGrp="1"/>
          </p:cNvSpPr>
          <p:nvPr>
            <p:ph idx="1"/>
          </p:nvPr>
        </p:nvSpPr>
        <p:spPr/>
        <p:txBody>
          <a:bodyPr/>
          <a:lstStyle/>
          <a:p>
            <a:r>
              <a:rPr lang="en-US" dirty="0"/>
              <a:t>Typical Functional Tests</a:t>
            </a:r>
          </a:p>
          <a:p>
            <a:pPr lvl="1"/>
            <a:r>
              <a:rPr lang="en-US" dirty="0"/>
              <a:t>simulating a user creating a new account following the Acceptance Criteria for the User Story associated with the action</a:t>
            </a:r>
          </a:p>
          <a:p>
            <a:r>
              <a:rPr lang="en-US" dirty="0"/>
              <a:t>Typical Non-Functional Tests</a:t>
            </a:r>
          </a:p>
          <a:p>
            <a:pPr lvl="1"/>
            <a:r>
              <a:rPr lang="en-US" dirty="0"/>
              <a:t>A test that confirms Every web page loads within the required amount of time</a:t>
            </a:r>
          </a:p>
          <a:p>
            <a:pPr lvl="1"/>
            <a:r>
              <a:rPr lang="en-US" dirty="0"/>
              <a:t>attempting to access sensitive data a typical user should not have access to</a:t>
            </a:r>
          </a:p>
        </p:txBody>
      </p:sp>
      <p:sp>
        <p:nvSpPr>
          <p:cNvPr id="4" name="Slide Number Placeholder 3">
            <a:extLst>
              <a:ext uri="{FF2B5EF4-FFF2-40B4-BE49-F238E27FC236}">
                <a16:creationId xmlns:a16="http://schemas.microsoft.com/office/drawing/2014/main" id="{73A6269A-AA51-E574-AED1-6E5120DD37B6}"/>
              </a:ext>
            </a:extLst>
          </p:cNvPr>
          <p:cNvSpPr>
            <a:spLocks noGrp="1"/>
          </p:cNvSpPr>
          <p:nvPr>
            <p:ph type="sldNum" sz="quarter" idx="12"/>
          </p:nvPr>
        </p:nvSpPr>
        <p:spPr/>
        <p:txBody>
          <a:bodyPr/>
          <a:lstStyle/>
          <a:p>
            <a:fld id="{5B86C561-50BB-4156-9DD0-3F685BFA5C13}" type="slidenum">
              <a:rPr lang="en-US" smtClean="0"/>
              <a:t>12</a:t>
            </a:fld>
            <a:endParaRPr lang="en-US"/>
          </a:p>
        </p:txBody>
      </p:sp>
    </p:spTree>
    <p:extLst>
      <p:ext uri="{BB962C8B-B14F-4D97-AF65-F5344CB8AC3E}">
        <p14:creationId xmlns:p14="http://schemas.microsoft.com/office/powerpoint/2010/main" val="176044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B21F-2C53-0200-8A95-413508577417}"/>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B369DEE4-E28F-45A6-67AA-7D57E4F6D93C}"/>
              </a:ext>
            </a:extLst>
          </p:cNvPr>
          <p:cNvSpPr>
            <a:spLocks noGrp="1"/>
          </p:cNvSpPr>
          <p:nvPr>
            <p:ph idx="1"/>
          </p:nvPr>
        </p:nvSpPr>
        <p:spPr/>
        <p:txBody>
          <a:bodyPr/>
          <a:lstStyle/>
          <a:p>
            <a:r>
              <a:rPr lang="en-US" dirty="0"/>
              <a:t>System Testing means testing the system as a whole. </a:t>
            </a:r>
          </a:p>
          <a:p>
            <a:r>
              <a:rPr lang="en-US" dirty="0"/>
              <a:t>All the modules/components are integrated in order to verify if the system works as expected or not.</a:t>
            </a:r>
          </a:p>
          <a:p>
            <a:r>
              <a:rPr lang="en-US" dirty="0"/>
              <a:t>System Testing is done after Integration Testing. </a:t>
            </a:r>
          </a:p>
          <a:p>
            <a:r>
              <a:rPr lang="en-US" dirty="0"/>
              <a:t>The process of testing an integrated hardware and software system to verify that the system meets its specified requirements.</a:t>
            </a:r>
          </a:p>
        </p:txBody>
      </p:sp>
      <p:sp>
        <p:nvSpPr>
          <p:cNvPr id="4" name="Slide Number Placeholder 3">
            <a:extLst>
              <a:ext uri="{FF2B5EF4-FFF2-40B4-BE49-F238E27FC236}">
                <a16:creationId xmlns:a16="http://schemas.microsoft.com/office/drawing/2014/main" id="{DCE6206E-52F8-ABE1-EF99-368C4D44146B}"/>
              </a:ext>
            </a:extLst>
          </p:cNvPr>
          <p:cNvSpPr>
            <a:spLocks noGrp="1"/>
          </p:cNvSpPr>
          <p:nvPr>
            <p:ph type="sldNum" sz="quarter" idx="12"/>
          </p:nvPr>
        </p:nvSpPr>
        <p:spPr/>
        <p:txBody>
          <a:bodyPr/>
          <a:lstStyle/>
          <a:p>
            <a:fld id="{5B86C561-50BB-4156-9DD0-3F685BFA5C13}" type="slidenum">
              <a:rPr lang="en-US" smtClean="0"/>
              <a:t>2</a:t>
            </a:fld>
            <a:endParaRPr lang="en-US"/>
          </a:p>
        </p:txBody>
      </p:sp>
    </p:spTree>
    <p:extLst>
      <p:ext uri="{BB962C8B-B14F-4D97-AF65-F5344CB8AC3E}">
        <p14:creationId xmlns:p14="http://schemas.microsoft.com/office/powerpoint/2010/main" val="153879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274C-20D9-1944-1E56-B5077451C7D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D7DB46E9-6CE6-C227-9EAB-58497B2A7331}"/>
              </a:ext>
            </a:extLst>
          </p:cNvPr>
          <p:cNvSpPr>
            <a:spLocks noGrp="1"/>
          </p:cNvSpPr>
          <p:nvPr>
            <p:ph idx="1"/>
          </p:nvPr>
        </p:nvSpPr>
        <p:spPr>
          <a:xfrm>
            <a:off x="609600" y="1719263"/>
            <a:ext cx="5486400" cy="4411662"/>
          </a:xfrm>
        </p:spPr>
        <p:txBody>
          <a:bodyPr/>
          <a:lstStyle/>
          <a:p>
            <a:r>
              <a:rPr lang="en-US" dirty="0"/>
              <a:t>If an application has three modules A, B, and C, then testing done by combining the modules A &amp; B or module B &amp; C or module A&amp; C is known as Integration testing. </a:t>
            </a:r>
          </a:p>
          <a:p>
            <a:r>
              <a:rPr lang="en-US" dirty="0"/>
              <a:t>Integrating all the three modules and testing it as a complete system is termed as System testing.</a:t>
            </a:r>
          </a:p>
        </p:txBody>
      </p:sp>
      <p:sp>
        <p:nvSpPr>
          <p:cNvPr id="4" name="Slide Number Placeholder 3">
            <a:extLst>
              <a:ext uri="{FF2B5EF4-FFF2-40B4-BE49-F238E27FC236}">
                <a16:creationId xmlns:a16="http://schemas.microsoft.com/office/drawing/2014/main" id="{2B8FB5EA-F728-E3B0-2320-4DBBDCFCB6A0}"/>
              </a:ext>
            </a:extLst>
          </p:cNvPr>
          <p:cNvSpPr>
            <a:spLocks noGrp="1"/>
          </p:cNvSpPr>
          <p:nvPr>
            <p:ph type="sldNum" sz="quarter" idx="12"/>
          </p:nvPr>
        </p:nvSpPr>
        <p:spPr/>
        <p:txBody>
          <a:bodyPr/>
          <a:lstStyle/>
          <a:p>
            <a:fld id="{5B86C561-50BB-4156-9DD0-3F685BFA5C13}" type="slidenum">
              <a:rPr lang="en-US" smtClean="0"/>
              <a:t>3</a:t>
            </a:fld>
            <a:endParaRPr lang="en-US"/>
          </a:p>
        </p:txBody>
      </p:sp>
      <p:pic>
        <p:nvPicPr>
          <p:cNvPr id="5" name="Picture 4">
            <a:extLst>
              <a:ext uri="{FF2B5EF4-FFF2-40B4-BE49-F238E27FC236}">
                <a16:creationId xmlns:a16="http://schemas.microsoft.com/office/drawing/2014/main" id="{ACAEAE02-C426-7485-BCFB-B090635A4FB0}"/>
              </a:ext>
            </a:extLst>
          </p:cNvPr>
          <p:cNvPicPr>
            <a:picLocks noChangeAspect="1"/>
          </p:cNvPicPr>
          <p:nvPr/>
        </p:nvPicPr>
        <p:blipFill>
          <a:blip r:embed="rId2"/>
          <a:stretch>
            <a:fillRect/>
          </a:stretch>
        </p:blipFill>
        <p:spPr>
          <a:xfrm>
            <a:off x="6508750" y="1719263"/>
            <a:ext cx="5362810" cy="3494994"/>
          </a:xfrm>
          <a:prstGeom prst="rect">
            <a:avLst/>
          </a:prstGeom>
        </p:spPr>
      </p:pic>
    </p:spTree>
    <p:extLst>
      <p:ext uri="{BB962C8B-B14F-4D97-AF65-F5344CB8AC3E}">
        <p14:creationId xmlns:p14="http://schemas.microsoft.com/office/powerpoint/2010/main" val="279814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EF9B-6135-F381-0ED9-0CEBF5621A42}"/>
              </a:ext>
            </a:extLst>
          </p:cNvPr>
          <p:cNvSpPr>
            <a:spLocks noGrp="1"/>
          </p:cNvSpPr>
          <p:nvPr>
            <p:ph type="title"/>
          </p:nvPr>
        </p:nvSpPr>
        <p:spPr/>
        <p:txBody>
          <a:bodyPr/>
          <a:lstStyle/>
          <a:p>
            <a:r>
              <a:rPr lang="en-US" dirty="0"/>
              <a:t>System Testing Example</a:t>
            </a:r>
          </a:p>
        </p:txBody>
      </p:sp>
      <p:sp>
        <p:nvSpPr>
          <p:cNvPr id="3" name="Content Placeholder 2">
            <a:extLst>
              <a:ext uri="{FF2B5EF4-FFF2-40B4-BE49-F238E27FC236}">
                <a16:creationId xmlns:a16="http://schemas.microsoft.com/office/drawing/2014/main" id="{66C3713D-C63C-D695-0822-82539F1842BD}"/>
              </a:ext>
            </a:extLst>
          </p:cNvPr>
          <p:cNvSpPr>
            <a:spLocks noGrp="1"/>
          </p:cNvSpPr>
          <p:nvPr>
            <p:ph idx="1"/>
          </p:nvPr>
        </p:nvSpPr>
        <p:spPr>
          <a:xfrm>
            <a:off x="609600" y="1719263"/>
            <a:ext cx="11342914" cy="4411662"/>
          </a:xfrm>
        </p:spPr>
        <p:txBody>
          <a:bodyPr/>
          <a:lstStyle/>
          <a:p>
            <a:r>
              <a:rPr lang="en-US" sz="2500" dirty="0"/>
              <a:t>A car manufacturer does not produce the car as a whole car. </a:t>
            </a:r>
          </a:p>
          <a:p>
            <a:r>
              <a:rPr lang="en-US" sz="2500" dirty="0"/>
              <a:t>Each component of the car is manufactured separately, like seats, steering, mirror, break, cable, engine, car frame, wheels etc. </a:t>
            </a:r>
          </a:p>
          <a:p>
            <a:r>
              <a:rPr lang="en-US" sz="2500" dirty="0"/>
              <a:t>After manufacturing each item, it is tested independently whether it is working the way it is supposed to work and that is called </a:t>
            </a:r>
            <a:r>
              <a:rPr lang="en-US" sz="2500" b="1" dirty="0">
                <a:highlight>
                  <a:srgbClr val="FFFF00"/>
                </a:highlight>
              </a:rPr>
              <a:t>Unit testing</a:t>
            </a:r>
            <a:r>
              <a:rPr lang="en-US" sz="2500" dirty="0"/>
              <a:t>.</a:t>
            </a:r>
          </a:p>
          <a:p>
            <a:r>
              <a:rPr lang="en-US" sz="2500" dirty="0"/>
              <a:t>Now, when each part is assembled with another part, that assembled combination is checked if assembling has not produced any side effect to the functionality of each component and whether both components are working together as expected and that is called </a:t>
            </a:r>
            <a:r>
              <a:rPr lang="en-US" sz="2500" b="1" dirty="0">
                <a:highlight>
                  <a:srgbClr val="FFFF00"/>
                </a:highlight>
              </a:rPr>
              <a:t>Integration testing</a:t>
            </a:r>
            <a:r>
              <a:rPr lang="en-US" sz="2500" dirty="0"/>
              <a:t>.</a:t>
            </a:r>
          </a:p>
          <a:p>
            <a:r>
              <a:rPr lang="en-US" sz="2500" b="1" dirty="0"/>
              <a:t>Once all the parts are assembled and the car is ready, </a:t>
            </a:r>
            <a:br>
              <a:rPr lang="en-US" sz="2500" b="1" dirty="0"/>
            </a:br>
            <a:r>
              <a:rPr lang="en-US" sz="2500" b="1" dirty="0"/>
              <a:t>it is not ready actually.</a:t>
            </a:r>
          </a:p>
          <a:p>
            <a:endParaRPr lang="en-US" sz="2500" dirty="0"/>
          </a:p>
        </p:txBody>
      </p:sp>
      <p:sp>
        <p:nvSpPr>
          <p:cNvPr id="4" name="Slide Number Placeholder 3">
            <a:extLst>
              <a:ext uri="{FF2B5EF4-FFF2-40B4-BE49-F238E27FC236}">
                <a16:creationId xmlns:a16="http://schemas.microsoft.com/office/drawing/2014/main" id="{399D8CAA-AC82-39CD-D417-8C2A38305D5E}"/>
              </a:ext>
            </a:extLst>
          </p:cNvPr>
          <p:cNvSpPr>
            <a:spLocks noGrp="1"/>
          </p:cNvSpPr>
          <p:nvPr>
            <p:ph type="sldNum" sz="quarter" idx="12"/>
          </p:nvPr>
        </p:nvSpPr>
        <p:spPr/>
        <p:txBody>
          <a:bodyPr/>
          <a:lstStyle/>
          <a:p>
            <a:fld id="{5B86C561-50BB-4156-9DD0-3F685BFA5C13}" type="slidenum">
              <a:rPr lang="en-US" smtClean="0"/>
              <a:t>4</a:t>
            </a:fld>
            <a:endParaRPr lang="en-US"/>
          </a:p>
        </p:txBody>
      </p:sp>
    </p:spTree>
    <p:extLst>
      <p:ext uri="{BB962C8B-B14F-4D97-AF65-F5344CB8AC3E}">
        <p14:creationId xmlns:p14="http://schemas.microsoft.com/office/powerpoint/2010/main" val="343135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13D4-53BA-3C8B-9198-31D40D86C00E}"/>
              </a:ext>
            </a:extLst>
          </p:cNvPr>
          <p:cNvSpPr>
            <a:spLocks noGrp="1"/>
          </p:cNvSpPr>
          <p:nvPr>
            <p:ph type="title"/>
          </p:nvPr>
        </p:nvSpPr>
        <p:spPr/>
        <p:txBody>
          <a:bodyPr/>
          <a:lstStyle/>
          <a:p>
            <a:r>
              <a:rPr lang="en-US" dirty="0"/>
              <a:t>System Testing Example</a:t>
            </a:r>
          </a:p>
        </p:txBody>
      </p:sp>
      <p:sp>
        <p:nvSpPr>
          <p:cNvPr id="3" name="Content Placeholder 2">
            <a:extLst>
              <a:ext uri="{FF2B5EF4-FFF2-40B4-BE49-F238E27FC236}">
                <a16:creationId xmlns:a16="http://schemas.microsoft.com/office/drawing/2014/main" id="{4F0E1392-D88D-8A70-E3D9-6505A7765BCB}"/>
              </a:ext>
            </a:extLst>
          </p:cNvPr>
          <p:cNvSpPr>
            <a:spLocks noGrp="1"/>
          </p:cNvSpPr>
          <p:nvPr>
            <p:ph idx="1"/>
          </p:nvPr>
        </p:nvSpPr>
        <p:spPr/>
        <p:txBody>
          <a:bodyPr/>
          <a:lstStyle/>
          <a:p>
            <a:r>
              <a:rPr lang="en-US" dirty="0"/>
              <a:t>The whole car needs to be checked for different aspects as per the requirements defined like if car can be driven smoothly, breaks, gears, and other functionality working properly, car does not show any sign of tiredness after being driven for 2500 miles continuously, color of car is generally accepted and liked, car can be driven on any kind of roads like smooth and rough, sloppy and straight, </a:t>
            </a:r>
            <a:r>
              <a:rPr lang="en-US" dirty="0" err="1"/>
              <a:t>etc</a:t>
            </a:r>
            <a:r>
              <a:rPr lang="en-US" dirty="0"/>
              <a:t> and this whole effort of testing is called </a:t>
            </a:r>
            <a:r>
              <a:rPr lang="en-US" b="1" dirty="0">
                <a:highlight>
                  <a:srgbClr val="FFFF00"/>
                </a:highlight>
              </a:rPr>
              <a:t>System Testing </a:t>
            </a:r>
            <a:r>
              <a:rPr lang="en-US" dirty="0"/>
              <a:t>and it has nothing to do with integration testing.</a:t>
            </a:r>
          </a:p>
          <a:p>
            <a:endParaRPr lang="en-US" dirty="0"/>
          </a:p>
        </p:txBody>
      </p:sp>
      <p:sp>
        <p:nvSpPr>
          <p:cNvPr id="4" name="Slide Number Placeholder 3">
            <a:extLst>
              <a:ext uri="{FF2B5EF4-FFF2-40B4-BE49-F238E27FC236}">
                <a16:creationId xmlns:a16="http://schemas.microsoft.com/office/drawing/2014/main" id="{9B89CE0C-9008-8EED-0C8C-DF8F4F31A719}"/>
              </a:ext>
            </a:extLst>
          </p:cNvPr>
          <p:cNvSpPr>
            <a:spLocks noGrp="1"/>
          </p:cNvSpPr>
          <p:nvPr>
            <p:ph type="sldNum" sz="quarter" idx="12"/>
          </p:nvPr>
        </p:nvSpPr>
        <p:spPr/>
        <p:txBody>
          <a:bodyPr/>
          <a:lstStyle/>
          <a:p>
            <a:fld id="{5B86C561-50BB-4156-9DD0-3F685BFA5C13}" type="slidenum">
              <a:rPr lang="en-US" smtClean="0"/>
              <a:t>5</a:t>
            </a:fld>
            <a:endParaRPr lang="en-US"/>
          </a:p>
        </p:txBody>
      </p:sp>
    </p:spTree>
    <p:extLst>
      <p:ext uri="{BB962C8B-B14F-4D97-AF65-F5344CB8AC3E}">
        <p14:creationId xmlns:p14="http://schemas.microsoft.com/office/powerpoint/2010/main" val="150460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2224-453B-4348-5A52-D0E569EE108B}"/>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6F4023D2-0930-931A-2224-E716638CE7F3}"/>
              </a:ext>
            </a:extLst>
          </p:cNvPr>
          <p:cNvSpPr>
            <a:spLocks noGrp="1"/>
          </p:cNvSpPr>
          <p:nvPr>
            <p:ph idx="1"/>
          </p:nvPr>
        </p:nvSpPr>
        <p:spPr/>
        <p:txBody>
          <a:bodyPr/>
          <a:lstStyle/>
          <a:p>
            <a:r>
              <a:rPr lang="en-US" sz="2600" dirty="0"/>
              <a:t>It is performed when Integration Testing is completed.</a:t>
            </a:r>
          </a:p>
          <a:p>
            <a:r>
              <a:rPr lang="en-US" sz="2600" dirty="0"/>
              <a:t>It is mainly a Black-box type testing. </a:t>
            </a:r>
          </a:p>
          <a:p>
            <a:r>
              <a:rPr lang="en-US" sz="2600" dirty="0"/>
              <a:t>This testing evaluates the working of the system from a user point of view, with the help of a specification document. </a:t>
            </a:r>
          </a:p>
          <a:p>
            <a:r>
              <a:rPr lang="en-US" sz="2600" dirty="0"/>
              <a:t>It does not require any internal knowledge of systems like the design or structure of the code.</a:t>
            </a:r>
          </a:p>
          <a:p>
            <a:r>
              <a:rPr lang="en-US" sz="2600" dirty="0"/>
              <a:t>It contains functional and non-functional areas of application/product.</a:t>
            </a:r>
          </a:p>
          <a:p>
            <a:endParaRPr lang="en-US" sz="2600" dirty="0"/>
          </a:p>
        </p:txBody>
      </p:sp>
      <p:sp>
        <p:nvSpPr>
          <p:cNvPr id="4" name="Slide Number Placeholder 3">
            <a:extLst>
              <a:ext uri="{FF2B5EF4-FFF2-40B4-BE49-F238E27FC236}">
                <a16:creationId xmlns:a16="http://schemas.microsoft.com/office/drawing/2014/main" id="{85E30C88-A36F-3B1D-2F1F-032406DA7DE5}"/>
              </a:ext>
            </a:extLst>
          </p:cNvPr>
          <p:cNvSpPr>
            <a:spLocks noGrp="1"/>
          </p:cNvSpPr>
          <p:nvPr>
            <p:ph type="sldNum" sz="quarter" idx="12"/>
          </p:nvPr>
        </p:nvSpPr>
        <p:spPr/>
        <p:txBody>
          <a:bodyPr/>
          <a:lstStyle/>
          <a:p>
            <a:fld id="{5B86C561-50BB-4156-9DD0-3F685BFA5C13}" type="slidenum">
              <a:rPr lang="en-US" smtClean="0"/>
              <a:t>6</a:t>
            </a:fld>
            <a:endParaRPr lang="en-US"/>
          </a:p>
        </p:txBody>
      </p:sp>
      <p:pic>
        <p:nvPicPr>
          <p:cNvPr id="5" name="Picture 4">
            <a:extLst>
              <a:ext uri="{FF2B5EF4-FFF2-40B4-BE49-F238E27FC236}">
                <a16:creationId xmlns:a16="http://schemas.microsoft.com/office/drawing/2014/main" id="{2A7158C3-891E-1C75-EF57-C054B2DFC243}"/>
              </a:ext>
            </a:extLst>
          </p:cNvPr>
          <p:cNvPicPr>
            <a:picLocks noChangeAspect="1"/>
          </p:cNvPicPr>
          <p:nvPr/>
        </p:nvPicPr>
        <p:blipFill>
          <a:blip r:embed="rId2"/>
          <a:stretch>
            <a:fillRect/>
          </a:stretch>
        </p:blipFill>
        <p:spPr>
          <a:xfrm>
            <a:off x="1654627" y="4859713"/>
            <a:ext cx="3984173" cy="1876049"/>
          </a:xfrm>
          <a:prstGeom prst="rect">
            <a:avLst/>
          </a:prstGeom>
        </p:spPr>
      </p:pic>
    </p:spTree>
    <p:extLst>
      <p:ext uri="{BB962C8B-B14F-4D97-AF65-F5344CB8AC3E}">
        <p14:creationId xmlns:p14="http://schemas.microsoft.com/office/powerpoint/2010/main" val="39756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D984-27EF-B5FB-A094-369B9FE93D27}"/>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A5269BC2-A471-3A9A-BE07-19130408F8E7}"/>
              </a:ext>
            </a:extLst>
          </p:cNvPr>
          <p:cNvSpPr>
            <a:spLocks noGrp="1"/>
          </p:cNvSpPr>
          <p:nvPr>
            <p:ph idx="1"/>
          </p:nvPr>
        </p:nvSpPr>
        <p:spPr/>
        <p:txBody>
          <a:bodyPr/>
          <a:lstStyle/>
          <a:p>
            <a:pPr marL="0" indent="0">
              <a:buNone/>
            </a:pPr>
            <a:r>
              <a:rPr lang="en-US" dirty="0"/>
              <a:t>It mainly focuses on the following:</a:t>
            </a:r>
          </a:p>
          <a:p>
            <a:r>
              <a:rPr lang="en-US" sz="2400" dirty="0"/>
              <a:t>External interfaces</a:t>
            </a:r>
          </a:p>
          <a:p>
            <a:r>
              <a:rPr lang="en-US" sz="2400" dirty="0"/>
              <a:t>Multiprogram and complex functionalities</a:t>
            </a:r>
          </a:p>
          <a:p>
            <a:r>
              <a:rPr lang="en-US" sz="2400" dirty="0"/>
              <a:t>Security</a:t>
            </a:r>
          </a:p>
          <a:p>
            <a:r>
              <a:rPr lang="en-US" sz="2400" dirty="0"/>
              <a:t>Recovery</a:t>
            </a:r>
          </a:p>
          <a:p>
            <a:r>
              <a:rPr lang="en-US" sz="2400" dirty="0"/>
              <a:t>Performance</a:t>
            </a:r>
          </a:p>
          <a:p>
            <a:r>
              <a:rPr lang="en-US" sz="2400" dirty="0"/>
              <a:t>Operator and user’s smooth interaction with the system</a:t>
            </a:r>
          </a:p>
          <a:p>
            <a:r>
              <a:rPr lang="en-US" sz="2400" dirty="0" err="1"/>
              <a:t>Installability</a:t>
            </a:r>
            <a:endParaRPr lang="en-US" sz="2400" dirty="0"/>
          </a:p>
          <a:p>
            <a:r>
              <a:rPr lang="en-US" sz="2400" dirty="0"/>
              <a:t>Documentation</a:t>
            </a:r>
          </a:p>
          <a:p>
            <a:r>
              <a:rPr lang="en-US" sz="2400" dirty="0"/>
              <a:t>Usability</a:t>
            </a:r>
          </a:p>
          <a:p>
            <a:r>
              <a:rPr lang="en-US" sz="2400" dirty="0"/>
              <a:t>Load/Stress</a:t>
            </a:r>
          </a:p>
        </p:txBody>
      </p:sp>
      <p:sp>
        <p:nvSpPr>
          <p:cNvPr id="4" name="Slide Number Placeholder 3">
            <a:extLst>
              <a:ext uri="{FF2B5EF4-FFF2-40B4-BE49-F238E27FC236}">
                <a16:creationId xmlns:a16="http://schemas.microsoft.com/office/drawing/2014/main" id="{871A1C60-AD0E-C552-0E51-FC25EA3EA186}"/>
              </a:ext>
            </a:extLst>
          </p:cNvPr>
          <p:cNvSpPr>
            <a:spLocks noGrp="1"/>
          </p:cNvSpPr>
          <p:nvPr>
            <p:ph type="sldNum" sz="quarter" idx="12"/>
          </p:nvPr>
        </p:nvSpPr>
        <p:spPr/>
        <p:txBody>
          <a:bodyPr/>
          <a:lstStyle/>
          <a:p>
            <a:fld id="{5B86C561-50BB-4156-9DD0-3F685BFA5C13}" type="slidenum">
              <a:rPr lang="en-US" smtClean="0"/>
              <a:t>7</a:t>
            </a:fld>
            <a:endParaRPr lang="en-US"/>
          </a:p>
        </p:txBody>
      </p:sp>
    </p:spTree>
    <p:extLst>
      <p:ext uri="{BB962C8B-B14F-4D97-AF65-F5344CB8AC3E}">
        <p14:creationId xmlns:p14="http://schemas.microsoft.com/office/powerpoint/2010/main" val="394600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5638-DA27-D9C7-1FBD-9EE2582C4034}"/>
              </a:ext>
            </a:extLst>
          </p:cNvPr>
          <p:cNvSpPr>
            <a:spLocks noGrp="1"/>
          </p:cNvSpPr>
          <p:nvPr>
            <p:ph type="title"/>
          </p:nvPr>
        </p:nvSpPr>
        <p:spPr/>
        <p:txBody>
          <a:bodyPr/>
          <a:lstStyle/>
          <a:p>
            <a:r>
              <a:rPr lang="en-US" dirty="0"/>
              <a:t>Why System Testing?</a:t>
            </a:r>
          </a:p>
        </p:txBody>
      </p:sp>
      <p:sp>
        <p:nvSpPr>
          <p:cNvPr id="3" name="Content Placeholder 2">
            <a:extLst>
              <a:ext uri="{FF2B5EF4-FFF2-40B4-BE49-F238E27FC236}">
                <a16:creationId xmlns:a16="http://schemas.microsoft.com/office/drawing/2014/main" id="{165B188A-70BC-8CAB-F73A-D9906F16AB74}"/>
              </a:ext>
            </a:extLst>
          </p:cNvPr>
          <p:cNvSpPr>
            <a:spLocks noGrp="1"/>
          </p:cNvSpPr>
          <p:nvPr>
            <p:ph idx="1"/>
          </p:nvPr>
        </p:nvSpPr>
        <p:spPr/>
        <p:txBody>
          <a:bodyPr/>
          <a:lstStyle/>
          <a:p>
            <a:r>
              <a:rPr lang="en-US" dirty="0"/>
              <a:t>It is very important to complete a full test cycle and ST is the stage where it is done.</a:t>
            </a:r>
          </a:p>
          <a:p>
            <a:r>
              <a:rPr lang="en-US" dirty="0"/>
              <a:t>ST is performed in an environment that is similar to the production environment and hence stakeholders can get a good idea of the user’s reaction.</a:t>
            </a:r>
          </a:p>
          <a:p>
            <a:r>
              <a:rPr lang="en-US" dirty="0"/>
              <a:t>It helps to minimize after-deployment troubleshooting and support calls.</a:t>
            </a:r>
          </a:p>
          <a:p>
            <a:r>
              <a:rPr lang="en-US" dirty="0"/>
              <a:t>In this STLC stage Application Architecture and Business requirements, both are tested.</a:t>
            </a:r>
          </a:p>
        </p:txBody>
      </p:sp>
      <p:sp>
        <p:nvSpPr>
          <p:cNvPr id="4" name="Slide Number Placeholder 3">
            <a:extLst>
              <a:ext uri="{FF2B5EF4-FFF2-40B4-BE49-F238E27FC236}">
                <a16:creationId xmlns:a16="http://schemas.microsoft.com/office/drawing/2014/main" id="{5CF26C52-7BB5-92F7-B0BB-9A12B2C47206}"/>
              </a:ext>
            </a:extLst>
          </p:cNvPr>
          <p:cNvSpPr>
            <a:spLocks noGrp="1"/>
          </p:cNvSpPr>
          <p:nvPr>
            <p:ph type="sldNum" sz="quarter" idx="12"/>
          </p:nvPr>
        </p:nvSpPr>
        <p:spPr/>
        <p:txBody>
          <a:bodyPr/>
          <a:lstStyle/>
          <a:p>
            <a:fld id="{5B86C561-50BB-4156-9DD0-3F685BFA5C13}" type="slidenum">
              <a:rPr lang="en-US" smtClean="0"/>
              <a:t>8</a:t>
            </a:fld>
            <a:endParaRPr lang="en-US"/>
          </a:p>
        </p:txBody>
      </p:sp>
    </p:spTree>
    <p:extLst>
      <p:ext uri="{BB962C8B-B14F-4D97-AF65-F5344CB8AC3E}">
        <p14:creationId xmlns:p14="http://schemas.microsoft.com/office/powerpoint/2010/main" val="342377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51BE-865E-89E3-B86B-0D57258995BF}"/>
              </a:ext>
            </a:extLst>
          </p:cNvPr>
          <p:cNvSpPr>
            <a:spLocks noGrp="1"/>
          </p:cNvSpPr>
          <p:nvPr>
            <p:ph type="title"/>
          </p:nvPr>
        </p:nvSpPr>
        <p:spPr/>
        <p:txBody>
          <a:bodyPr/>
          <a:lstStyle/>
          <a:p>
            <a:r>
              <a:rPr lang="en-US" dirty="0"/>
              <a:t>Types Of System Testing</a:t>
            </a:r>
          </a:p>
        </p:txBody>
      </p:sp>
      <p:sp>
        <p:nvSpPr>
          <p:cNvPr id="3" name="Content Placeholder 2">
            <a:extLst>
              <a:ext uri="{FF2B5EF4-FFF2-40B4-BE49-F238E27FC236}">
                <a16:creationId xmlns:a16="http://schemas.microsoft.com/office/drawing/2014/main" id="{7F6F1FB9-1B52-2755-41B6-7B1B3A38AF5D}"/>
              </a:ext>
            </a:extLst>
          </p:cNvPr>
          <p:cNvSpPr>
            <a:spLocks noGrp="1"/>
          </p:cNvSpPr>
          <p:nvPr>
            <p:ph idx="1"/>
          </p:nvPr>
        </p:nvSpPr>
        <p:spPr/>
        <p:txBody>
          <a:bodyPr/>
          <a:lstStyle/>
          <a:p>
            <a:r>
              <a:rPr lang="en-US" sz="2400" dirty="0"/>
              <a:t>ST is called a superset of all types of testing as all the major types of testing are covered in it. Although a focus on types of testing may vary on the basis of product, organization processes, timeline, and requirements.</a:t>
            </a:r>
          </a:p>
        </p:txBody>
      </p:sp>
      <p:sp>
        <p:nvSpPr>
          <p:cNvPr id="4" name="Slide Number Placeholder 3">
            <a:extLst>
              <a:ext uri="{FF2B5EF4-FFF2-40B4-BE49-F238E27FC236}">
                <a16:creationId xmlns:a16="http://schemas.microsoft.com/office/drawing/2014/main" id="{C4671464-EA3B-E2C6-1336-707FE531A172}"/>
              </a:ext>
            </a:extLst>
          </p:cNvPr>
          <p:cNvSpPr>
            <a:spLocks noGrp="1"/>
          </p:cNvSpPr>
          <p:nvPr>
            <p:ph type="sldNum" sz="quarter" idx="12"/>
          </p:nvPr>
        </p:nvSpPr>
        <p:spPr/>
        <p:txBody>
          <a:bodyPr/>
          <a:lstStyle/>
          <a:p>
            <a:fld id="{5B86C561-50BB-4156-9DD0-3F685BFA5C13}" type="slidenum">
              <a:rPr lang="en-US" smtClean="0"/>
              <a:t>9</a:t>
            </a:fld>
            <a:endParaRPr lang="en-US"/>
          </a:p>
        </p:txBody>
      </p:sp>
      <p:pic>
        <p:nvPicPr>
          <p:cNvPr id="5" name="Picture 4">
            <a:extLst>
              <a:ext uri="{FF2B5EF4-FFF2-40B4-BE49-F238E27FC236}">
                <a16:creationId xmlns:a16="http://schemas.microsoft.com/office/drawing/2014/main" id="{FC86A187-9A97-575F-1C08-6E3F0D95DB8F}"/>
              </a:ext>
            </a:extLst>
          </p:cNvPr>
          <p:cNvPicPr>
            <a:picLocks noChangeAspect="1"/>
          </p:cNvPicPr>
          <p:nvPr/>
        </p:nvPicPr>
        <p:blipFill rotWithShape="1">
          <a:blip r:embed="rId2"/>
          <a:srcRect b="13240"/>
          <a:stretch/>
        </p:blipFill>
        <p:spPr>
          <a:xfrm>
            <a:off x="1491343" y="3158376"/>
            <a:ext cx="9209314" cy="3318624"/>
          </a:xfrm>
          <a:prstGeom prst="rect">
            <a:avLst/>
          </a:prstGeom>
        </p:spPr>
      </p:pic>
    </p:spTree>
    <p:extLst>
      <p:ext uri="{BB962C8B-B14F-4D97-AF65-F5344CB8AC3E}">
        <p14:creationId xmlns:p14="http://schemas.microsoft.com/office/powerpoint/2010/main" val="773618641"/>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55</TotalTime>
  <Words>760</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Wingdings</vt:lpstr>
      <vt:lpstr>Learner Template</vt:lpstr>
      <vt:lpstr>System Testing</vt:lpstr>
      <vt:lpstr>System Testing</vt:lpstr>
      <vt:lpstr>System Testing</vt:lpstr>
      <vt:lpstr>System Testing Example</vt:lpstr>
      <vt:lpstr>System Testing Example</vt:lpstr>
      <vt:lpstr>System Testing</vt:lpstr>
      <vt:lpstr>System Testing</vt:lpstr>
      <vt:lpstr>Why System Testing?</vt:lpstr>
      <vt:lpstr>Types Of System Testing</vt:lpstr>
      <vt:lpstr>Types of System Testing</vt:lpstr>
      <vt:lpstr>Typical Defects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Testing</dc:title>
  <dc:creator>Jasdhir Singh</dc:creator>
  <cp:lastModifiedBy>Jasdhir Singh</cp:lastModifiedBy>
  <cp:revision>21</cp:revision>
  <dcterms:created xsi:type="dcterms:W3CDTF">2024-05-09T19:35:32Z</dcterms:created>
  <dcterms:modified xsi:type="dcterms:W3CDTF">2024-05-15T19:29:23Z</dcterms:modified>
</cp:coreProperties>
</file>