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50522-2E2A-4C11-ACD0-949AD3C3065F}"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762DE-2183-4920-A514-2FE54C4AD4C8}" type="slidenum">
              <a:rPr lang="en-US" smtClean="0"/>
              <a:t>‹#›</a:t>
            </a:fld>
            <a:endParaRPr lang="en-US"/>
          </a:p>
        </p:txBody>
      </p:sp>
    </p:spTree>
    <p:extLst>
      <p:ext uri="{BB962C8B-B14F-4D97-AF65-F5344CB8AC3E}">
        <p14:creationId xmlns:p14="http://schemas.microsoft.com/office/powerpoint/2010/main" val="267972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F881B9FB-28CF-4508-A798-354318522631}" type="datetime1">
              <a:rPr lang="en-US" smtClean="0"/>
              <a:t>4/26/2024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9D0E9000-F07B-43B1-9063-3F2A25A9CAC9}"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68586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224271A-3C2A-45A0-90EC-E13AFB3E9DCD}"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8188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6BBD0AF-CF2A-418B-A285-8A82F9C6CFD1}"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9539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7A5565E6-E857-4D17-8394-56131194F47D}" type="datetime1">
              <a:rPr lang="en-US" smtClean="0"/>
              <a:t>4/26/2024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9D0E9000-F07B-43B1-9063-3F2A25A9CAC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6869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4A0F2D3-003E-4C8E-AFB1-9A4C6D159C7C}"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5746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2A966A2-3326-450B-B652-E6EE872BFCB6}"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2014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11EF1D1C-4704-4EC2-A6A1-19A505367A53}" type="datetime1">
              <a:rPr lang="en-US" smtClean="0"/>
              <a:t>4/26/2024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3774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E0CAB621-E949-4403-B70E-FEFABB703E71}" type="datetime1">
              <a:rPr lang="en-US" smtClean="0"/>
              <a:t>4/26/2024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349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9563C7A-68DF-4E05-8E09-CE1B8A2A338A}" type="datetime1">
              <a:rPr lang="en-US" smtClean="0"/>
              <a:t>4/26/2024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3910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6067F26-AE55-4BD1-9877-A8B4358D238D}" type="datetime1">
              <a:rPr lang="en-US" smtClean="0"/>
              <a:t>4/26/2024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2281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8AD9274-67CE-4B57-906A-473CDC48266A}" type="datetime1">
              <a:rPr lang="en-US" smtClean="0"/>
              <a:t>4/26/2024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92699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15D6E57-AA44-4788-83EC-F9DFD0811450}" type="datetime1">
              <a:rPr lang="en-US" smtClean="0"/>
              <a:t>4/26/2024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0E9000-F07B-43B1-9063-3F2A25A9CAC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968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0EB83EC9-3C0C-4215-94D7-DF5F48888A6D}" type="datetime1">
              <a:rPr lang="en-US" smtClean="0"/>
              <a:t>4/26/2024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9D0E9000-F07B-43B1-9063-3F2A25A9CAC9}"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411261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DCB6-7C61-F6DF-D667-A5EA33A94F32}"/>
              </a:ext>
            </a:extLst>
          </p:cNvPr>
          <p:cNvSpPr>
            <a:spLocks noGrp="1"/>
          </p:cNvSpPr>
          <p:nvPr>
            <p:ph type="ctrTitle"/>
          </p:nvPr>
        </p:nvSpPr>
        <p:spPr/>
        <p:txBody>
          <a:bodyPr>
            <a:normAutofit/>
          </a:bodyPr>
          <a:lstStyle/>
          <a:p>
            <a:r>
              <a:rPr lang="en-US" dirty="0"/>
              <a:t>Test Management Process in Software Testing</a:t>
            </a:r>
          </a:p>
        </p:txBody>
      </p:sp>
      <p:sp>
        <p:nvSpPr>
          <p:cNvPr id="3" name="Subtitle 2">
            <a:extLst>
              <a:ext uri="{FF2B5EF4-FFF2-40B4-BE49-F238E27FC236}">
                <a16:creationId xmlns:a16="http://schemas.microsoft.com/office/drawing/2014/main" id="{ED1E204C-279E-333B-C7E3-AF991D6B8DF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58CB12B-DC87-4F8E-DB09-B8AF289E7A98}"/>
              </a:ext>
            </a:extLst>
          </p:cNvPr>
          <p:cNvSpPr>
            <a:spLocks noGrp="1"/>
          </p:cNvSpPr>
          <p:nvPr>
            <p:ph type="sldNum" sz="quarter" idx="4"/>
          </p:nvPr>
        </p:nvSpPr>
        <p:spPr/>
        <p:txBody>
          <a:bodyPr/>
          <a:lstStyle/>
          <a:p>
            <a:fld id="{9D0E9000-F07B-43B1-9063-3F2A25A9CAC9}" type="slidenum">
              <a:rPr lang="en-US" smtClean="0"/>
              <a:t>1</a:t>
            </a:fld>
            <a:endParaRPr lang="en-US"/>
          </a:p>
        </p:txBody>
      </p:sp>
    </p:spTree>
    <p:extLst>
      <p:ext uri="{BB962C8B-B14F-4D97-AF65-F5344CB8AC3E}">
        <p14:creationId xmlns:p14="http://schemas.microsoft.com/office/powerpoint/2010/main" val="52195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B3E1-95E1-B33C-76F5-B28497EC6853}"/>
              </a:ext>
            </a:extLst>
          </p:cNvPr>
          <p:cNvSpPr>
            <a:spLocks noGrp="1"/>
          </p:cNvSpPr>
          <p:nvPr>
            <p:ph type="ctrTitle"/>
          </p:nvPr>
        </p:nvSpPr>
        <p:spPr/>
        <p:txBody>
          <a:bodyPr/>
          <a:lstStyle/>
          <a:p>
            <a:r>
              <a:rPr lang="en-US" dirty="0"/>
              <a:t>Execution</a:t>
            </a:r>
          </a:p>
        </p:txBody>
      </p:sp>
      <p:sp>
        <p:nvSpPr>
          <p:cNvPr id="5" name="Subtitle 4">
            <a:extLst>
              <a:ext uri="{FF2B5EF4-FFF2-40B4-BE49-F238E27FC236}">
                <a16:creationId xmlns:a16="http://schemas.microsoft.com/office/drawing/2014/main" id="{1C823717-67BC-5327-52D4-83A8008EF36B}"/>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B3EDAA3D-B043-C363-D3BD-8CEE06A99B16}"/>
              </a:ext>
            </a:extLst>
          </p:cNvPr>
          <p:cNvSpPr>
            <a:spLocks noGrp="1"/>
          </p:cNvSpPr>
          <p:nvPr>
            <p:ph type="sldNum" sz="quarter" idx="4"/>
          </p:nvPr>
        </p:nvSpPr>
        <p:spPr/>
        <p:txBody>
          <a:bodyPr/>
          <a:lstStyle/>
          <a:p>
            <a:fld id="{9D0E9000-F07B-43B1-9063-3F2A25A9CAC9}" type="slidenum">
              <a:rPr lang="en-US" smtClean="0"/>
              <a:t>10</a:t>
            </a:fld>
            <a:endParaRPr lang="en-US"/>
          </a:p>
        </p:txBody>
      </p:sp>
    </p:spTree>
    <p:extLst>
      <p:ext uri="{BB962C8B-B14F-4D97-AF65-F5344CB8AC3E}">
        <p14:creationId xmlns:p14="http://schemas.microsoft.com/office/powerpoint/2010/main" val="317812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07C3-5F95-FC1E-B011-B67C72F9EC22}"/>
              </a:ext>
            </a:extLst>
          </p:cNvPr>
          <p:cNvSpPr>
            <a:spLocks noGrp="1"/>
          </p:cNvSpPr>
          <p:nvPr>
            <p:ph type="title"/>
          </p:nvPr>
        </p:nvSpPr>
        <p:spPr/>
        <p:txBody>
          <a:bodyPr/>
          <a:lstStyle/>
          <a:p>
            <a:r>
              <a:rPr lang="en-US" dirty="0"/>
              <a:t>Test Monitoring and Control</a:t>
            </a:r>
          </a:p>
        </p:txBody>
      </p:sp>
      <p:sp>
        <p:nvSpPr>
          <p:cNvPr id="3" name="Content Placeholder 2">
            <a:extLst>
              <a:ext uri="{FF2B5EF4-FFF2-40B4-BE49-F238E27FC236}">
                <a16:creationId xmlns:a16="http://schemas.microsoft.com/office/drawing/2014/main" id="{A87FC2D7-98E3-8821-A91D-1534EB050459}"/>
              </a:ext>
            </a:extLst>
          </p:cNvPr>
          <p:cNvSpPr>
            <a:spLocks noGrp="1"/>
          </p:cNvSpPr>
          <p:nvPr>
            <p:ph idx="1"/>
          </p:nvPr>
        </p:nvSpPr>
        <p:spPr>
          <a:xfrm>
            <a:off x="359229" y="1719263"/>
            <a:ext cx="11636828" cy="4411662"/>
          </a:xfrm>
        </p:spPr>
        <p:txBody>
          <a:bodyPr/>
          <a:lstStyle/>
          <a:p>
            <a:r>
              <a:rPr lang="en-US" sz="2000" dirty="0"/>
              <a:t>Test Monitoring and Control is the process of overseeing all the metrics necessary to ensure that the project is running well, on schedule, and not out of budget.</a:t>
            </a:r>
          </a:p>
          <a:p>
            <a:pPr marL="0" indent="0">
              <a:buNone/>
            </a:pPr>
            <a:r>
              <a:rPr lang="en-US" sz="2000" b="1" dirty="0"/>
              <a:t>Monitoring</a:t>
            </a:r>
          </a:p>
          <a:p>
            <a:r>
              <a:rPr lang="en-US" sz="2000" dirty="0"/>
              <a:t>Monitoring is a process of collecting, recording, and reporting information about the project activity that the project manager and stakeholder needs to know</a:t>
            </a:r>
          </a:p>
          <a:p>
            <a:r>
              <a:rPr lang="en-US" sz="2000" dirty="0"/>
              <a:t>To Monitor, Test Manager does the following activities</a:t>
            </a:r>
          </a:p>
          <a:p>
            <a:pPr lvl="1"/>
            <a:r>
              <a:rPr lang="en-US" sz="1800" dirty="0"/>
              <a:t>Define the project goal, or project performance standard</a:t>
            </a:r>
          </a:p>
          <a:p>
            <a:pPr lvl="1"/>
            <a:r>
              <a:rPr lang="en-US" sz="1800" dirty="0"/>
              <a:t>Observe the project performance, and compare the actual and the planned performance expectations</a:t>
            </a:r>
          </a:p>
          <a:p>
            <a:pPr lvl="1"/>
            <a:r>
              <a:rPr lang="en-US" sz="1800" dirty="0"/>
              <a:t>Record and report any detected problem which happens to the project</a:t>
            </a:r>
          </a:p>
          <a:p>
            <a:pPr marL="0" indent="0">
              <a:buNone/>
            </a:pPr>
            <a:r>
              <a:rPr lang="en-US" sz="2000" b="1" dirty="0"/>
              <a:t>Controlling</a:t>
            </a:r>
          </a:p>
          <a:p>
            <a:r>
              <a:rPr lang="en-US" sz="2000" dirty="0"/>
              <a:t>Project Controlling is a process of using data from monitoring activity to bring actual performance to planned performance.</a:t>
            </a:r>
          </a:p>
          <a:p>
            <a:r>
              <a:rPr lang="en-US" sz="2000" dirty="0"/>
              <a:t>In this step, the Test Manager takes action to correct the deviations from the plan. In some cases, the plan has to be adjusted according to project situation.</a:t>
            </a:r>
          </a:p>
        </p:txBody>
      </p:sp>
      <p:sp>
        <p:nvSpPr>
          <p:cNvPr id="4" name="Slide Number Placeholder 3">
            <a:extLst>
              <a:ext uri="{FF2B5EF4-FFF2-40B4-BE49-F238E27FC236}">
                <a16:creationId xmlns:a16="http://schemas.microsoft.com/office/drawing/2014/main" id="{033ED2B3-A750-2A7D-A01E-307AE6AC85CF}"/>
              </a:ext>
            </a:extLst>
          </p:cNvPr>
          <p:cNvSpPr>
            <a:spLocks noGrp="1"/>
          </p:cNvSpPr>
          <p:nvPr>
            <p:ph type="sldNum" sz="quarter" idx="12"/>
          </p:nvPr>
        </p:nvSpPr>
        <p:spPr/>
        <p:txBody>
          <a:bodyPr/>
          <a:lstStyle/>
          <a:p>
            <a:fld id="{9D0E9000-F07B-43B1-9063-3F2A25A9CAC9}" type="slidenum">
              <a:rPr lang="en-US" smtClean="0"/>
              <a:t>11</a:t>
            </a:fld>
            <a:endParaRPr lang="en-US"/>
          </a:p>
        </p:txBody>
      </p:sp>
    </p:spTree>
    <p:extLst>
      <p:ext uri="{BB962C8B-B14F-4D97-AF65-F5344CB8AC3E}">
        <p14:creationId xmlns:p14="http://schemas.microsoft.com/office/powerpoint/2010/main" val="401411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510A-3206-FCAC-9748-30580ACDF39D}"/>
              </a:ext>
            </a:extLst>
          </p:cNvPr>
          <p:cNvSpPr>
            <a:spLocks noGrp="1"/>
          </p:cNvSpPr>
          <p:nvPr>
            <p:ph type="title"/>
          </p:nvPr>
        </p:nvSpPr>
        <p:spPr/>
        <p:txBody>
          <a:bodyPr/>
          <a:lstStyle/>
          <a:p>
            <a:r>
              <a:rPr lang="en-US" dirty="0"/>
              <a:t>Issue Management</a:t>
            </a:r>
          </a:p>
        </p:txBody>
      </p:sp>
      <p:sp>
        <p:nvSpPr>
          <p:cNvPr id="3" name="Content Placeholder 2">
            <a:extLst>
              <a:ext uri="{FF2B5EF4-FFF2-40B4-BE49-F238E27FC236}">
                <a16:creationId xmlns:a16="http://schemas.microsoft.com/office/drawing/2014/main" id="{234757F4-C4E1-ECEF-6841-94F135D51F3D}"/>
              </a:ext>
            </a:extLst>
          </p:cNvPr>
          <p:cNvSpPr>
            <a:spLocks noGrp="1"/>
          </p:cNvSpPr>
          <p:nvPr>
            <p:ph idx="1"/>
          </p:nvPr>
        </p:nvSpPr>
        <p:spPr/>
        <p:txBody>
          <a:bodyPr/>
          <a:lstStyle/>
          <a:p>
            <a:r>
              <a:rPr lang="en-US" sz="2200" dirty="0"/>
              <a:t>All projects may have potential risks. When the risk happens, it becomes an issue.</a:t>
            </a:r>
          </a:p>
          <a:p>
            <a:r>
              <a:rPr lang="en-US" sz="2200" dirty="0"/>
              <a:t>In the life cycle of any project, there will be always unexpected problems and questions that crop up. For example:</a:t>
            </a:r>
          </a:p>
          <a:p>
            <a:pPr lvl="1"/>
            <a:r>
              <a:rPr lang="en-US" sz="2000" dirty="0"/>
              <a:t>The company cuts down your project budget</a:t>
            </a:r>
          </a:p>
          <a:p>
            <a:pPr lvl="1"/>
            <a:r>
              <a:rPr lang="en-US" sz="2000" dirty="0"/>
              <a:t>Your project team lacks the skills to complete the project</a:t>
            </a:r>
          </a:p>
          <a:p>
            <a:pPr lvl="1"/>
            <a:r>
              <a:rPr lang="en-US" sz="2000" dirty="0"/>
              <a:t>The project schedule is too tight for your team to finish the project at the deadline.</a:t>
            </a:r>
          </a:p>
          <a:p>
            <a:r>
              <a:rPr lang="en-US" sz="2200" dirty="0"/>
              <a:t>Risks to be avoided while testing:</a:t>
            </a:r>
          </a:p>
          <a:p>
            <a:pPr lvl="1"/>
            <a:r>
              <a:rPr lang="en-US" sz="2000" dirty="0"/>
              <a:t>Missing the deadline</a:t>
            </a:r>
          </a:p>
          <a:p>
            <a:pPr lvl="1"/>
            <a:r>
              <a:rPr lang="en-US" sz="2000" dirty="0"/>
              <a:t>Exceed the project budget</a:t>
            </a:r>
          </a:p>
          <a:p>
            <a:pPr lvl="1"/>
            <a:r>
              <a:rPr lang="en-US" sz="2000" dirty="0"/>
              <a:t>Lose the customer’s trust</a:t>
            </a:r>
          </a:p>
          <a:p>
            <a:r>
              <a:rPr lang="en-US" sz="2200" dirty="0"/>
              <a:t>When these issues arise, you have to be ready to deal with them – or they can potentially affect the project’s outcome.</a:t>
            </a:r>
          </a:p>
          <a:p>
            <a:endParaRPr lang="en-US" sz="2200" dirty="0"/>
          </a:p>
        </p:txBody>
      </p:sp>
      <p:sp>
        <p:nvSpPr>
          <p:cNvPr id="4" name="Slide Number Placeholder 3">
            <a:extLst>
              <a:ext uri="{FF2B5EF4-FFF2-40B4-BE49-F238E27FC236}">
                <a16:creationId xmlns:a16="http://schemas.microsoft.com/office/drawing/2014/main" id="{7F3CD920-7484-71AD-8AC6-2A4955FB8B58}"/>
              </a:ext>
            </a:extLst>
          </p:cNvPr>
          <p:cNvSpPr>
            <a:spLocks noGrp="1"/>
          </p:cNvSpPr>
          <p:nvPr>
            <p:ph type="sldNum" sz="quarter" idx="12"/>
          </p:nvPr>
        </p:nvSpPr>
        <p:spPr/>
        <p:txBody>
          <a:bodyPr/>
          <a:lstStyle/>
          <a:p>
            <a:fld id="{9D0E9000-F07B-43B1-9063-3F2A25A9CAC9}" type="slidenum">
              <a:rPr lang="en-US" smtClean="0"/>
              <a:t>12</a:t>
            </a:fld>
            <a:endParaRPr lang="en-US"/>
          </a:p>
        </p:txBody>
      </p:sp>
    </p:spTree>
    <p:extLst>
      <p:ext uri="{BB962C8B-B14F-4D97-AF65-F5344CB8AC3E}">
        <p14:creationId xmlns:p14="http://schemas.microsoft.com/office/powerpoint/2010/main" val="422185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92DF-90EC-622B-48C2-7CCF36CF72F0}"/>
              </a:ext>
            </a:extLst>
          </p:cNvPr>
          <p:cNvSpPr>
            <a:spLocks noGrp="1"/>
          </p:cNvSpPr>
          <p:nvPr>
            <p:ph type="title"/>
          </p:nvPr>
        </p:nvSpPr>
        <p:spPr/>
        <p:txBody>
          <a:bodyPr/>
          <a:lstStyle/>
          <a:p>
            <a:r>
              <a:rPr lang="en-US" dirty="0"/>
              <a:t>Test Report &amp; Evaluation</a:t>
            </a:r>
          </a:p>
        </p:txBody>
      </p:sp>
      <p:sp>
        <p:nvSpPr>
          <p:cNvPr id="3" name="Content Placeholder 2">
            <a:extLst>
              <a:ext uri="{FF2B5EF4-FFF2-40B4-BE49-F238E27FC236}">
                <a16:creationId xmlns:a16="http://schemas.microsoft.com/office/drawing/2014/main" id="{A563D2E0-2995-4662-53F0-2020BFE1FB1D}"/>
              </a:ext>
            </a:extLst>
          </p:cNvPr>
          <p:cNvSpPr>
            <a:spLocks noGrp="1"/>
          </p:cNvSpPr>
          <p:nvPr>
            <p:ph idx="1"/>
          </p:nvPr>
        </p:nvSpPr>
        <p:spPr/>
        <p:txBody>
          <a:bodyPr/>
          <a:lstStyle/>
          <a:p>
            <a:r>
              <a:rPr lang="en-US" dirty="0"/>
              <a:t>The purpose of the Test Evaluation Reports is:</a:t>
            </a:r>
          </a:p>
          <a:p>
            <a:r>
              <a:rPr lang="en-US"/>
              <a:t>“</a:t>
            </a:r>
            <a:r>
              <a:rPr lang="en-US" dirty="0"/>
              <a:t>Test Evaluation Report” describes the results of the Testing in terms of Test coverage and exit criteria. The data used in Test Evaluation are based on the test results data and test result summary.</a:t>
            </a:r>
          </a:p>
        </p:txBody>
      </p:sp>
      <p:sp>
        <p:nvSpPr>
          <p:cNvPr id="4" name="Slide Number Placeholder 3">
            <a:extLst>
              <a:ext uri="{FF2B5EF4-FFF2-40B4-BE49-F238E27FC236}">
                <a16:creationId xmlns:a16="http://schemas.microsoft.com/office/drawing/2014/main" id="{D2C2D5FE-9975-F430-9DD5-7AF846D8106E}"/>
              </a:ext>
            </a:extLst>
          </p:cNvPr>
          <p:cNvSpPr>
            <a:spLocks noGrp="1"/>
          </p:cNvSpPr>
          <p:nvPr>
            <p:ph type="sldNum" sz="quarter" idx="12"/>
          </p:nvPr>
        </p:nvSpPr>
        <p:spPr/>
        <p:txBody>
          <a:bodyPr/>
          <a:lstStyle/>
          <a:p>
            <a:fld id="{9D0E9000-F07B-43B1-9063-3F2A25A9CAC9}" type="slidenum">
              <a:rPr lang="en-US" smtClean="0"/>
              <a:t>13</a:t>
            </a:fld>
            <a:endParaRPr lang="en-US"/>
          </a:p>
        </p:txBody>
      </p:sp>
    </p:spTree>
    <p:extLst>
      <p:ext uri="{BB962C8B-B14F-4D97-AF65-F5344CB8AC3E}">
        <p14:creationId xmlns:p14="http://schemas.microsoft.com/office/powerpoint/2010/main" val="208001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A2E1-3EDF-F61E-97C8-F09D3256FE83}"/>
              </a:ext>
            </a:extLst>
          </p:cNvPr>
          <p:cNvSpPr>
            <a:spLocks noGrp="1"/>
          </p:cNvSpPr>
          <p:nvPr>
            <p:ph type="title"/>
          </p:nvPr>
        </p:nvSpPr>
        <p:spPr/>
        <p:txBody>
          <a:bodyPr/>
          <a:lstStyle/>
          <a:p>
            <a:r>
              <a:rPr lang="en-US" dirty="0"/>
              <a:t>Test Management</a:t>
            </a:r>
          </a:p>
        </p:txBody>
      </p:sp>
      <p:sp>
        <p:nvSpPr>
          <p:cNvPr id="3" name="Content Placeholder 2">
            <a:extLst>
              <a:ext uri="{FF2B5EF4-FFF2-40B4-BE49-F238E27FC236}">
                <a16:creationId xmlns:a16="http://schemas.microsoft.com/office/drawing/2014/main" id="{0EE32E91-A757-22DB-A27A-C9DB9B1CBEAE}"/>
              </a:ext>
            </a:extLst>
          </p:cNvPr>
          <p:cNvSpPr>
            <a:spLocks noGrp="1"/>
          </p:cNvSpPr>
          <p:nvPr>
            <p:ph idx="1"/>
          </p:nvPr>
        </p:nvSpPr>
        <p:spPr/>
        <p:txBody>
          <a:bodyPr/>
          <a:lstStyle/>
          <a:p>
            <a:r>
              <a:rPr lang="en-US" dirty="0"/>
              <a:t>Test Management is a process of managing the testing activities in order to ensure high quality and high-end testing of the software application. </a:t>
            </a:r>
          </a:p>
          <a:p>
            <a:r>
              <a:rPr lang="en-US" dirty="0"/>
              <a:t>The method consists of organizing, controlling, ensuring traceability and visibility of the testing process in order to deliver a high-quality software application. </a:t>
            </a:r>
          </a:p>
          <a:p>
            <a:r>
              <a:rPr lang="en-US" dirty="0"/>
              <a:t>It ensures that the software testing process runs as expected.</a:t>
            </a:r>
          </a:p>
        </p:txBody>
      </p:sp>
      <p:sp>
        <p:nvSpPr>
          <p:cNvPr id="4" name="Slide Number Placeholder 3">
            <a:extLst>
              <a:ext uri="{FF2B5EF4-FFF2-40B4-BE49-F238E27FC236}">
                <a16:creationId xmlns:a16="http://schemas.microsoft.com/office/drawing/2014/main" id="{5D87F558-AD1A-95B2-8E63-AFB1B1C2DC03}"/>
              </a:ext>
            </a:extLst>
          </p:cNvPr>
          <p:cNvSpPr>
            <a:spLocks noGrp="1"/>
          </p:cNvSpPr>
          <p:nvPr>
            <p:ph type="sldNum" sz="quarter" idx="12"/>
          </p:nvPr>
        </p:nvSpPr>
        <p:spPr/>
        <p:txBody>
          <a:bodyPr/>
          <a:lstStyle/>
          <a:p>
            <a:fld id="{9D0E9000-F07B-43B1-9063-3F2A25A9CAC9}" type="slidenum">
              <a:rPr lang="en-US" smtClean="0"/>
              <a:t>2</a:t>
            </a:fld>
            <a:endParaRPr lang="en-US"/>
          </a:p>
        </p:txBody>
      </p:sp>
    </p:spTree>
    <p:extLst>
      <p:ext uri="{BB962C8B-B14F-4D97-AF65-F5344CB8AC3E}">
        <p14:creationId xmlns:p14="http://schemas.microsoft.com/office/powerpoint/2010/main" val="109493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547A-6CE7-67AE-306A-AD2AE9926389}"/>
              </a:ext>
            </a:extLst>
          </p:cNvPr>
          <p:cNvSpPr>
            <a:spLocks noGrp="1"/>
          </p:cNvSpPr>
          <p:nvPr>
            <p:ph type="title"/>
          </p:nvPr>
        </p:nvSpPr>
        <p:spPr/>
        <p:txBody>
          <a:bodyPr/>
          <a:lstStyle/>
          <a:p>
            <a:r>
              <a:rPr lang="en-US" dirty="0"/>
              <a:t>Test Management Phases</a:t>
            </a:r>
          </a:p>
        </p:txBody>
      </p:sp>
      <p:pic>
        <p:nvPicPr>
          <p:cNvPr id="5" name="Content Placeholder 4">
            <a:extLst>
              <a:ext uri="{FF2B5EF4-FFF2-40B4-BE49-F238E27FC236}">
                <a16:creationId xmlns:a16="http://schemas.microsoft.com/office/drawing/2014/main" id="{67D847B7-F3B2-89E3-06C9-6CDC66632323}"/>
              </a:ext>
            </a:extLst>
          </p:cNvPr>
          <p:cNvPicPr>
            <a:picLocks noGrp="1" noChangeAspect="1"/>
          </p:cNvPicPr>
          <p:nvPr>
            <p:ph idx="1"/>
          </p:nvPr>
        </p:nvPicPr>
        <p:blipFill>
          <a:blip r:embed="rId2"/>
          <a:stretch>
            <a:fillRect/>
          </a:stretch>
        </p:blipFill>
        <p:spPr>
          <a:xfrm>
            <a:off x="171450" y="1657237"/>
            <a:ext cx="5924550" cy="4286250"/>
          </a:xfrm>
          <a:prstGeom prst="rect">
            <a:avLst/>
          </a:prstGeom>
        </p:spPr>
      </p:pic>
      <p:sp>
        <p:nvSpPr>
          <p:cNvPr id="4" name="Slide Number Placeholder 3">
            <a:extLst>
              <a:ext uri="{FF2B5EF4-FFF2-40B4-BE49-F238E27FC236}">
                <a16:creationId xmlns:a16="http://schemas.microsoft.com/office/drawing/2014/main" id="{8CA62F5B-2C1C-41D9-ED56-3B15A20B6943}"/>
              </a:ext>
            </a:extLst>
          </p:cNvPr>
          <p:cNvSpPr>
            <a:spLocks noGrp="1"/>
          </p:cNvSpPr>
          <p:nvPr>
            <p:ph type="sldNum" sz="quarter" idx="12"/>
          </p:nvPr>
        </p:nvSpPr>
        <p:spPr/>
        <p:txBody>
          <a:bodyPr/>
          <a:lstStyle/>
          <a:p>
            <a:fld id="{9D0E9000-F07B-43B1-9063-3F2A25A9CAC9}" type="slidenum">
              <a:rPr lang="en-US" smtClean="0"/>
              <a:t>3</a:t>
            </a:fld>
            <a:endParaRPr lang="en-US"/>
          </a:p>
        </p:txBody>
      </p:sp>
      <p:sp>
        <p:nvSpPr>
          <p:cNvPr id="7" name="TextBox 6">
            <a:extLst>
              <a:ext uri="{FF2B5EF4-FFF2-40B4-BE49-F238E27FC236}">
                <a16:creationId xmlns:a16="http://schemas.microsoft.com/office/drawing/2014/main" id="{68744FCA-0FBF-E5AB-13B3-8B42F222A746}"/>
              </a:ext>
            </a:extLst>
          </p:cNvPr>
          <p:cNvSpPr txBox="1"/>
          <p:nvPr/>
        </p:nvSpPr>
        <p:spPr>
          <a:xfrm>
            <a:off x="6096000" y="1657237"/>
            <a:ext cx="5486400" cy="4893647"/>
          </a:xfrm>
          <a:prstGeom prst="rect">
            <a:avLst/>
          </a:prstGeom>
          <a:noFill/>
        </p:spPr>
        <p:txBody>
          <a:bodyPr wrap="square">
            <a:spAutoFit/>
          </a:bodyPr>
          <a:lstStyle/>
          <a:p>
            <a:r>
              <a:rPr lang="en-US" sz="2600" dirty="0"/>
              <a:t>There are two main parts of </a:t>
            </a:r>
            <a:br>
              <a:rPr lang="en-US" sz="2600" dirty="0"/>
            </a:br>
            <a:r>
              <a:rPr lang="en-US" sz="2600" dirty="0"/>
              <a:t>Test Management Process: –</a:t>
            </a:r>
          </a:p>
          <a:p>
            <a:endParaRPr lang="en-US" sz="2600" dirty="0"/>
          </a:p>
          <a:p>
            <a:pPr marL="514350" indent="-514350">
              <a:buFont typeface="+mj-lt"/>
              <a:buAutoNum type="arabicPeriod"/>
            </a:pPr>
            <a:r>
              <a:rPr lang="en-US" sz="2600" b="1" dirty="0"/>
              <a:t>Planning</a:t>
            </a:r>
          </a:p>
          <a:p>
            <a:pPr marL="971550" lvl="1" indent="-514350">
              <a:buFont typeface="Arial" panose="020B0604020202020204" pitchFamily="34" charset="0"/>
              <a:buChar char="•"/>
            </a:pPr>
            <a:r>
              <a:rPr lang="en-US" sz="2600" dirty="0"/>
              <a:t>Risk Analysis</a:t>
            </a:r>
          </a:p>
          <a:p>
            <a:pPr marL="971550" lvl="1" indent="-514350">
              <a:buFont typeface="Arial" panose="020B0604020202020204" pitchFamily="34" charset="0"/>
              <a:buChar char="•"/>
            </a:pPr>
            <a:r>
              <a:rPr lang="en-US" sz="2600" dirty="0"/>
              <a:t>Test Estimation</a:t>
            </a:r>
          </a:p>
          <a:p>
            <a:pPr marL="971550" lvl="1" indent="-514350">
              <a:buFont typeface="Arial" panose="020B0604020202020204" pitchFamily="34" charset="0"/>
              <a:buChar char="•"/>
            </a:pPr>
            <a:r>
              <a:rPr lang="en-US" sz="2600" dirty="0"/>
              <a:t>Test Planning</a:t>
            </a:r>
          </a:p>
          <a:p>
            <a:pPr marL="971550" lvl="1" indent="-514350">
              <a:buFont typeface="Arial" panose="020B0604020202020204" pitchFamily="34" charset="0"/>
              <a:buChar char="•"/>
            </a:pPr>
            <a:r>
              <a:rPr lang="en-US" sz="2600" dirty="0"/>
              <a:t>Test Organization</a:t>
            </a:r>
          </a:p>
          <a:p>
            <a:pPr marL="514350" indent="-514350">
              <a:buFont typeface="+mj-lt"/>
              <a:buAutoNum type="arabicPeriod"/>
            </a:pPr>
            <a:r>
              <a:rPr lang="en-US" sz="2600" b="1" dirty="0"/>
              <a:t>Execution</a:t>
            </a:r>
          </a:p>
          <a:p>
            <a:pPr marL="971550" lvl="1" indent="-514350">
              <a:buFont typeface="Arial" panose="020B0604020202020204" pitchFamily="34" charset="0"/>
              <a:buChar char="•"/>
            </a:pPr>
            <a:r>
              <a:rPr lang="en-US" sz="2600" dirty="0"/>
              <a:t>Test Monitoring and Control</a:t>
            </a:r>
          </a:p>
          <a:p>
            <a:pPr marL="971550" lvl="1" indent="-514350">
              <a:buFont typeface="Arial" panose="020B0604020202020204" pitchFamily="34" charset="0"/>
              <a:buChar char="•"/>
            </a:pPr>
            <a:r>
              <a:rPr lang="en-US" sz="2600" dirty="0"/>
              <a:t>Issue Management</a:t>
            </a:r>
          </a:p>
          <a:p>
            <a:pPr marL="971550" lvl="1" indent="-514350">
              <a:buFont typeface="Arial" panose="020B0604020202020204" pitchFamily="34" charset="0"/>
              <a:buChar char="•"/>
            </a:pPr>
            <a:r>
              <a:rPr lang="en-US" sz="2600" dirty="0"/>
              <a:t>Test Report and Evaluation</a:t>
            </a:r>
          </a:p>
        </p:txBody>
      </p:sp>
    </p:spTree>
    <p:extLst>
      <p:ext uri="{BB962C8B-B14F-4D97-AF65-F5344CB8AC3E}">
        <p14:creationId xmlns:p14="http://schemas.microsoft.com/office/powerpoint/2010/main" val="421155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E8EE-44DF-9DE1-AC3E-36FD37EFDE00}"/>
              </a:ext>
            </a:extLst>
          </p:cNvPr>
          <p:cNvSpPr>
            <a:spLocks noGrp="1"/>
          </p:cNvSpPr>
          <p:nvPr>
            <p:ph type="title"/>
          </p:nvPr>
        </p:nvSpPr>
        <p:spPr/>
        <p:txBody>
          <a:bodyPr/>
          <a:lstStyle/>
          <a:p>
            <a:r>
              <a:rPr lang="en-US" dirty="0"/>
              <a:t>Test Management Process</a:t>
            </a:r>
          </a:p>
        </p:txBody>
      </p:sp>
      <p:sp>
        <p:nvSpPr>
          <p:cNvPr id="3" name="Content Placeholder 2">
            <a:extLst>
              <a:ext uri="{FF2B5EF4-FFF2-40B4-BE49-F238E27FC236}">
                <a16:creationId xmlns:a16="http://schemas.microsoft.com/office/drawing/2014/main" id="{9CB64F2E-0762-3DFD-BD11-B0AA881252A4}"/>
              </a:ext>
            </a:extLst>
          </p:cNvPr>
          <p:cNvSpPr>
            <a:spLocks noGrp="1"/>
          </p:cNvSpPr>
          <p:nvPr>
            <p:ph idx="1"/>
          </p:nvPr>
        </p:nvSpPr>
        <p:spPr/>
        <p:txBody>
          <a:bodyPr/>
          <a:lstStyle/>
          <a:p>
            <a:r>
              <a:rPr lang="en-US" sz="2700" dirty="0"/>
              <a:t>Test Management Process is a procedure of managing the software testing activities from start to end. </a:t>
            </a:r>
          </a:p>
          <a:p>
            <a:r>
              <a:rPr lang="en-US" sz="2700" dirty="0"/>
              <a:t>The test management process provides planning, controlling, tracking, and monitoring facilities throughout the whole project cycle. </a:t>
            </a:r>
          </a:p>
          <a:p>
            <a:r>
              <a:rPr lang="en-US" sz="2700" dirty="0"/>
              <a:t>The process involves several activities like test planning, designing, and test execution. </a:t>
            </a:r>
          </a:p>
          <a:p>
            <a:r>
              <a:rPr lang="en-US" sz="2700" dirty="0"/>
              <a:t>It gives an initial plan and discipline to the software testing process. </a:t>
            </a:r>
          </a:p>
        </p:txBody>
      </p:sp>
      <p:sp>
        <p:nvSpPr>
          <p:cNvPr id="4" name="Slide Number Placeholder 3">
            <a:extLst>
              <a:ext uri="{FF2B5EF4-FFF2-40B4-BE49-F238E27FC236}">
                <a16:creationId xmlns:a16="http://schemas.microsoft.com/office/drawing/2014/main" id="{CD0B1AED-EC22-4375-4D21-DBF8A1089103}"/>
              </a:ext>
            </a:extLst>
          </p:cNvPr>
          <p:cNvSpPr>
            <a:spLocks noGrp="1"/>
          </p:cNvSpPr>
          <p:nvPr>
            <p:ph type="sldNum" sz="quarter" idx="12"/>
          </p:nvPr>
        </p:nvSpPr>
        <p:spPr/>
        <p:txBody>
          <a:bodyPr/>
          <a:lstStyle/>
          <a:p>
            <a:fld id="{9D0E9000-F07B-43B1-9063-3F2A25A9CAC9}" type="slidenum">
              <a:rPr lang="en-US" smtClean="0"/>
              <a:t>4</a:t>
            </a:fld>
            <a:endParaRPr lang="en-US"/>
          </a:p>
        </p:txBody>
      </p:sp>
    </p:spTree>
    <p:extLst>
      <p:ext uri="{BB962C8B-B14F-4D97-AF65-F5344CB8AC3E}">
        <p14:creationId xmlns:p14="http://schemas.microsoft.com/office/powerpoint/2010/main" val="249062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DF9A-6534-0B33-4FB0-25EAF6C2925A}"/>
              </a:ext>
            </a:extLst>
          </p:cNvPr>
          <p:cNvSpPr>
            <a:spLocks noGrp="1"/>
          </p:cNvSpPr>
          <p:nvPr>
            <p:ph type="ctrTitle"/>
          </p:nvPr>
        </p:nvSpPr>
        <p:spPr/>
        <p:txBody>
          <a:bodyPr/>
          <a:lstStyle/>
          <a:p>
            <a:pPr algn="l"/>
            <a:r>
              <a:rPr lang="en-US" b="1" i="0" dirty="0">
                <a:solidFill>
                  <a:srgbClr val="222222"/>
                </a:solidFill>
                <a:effectLst/>
                <a:highlight>
                  <a:srgbClr val="FFFFFF"/>
                </a:highlight>
                <a:latin typeface="Source Sans Pro" panose="020B0503030403020204" pitchFamily="34" charset="0"/>
              </a:rPr>
              <a:t>Planning</a:t>
            </a:r>
          </a:p>
        </p:txBody>
      </p:sp>
      <p:sp>
        <p:nvSpPr>
          <p:cNvPr id="5" name="Subtitle 4">
            <a:extLst>
              <a:ext uri="{FF2B5EF4-FFF2-40B4-BE49-F238E27FC236}">
                <a16:creationId xmlns:a16="http://schemas.microsoft.com/office/drawing/2014/main" id="{EA493370-BF9F-94F1-D284-025FAE9F260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7BC831A-99C1-E86B-B828-CEABB6E77F73}"/>
              </a:ext>
            </a:extLst>
          </p:cNvPr>
          <p:cNvSpPr>
            <a:spLocks noGrp="1"/>
          </p:cNvSpPr>
          <p:nvPr>
            <p:ph type="sldNum" sz="quarter" idx="4"/>
          </p:nvPr>
        </p:nvSpPr>
        <p:spPr/>
        <p:txBody>
          <a:bodyPr/>
          <a:lstStyle/>
          <a:p>
            <a:fld id="{9D0E9000-F07B-43B1-9063-3F2A25A9CAC9}" type="slidenum">
              <a:rPr lang="en-US" smtClean="0"/>
              <a:t>5</a:t>
            </a:fld>
            <a:endParaRPr lang="en-US"/>
          </a:p>
        </p:txBody>
      </p:sp>
    </p:spTree>
    <p:extLst>
      <p:ext uri="{BB962C8B-B14F-4D97-AF65-F5344CB8AC3E}">
        <p14:creationId xmlns:p14="http://schemas.microsoft.com/office/powerpoint/2010/main" val="257609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E808-DEAE-9683-A98E-8DA676AAC9AB}"/>
              </a:ext>
            </a:extLst>
          </p:cNvPr>
          <p:cNvSpPr>
            <a:spLocks noGrp="1"/>
          </p:cNvSpPr>
          <p:nvPr>
            <p:ph type="title"/>
          </p:nvPr>
        </p:nvSpPr>
        <p:spPr/>
        <p:txBody>
          <a:bodyPr/>
          <a:lstStyle/>
          <a:p>
            <a:r>
              <a:rPr lang="en-US" dirty="0"/>
              <a:t>Risk Analysis and Solution</a:t>
            </a:r>
          </a:p>
        </p:txBody>
      </p:sp>
      <p:sp>
        <p:nvSpPr>
          <p:cNvPr id="3" name="Content Placeholder 2">
            <a:extLst>
              <a:ext uri="{FF2B5EF4-FFF2-40B4-BE49-F238E27FC236}">
                <a16:creationId xmlns:a16="http://schemas.microsoft.com/office/drawing/2014/main" id="{C9DB5DE2-5C14-9D35-2CF3-A02324A28EB6}"/>
              </a:ext>
            </a:extLst>
          </p:cNvPr>
          <p:cNvSpPr>
            <a:spLocks noGrp="1"/>
          </p:cNvSpPr>
          <p:nvPr>
            <p:ph idx="1"/>
          </p:nvPr>
        </p:nvSpPr>
        <p:spPr/>
        <p:txBody>
          <a:bodyPr/>
          <a:lstStyle/>
          <a:p>
            <a:r>
              <a:rPr lang="en-US" dirty="0"/>
              <a:t>Risk is the potential loss (an undesirable outcome, however not necessarily so) resulting from a given action or an activity.</a:t>
            </a:r>
          </a:p>
          <a:p>
            <a:r>
              <a:rPr lang="en-US" dirty="0"/>
              <a:t>Risk Analysis is the first step that Test Manager should consider before starting any project. </a:t>
            </a:r>
          </a:p>
          <a:p>
            <a:r>
              <a:rPr lang="en-US" dirty="0"/>
              <a:t>Because all projects may contain risks, early risk detection and identification of its solution will help Test Manager to avoid potential loss in the future &amp; save on project costs.</a:t>
            </a:r>
          </a:p>
        </p:txBody>
      </p:sp>
      <p:sp>
        <p:nvSpPr>
          <p:cNvPr id="4" name="Slide Number Placeholder 3">
            <a:extLst>
              <a:ext uri="{FF2B5EF4-FFF2-40B4-BE49-F238E27FC236}">
                <a16:creationId xmlns:a16="http://schemas.microsoft.com/office/drawing/2014/main" id="{83ABDC5D-BD53-3595-341A-9DD96E16A2B1}"/>
              </a:ext>
            </a:extLst>
          </p:cNvPr>
          <p:cNvSpPr>
            <a:spLocks noGrp="1"/>
          </p:cNvSpPr>
          <p:nvPr>
            <p:ph type="sldNum" sz="quarter" idx="12"/>
          </p:nvPr>
        </p:nvSpPr>
        <p:spPr/>
        <p:txBody>
          <a:bodyPr/>
          <a:lstStyle/>
          <a:p>
            <a:fld id="{9D0E9000-F07B-43B1-9063-3F2A25A9CAC9}" type="slidenum">
              <a:rPr lang="en-US" smtClean="0"/>
              <a:t>6</a:t>
            </a:fld>
            <a:endParaRPr lang="en-US"/>
          </a:p>
        </p:txBody>
      </p:sp>
    </p:spTree>
    <p:extLst>
      <p:ext uri="{BB962C8B-B14F-4D97-AF65-F5344CB8AC3E}">
        <p14:creationId xmlns:p14="http://schemas.microsoft.com/office/powerpoint/2010/main" val="108127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BF5C-83B7-60DE-2C14-8F49F93EB271}"/>
              </a:ext>
            </a:extLst>
          </p:cNvPr>
          <p:cNvSpPr>
            <a:spLocks noGrp="1"/>
          </p:cNvSpPr>
          <p:nvPr>
            <p:ph type="title"/>
          </p:nvPr>
        </p:nvSpPr>
        <p:spPr/>
        <p:txBody>
          <a:bodyPr/>
          <a:lstStyle/>
          <a:p>
            <a:r>
              <a:rPr lang="en-US" dirty="0"/>
              <a:t>Test Estimation</a:t>
            </a:r>
          </a:p>
        </p:txBody>
      </p:sp>
      <p:sp>
        <p:nvSpPr>
          <p:cNvPr id="3" name="Content Placeholder 2">
            <a:extLst>
              <a:ext uri="{FF2B5EF4-FFF2-40B4-BE49-F238E27FC236}">
                <a16:creationId xmlns:a16="http://schemas.microsoft.com/office/drawing/2014/main" id="{89774BA5-CF4C-F514-C8D0-E0DEE414623B}"/>
              </a:ext>
            </a:extLst>
          </p:cNvPr>
          <p:cNvSpPr>
            <a:spLocks noGrp="1"/>
          </p:cNvSpPr>
          <p:nvPr>
            <p:ph idx="1"/>
          </p:nvPr>
        </p:nvSpPr>
        <p:spPr/>
        <p:txBody>
          <a:bodyPr/>
          <a:lstStyle/>
          <a:p>
            <a:r>
              <a:rPr lang="en-US" sz="2600" dirty="0"/>
              <a:t>An estimate is a forecast or prediction. </a:t>
            </a:r>
          </a:p>
          <a:p>
            <a:r>
              <a:rPr lang="en-US" sz="2600" dirty="0"/>
              <a:t>Test Estimation is approximately determining how long a task would take to complete. </a:t>
            </a:r>
          </a:p>
          <a:p>
            <a:r>
              <a:rPr lang="en-US" sz="2600" dirty="0"/>
              <a:t>Estimating effort for the test is one of the major and important tasks in Test Management.</a:t>
            </a:r>
          </a:p>
          <a:p>
            <a:r>
              <a:rPr lang="en-US" sz="2600" dirty="0"/>
              <a:t>Benefits of correct estimation:</a:t>
            </a:r>
          </a:p>
          <a:p>
            <a:pPr lvl="1"/>
            <a:r>
              <a:rPr lang="en-US" sz="2200" dirty="0"/>
              <a:t>Accurate test estimates lead to better planning, execution, and monitoring of tasks under a test manager’s attention.</a:t>
            </a:r>
          </a:p>
          <a:p>
            <a:pPr lvl="1"/>
            <a:r>
              <a:rPr lang="en-US" sz="2200" dirty="0"/>
              <a:t>Allow for more accurate scheduling and help realize results more confidently.</a:t>
            </a:r>
          </a:p>
        </p:txBody>
      </p:sp>
      <p:sp>
        <p:nvSpPr>
          <p:cNvPr id="4" name="Slide Number Placeholder 3">
            <a:extLst>
              <a:ext uri="{FF2B5EF4-FFF2-40B4-BE49-F238E27FC236}">
                <a16:creationId xmlns:a16="http://schemas.microsoft.com/office/drawing/2014/main" id="{9D32C557-4A02-D7C5-4270-7E050C27B33D}"/>
              </a:ext>
            </a:extLst>
          </p:cNvPr>
          <p:cNvSpPr>
            <a:spLocks noGrp="1"/>
          </p:cNvSpPr>
          <p:nvPr>
            <p:ph type="sldNum" sz="quarter" idx="12"/>
          </p:nvPr>
        </p:nvSpPr>
        <p:spPr/>
        <p:txBody>
          <a:bodyPr/>
          <a:lstStyle/>
          <a:p>
            <a:fld id="{9D0E9000-F07B-43B1-9063-3F2A25A9CAC9}" type="slidenum">
              <a:rPr lang="en-US" smtClean="0"/>
              <a:t>7</a:t>
            </a:fld>
            <a:endParaRPr lang="en-US"/>
          </a:p>
        </p:txBody>
      </p:sp>
    </p:spTree>
    <p:extLst>
      <p:ext uri="{BB962C8B-B14F-4D97-AF65-F5344CB8AC3E}">
        <p14:creationId xmlns:p14="http://schemas.microsoft.com/office/powerpoint/2010/main" val="228065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D0E3-4C09-24FE-D9CF-5F3FB31500D2}"/>
              </a:ext>
            </a:extLst>
          </p:cNvPr>
          <p:cNvSpPr>
            <a:spLocks noGrp="1"/>
          </p:cNvSpPr>
          <p:nvPr>
            <p:ph type="title"/>
          </p:nvPr>
        </p:nvSpPr>
        <p:spPr/>
        <p:txBody>
          <a:bodyPr/>
          <a:lstStyle/>
          <a:p>
            <a:r>
              <a:rPr lang="en-US" dirty="0"/>
              <a:t>Test Planning</a:t>
            </a:r>
          </a:p>
        </p:txBody>
      </p:sp>
      <p:sp>
        <p:nvSpPr>
          <p:cNvPr id="3" name="Content Placeholder 2">
            <a:extLst>
              <a:ext uri="{FF2B5EF4-FFF2-40B4-BE49-F238E27FC236}">
                <a16:creationId xmlns:a16="http://schemas.microsoft.com/office/drawing/2014/main" id="{7C03723B-31FE-1DE9-9675-8AF72BF2DA90}"/>
              </a:ext>
            </a:extLst>
          </p:cNvPr>
          <p:cNvSpPr>
            <a:spLocks noGrp="1"/>
          </p:cNvSpPr>
          <p:nvPr>
            <p:ph idx="1"/>
          </p:nvPr>
        </p:nvSpPr>
        <p:spPr/>
        <p:txBody>
          <a:bodyPr/>
          <a:lstStyle/>
          <a:p>
            <a:r>
              <a:rPr lang="en-US" sz="2600" dirty="0"/>
              <a:t>A Test Plan can be defined as a document describing the scope, approach, resources, and schedule of intended Testing activities.</a:t>
            </a:r>
          </a:p>
          <a:p>
            <a:r>
              <a:rPr lang="en-US" sz="2600" dirty="0"/>
              <a:t>A project may fail without a complete Test Plan. </a:t>
            </a:r>
          </a:p>
          <a:p>
            <a:r>
              <a:rPr lang="en-US" sz="2600" dirty="0"/>
              <a:t>Test planning is particularly important in large software system development.</a:t>
            </a:r>
          </a:p>
          <a:p>
            <a:r>
              <a:rPr lang="en-US" sz="2600" dirty="0"/>
              <a:t>In software testing, a test plan gives detailed testing information regarding an upcoming testing effort, including:</a:t>
            </a:r>
          </a:p>
          <a:p>
            <a:pPr lvl="1"/>
            <a:r>
              <a:rPr lang="en-US" sz="2200" dirty="0"/>
              <a:t>Test Strategy</a:t>
            </a:r>
          </a:p>
          <a:p>
            <a:pPr lvl="1"/>
            <a:r>
              <a:rPr lang="en-US" sz="2200" dirty="0"/>
              <a:t>Test Objective</a:t>
            </a:r>
          </a:p>
          <a:p>
            <a:pPr lvl="1"/>
            <a:r>
              <a:rPr lang="en-US" sz="2200" dirty="0"/>
              <a:t>Exit /Suspension Criteria</a:t>
            </a:r>
          </a:p>
          <a:p>
            <a:pPr lvl="1"/>
            <a:r>
              <a:rPr lang="en-US" sz="2200" dirty="0"/>
              <a:t>Resource Planning</a:t>
            </a:r>
          </a:p>
          <a:p>
            <a:pPr lvl="1"/>
            <a:r>
              <a:rPr lang="en-US" sz="2200" dirty="0"/>
              <a:t>Test Deliverables</a:t>
            </a:r>
          </a:p>
        </p:txBody>
      </p:sp>
      <p:sp>
        <p:nvSpPr>
          <p:cNvPr id="4" name="Slide Number Placeholder 3">
            <a:extLst>
              <a:ext uri="{FF2B5EF4-FFF2-40B4-BE49-F238E27FC236}">
                <a16:creationId xmlns:a16="http://schemas.microsoft.com/office/drawing/2014/main" id="{5BDDDD3F-40C4-4322-1B02-045A19056CA6}"/>
              </a:ext>
            </a:extLst>
          </p:cNvPr>
          <p:cNvSpPr>
            <a:spLocks noGrp="1"/>
          </p:cNvSpPr>
          <p:nvPr>
            <p:ph type="sldNum" sz="quarter" idx="12"/>
          </p:nvPr>
        </p:nvSpPr>
        <p:spPr/>
        <p:txBody>
          <a:bodyPr/>
          <a:lstStyle/>
          <a:p>
            <a:fld id="{9D0E9000-F07B-43B1-9063-3F2A25A9CAC9}" type="slidenum">
              <a:rPr lang="en-US" smtClean="0"/>
              <a:t>8</a:t>
            </a:fld>
            <a:endParaRPr lang="en-US"/>
          </a:p>
        </p:txBody>
      </p:sp>
    </p:spTree>
    <p:extLst>
      <p:ext uri="{BB962C8B-B14F-4D97-AF65-F5344CB8AC3E}">
        <p14:creationId xmlns:p14="http://schemas.microsoft.com/office/powerpoint/2010/main" val="389669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486D-89A6-1D7A-1518-2BF116F6EEEE}"/>
              </a:ext>
            </a:extLst>
          </p:cNvPr>
          <p:cNvSpPr>
            <a:spLocks noGrp="1"/>
          </p:cNvSpPr>
          <p:nvPr>
            <p:ph type="title"/>
          </p:nvPr>
        </p:nvSpPr>
        <p:spPr/>
        <p:txBody>
          <a:bodyPr/>
          <a:lstStyle/>
          <a:p>
            <a:r>
              <a:rPr lang="en-US" dirty="0"/>
              <a:t>Test Organization</a:t>
            </a:r>
          </a:p>
        </p:txBody>
      </p:sp>
      <p:sp>
        <p:nvSpPr>
          <p:cNvPr id="3" name="Content Placeholder 2">
            <a:extLst>
              <a:ext uri="{FF2B5EF4-FFF2-40B4-BE49-F238E27FC236}">
                <a16:creationId xmlns:a16="http://schemas.microsoft.com/office/drawing/2014/main" id="{F3412890-0904-64BC-D00F-F38D45D209FD}"/>
              </a:ext>
            </a:extLst>
          </p:cNvPr>
          <p:cNvSpPr>
            <a:spLocks noGrp="1"/>
          </p:cNvSpPr>
          <p:nvPr>
            <p:ph idx="1"/>
          </p:nvPr>
        </p:nvSpPr>
        <p:spPr>
          <a:xfrm>
            <a:off x="609599" y="1719263"/>
            <a:ext cx="11397343" cy="4411662"/>
          </a:xfrm>
        </p:spPr>
        <p:txBody>
          <a:bodyPr/>
          <a:lstStyle/>
          <a:p>
            <a:r>
              <a:rPr lang="en-US" sz="2600" dirty="0"/>
              <a:t>Test Organization in Software Testing is a procedure of defining roles in the testing process. </a:t>
            </a:r>
          </a:p>
          <a:p>
            <a:r>
              <a:rPr lang="en-US" sz="2600" dirty="0"/>
              <a:t>It defines who is responsible for which activities in the testing process. </a:t>
            </a:r>
          </a:p>
          <a:p>
            <a:r>
              <a:rPr lang="en-US" sz="2600" dirty="0"/>
              <a:t>The same process also explains test functions, facilities, and activities. </a:t>
            </a:r>
          </a:p>
          <a:p>
            <a:r>
              <a:rPr lang="en-US" sz="2600" dirty="0"/>
              <a:t>The competencies and knowledge of the people involved are also defined. </a:t>
            </a:r>
          </a:p>
          <a:p>
            <a:r>
              <a:rPr lang="en-US" sz="2600" dirty="0"/>
              <a:t>However, everyone is responsible for the quality of the testing process.</a:t>
            </a:r>
          </a:p>
        </p:txBody>
      </p:sp>
      <p:sp>
        <p:nvSpPr>
          <p:cNvPr id="4" name="Slide Number Placeholder 3">
            <a:extLst>
              <a:ext uri="{FF2B5EF4-FFF2-40B4-BE49-F238E27FC236}">
                <a16:creationId xmlns:a16="http://schemas.microsoft.com/office/drawing/2014/main" id="{61676867-D9E0-DCCE-DA44-B744C89EF083}"/>
              </a:ext>
            </a:extLst>
          </p:cNvPr>
          <p:cNvSpPr>
            <a:spLocks noGrp="1"/>
          </p:cNvSpPr>
          <p:nvPr>
            <p:ph type="sldNum" sz="quarter" idx="12"/>
          </p:nvPr>
        </p:nvSpPr>
        <p:spPr/>
        <p:txBody>
          <a:bodyPr/>
          <a:lstStyle/>
          <a:p>
            <a:fld id="{9D0E9000-F07B-43B1-9063-3F2A25A9CAC9}" type="slidenum">
              <a:rPr lang="en-US" smtClean="0"/>
              <a:t>9</a:t>
            </a:fld>
            <a:endParaRPr lang="en-US"/>
          </a:p>
        </p:txBody>
      </p:sp>
    </p:spTree>
    <p:extLst>
      <p:ext uri="{BB962C8B-B14F-4D97-AF65-F5344CB8AC3E}">
        <p14:creationId xmlns:p14="http://schemas.microsoft.com/office/powerpoint/2010/main" val="130819602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18</TotalTime>
  <Words>812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Source Sans Pro</vt:lpstr>
      <vt:lpstr>Wingdings</vt:lpstr>
      <vt:lpstr>Learner Template</vt:lpstr>
      <vt:lpstr>Test Management Process in Software Testing</vt:lpstr>
      <vt:lpstr>Test Management</vt:lpstr>
      <vt:lpstr>Test Management Phases</vt:lpstr>
      <vt:lpstr>Test Management Process</vt:lpstr>
      <vt:lpstr>Planning</vt:lpstr>
      <vt:lpstr>Risk Analysis and Solution</vt:lpstr>
      <vt:lpstr>Test Estimation</vt:lpstr>
      <vt:lpstr>Test Planning</vt:lpstr>
      <vt:lpstr>Test Organization</vt:lpstr>
      <vt:lpstr>Execution</vt:lpstr>
      <vt:lpstr>Test Monitoring and Control</vt:lpstr>
      <vt:lpstr>Issue Management</vt:lpstr>
      <vt:lpstr>Test Report &amp;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Management Process in Software Testing</dc:title>
  <dc:creator>Jasdhir Singh</dc:creator>
  <cp:lastModifiedBy>Jasdhir Singh</cp:lastModifiedBy>
  <cp:revision>21</cp:revision>
  <dcterms:created xsi:type="dcterms:W3CDTF">2024-04-26T19:04:08Z</dcterms:created>
  <dcterms:modified xsi:type="dcterms:W3CDTF">2024-04-26T19:22:49Z</dcterms:modified>
</cp:coreProperties>
</file>