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D7FD59-A423-4F90-81A4-CE55A2856484}" type="datetimeFigureOut">
              <a:rPr lang="en-US" smtClean="0"/>
              <a:t>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EC6A6A-FC5A-4C79-AB2D-C499ED63B5F1}" type="slidenum">
              <a:rPr lang="en-US" smtClean="0"/>
              <a:t>‹#›</a:t>
            </a:fld>
            <a:endParaRPr lang="en-US"/>
          </a:p>
        </p:txBody>
      </p:sp>
    </p:spTree>
    <p:extLst>
      <p:ext uri="{BB962C8B-B14F-4D97-AF65-F5344CB8AC3E}">
        <p14:creationId xmlns:p14="http://schemas.microsoft.com/office/powerpoint/2010/main" val="2730523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76B17484-E194-4F31-A62B-976BCBE87D68}" type="datetime1">
              <a:rPr lang="en-US" smtClean="0"/>
              <a:t>2/3/2023</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0B693C06-7D86-4EE7-9871-7A2839DDA019}"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1631098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A0687EA0-DF91-4720-B70D-8E1B486D1DA0}" type="datetime1">
              <a:rPr lang="en-US" smtClean="0"/>
              <a:t>2/3/2023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B693C06-7D86-4EE7-9871-7A2839DDA01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897202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00564EB6-E65F-4465-A8AE-5F56BC352402}" type="datetime1">
              <a:rPr lang="en-US" smtClean="0"/>
              <a:t>2/3/2023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B693C06-7D86-4EE7-9871-7A2839DDA01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490703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324FCB15-E7A7-4DFE-A17B-96B38FD84FC8}" type="datetime1">
              <a:rPr lang="en-US" smtClean="0"/>
              <a:t>2/3/2023</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0B693C06-7D86-4EE7-9871-7A2839DDA01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150499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1D6767D9-526B-48D3-99A3-EE4BAAC36031}" type="datetime1">
              <a:rPr lang="en-US" smtClean="0"/>
              <a:t>2/3/2023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B693C06-7D86-4EE7-9871-7A2839DDA01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834917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585CA3E3-EBBF-43A7-B1D6-7ACAA2C1C776}" type="datetime1">
              <a:rPr lang="en-US" smtClean="0"/>
              <a:t>2/3/2023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B693C06-7D86-4EE7-9871-7A2839DDA01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355233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A8D4EA5E-B8C1-499C-A642-31C9A7FAED95}" type="datetime1">
              <a:rPr lang="en-US" smtClean="0"/>
              <a:t>2/3/2023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B693C06-7D86-4EE7-9871-7A2839DDA01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127706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AE3868CE-1447-4BFC-9FC9-C45F2B1954CB}" type="datetime1">
              <a:rPr lang="en-US" smtClean="0"/>
              <a:t>2/3/2023</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0B693C06-7D86-4EE7-9871-7A2839DDA019}"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742967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190BC040-59B8-4EA0-AF6E-3E3D7B9C8CB3}" type="datetime1">
              <a:rPr lang="en-US" smtClean="0"/>
              <a:t>2/3/2023</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B693C06-7D86-4EE7-9871-7A2839DDA019}"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243998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1717059-65E6-4A77-A476-EDB76EC65AF5}" type="datetime1">
              <a:rPr lang="en-US" smtClean="0"/>
              <a:t>2/3/2023</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0B693C06-7D86-4EE7-9871-7A2839DDA019}"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96321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6B28E297-12EA-4D7E-B06B-72ED70203719}" type="datetime1">
              <a:rPr lang="en-US" smtClean="0"/>
              <a:t>2/3/2023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B693C06-7D86-4EE7-9871-7A2839DDA01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31385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AC25FAA4-7C5D-44F1-8703-988D9D434327}" type="datetime1">
              <a:rPr lang="en-US" smtClean="0"/>
              <a:t>2/3/2023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B693C06-7D86-4EE7-9871-7A2839DDA01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09205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4442E538-2BB9-4574-A750-FADB7AD021F4}" type="datetime1">
              <a:rPr lang="en-US" smtClean="0"/>
              <a:t>2/3/2023</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0B693C06-7D86-4EE7-9871-7A2839DDA019}"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472423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CC65F-D862-4FD7-897A-1831B422E62C}"/>
              </a:ext>
            </a:extLst>
          </p:cNvPr>
          <p:cNvSpPr>
            <a:spLocks noGrp="1"/>
          </p:cNvSpPr>
          <p:nvPr>
            <p:ph type="ctrTitle"/>
          </p:nvPr>
        </p:nvSpPr>
        <p:spPr/>
        <p:txBody>
          <a:bodyPr/>
          <a:lstStyle/>
          <a:p>
            <a:r>
              <a:rPr lang="en-US" dirty="0"/>
              <a:t>Testing Documentation</a:t>
            </a:r>
          </a:p>
        </p:txBody>
      </p:sp>
      <p:sp>
        <p:nvSpPr>
          <p:cNvPr id="3" name="Subtitle 2">
            <a:extLst>
              <a:ext uri="{FF2B5EF4-FFF2-40B4-BE49-F238E27FC236}">
                <a16:creationId xmlns:a16="http://schemas.microsoft.com/office/drawing/2014/main" id="{B0417D2A-BD26-4C19-B556-2194BC760D83}"/>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2545428C-72BA-4A07-8809-23F1E4A4897C}"/>
              </a:ext>
            </a:extLst>
          </p:cNvPr>
          <p:cNvSpPr>
            <a:spLocks noGrp="1"/>
          </p:cNvSpPr>
          <p:nvPr>
            <p:ph type="sldNum" sz="quarter" idx="4"/>
          </p:nvPr>
        </p:nvSpPr>
        <p:spPr/>
        <p:txBody>
          <a:bodyPr/>
          <a:lstStyle/>
          <a:p>
            <a:fld id="{0B693C06-7D86-4EE7-9871-7A2839DDA019}" type="slidenum">
              <a:rPr lang="en-US" smtClean="0"/>
              <a:t>1</a:t>
            </a:fld>
            <a:endParaRPr lang="en-US"/>
          </a:p>
        </p:txBody>
      </p:sp>
    </p:spTree>
    <p:extLst>
      <p:ext uri="{BB962C8B-B14F-4D97-AF65-F5344CB8AC3E}">
        <p14:creationId xmlns:p14="http://schemas.microsoft.com/office/powerpoint/2010/main" val="2625900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464A8-2D0E-4212-869C-F33360AD4048}"/>
              </a:ext>
            </a:extLst>
          </p:cNvPr>
          <p:cNvSpPr>
            <a:spLocks noGrp="1"/>
          </p:cNvSpPr>
          <p:nvPr>
            <p:ph type="title"/>
          </p:nvPr>
        </p:nvSpPr>
        <p:spPr/>
        <p:txBody>
          <a:bodyPr/>
          <a:lstStyle/>
          <a:p>
            <a:r>
              <a:rPr lang="en-US" dirty="0"/>
              <a:t>Example of Test scenarios</a:t>
            </a:r>
          </a:p>
        </p:txBody>
      </p:sp>
      <p:sp>
        <p:nvSpPr>
          <p:cNvPr id="3" name="Content Placeholder 2">
            <a:extLst>
              <a:ext uri="{FF2B5EF4-FFF2-40B4-BE49-F238E27FC236}">
                <a16:creationId xmlns:a16="http://schemas.microsoft.com/office/drawing/2014/main" id="{F82F6C5C-CA70-49A3-A53E-94032D7B2451}"/>
              </a:ext>
            </a:extLst>
          </p:cNvPr>
          <p:cNvSpPr>
            <a:spLocks noGrp="1"/>
          </p:cNvSpPr>
          <p:nvPr>
            <p:ph idx="1"/>
          </p:nvPr>
        </p:nvSpPr>
        <p:spPr>
          <a:xfrm>
            <a:off x="188843" y="1719263"/>
            <a:ext cx="11877261" cy="4411662"/>
          </a:xfrm>
        </p:spPr>
        <p:txBody>
          <a:bodyPr/>
          <a:lstStyle/>
          <a:p>
            <a:r>
              <a:rPr lang="en-US" sz="2600" dirty="0"/>
              <a:t>Test scenarios on the Login module</a:t>
            </a:r>
          </a:p>
          <a:p>
            <a:pPr lvl="1"/>
            <a:r>
              <a:rPr lang="en-US" sz="2400" dirty="0"/>
              <a:t>Enter the valid login details (Username, password), and check that the home page is displayed.</a:t>
            </a:r>
          </a:p>
          <a:p>
            <a:pPr lvl="1"/>
            <a:r>
              <a:rPr lang="en-US" sz="2400" dirty="0"/>
              <a:t>Enter the invalid Username and password and check for the home page.</a:t>
            </a:r>
          </a:p>
          <a:p>
            <a:pPr lvl="1"/>
            <a:r>
              <a:rPr lang="en-US" sz="2400" dirty="0"/>
              <a:t>Leave Username and password blank, and check for the error message displayed.</a:t>
            </a:r>
          </a:p>
          <a:p>
            <a:pPr lvl="1"/>
            <a:r>
              <a:rPr lang="en-US" sz="2400" dirty="0"/>
              <a:t>Enter the valid Login, and click on the cancel, and check for the fields reset.</a:t>
            </a:r>
          </a:p>
          <a:p>
            <a:pPr lvl="1"/>
            <a:r>
              <a:rPr lang="en-US" sz="2400" dirty="0"/>
              <a:t>Enter invalid Login, more than three times, and check that account blocked.</a:t>
            </a:r>
          </a:p>
          <a:p>
            <a:pPr lvl="1"/>
            <a:r>
              <a:rPr lang="en-US" sz="2400" dirty="0"/>
              <a:t>Enter valid Login, and check that the Username is displayed on the home screen.</a:t>
            </a:r>
          </a:p>
        </p:txBody>
      </p:sp>
      <p:sp>
        <p:nvSpPr>
          <p:cNvPr id="4" name="Slide Number Placeholder 3">
            <a:extLst>
              <a:ext uri="{FF2B5EF4-FFF2-40B4-BE49-F238E27FC236}">
                <a16:creationId xmlns:a16="http://schemas.microsoft.com/office/drawing/2014/main" id="{A511355C-3D46-41F7-8788-ACE2D25BE88A}"/>
              </a:ext>
            </a:extLst>
          </p:cNvPr>
          <p:cNvSpPr>
            <a:spLocks noGrp="1"/>
          </p:cNvSpPr>
          <p:nvPr>
            <p:ph type="sldNum" sz="quarter" idx="12"/>
          </p:nvPr>
        </p:nvSpPr>
        <p:spPr/>
        <p:txBody>
          <a:bodyPr/>
          <a:lstStyle/>
          <a:p>
            <a:fld id="{0B693C06-7D86-4EE7-9871-7A2839DDA019}" type="slidenum">
              <a:rPr lang="en-US" smtClean="0"/>
              <a:t>10</a:t>
            </a:fld>
            <a:endParaRPr lang="en-US"/>
          </a:p>
        </p:txBody>
      </p:sp>
    </p:spTree>
    <p:extLst>
      <p:ext uri="{BB962C8B-B14F-4D97-AF65-F5344CB8AC3E}">
        <p14:creationId xmlns:p14="http://schemas.microsoft.com/office/powerpoint/2010/main" val="2102468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776EF-D3E2-40A0-A266-D42145053B85}"/>
              </a:ext>
            </a:extLst>
          </p:cNvPr>
          <p:cNvSpPr>
            <a:spLocks noGrp="1"/>
          </p:cNvSpPr>
          <p:nvPr>
            <p:ph type="title"/>
          </p:nvPr>
        </p:nvSpPr>
        <p:spPr/>
        <p:txBody>
          <a:bodyPr/>
          <a:lstStyle/>
          <a:p>
            <a:r>
              <a:rPr lang="en-US" dirty="0"/>
              <a:t>Test Case</a:t>
            </a:r>
          </a:p>
        </p:txBody>
      </p:sp>
      <p:sp>
        <p:nvSpPr>
          <p:cNvPr id="3" name="Content Placeholder 2">
            <a:extLst>
              <a:ext uri="{FF2B5EF4-FFF2-40B4-BE49-F238E27FC236}">
                <a16:creationId xmlns:a16="http://schemas.microsoft.com/office/drawing/2014/main" id="{753854C4-E806-4ED9-A3FF-42EC77BC7679}"/>
              </a:ext>
            </a:extLst>
          </p:cNvPr>
          <p:cNvSpPr>
            <a:spLocks noGrp="1"/>
          </p:cNvSpPr>
          <p:nvPr>
            <p:ph idx="1"/>
          </p:nvPr>
        </p:nvSpPr>
        <p:spPr/>
        <p:txBody>
          <a:bodyPr/>
          <a:lstStyle/>
          <a:p>
            <a:r>
              <a:rPr lang="en-US" sz="2600" dirty="0"/>
              <a:t>The test case is defined as a group of conditions under which a tester determines whether a software application is working as per the customer's requirements or not. </a:t>
            </a:r>
          </a:p>
          <a:p>
            <a:r>
              <a:rPr lang="en-US" sz="2600" dirty="0"/>
              <a:t>Test case designing includes preconditions, case name, input conditions, and expected result. </a:t>
            </a:r>
          </a:p>
          <a:p>
            <a:r>
              <a:rPr lang="en-US" sz="2600" dirty="0"/>
              <a:t>A test case is a first level action and derived from test scenarios.</a:t>
            </a:r>
          </a:p>
        </p:txBody>
      </p:sp>
      <p:sp>
        <p:nvSpPr>
          <p:cNvPr id="4" name="Slide Number Placeholder 3">
            <a:extLst>
              <a:ext uri="{FF2B5EF4-FFF2-40B4-BE49-F238E27FC236}">
                <a16:creationId xmlns:a16="http://schemas.microsoft.com/office/drawing/2014/main" id="{453052DB-04AF-49E2-B7EE-3F8CDB962CEC}"/>
              </a:ext>
            </a:extLst>
          </p:cNvPr>
          <p:cNvSpPr>
            <a:spLocks noGrp="1"/>
          </p:cNvSpPr>
          <p:nvPr>
            <p:ph type="sldNum" sz="quarter" idx="12"/>
          </p:nvPr>
        </p:nvSpPr>
        <p:spPr/>
        <p:txBody>
          <a:bodyPr/>
          <a:lstStyle/>
          <a:p>
            <a:fld id="{0B693C06-7D86-4EE7-9871-7A2839DDA019}" type="slidenum">
              <a:rPr lang="en-US" smtClean="0"/>
              <a:t>11</a:t>
            </a:fld>
            <a:endParaRPr lang="en-US"/>
          </a:p>
        </p:txBody>
      </p:sp>
      <p:pic>
        <p:nvPicPr>
          <p:cNvPr id="5" name="Picture 4">
            <a:extLst>
              <a:ext uri="{FF2B5EF4-FFF2-40B4-BE49-F238E27FC236}">
                <a16:creationId xmlns:a16="http://schemas.microsoft.com/office/drawing/2014/main" id="{C15D282D-4508-4EC4-A0F2-3C9E35C8D97A}"/>
              </a:ext>
            </a:extLst>
          </p:cNvPr>
          <p:cNvPicPr>
            <a:picLocks noChangeAspect="1"/>
          </p:cNvPicPr>
          <p:nvPr/>
        </p:nvPicPr>
        <p:blipFill>
          <a:blip r:embed="rId2"/>
          <a:stretch>
            <a:fillRect/>
          </a:stretch>
        </p:blipFill>
        <p:spPr>
          <a:xfrm>
            <a:off x="4318138" y="4409082"/>
            <a:ext cx="3555724" cy="2326680"/>
          </a:xfrm>
          <a:prstGeom prst="rect">
            <a:avLst/>
          </a:prstGeom>
        </p:spPr>
      </p:pic>
    </p:spTree>
    <p:extLst>
      <p:ext uri="{BB962C8B-B14F-4D97-AF65-F5344CB8AC3E}">
        <p14:creationId xmlns:p14="http://schemas.microsoft.com/office/powerpoint/2010/main" val="1473116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BD033-5832-4E2A-847C-D4C943DE9AFC}"/>
              </a:ext>
            </a:extLst>
          </p:cNvPr>
          <p:cNvSpPr>
            <a:spLocks noGrp="1"/>
          </p:cNvSpPr>
          <p:nvPr>
            <p:ph type="title"/>
          </p:nvPr>
        </p:nvSpPr>
        <p:spPr/>
        <p:txBody>
          <a:bodyPr/>
          <a:lstStyle/>
          <a:p>
            <a:r>
              <a:rPr lang="en-US" dirty="0"/>
              <a:t>Test Case</a:t>
            </a:r>
          </a:p>
        </p:txBody>
      </p:sp>
      <p:sp>
        <p:nvSpPr>
          <p:cNvPr id="3" name="Content Placeholder 2">
            <a:extLst>
              <a:ext uri="{FF2B5EF4-FFF2-40B4-BE49-F238E27FC236}">
                <a16:creationId xmlns:a16="http://schemas.microsoft.com/office/drawing/2014/main" id="{24507D50-9CF8-4B0C-A95F-0405A1C1783C}"/>
              </a:ext>
            </a:extLst>
          </p:cNvPr>
          <p:cNvSpPr>
            <a:spLocks noGrp="1"/>
          </p:cNvSpPr>
          <p:nvPr>
            <p:ph idx="1"/>
          </p:nvPr>
        </p:nvSpPr>
        <p:spPr/>
        <p:txBody>
          <a:bodyPr/>
          <a:lstStyle/>
          <a:p>
            <a:r>
              <a:rPr lang="en-US" sz="2800" dirty="0"/>
              <a:t>It is an in-details document that contains all possible inputs (positive as well as negative) and the navigation steps, which are used for the test execution process. </a:t>
            </a:r>
          </a:p>
          <a:p>
            <a:r>
              <a:rPr lang="en-US" sz="2800" dirty="0"/>
              <a:t>Writing of test cases is a one-time attempt that can be used in the future at the time of regression testing.</a:t>
            </a:r>
          </a:p>
          <a:p>
            <a:r>
              <a:rPr lang="en-US" sz="2800" dirty="0"/>
              <a:t>Test case gives detailed information about testing strategy, testing process, preconditions, and expected output. </a:t>
            </a:r>
          </a:p>
          <a:p>
            <a:r>
              <a:rPr lang="en-US" sz="2800" dirty="0"/>
              <a:t>These are executed during the testing process to check whether the software application is performing the task for that it was developed or not.</a:t>
            </a:r>
          </a:p>
        </p:txBody>
      </p:sp>
      <p:sp>
        <p:nvSpPr>
          <p:cNvPr id="4" name="Slide Number Placeholder 3">
            <a:extLst>
              <a:ext uri="{FF2B5EF4-FFF2-40B4-BE49-F238E27FC236}">
                <a16:creationId xmlns:a16="http://schemas.microsoft.com/office/drawing/2014/main" id="{B926D6DD-BD99-43EF-B949-A23A18621DE8}"/>
              </a:ext>
            </a:extLst>
          </p:cNvPr>
          <p:cNvSpPr>
            <a:spLocks noGrp="1"/>
          </p:cNvSpPr>
          <p:nvPr>
            <p:ph type="sldNum" sz="quarter" idx="12"/>
          </p:nvPr>
        </p:nvSpPr>
        <p:spPr/>
        <p:txBody>
          <a:bodyPr/>
          <a:lstStyle/>
          <a:p>
            <a:fld id="{0B693C06-7D86-4EE7-9871-7A2839DDA019}" type="slidenum">
              <a:rPr lang="en-US" smtClean="0"/>
              <a:t>12</a:t>
            </a:fld>
            <a:endParaRPr lang="en-US"/>
          </a:p>
        </p:txBody>
      </p:sp>
    </p:spTree>
    <p:extLst>
      <p:ext uri="{BB962C8B-B14F-4D97-AF65-F5344CB8AC3E}">
        <p14:creationId xmlns:p14="http://schemas.microsoft.com/office/powerpoint/2010/main" val="381537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C64C-661A-4B2B-85C4-7B0C2BC2D51E}"/>
              </a:ext>
            </a:extLst>
          </p:cNvPr>
          <p:cNvSpPr>
            <a:spLocks noGrp="1"/>
          </p:cNvSpPr>
          <p:nvPr>
            <p:ph type="title"/>
          </p:nvPr>
        </p:nvSpPr>
        <p:spPr/>
        <p:txBody>
          <a:bodyPr/>
          <a:lstStyle/>
          <a:p>
            <a:r>
              <a:rPr lang="en-US" dirty="0"/>
              <a:t>Test Case</a:t>
            </a:r>
          </a:p>
        </p:txBody>
      </p:sp>
      <p:sp>
        <p:nvSpPr>
          <p:cNvPr id="3" name="Content Placeholder 2">
            <a:extLst>
              <a:ext uri="{FF2B5EF4-FFF2-40B4-BE49-F238E27FC236}">
                <a16:creationId xmlns:a16="http://schemas.microsoft.com/office/drawing/2014/main" id="{82E17BC5-3AC5-4D21-B976-1AACD6B25717}"/>
              </a:ext>
            </a:extLst>
          </p:cNvPr>
          <p:cNvSpPr>
            <a:spLocks noGrp="1"/>
          </p:cNvSpPr>
          <p:nvPr>
            <p:ph idx="1"/>
          </p:nvPr>
        </p:nvSpPr>
        <p:spPr/>
        <p:txBody>
          <a:bodyPr/>
          <a:lstStyle/>
          <a:p>
            <a:r>
              <a:rPr lang="en-US" sz="2800" dirty="0"/>
              <a:t>Test case helps the tester in defect reporting by linking defect with test case ID. </a:t>
            </a:r>
          </a:p>
          <a:p>
            <a:r>
              <a:rPr lang="en-US" sz="2800" dirty="0"/>
              <a:t>Detailed test case documentation works as a full proof guard for the testing team because if developer missed something, then it can be caught during execution of these full-proof test cases.</a:t>
            </a:r>
          </a:p>
          <a:p>
            <a:r>
              <a:rPr lang="en-US" sz="2800" dirty="0"/>
              <a:t>To write the test case, we must have the requirements to derive the inputs, and the test scenarios must be written so that we do not miss out on any features for testing. </a:t>
            </a:r>
          </a:p>
          <a:p>
            <a:r>
              <a:rPr lang="en-US" sz="2800" dirty="0"/>
              <a:t>Then we should have the test case template to maintain the uniformity, or every test engineer follows the same approach to prepare the test document.</a:t>
            </a:r>
          </a:p>
        </p:txBody>
      </p:sp>
      <p:sp>
        <p:nvSpPr>
          <p:cNvPr id="4" name="Slide Number Placeholder 3">
            <a:extLst>
              <a:ext uri="{FF2B5EF4-FFF2-40B4-BE49-F238E27FC236}">
                <a16:creationId xmlns:a16="http://schemas.microsoft.com/office/drawing/2014/main" id="{6A7ECD05-8192-4A6B-9B16-0A86DD20B873}"/>
              </a:ext>
            </a:extLst>
          </p:cNvPr>
          <p:cNvSpPr>
            <a:spLocks noGrp="1"/>
          </p:cNvSpPr>
          <p:nvPr>
            <p:ph type="sldNum" sz="quarter" idx="12"/>
          </p:nvPr>
        </p:nvSpPr>
        <p:spPr/>
        <p:txBody>
          <a:bodyPr/>
          <a:lstStyle/>
          <a:p>
            <a:fld id="{0B693C06-7D86-4EE7-9871-7A2839DDA019}" type="slidenum">
              <a:rPr lang="en-US" smtClean="0"/>
              <a:t>13</a:t>
            </a:fld>
            <a:endParaRPr lang="en-US"/>
          </a:p>
        </p:txBody>
      </p:sp>
    </p:spTree>
    <p:extLst>
      <p:ext uri="{BB962C8B-B14F-4D97-AF65-F5344CB8AC3E}">
        <p14:creationId xmlns:p14="http://schemas.microsoft.com/office/powerpoint/2010/main" val="571958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907D5-8181-47BE-9CDD-FE53991C584C}"/>
              </a:ext>
            </a:extLst>
          </p:cNvPr>
          <p:cNvSpPr>
            <a:spLocks noGrp="1"/>
          </p:cNvSpPr>
          <p:nvPr>
            <p:ph type="title"/>
          </p:nvPr>
        </p:nvSpPr>
        <p:spPr/>
        <p:txBody>
          <a:bodyPr/>
          <a:lstStyle/>
          <a:p>
            <a:r>
              <a:rPr lang="en-US" dirty="0"/>
              <a:t>Test case template</a:t>
            </a:r>
          </a:p>
        </p:txBody>
      </p:sp>
      <p:pic>
        <p:nvPicPr>
          <p:cNvPr id="5" name="Content Placeholder 4">
            <a:extLst>
              <a:ext uri="{FF2B5EF4-FFF2-40B4-BE49-F238E27FC236}">
                <a16:creationId xmlns:a16="http://schemas.microsoft.com/office/drawing/2014/main" id="{4B8C879C-0008-44E3-A0DC-7A1ACAF6CE62}"/>
              </a:ext>
            </a:extLst>
          </p:cNvPr>
          <p:cNvPicPr>
            <a:picLocks noGrp="1" noChangeAspect="1"/>
          </p:cNvPicPr>
          <p:nvPr>
            <p:ph idx="1"/>
          </p:nvPr>
        </p:nvPicPr>
        <p:blipFill>
          <a:blip r:embed="rId2"/>
          <a:stretch>
            <a:fillRect/>
          </a:stretch>
        </p:blipFill>
        <p:spPr>
          <a:xfrm>
            <a:off x="1578462" y="1642428"/>
            <a:ext cx="6336178" cy="4967268"/>
          </a:xfrm>
          <a:prstGeom prst="rect">
            <a:avLst/>
          </a:prstGeom>
        </p:spPr>
      </p:pic>
      <p:sp>
        <p:nvSpPr>
          <p:cNvPr id="4" name="Slide Number Placeholder 3">
            <a:extLst>
              <a:ext uri="{FF2B5EF4-FFF2-40B4-BE49-F238E27FC236}">
                <a16:creationId xmlns:a16="http://schemas.microsoft.com/office/drawing/2014/main" id="{EFBF052E-9B31-4072-8C4E-22165679AA26}"/>
              </a:ext>
            </a:extLst>
          </p:cNvPr>
          <p:cNvSpPr>
            <a:spLocks noGrp="1"/>
          </p:cNvSpPr>
          <p:nvPr>
            <p:ph type="sldNum" sz="quarter" idx="12"/>
          </p:nvPr>
        </p:nvSpPr>
        <p:spPr/>
        <p:txBody>
          <a:bodyPr/>
          <a:lstStyle/>
          <a:p>
            <a:fld id="{0B693C06-7D86-4EE7-9871-7A2839DDA019}" type="slidenum">
              <a:rPr lang="en-US" smtClean="0"/>
              <a:t>14</a:t>
            </a:fld>
            <a:endParaRPr lang="en-US"/>
          </a:p>
        </p:txBody>
      </p:sp>
    </p:spTree>
    <p:extLst>
      <p:ext uri="{BB962C8B-B14F-4D97-AF65-F5344CB8AC3E}">
        <p14:creationId xmlns:p14="http://schemas.microsoft.com/office/powerpoint/2010/main" val="537508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C3CA3-330C-4B3A-B7C2-B46342E82B64}"/>
              </a:ext>
            </a:extLst>
          </p:cNvPr>
          <p:cNvSpPr>
            <a:spLocks noGrp="1"/>
          </p:cNvSpPr>
          <p:nvPr>
            <p:ph type="title"/>
          </p:nvPr>
        </p:nvSpPr>
        <p:spPr/>
        <p:txBody>
          <a:bodyPr/>
          <a:lstStyle/>
          <a:p>
            <a:r>
              <a:rPr lang="en-US" dirty="0"/>
              <a:t>Types of test cases</a:t>
            </a:r>
          </a:p>
        </p:txBody>
      </p:sp>
      <p:sp>
        <p:nvSpPr>
          <p:cNvPr id="3" name="Content Placeholder 2">
            <a:extLst>
              <a:ext uri="{FF2B5EF4-FFF2-40B4-BE49-F238E27FC236}">
                <a16:creationId xmlns:a16="http://schemas.microsoft.com/office/drawing/2014/main" id="{2A89DA43-AACA-4115-B917-1E75B6745AA2}"/>
              </a:ext>
            </a:extLst>
          </p:cNvPr>
          <p:cNvSpPr>
            <a:spLocks noGrp="1"/>
          </p:cNvSpPr>
          <p:nvPr>
            <p:ph idx="1"/>
          </p:nvPr>
        </p:nvSpPr>
        <p:spPr/>
        <p:txBody>
          <a:bodyPr/>
          <a:lstStyle/>
          <a:p>
            <a:r>
              <a:rPr lang="en-US" dirty="0"/>
              <a:t>Function test cases</a:t>
            </a:r>
          </a:p>
          <a:p>
            <a:r>
              <a:rPr lang="en-US" dirty="0"/>
              <a:t>Integration test cases</a:t>
            </a:r>
          </a:p>
          <a:p>
            <a:r>
              <a:rPr lang="en-US" dirty="0"/>
              <a:t>System test cases</a:t>
            </a:r>
          </a:p>
        </p:txBody>
      </p:sp>
      <p:sp>
        <p:nvSpPr>
          <p:cNvPr id="4" name="Slide Number Placeholder 3">
            <a:extLst>
              <a:ext uri="{FF2B5EF4-FFF2-40B4-BE49-F238E27FC236}">
                <a16:creationId xmlns:a16="http://schemas.microsoft.com/office/drawing/2014/main" id="{7198FA4B-3680-4404-AEEB-4F1BA3A728C1}"/>
              </a:ext>
            </a:extLst>
          </p:cNvPr>
          <p:cNvSpPr>
            <a:spLocks noGrp="1"/>
          </p:cNvSpPr>
          <p:nvPr>
            <p:ph type="sldNum" sz="quarter" idx="12"/>
          </p:nvPr>
        </p:nvSpPr>
        <p:spPr/>
        <p:txBody>
          <a:bodyPr/>
          <a:lstStyle/>
          <a:p>
            <a:fld id="{0B693C06-7D86-4EE7-9871-7A2839DDA019}" type="slidenum">
              <a:rPr lang="en-US" smtClean="0"/>
              <a:t>15</a:t>
            </a:fld>
            <a:endParaRPr lang="en-US"/>
          </a:p>
        </p:txBody>
      </p:sp>
    </p:spTree>
    <p:extLst>
      <p:ext uri="{BB962C8B-B14F-4D97-AF65-F5344CB8AC3E}">
        <p14:creationId xmlns:p14="http://schemas.microsoft.com/office/powerpoint/2010/main" val="3700874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1785D-8753-4BBE-B021-C10B34034C0B}"/>
              </a:ext>
            </a:extLst>
          </p:cNvPr>
          <p:cNvSpPr>
            <a:spLocks noGrp="1"/>
          </p:cNvSpPr>
          <p:nvPr>
            <p:ph type="title"/>
          </p:nvPr>
        </p:nvSpPr>
        <p:spPr/>
        <p:txBody>
          <a:bodyPr/>
          <a:lstStyle/>
          <a:p>
            <a:r>
              <a:rPr lang="en-US" dirty="0"/>
              <a:t>Test Plan</a:t>
            </a:r>
          </a:p>
        </p:txBody>
      </p:sp>
      <p:sp>
        <p:nvSpPr>
          <p:cNvPr id="3" name="Content Placeholder 2">
            <a:extLst>
              <a:ext uri="{FF2B5EF4-FFF2-40B4-BE49-F238E27FC236}">
                <a16:creationId xmlns:a16="http://schemas.microsoft.com/office/drawing/2014/main" id="{36D0C6D0-37BE-48E4-96AA-B5AEF9868838}"/>
              </a:ext>
            </a:extLst>
          </p:cNvPr>
          <p:cNvSpPr>
            <a:spLocks noGrp="1"/>
          </p:cNvSpPr>
          <p:nvPr>
            <p:ph idx="1"/>
          </p:nvPr>
        </p:nvSpPr>
        <p:spPr/>
        <p:txBody>
          <a:bodyPr/>
          <a:lstStyle/>
          <a:p>
            <a:r>
              <a:rPr lang="en-US" sz="2600" dirty="0"/>
              <a:t>A test plan is a detailed document which describes software testing areas and activities. </a:t>
            </a:r>
          </a:p>
          <a:p>
            <a:r>
              <a:rPr lang="en-US" sz="2600" dirty="0"/>
              <a:t>It outlines the test strategy, objectives, test schedule, required resources (human resources, software, and hardware), test estimation and test deliverables.</a:t>
            </a:r>
          </a:p>
          <a:p>
            <a:r>
              <a:rPr lang="en-US" sz="2600" dirty="0"/>
              <a:t>The test plan is a base of every software's testing. </a:t>
            </a:r>
          </a:p>
          <a:p>
            <a:r>
              <a:rPr lang="en-US" sz="2600" dirty="0"/>
              <a:t>It is the most crucial activity which ensures availability of all the lists of planned activities in an appropriate sequence.</a:t>
            </a:r>
          </a:p>
          <a:p>
            <a:r>
              <a:rPr lang="en-US" sz="2600" dirty="0"/>
              <a:t>The test plan is a template for conducting software testing activities as a defined process</a:t>
            </a:r>
          </a:p>
        </p:txBody>
      </p:sp>
      <p:sp>
        <p:nvSpPr>
          <p:cNvPr id="4" name="Slide Number Placeholder 3">
            <a:extLst>
              <a:ext uri="{FF2B5EF4-FFF2-40B4-BE49-F238E27FC236}">
                <a16:creationId xmlns:a16="http://schemas.microsoft.com/office/drawing/2014/main" id="{D7B3FF48-CD00-4C7F-B1D6-756B47378944}"/>
              </a:ext>
            </a:extLst>
          </p:cNvPr>
          <p:cNvSpPr>
            <a:spLocks noGrp="1"/>
          </p:cNvSpPr>
          <p:nvPr>
            <p:ph type="sldNum" sz="quarter" idx="12"/>
          </p:nvPr>
        </p:nvSpPr>
        <p:spPr/>
        <p:txBody>
          <a:bodyPr/>
          <a:lstStyle/>
          <a:p>
            <a:fld id="{0B693C06-7D86-4EE7-9871-7A2839DDA019}" type="slidenum">
              <a:rPr lang="en-US" smtClean="0"/>
              <a:t>16</a:t>
            </a:fld>
            <a:endParaRPr lang="en-US"/>
          </a:p>
        </p:txBody>
      </p:sp>
    </p:spTree>
    <p:extLst>
      <p:ext uri="{BB962C8B-B14F-4D97-AF65-F5344CB8AC3E}">
        <p14:creationId xmlns:p14="http://schemas.microsoft.com/office/powerpoint/2010/main" val="2598126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BCC82-65BE-451D-9751-5B92EC1F06CA}"/>
              </a:ext>
            </a:extLst>
          </p:cNvPr>
          <p:cNvSpPr>
            <a:spLocks noGrp="1"/>
          </p:cNvSpPr>
          <p:nvPr>
            <p:ph type="title"/>
          </p:nvPr>
        </p:nvSpPr>
        <p:spPr/>
        <p:txBody>
          <a:bodyPr/>
          <a:lstStyle/>
          <a:p>
            <a:r>
              <a:rPr lang="en-US" dirty="0"/>
              <a:t>How to write a Test Plan</a:t>
            </a:r>
          </a:p>
        </p:txBody>
      </p:sp>
      <p:sp>
        <p:nvSpPr>
          <p:cNvPr id="3" name="Content Placeholder 2">
            <a:extLst>
              <a:ext uri="{FF2B5EF4-FFF2-40B4-BE49-F238E27FC236}">
                <a16:creationId xmlns:a16="http://schemas.microsoft.com/office/drawing/2014/main" id="{58CCD68E-86D6-44A3-B643-3FE7A9BE3D89}"/>
              </a:ext>
            </a:extLst>
          </p:cNvPr>
          <p:cNvSpPr>
            <a:spLocks noGrp="1"/>
          </p:cNvSpPr>
          <p:nvPr>
            <p:ph idx="1"/>
          </p:nvPr>
        </p:nvSpPr>
        <p:spPr/>
        <p:txBody>
          <a:bodyPr/>
          <a:lstStyle/>
          <a:p>
            <a:r>
              <a:rPr lang="en-US" dirty="0"/>
              <a:t>First, analyze product structure and architecture.</a:t>
            </a:r>
          </a:p>
          <a:p>
            <a:r>
              <a:rPr lang="en-US" dirty="0"/>
              <a:t>Now design the test strategy.</a:t>
            </a:r>
          </a:p>
          <a:p>
            <a:r>
              <a:rPr lang="en-US" dirty="0"/>
              <a:t>Define all the test objectives.</a:t>
            </a:r>
          </a:p>
          <a:p>
            <a:r>
              <a:rPr lang="en-US" dirty="0"/>
              <a:t>Define the testing area.</a:t>
            </a:r>
          </a:p>
          <a:p>
            <a:r>
              <a:rPr lang="en-US" dirty="0"/>
              <a:t>Define all the useable resources.</a:t>
            </a:r>
          </a:p>
          <a:p>
            <a:r>
              <a:rPr lang="en-US" dirty="0"/>
              <a:t>Schedule all activities in an appropriate manner.</a:t>
            </a:r>
          </a:p>
          <a:p>
            <a:r>
              <a:rPr lang="en-US" dirty="0"/>
              <a:t>Determine all the Test Deliverables.</a:t>
            </a:r>
          </a:p>
        </p:txBody>
      </p:sp>
      <p:sp>
        <p:nvSpPr>
          <p:cNvPr id="4" name="Slide Number Placeholder 3">
            <a:extLst>
              <a:ext uri="{FF2B5EF4-FFF2-40B4-BE49-F238E27FC236}">
                <a16:creationId xmlns:a16="http://schemas.microsoft.com/office/drawing/2014/main" id="{E1E893F6-A65D-4833-9C44-8B48D4A88103}"/>
              </a:ext>
            </a:extLst>
          </p:cNvPr>
          <p:cNvSpPr>
            <a:spLocks noGrp="1"/>
          </p:cNvSpPr>
          <p:nvPr>
            <p:ph type="sldNum" sz="quarter" idx="12"/>
          </p:nvPr>
        </p:nvSpPr>
        <p:spPr/>
        <p:txBody>
          <a:bodyPr/>
          <a:lstStyle/>
          <a:p>
            <a:fld id="{0B693C06-7D86-4EE7-9871-7A2839DDA019}" type="slidenum">
              <a:rPr lang="en-US" smtClean="0"/>
              <a:t>17</a:t>
            </a:fld>
            <a:endParaRPr lang="en-US"/>
          </a:p>
        </p:txBody>
      </p:sp>
    </p:spTree>
    <p:extLst>
      <p:ext uri="{BB962C8B-B14F-4D97-AF65-F5344CB8AC3E}">
        <p14:creationId xmlns:p14="http://schemas.microsoft.com/office/powerpoint/2010/main" val="1110979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E4A69-8ACA-4629-93EA-09FD3343AE6A}"/>
              </a:ext>
            </a:extLst>
          </p:cNvPr>
          <p:cNvSpPr>
            <a:spLocks noGrp="1"/>
          </p:cNvSpPr>
          <p:nvPr>
            <p:ph type="title"/>
          </p:nvPr>
        </p:nvSpPr>
        <p:spPr/>
        <p:txBody>
          <a:bodyPr/>
          <a:lstStyle/>
          <a:p>
            <a:r>
              <a:rPr lang="en-US" dirty="0"/>
              <a:t>Test plan components or attributes</a:t>
            </a:r>
          </a:p>
        </p:txBody>
      </p:sp>
      <p:pic>
        <p:nvPicPr>
          <p:cNvPr id="5" name="Content Placeholder 4">
            <a:extLst>
              <a:ext uri="{FF2B5EF4-FFF2-40B4-BE49-F238E27FC236}">
                <a16:creationId xmlns:a16="http://schemas.microsoft.com/office/drawing/2014/main" id="{35DB2B93-CE89-4EDE-80C2-C3052A193A98}"/>
              </a:ext>
            </a:extLst>
          </p:cNvPr>
          <p:cNvPicPr>
            <a:picLocks noGrp="1" noChangeAspect="1"/>
          </p:cNvPicPr>
          <p:nvPr>
            <p:ph idx="1"/>
          </p:nvPr>
        </p:nvPicPr>
        <p:blipFill>
          <a:blip r:embed="rId2"/>
          <a:stretch>
            <a:fillRect/>
          </a:stretch>
        </p:blipFill>
        <p:spPr>
          <a:xfrm>
            <a:off x="1453984" y="1606447"/>
            <a:ext cx="9661056" cy="4453143"/>
          </a:xfrm>
          <a:prstGeom prst="rect">
            <a:avLst/>
          </a:prstGeom>
        </p:spPr>
      </p:pic>
      <p:sp>
        <p:nvSpPr>
          <p:cNvPr id="4" name="Slide Number Placeholder 3">
            <a:extLst>
              <a:ext uri="{FF2B5EF4-FFF2-40B4-BE49-F238E27FC236}">
                <a16:creationId xmlns:a16="http://schemas.microsoft.com/office/drawing/2014/main" id="{1565B3B9-FAE1-4F27-80D4-C59B0B7DA2B9}"/>
              </a:ext>
            </a:extLst>
          </p:cNvPr>
          <p:cNvSpPr>
            <a:spLocks noGrp="1"/>
          </p:cNvSpPr>
          <p:nvPr>
            <p:ph type="sldNum" sz="quarter" idx="12"/>
          </p:nvPr>
        </p:nvSpPr>
        <p:spPr/>
        <p:txBody>
          <a:bodyPr/>
          <a:lstStyle/>
          <a:p>
            <a:fld id="{0B693C06-7D86-4EE7-9871-7A2839DDA019}" type="slidenum">
              <a:rPr lang="en-US" smtClean="0"/>
              <a:t>18</a:t>
            </a:fld>
            <a:endParaRPr lang="en-US"/>
          </a:p>
        </p:txBody>
      </p:sp>
    </p:spTree>
    <p:extLst>
      <p:ext uri="{BB962C8B-B14F-4D97-AF65-F5344CB8AC3E}">
        <p14:creationId xmlns:p14="http://schemas.microsoft.com/office/powerpoint/2010/main" val="3134731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BBF3F-893D-492B-9099-8FF31797DB48}"/>
              </a:ext>
            </a:extLst>
          </p:cNvPr>
          <p:cNvSpPr>
            <a:spLocks noGrp="1"/>
          </p:cNvSpPr>
          <p:nvPr>
            <p:ph type="title"/>
          </p:nvPr>
        </p:nvSpPr>
        <p:spPr/>
        <p:txBody>
          <a:bodyPr/>
          <a:lstStyle/>
          <a:p>
            <a:r>
              <a:rPr lang="en-US" dirty="0"/>
              <a:t>Traceability Matrix</a:t>
            </a:r>
          </a:p>
        </p:txBody>
      </p:sp>
      <p:sp>
        <p:nvSpPr>
          <p:cNvPr id="3" name="Content Placeholder 2">
            <a:extLst>
              <a:ext uri="{FF2B5EF4-FFF2-40B4-BE49-F238E27FC236}">
                <a16:creationId xmlns:a16="http://schemas.microsoft.com/office/drawing/2014/main" id="{6F072A16-90C5-4E7E-AE62-0BD107E0C12C}"/>
              </a:ext>
            </a:extLst>
          </p:cNvPr>
          <p:cNvSpPr>
            <a:spLocks noGrp="1"/>
          </p:cNvSpPr>
          <p:nvPr>
            <p:ph idx="1"/>
          </p:nvPr>
        </p:nvSpPr>
        <p:spPr/>
        <p:txBody>
          <a:bodyPr/>
          <a:lstStyle/>
          <a:p>
            <a:r>
              <a:rPr lang="en-US" dirty="0"/>
              <a:t>Traceability matrix is a table type document that is used in the development of software application to trace requirements. </a:t>
            </a:r>
          </a:p>
          <a:p>
            <a:r>
              <a:rPr lang="en-US" dirty="0"/>
              <a:t>It can be used for both forward (from Requirements to Design or Coding) and backward (from Coding to Requirements) tracing. </a:t>
            </a:r>
          </a:p>
          <a:p>
            <a:r>
              <a:rPr lang="en-US" dirty="0"/>
              <a:t>It is also known as Requirement Traceability Matrix (RTM) or Cross Reference Matrix (CRM).</a:t>
            </a:r>
          </a:p>
        </p:txBody>
      </p:sp>
      <p:sp>
        <p:nvSpPr>
          <p:cNvPr id="4" name="Slide Number Placeholder 3">
            <a:extLst>
              <a:ext uri="{FF2B5EF4-FFF2-40B4-BE49-F238E27FC236}">
                <a16:creationId xmlns:a16="http://schemas.microsoft.com/office/drawing/2014/main" id="{77D11786-986E-4747-BA14-7E58949441F1}"/>
              </a:ext>
            </a:extLst>
          </p:cNvPr>
          <p:cNvSpPr>
            <a:spLocks noGrp="1"/>
          </p:cNvSpPr>
          <p:nvPr>
            <p:ph type="sldNum" sz="quarter" idx="12"/>
          </p:nvPr>
        </p:nvSpPr>
        <p:spPr/>
        <p:txBody>
          <a:bodyPr/>
          <a:lstStyle/>
          <a:p>
            <a:fld id="{0B693C06-7D86-4EE7-9871-7A2839DDA019}" type="slidenum">
              <a:rPr lang="en-US" smtClean="0"/>
              <a:t>19</a:t>
            </a:fld>
            <a:endParaRPr lang="en-US"/>
          </a:p>
        </p:txBody>
      </p:sp>
    </p:spTree>
    <p:extLst>
      <p:ext uri="{BB962C8B-B14F-4D97-AF65-F5344CB8AC3E}">
        <p14:creationId xmlns:p14="http://schemas.microsoft.com/office/powerpoint/2010/main" val="79399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060-3BA6-4F01-B48E-3853D0BE90C5}"/>
              </a:ext>
            </a:extLst>
          </p:cNvPr>
          <p:cNvSpPr>
            <a:spLocks noGrp="1"/>
          </p:cNvSpPr>
          <p:nvPr>
            <p:ph type="title"/>
          </p:nvPr>
        </p:nvSpPr>
        <p:spPr/>
        <p:txBody>
          <a:bodyPr/>
          <a:lstStyle/>
          <a:p>
            <a:r>
              <a:rPr lang="en-US" dirty="0"/>
              <a:t>Testing Documentation</a:t>
            </a:r>
          </a:p>
        </p:txBody>
      </p:sp>
      <p:sp>
        <p:nvSpPr>
          <p:cNvPr id="3" name="Content Placeholder 2">
            <a:extLst>
              <a:ext uri="{FF2B5EF4-FFF2-40B4-BE49-F238E27FC236}">
                <a16:creationId xmlns:a16="http://schemas.microsoft.com/office/drawing/2014/main" id="{95EB4BE8-0260-43BF-BB8C-AE237372FEA2}"/>
              </a:ext>
            </a:extLst>
          </p:cNvPr>
          <p:cNvSpPr>
            <a:spLocks noGrp="1"/>
          </p:cNvSpPr>
          <p:nvPr>
            <p:ph idx="1"/>
          </p:nvPr>
        </p:nvSpPr>
        <p:spPr/>
        <p:txBody>
          <a:bodyPr/>
          <a:lstStyle/>
          <a:p>
            <a:r>
              <a:rPr lang="en-US" dirty="0"/>
              <a:t>Testing documentation is the documentation of artifacts that are created during or before the testing of a software application. </a:t>
            </a:r>
          </a:p>
          <a:p>
            <a:r>
              <a:rPr lang="en-US" dirty="0"/>
              <a:t>Documentation reflects the importance of processes for the customer, individual and organization.</a:t>
            </a:r>
          </a:p>
          <a:p>
            <a:r>
              <a:rPr lang="en-US" dirty="0"/>
              <a:t>Projects which contain all documents have a high level of maturity. </a:t>
            </a:r>
          </a:p>
          <a:p>
            <a:r>
              <a:rPr lang="en-US" dirty="0"/>
              <a:t>Careful documentation can save the time, efforts and wealth of the organization.</a:t>
            </a:r>
          </a:p>
        </p:txBody>
      </p:sp>
      <p:sp>
        <p:nvSpPr>
          <p:cNvPr id="4" name="Slide Number Placeholder 3">
            <a:extLst>
              <a:ext uri="{FF2B5EF4-FFF2-40B4-BE49-F238E27FC236}">
                <a16:creationId xmlns:a16="http://schemas.microsoft.com/office/drawing/2014/main" id="{ABC5C269-60F2-40EF-B9BE-FA78D3C7F566}"/>
              </a:ext>
            </a:extLst>
          </p:cNvPr>
          <p:cNvSpPr>
            <a:spLocks noGrp="1"/>
          </p:cNvSpPr>
          <p:nvPr>
            <p:ph type="sldNum" sz="quarter" idx="12"/>
          </p:nvPr>
        </p:nvSpPr>
        <p:spPr/>
        <p:txBody>
          <a:bodyPr/>
          <a:lstStyle/>
          <a:p>
            <a:fld id="{0B693C06-7D86-4EE7-9871-7A2839DDA019}" type="slidenum">
              <a:rPr lang="en-US" smtClean="0"/>
              <a:t>2</a:t>
            </a:fld>
            <a:endParaRPr lang="en-US"/>
          </a:p>
        </p:txBody>
      </p:sp>
    </p:spTree>
    <p:extLst>
      <p:ext uri="{BB962C8B-B14F-4D97-AF65-F5344CB8AC3E}">
        <p14:creationId xmlns:p14="http://schemas.microsoft.com/office/powerpoint/2010/main" val="2152761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6031D-A96C-4273-93AC-32EA79BE5A13}"/>
              </a:ext>
            </a:extLst>
          </p:cNvPr>
          <p:cNvSpPr>
            <a:spLocks noGrp="1"/>
          </p:cNvSpPr>
          <p:nvPr>
            <p:ph type="title"/>
          </p:nvPr>
        </p:nvSpPr>
        <p:spPr/>
        <p:txBody>
          <a:bodyPr/>
          <a:lstStyle/>
          <a:p>
            <a:r>
              <a:rPr lang="en-US" dirty="0"/>
              <a:t>Traceability Matrix</a:t>
            </a:r>
          </a:p>
        </p:txBody>
      </p:sp>
      <p:sp>
        <p:nvSpPr>
          <p:cNvPr id="3" name="Content Placeholder 2">
            <a:extLst>
              <a:ext uri="{FF2B5EF4-FFF2-40B4-BE49-F238E27FC236}">
                <a16:creationId xmlns:a16="http://schemas.microsoft.com/office/drawing/2014/main" id="{3D100726-9676-47B4-B28D-26989F2CAEEE}"/>
              </a:ext>
            </a:extLst>
          </p:cNvPr>
          <p:cNvSpPr>
            <a:spLocks noGrp="1"/>
          </p:cNvSpPr>
          <p:nvPr>
            <p:ph idx="1"/>
          </p:nvPr>
        </p:nvSpPr>
        <p:spPr/>
        <p:txBody>
          <a:bodyPr/>
          <a:lstStyle/>
          <a:p>
            <a:r>
              <a:rPr lang="en-US" dirty="0"/>
              <a:t>It is prepared before the test execution process to make sure that every requirement is covered in the form of a Test case so that we don't miss out any testing. </a:t>
            </a:r>
          </a:p>
          <a:p>
            <a:r>
              <a:rPr lang="en-US" dirty="0"/>
              <a:t>In the RTM document, we map all the requirements and corresponding test cases to ensure that we have written all the test cases for each condition.</a:t>
            </a:r>
          </a:p>
        </p:txBody>
      </p:sp>
      <p:sp>
        <p:nvSpPr>
          <p:cNvPr id="4" name="Slide Number Placeholder 3">
            <a:extLst>
              <a:ext uri="{FF2B5EF4-FFF2-40B4-BE49-F238E27FC236}">
                <a16:creationId xmlns:a16="http://schemas.microsoft.com/office/drawing/2014/main" id="{9FB98C47-F6B4-4C26-8012-D7CDA5121FA8}"/>
              </a:ext>
            </a:extLst>
          </p:cNvPr>
          <p:cNvSpPr>
            <a:spLocks noGrp="1"/>
          </p:cNvSpPr>
          <p:nvPr>
            <p:ph type="sldNum" sz="quarter" idx="12"/>
          </p:nvPr>
        </p:nvSpPr>
        <p:spPr/>
        <p:txBody>
          <a:bodyPr/>
          <a:lstStyle/>
          <a:p>
            <a:fld id="{0B693C06-7D86-4EE7-9871-7A2839DDA019}" type="slidenum">
              <a:rPr lang="en-US" smtClean="0"/>
              <a:t>20</a:t>
            </a:fld>
            <a:endParaRPr lang="en-US"/>
          </a:p>
        </p:txBody>
      </p:sp>
    </p:spTree>
    <p:extLst>
      <p:ext uri="{BB962C8B-B14F-4D97-AF65-F5344CB8AC3E}">
        <p14:creationId xmlns:p14="http://schemas.microsoft.com/office/powerpoint/2010/main" val="1153638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278D2-274D-46A4-8304-01334857CA1D}"/>
              </a:ext>
            </a:extLst>
          </p:cNvPr>
          <p:cNvSpPr>
            <a:spLocks noGrp="1"/>
          </p:cNvSpPr>
          <p:nvPr>
            <p:ph type="title"/>
          </p:nvPr>
        </p:nvSpPr>
        <p:spPr/>
        <p:txBody>
          <a:bodyPr/>
          <a:lstStyle/>
          <a:p>
            <a:r>
              <a:rPr lang="en-US" dirty="0"/>
              <a:t>Traceability Matrix</a:t>
            </a:r>
          </a:p>
        </p:txBody>
      </p:sp>
      <p:sp>
        <p:nvSpPr>
          <p:cNvPr id="3" name="Content Placeholder 2">
            <a:extLst>
              <a:ext uri="{FF2B5EF4-FFF2-40B4-BE49-F238E27FC236}">
                <a16:creationId xmlns:a16="http://schemas.microsoft.com/office/drawing/2014/main" id="{BA1F526C-AC45-4073-9C80-2A447AA66BEB}"/>
              </a:ext>
            </a:extLst>
          </p:cNvPr>
          <p:cNvSpPr>
            <a:spLocks noGrp="1"/>
          </p:cNvSpPr>
          <p:nvPr>
            <p:ph idx="1"/>
          </p:nvPr>
        </p:nvSpPr>
        <p:spPr/>
        <p:txBody>
          <a:bodyPr/>
          <a:lstStyle/>
          <a:p>
            <a:r>
              <a:rPr lang="en-US" dirty="0"/>
              <a:t>This document is designed to make sure that each requirement has a test case, and the test case is written based on business needs, which are given by the client. </a:t>
            </a:r>
          </a:p>
          <a:p>
            <a:r>
              <a:rPr lang="en-US" dirty="0"/>
              <a:t>It will be performed with the help of the test cases if any requirement is missing, which means that the test case is not written for a particular need, and that specific requirement is not tested because it may have some bugs. </a:t>
            </a:r>
          </a:p>
          <a:p>
            <a:r>
              <a:rPr lang="en-US" dirty="0"/>
              <a:t>The traceability is written to make sure that the entire requirement is covered.</a:t>
            </a:r>
          </a:p>
        </p:txBody>
      </p:sp>
      <p:sp>
        <p:nvSpPr>
          <p:cNvPr id="4" name="Slide Number Placeholder 3">
            <a:extLst>
              <a:ext uri="{FF2B5EF4-FFF2-40B4-BE49-F238E27FC236}">
                <a16:creationId xmlns:a16="http://schemas.microsoft.com/office/drawing/2014/main" id="{A601DB08-C50B-4172-A10E-09EC05E699D3}"/>
              </a:ext>
            </a:extLst>
          </p:cNvPr>
          <p:cNvSpPr>
            <a:spLocks noGrp="1"/>
          </p:cNvSpPr>
          <p:nvPr>
            <p:ph type="sldNum" sz="quarter" idx="12"/>
          </p:nvPr>
        </p:nvSpPr>
        <p:spPr/>
        <p:txBody>
          <a:bodyPr/>
          <a:lstStyle/>
          <a:p>
            <a:fld id="{0B693C06-7D86-4EE7-9871-7A2839DDA019}" type="slidenum">
              <a:rPr lang="en-US" smtClean="0"/>
              <a:t>21</a:t>
            </a:fld>
            <a:endParaRPr lang="en-US"/>
          </a:p>
        </p:txBody>
      </p:sp>
    </p:spTree>
    <p:extLst>
      <p:ext uri="{BB962C8B-B14F-4D97-AF65-F5344CB8AC3E}">
        <p14:creationId xmlns:p14="http://schemas.microsoft.com/office/powerpoint/2010/main" val="38183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96EE5-3E21-4E9D-B6F4-4040177E3BCF}"/>
              </a:ext>
            </a:extLst>
          </p:cNvPr>
          <p:cNvSpPr>
            <a:spLocks noGrp="1"/>
          </p:cNvSpPr>
          <p:nvPr>
            <p:ph type="title"/>
          </p:nvPr>
        </p:nvSpPr>
        <p:spPr/>
        <p:txBody>
          <a:bodyPr/>
          <a:lstStyle/>
          <a:p>
            <a:r>
              <a:rPr lang="en-US" dirty="0"/>
              <a:t>Traceability Matrix</a:t>
            </a:r>
          </a:p>
        </p:txBody>
      </p:sp>
      <p:sp>
        <p:nvSpPr>
          <p:cNvPr id="3" name="Content Placeholder 2">
            <a:extLst>
              <a:ext uri="{FF2B5EF4-FFF2-40B4-BE49-F238E27FC236}">
                <a16:creationId xmlns:a16="http://schemas.microsoft.com/office/drawing/2014/main" id="{748A0BD6-7A5D-4E94-9D18-C9D643DD8036}"/>
              </a:ext>
            </a:extLst>
          </p:cNvPr>
          <p:cNvSpPr>
            <a:spLocks noGrp="1"/>
          </p:cNvSpPr>
          <p:nvPr>
            <p:ph idx="1"/>
          </p:nvPr>
        </p:nvSpPr>
        <p:spPr>
          <a:xfrm>
            <a:off x="609599" y="1719263"/>
            <a:ext cx="11307417" cy="4411662"/>
          </a:xfrm>
        </p:spPr>
        <p:txBody>
          <a:bodyPr/>
          <a:lstStyle/>
          <a:p>
            <a:r>
              <a:rPr lang="en-US" sz="2600" dirty="0"/>
              <a:t>Generally, this is like a worksheet document, which contains a table, but there are also many user-defined templates for the traceability matrix. </a:t>
            </a:r>
          </a:p>
          <a:p>
            <a:r>
              <a:rPr lang="en-US" sz="2600" dirty="0"/>
              <a:t>Each requirement in the traceability matrix is connected with its respective test case so that tests can be carried out sequentially according to specific requirements.</a:t>
            </a:r>
          </a:p>
        </p:txBody>
      </p:sp>
      <p:sp>
        <p:nvSpPr>
          <p:cNvPr id="4" name="Slide Number Placeholder 3">
            <a:extLst>
              <a:ext uri="{FF2B5EF4-FFF2-40B4-BE49-F238E27FC236}">
                <a16:creationId xmlns:a16="http://schemas.microsoft.com/office/drawing/2014/main" id="{F8B641AE-8262-421E-BAB7-BA1B1C95279D}"/>
              </a:ext>
            </a:extLst>
          </p:cNvPr>
          <p:cNvSpPr>
            <a:spLocks noGrp="1"/>
          </p:cNvSpPr>
          <p:nvPr>
            <p:ph type="sldNum" sz="quarter" idx="12"/>
          </p:nvPr>
        </p:nvSpPr>
        <p:spPr/>
        <p:txBody>
          <a:bodyPr/>
          <a:lstStyle/>
          <a:p>
            <a:fld id="{0B693C06-7D86-4EE7-9871-7A2839DDA019}" type="slidenum">
              <a:rPr lang="en-US" smtClean="0"/>
              <a:t>22</a:t>
            </a:fld>
            <a:endParaRPr lang="en-US"/>
          </a:p>
        </p:txBody>
      </p:sp>
      <p:pic>
        <p:nvPicPr>
          <p:cNvPr id="5" name="Picture 4">
            <a:extLst>
              <a:ext uri="{FF2B5EF4-FFF2-40B4-BE49-F238E27FC236}">
                <a16:creationId xmlns:a16="http://schemas.microsoft.com/office/drawing/2014/main" id="{81D5249F-5363-4EA3-BA6D-9E005DD9B904}"/>
              </a:ext>
            </a:extLst>
          </p:cNvPr>
          <p:cNvPicPr>
            <a:picLocks noChangeAspect="1"/>
          </p:cNvPicPr>
          <p:nvPr/>
        </p:nvPicPr>
        <p:blipFill>
          <a:blip r:embed="rId2"/>
          <a:stretch>
            <a:fillRect/>
          </a:stretch>
        </p:blipFill>
        <p:spPr>
          <a:xfrm>
            <a:off x="6411457" y="3622040"/>
            <a:ext cx="3887317" cy="3083560"/>
          </a:xfrm>
          <a:prstGeom prst="rect">
            <a:avLst/>
          </a:prstGeom>
        </p:spPr>
      </p:pic>
    </p:spTree>
    <p:extLst>
      <p:ext uri="{BB962C8B-B14F-4D97-AF65-F5344CB8AC3E}">
        <p14:creationId xmlns:p14="http://schemas.microsoft.com/office/powerpoint/2010/main" val="1539197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23893-A59C-41D0-AC49-76C1B4E64164}"/>
              </a:ext>
            </a:extLst>
          </p:cNvPr>
          <p:cNvSpPr>
            <a:spLocks noGrp="1"/>
          </p:cNvSpPr>
          <p:nvPr>
            <p:ph type="title"/>
          </p:nvPr>
        </p:nvSpPr>
        <p:spPr/>
        <p:txBody>
          <a:bodyPr/>
          <a:lstStyle/>
          <a:p>
            <a:r>
              <a:rPr lang="en-US" dirty="0"/>
              <a:t>RTM Template</a:t>
            </a:r>
          </a:p>
        </p:txBody>
      </p:sp>
      <p:pic>
        <p:nvPicPr>
          <p:cNvPr id="5" name="Content Placeholder 4">
            <a:extLst>
              <a:ext uri="{FF2B5EF4-FFF2-40B4-BE49-F238E27FC236}">
                <a16:creationId xmlns:a16="http://schemas.microsoft.com/office/drawing/2014/main" id="{73C5985B-77ED-4EB9-B57F-9DD813D08B79}"/>
              </a:ext>
            </a:extLst>
          </p:cNvPr>
          <p:cNvPicPr>
            <a:picLocks noGrp="1" noChangeAspect="1"/>
          </p:cNvPicPr>
          <p:nvPr>
            <p:ph idx="1"/>
          </p:nvPr>
        </p:nvPicPr>
        <p:blipFill>
          <a:blip r:embed="rId2"/>
          <a:stretch>
            <a:fillRect/>
          </a:stretch>
        </p:blipFill>
        <p:spPr>
          <a:xfrm>
            <a:off x="843168" y="2035209"/>
            <a:ext cx="10010171" cy="2487095"/>
          </a:xfrm>
          <a:prstGeom prst="rect">
            <a:avLst/>
          </a:prstGeom>
        </p:spPr>
      </p:pic>
      <p:sp>
        <p:nvSpPr>
          <p:cNvPr id="4" name="Slide Number Placeholder 3">
            <a:extLst>
              <a:ext uri="{FF2B5EF4-FFF2-40B4-BE49-F238E27FC236}">
                <a16:creationId xmlns:a16="http://schemas.microsoft.com/office/drawing/2014/main" id="{8CC2F558-F8C2-47D1-9460-FA29A1DE26E6}"/>
              </a:ext>
            </a:extLst>
          </p:cNvPr>
          <p:cNvSpPr>
            <a:spLocks noGrp="1"/>
          </p:cNvSpPr>
          <p:nvPr>
            <p:ph type="sldNum" sz="quarter" idx="12"/>
          </p:nvPr>
        </p:nvSpPr>
        <p:spPr/>
        <p:txBody>
          <a:bodyPr/>
          <a:lstStyle/>
          <a:p>
            <a:fld id="{0B693C06-7D86-4EE7-9871-7A2839DDA019}" type="slidenum">
              <a:rPr lang="en-US" smtClean="0"/>
              <a:t>23</a:t>
            </a:fld>
            <a:endParaRPr lang="en-US"/>
          </a:p>
        </p:txBody>
      </p:sp>
    </p:spTree>
    <p:extLst>
      <p:ext uri="{BB962C8B-B14F-4D97-AF65-F5344CB8AC3E}">
        <p14:creationId xmlns:p14="http://schemas.microsoft.com/office/powerpoint/2010/main" val="37863647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E6EB4-303E-46E5-9C0B-7E05762258ED}"/>
              </a:ext>
            </a:extLst>
          </p:cNvPr>
          <p:cNvSpPr>
            <a:spLocks noGrp="1"/>
          </p:cNvSpPr>
          <p:nvPr>
            <p:ph type="title"/>
          </p:nvPr>
        </p:nvSpPr>
        <p:spPr/>
        <p:txBody>
          <a:bodyPr/>
          <a:lstStyle/>
          <a:p>
            <a:r>
              <a:rPr lang="en-US" dirty="0"/>
              <a:t>Example of RTM template</a:t>
            </a:r>
          </a:p>
        </p:txBody>
      </p:sp>
      <p:pic>
        <p:nvPicPr>
          <p:cNvPr id="5" name="Content Placeholder 4">
            <a:extLst>
              <a:ext uri="{FF2B5EF4-FFF2-40B4-BE49-F238E27FC236}">
                <a16:creationId xmlns:a16="http://schemas.microsoft.com/office/drawing/2014/main" id="{2B074399-FB6D-4A59-BEEF-7AA30E3FC830}"/>
              </a:ext>
            </a:extLst>
          </p:cNvPr>
          <p:cNvPicPr>
            <a:picLocks noGrp="1" noChangeAspect="1"/>
          </p:cNvPicPr>
          <p:nvPr>
            <p:ph idx="1"/>
          </p:nvPr>
        </p:nvPicPr>
        <p:blipFill>
          <a:blip r:embed="rId2"/>
          <a:stretch>
            <a:fillRect/>
          </a:stretch>
        </p:blipFill>
        <p:spPr>
          <a:xfrm>
            <a:off x="1086885" y="1932781"/>
            <a:ext cx="8355289" cy="4474846"/>
          </a:xfrm>
          <a:prstGeom prst="rect">
            <a:avLst/>
          </a:prstGeom>
        </p:spPr>
      </p:pic>
      <p:sp>
        <p:nvSpPr>
          <p:cNvPr id="4" name="Slide Number Placeholder 3">
            <a:extLst>
              <a:ext uri="{FF2B5EF4-FFF2-40B4-BE49-F238E27FC236}">
                <a16:creationId xmlns:a16="http://schemas.microsoft.com/office/drawing/2014/main" id="{8E30C1ED-6C42-46F2-992B-E22A83AA9143}"/>
              </a:ext>
            </a:extLst>
          </p:cNvPr>
          <p:cNvSpPr>
            <a:spLocks noGrp="1"/>
          </p:cNvSpPr>
          <p:nvPr>
            <p:ph type="sldNum" sz="quarter" idx="12"/>
          </p:nvPr>
        </p:nvSpPr>
        <p:spPr/>
        <p:txBody>
          <a:bodyPr/>
          <a:lstStyle/>
          <a:p>
            <a:fld id="{0B693C06-7D86-4EE7-9871-7A2839DDA019}" type="slidenum">
              <a:rPr lang="en-US" smtClean="0"/>
              <a:t>24</a:t>
            </a:fld>
            <a:endParaRPr lang="en-US"/>
          </a:p>
        </p:txBody>
      </p:sp>
    </p:spTree>
    <p:extLst>
      <p:ext uri="{BB962C8B-B14F-4D97-AF65-F5344CB8AC3E}">
        <p14:creationId xmlns:p14="http://schemas.microsoft.com/office/powerpoint/2010/main" val="2770109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1EDA-657B-42CD-8B9D-37BFE0D06B25}"/>
              </a:ext>
            </a:extLst>
          </p:cNvPr>
          <p:cNvSpPr>
            <a:spLocks noGrp="1"/>
          </p:cNvSpPr>
          <p:nvPr>
            <p:ph type="title"/>
          </p:nvPr>
        </p:nvSpPr>
        <p:spPr/>
        <p:txBody>
          <a:bodyPr/>
          <a:lstStyle/>
          <a:p>
            <a:r>
              <a:rPr lang="en-US" dirty="0"/>
              <a:t>Goals of Traceability Matrix</a:t>
            </a:r>
          </a:p>
        </p:txBody>
      </p:sp>
      <p:sp>
        <p:nvSpPr>
          <p:cNvPr id="3" name="Content Placeholder 2">
            <a:extLst>
              <a:ext uri="{FF2B5EF4-FFF2-40B4-BE49-F238E27FC236}">
                <a16:creationId xmlns:a16="http://schemas.microsoft.com/office/drawing/2014/main" id="{21BB831D-AC5C-4863-9561-35BE9FF57088}"/>
              </a:ext>
            </a:extLst>
          </p:cNvPr>
          <p:cNvSpPr>
            <a:spLocks noGrp="1"/>
          </p:cNvSpPr>
          <p:nvPr>
            <p:ph idx="1"/>
          </p:nvPr>
        </p:nvSpPr>
        <p:spPr/>
        <p:txBody>
          <a:bodyPr/>
          <a:lstStyle/>
          <a:p>
            <a:r>
              <a:rPr lang="en-US" dirty="0"/>
              <a:t>It helps in tracing the documents that are developed during various phases of SDLC.</a:t>
            </a:r>
          </a:p>
          <a:p>
            <a:r>
              <a:rPr lang="en-US" dirty="0"/>
              <a:t>It ensures that the software completely meets the customer's requirements.</a:t>
            </a:r>
          </a:p>
          <a:p>
            <a:r>
              <a:rPr lang="en-US" dirty="0"/>
              <a:t>It helps in detecting the root cause of any bug.</a:t>
            </a:r>
          </a:p>
        </p:txBody>
      </p:sp>
      <p:sp>
        <p:nvSpPr>
          <p:cNvPr id="4" name="Slide Number Placeholder 3">
            <a:extLst>
              <a:ext uri="{FF2B5EF4-FFF2-40B4-BE49-F238E27FC236}">
                <a16:creationId xmlns:a16="http://schemas.microsoft.com/office/drawing/2014/main" id="{912FE56D-4203-4443-BAE0-E890FEC1A5F0}"/>
              </a:ext>
            </a:extLst>
          </p:cNvPr>
          <p:cNvSpPr>
            <a:spLocks noGrp="1"/>
          </p:cNvSpPr>
          <p:nvPr>
            <p:ph type="sldNum" sz="quarter" idx="12"/>
          </p:nvPr>
        </p:nvSpPr>
        <p:spPr/>
        <p:txBody>
          <a:bodyPr/>
          <a:lstStyle/>
          <a:p>
            <a:fld id="{0B693C06-7D86-4EE7-9871-7A2839DDA019}" type="slidenum">
              <a:rPr lang="en-US" smtClean="0"/>
              <a:t>25</a:t>
            </a:fld>
            <a:endParaRPr lang="en-US"/>
          </a:p>
        </p:txBody>
      </p:sp>
    </p:spTree>
    <p:extLst>
      <p:ext uri="{BB962C8B-B14F-4D97-AF65-F5344CB8AC3E}">
        <p14:creationId xmlns:p14="http://schemas.microsoft.com/office/powerpoint/2010/main" val="3622183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8FD6F-1926-4F33-9051-342B2875487B}"/>
              </a:ext>
            </a:extLst>
          </p:cNvPr>
          <p:cNvSpPr>
            <a:spLocks noGrp="1"/>
          </p:cNvSpPr>
          <p:nvPr>
            <p:ph type="title"/>
          </p:nvPr>
        </p:nvSpPr>
        <p:spPr/>
        <p:txBody>
          <a:bodyPr/>
          <a:lstStyle/>
          <a:p>
            <a:r>
              <a:rPr lang="en-US" dirty="0"/>
              <a:t>Test strategy</a:t>
            </a:r>
          </a:p>
        </p:txBody>
      </p:sp>
      <p:sp>
        <p:nvSpPr>
          <p:cNvPr id="3" name="Content Placeholder 2">
            <a:extLst>
              <a:ext uri="{FF2B5EF4-FFF2-40B4-BE49-F238E27FC236}">
                <a16:creationId xmlns:a16="http://schemas.microsoft.com/office/drawing/2014/main" id="{574266E2-8260-4803-8CE1-9C42D61D93AF}"/>
              </a:ext>
            </a:extLst>
          </p:cNvPr>
          <p:cNvSpPr>
            <a:spLocks noGrp="1"/>
          </p:cNvSpPr>
          <p:nvPr>
            <p:ph idx="1"/>
          </p:nvPr>
        </p:nvSpPr>
        <p:spPr/>
        <p:txBody>
          <a:bodyPr/>
          <a:lstStyle/>
          <a:p>
            <a:r>
              <a:rPr lang="en-US" dirty="0"/>
              <a:t>The test strategy is a high-level document, which is used to verify the test types (levels) to be executed for the product and also describe that what kind of technique has to be used and which module is going to be tested. </a:t>
            </a:r>
          </a:p>
          <a:p>
            <a:r>
              <a:rPr lang="en-US"/>
              <a:t>It </a:t>
            </a:r>
            <a:r>
              <a:rPr lang="en-US" dirty="0"/>
              <a:t>includes the multiple components such as documentation formats, objective, test processes, scope, and customer communication strategy, etc. we cannot modify the test strategy.</a:t>
            </a:r>
          </a:p>
        </p:txBody>
      </p:sp>
      <p:sp>
        <p:nvSpPr>
          <p:cNvPr id="4" name="Slide Number Placeholder 3">
            <a:extLst>
              <a:ext uri="{FF2B5EF4-FFF2-40B4-BE49-F238E27FC236}">
                <a16:creationId xmlns:a16="http://schemas.microsoft.com/office/drawing/2014/main" id="{79896B5C-60DA-448F-9903-CD3FE31D903A}"/>
              </a:ext>
            </a:extLst>
          </p:cNvPr>
          <p:cNvSpPr>
            <a:spLocks noGrp="1"/>
          </p:cNvSpPr>
          <p:nvPr>
            <p:ph type="sldNum" sz="quarter" idx="12"/>
          </p:nvPr>
        </p:nvSpPr>
        <p:spPr/>
        <p:txBody>
          <a:bodyPr/>
          <a:lstStyle/>
          <a:p>
            <a:fld id="{0B693C06-7D86-4EE7-9871-7A2839DDA019}" type="slidenum">
              <a:rPr lang="en-US" smtClean="0"/>
              <a:t>26</a:t>
            </a:fld>
            <a:endParaRPr lang="en-US"/>
          </a:p>
        </p:txBody>
      </p:sp>
    </p:spTree>
    <p:extLst>
      <p:ext uri="{BB962C8B-B14F-4D97-AF65-F5344CB8AC3E}">
        <p14:creationId xmlns:p14="http://schemas.microsoft.com/office/powerpoint/2010/main" val="2266368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ED58B-2B7B-430D-BF68-0C4A4F9E233B}"/>
              </a:ext>
            </a:extLst>
          </p:cNvPr>
          <p:cNvSpPr>
            <a:spLocks noGrp="1"/>
          </p:cNvSpPr>
          <p:nvPr>
            <p:ph type="title"/>
          </p:nvPr>
        </p:nvSpPr>
        <p:spPr/>
        <p:txBody>
          <a:bodyPr/>
          <a:lstStyle/>
          <a:p>
            <a:r>
              <a:rPr lang="en-US" dirty="0"/>
              <a:t>Test data</a:t>
            </a:r>
          </a:p>
        </p:txBody>
      </p:sp>
      <p:sp>
        <p:nvSpPr>
          <p:cNvPr id="3" name="Content Placeholder 2">
            <a:extLst>
              <a:ext uri="{FF2B5EF4-FFF2-40B4-BE49-F238E27FC236}">
                <a16:creationId xmlns:a16="http://schemas.microsoft.com/office/drawing/2014/main" id="{670CD0E2-6E24-4A37-9000-9E4D519EFD14}"/>
              </a:ext>
            </a:extLst>
          </p:cNvPr>
          <p:cNvSpPr>
            <a:spLocks noGrp="1"/>
          </p:cNvSpPr>
          <p:nvPr>
            <p:ph idx="1"/>
          </p:nvPr>
        </p:nvSpPr>
        <p:spPr/>
        <p:txBody>
          <a:bodyPr/>
          <a:lstStyle/>
          <a:p>
            <a:r>
              <a:rPr lang="en-US" dirty="0"/>
              <a:t>It is data that occurs before the test is executed. </a:t>
            </a:r>
          </a:p>
          <a:p>
            <a:r>
              <a:rPr lang="en-US" dirty="0"/>
              <a:t>It is mainly used when we are implementing the test case. </a:t>
            </a:r>
          </a:p>
          <a:p>
            <a:r>
              <a:rPr lang="en-US" dirty="0"/>
              <a:t>Mostly, we will have the test data in the Excel sheet format and entered manually while performing the test case.</a:t>
            </a:r>
          </a:p>
          <a:p>
            <a:r>
              <a:rPr lang="en-US" dirty="0"/>
              <a:t>The test data can be used to check the expected result, which means that when the test data is entered, the expected outcome will meet the actual result and also check the application performance by entering the in-correct input data.</a:t>
            </a:r>
          </a:p>
        </p:txBody>
      </p:sp>
      <p:sp>
        <p:nvSpPr>
          <p:cNvPr id="4" name="Slide Number Placeholder 3">
            <a:extLst>
              <a:ext uri="{FF2B5EF4-FFF2-40B4-BE49-F238E27FC236}">
                <a16:creationId xmlns:a16="http://schemas.microsoft.com/office/drawing/2014/main" id="{AE63D100-2600-440C-8209-47AB76838F82}"/>
              </a:ext>
            </a:extLst>
          </p:cNvPr>
          <p:cNvSpPr>
            <a:spLocks noGrp="1"/>
          </p:cNvSpPr>
          <p:nvPr>
            <p:ph type="sldNum" sz="quarter" idx="12"/>
          </p:nvPr>
        </p:nvSpPr>
        <p:spPr/>
        <p:txBody>
          <a:bodyPr/>
          <a:lstStyle/>
          <a:p>
            <a:fld id="{0B693C06-7D86-4EE7-9871-7A2839DDA019}" type="slidenum">
              <a:rPr lang="en-US" smtClean="0"/>
              <a:t>27</a:t>
            </a:fld>
            <a:endParaRPr lang="en-US"/>
          </a:p>
        </p:txBody>
      </p:sp>
    </p:spTree>
    <p:extLst>
      <p:ext uri="{BB962C8B-B14F-4D97-AF65-F5344CB8AC3E}">
        <p14:creationId xmlns:p14="http://schemas.microsoft.com/office/powerpoint/2010/main" val="3184139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FAB47-0F2F-475A-80CA-938F9ADF94EB}"/>
              </a:ext>
            </a:extLst>
          </p:cNvPr>
          <p:cNvSpPr>
            <a:spLocks noGrp="1"/>
          </p:cNvSpPr>
          <p:nvPr>
            <p:ph type="title"/>
          </p:nvPr>
        </p:nvSpPr>
        <p:spPr/>
        <p:txBody>
          <a:bodyPr/>
          <a:lstStyle/>
          <a:p>
            <a:r>
              <a:rPr lang="en-US" dirty="0"/>
              <a:t>Bug report</a:t>
            </a:r>
          </a:p>
        </p:txBody>
      </p:sp>
      <p:sp>
        <p:nvSpPr>
          <p:cNvPr id="3" name="Content Placeholder 2">
            <a:extLst>
              <a:ext uri="{FF2B5EF4-FFF2-40B4-BE49-F238E27FC236}">
                <a16:creationId xmlns:a16="http://schemas.microsoft.com/office/drawing/2014/main" id="{A5ACDEB1-94A8-4151-8DAB-D929602F3240}"/>
              </a:ext>
            </a:extLst>
          </p:cNvPr>
          <p:cNvSpPr>
            <a:spLocks noGrp="1"/>
          </p:cNvSpPr>
          <p:nvPr>
            <p:ph idx="1"/>
          </p:nvPr>
        </p:nvSpPr>
        <p:spPr/>
        <p:txBody>
          <a:bodyPr/>
          <a:lstStyle/>
          <a:p>
            <a:r>
              <a:rPr lang="en-US" dirty="0"/>
              <a:t>The bug report is a document where we maintain a summary of all the bugs which occurred during the testing process. </a:t>
            </a:r>
          </a:p>
          <a:p>
            <a:r>
              <a:rPr lang="en-US" dirty="0"/>
              <a:t>This is a crucial document for both the developers and test engineers because, with the help of bug reports, they can easily track the defects, report the bug, change the status of bugs which are fixed successfully, and also avoid their repetition in further process.</a:t>
            </a:r>
          </a:p>
        </p:txBody>
      </p:sp>
      <p:sp>
        <p:nvSpPr>
          <p:cNvPr id="4" name="Slide Number Placeholder 3">
            <a:extLst>
              <a:ext uri="{FF2B5EF4-FFF2-40B4-BE49-F238E27FC236}">
                <a16:creationId xmlns:a16="http://schemas.microsoft.com/office/drawing/2014/main" id="{4E7F7989-A49A-4AAA-BBD9-35012EA0C8F3}"/>
              </a:ext>
            </a:extLst>
          </p:cNvPr>
          <p:cNvSpPr>
            <a:spLocks noGrp="1"/>
          </p:cNvSpPr>
          <p:nvPr>
            <p:ph type="sldNum" sz="quarter" idx="12"/>
          </p:nvPr>
        </p:nvSpPr>
        <p:spPr/>
        <p:txBody>
          <a:bodyPr/>
          <a:lstStyle/>
          <a:p>
            <a:fld id="{0B693C06-7D86-4EE7-9871-7A2839DDA019}" type="slidenum">
              <a:rPr lang="en-US" smtClean="0"/>
              <a:t>28</a:t>
            </a:fld>
            <a:endParaRPr lang="en-US"/>
          </a:p>
        </p:txBody>
      </p:sp>
    </p:spTree>
    <p:extLst>
      <p:ext uri="{BB962C8B-B14F-4D97-AF65-F5344CB8AC3E}">
        <p14:creationId xmlns:p14="http://schemas.microsoft.com/office/powerpoint/2010/main" val="937801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1AB79-C32C-4484-870A-81F3D177424A}"/>
              </a:ext>
            </a:extLst>
          </p:cNvPr>
          <p:cNvSpPr>
            <a:spLocks noGrp="1"/>
          </p:cNvSpPr>
          <p:nvPr>
            <p:ph type="title"/>
          </p:nvPr>
        </p:nvSpPr>
        <p:spPr/>
        <p:txBody>
          <a:bodyPr/>
          <a:lstStyle/>
          <a:p>
            <a:r>
              <a:rPr lang="en-US" dirty="0"/>
              <a:t>Test execution report</a:t>
            </a:r>
          </a:p>
        </p:txBody>
      </p:sp>
      <p:sp>
        <p:nvSpPr>
          <p:cNvPr id="3" name="Content Placeholder 2">
            <a:extLst>
              <a:ext uri="{FF2B5EF4-FFF2-40B4-BE49-F238E27FC236}">
                <a16:creationId xmlns:a16="http://schemas.microsoft.com/office/drawing/2014/main" id="{1769D546-0659-4B1D-8F61-80DAF2FD7972}"/>
              </a:ext>
            </a:extLst>
          </p:cNvPr>
          <p:cNvSpPr>
            <a:spLocks noGrp="1"/>
          </p:cNvSpPr>
          <p:nvPr>
            <p:ph idx="1"/>
          </p:nvPr>
        </p:nvSpPr>
        <p:spPr/>
        <p:txBody>
          <a:bodyPr/>
          <a:lstStyle/>
          <a:p>
            <a:r>
              <a:rPr lang="en-US" dirty="0"/>
              <a:t>It is the document prepared by test leads after the entire testing execution process is completed. </a:t>
            </a:r>
          </a:p>
          <a:p>
            <a:r>
              <a:rPr lang="en-US"/>
              <a:t>The </a:t>
            </a:r>
            <a:r>
              <a:rPr lang="en-US" dirty="0"/>
              <a:t>test summary report defines the constancy of the product, and it contains information like the modules, the number of written test cases, executed, pass, fail, and their percentage</a:t>
            </a:r>
            <a:r>
              <a:rPr lang="en-US"/>
              <a:t>. </a:t>
            </a:r>
          </a:p>
          <a:p>
            <a:r>
              <a:rPr lang="en-US"/>
              <a:t>And </a:t>
            </a:r>
            <a:r>
              <a:rPr lang="en-US" dirty="0"/>
              <a:t>each module has a separate spreadsheet of their respective module.</a:t>
            </a:r>
          </a:p>
        </p:txBody>
      </p:sp>
      <p:sp>
        <p:nvSpPr>
          <p:cNvPr id="4" name="Slide Number Placeholder 3">
            <a:extLst>
              <a:ext uri="{FF2B5EF4-FFF2-40B4-BE49-F238E27FC236}">
                <a16:creationId xmlns:a16="http://schemas.microsoft.com/office/drawing/2014/main" id="{641B3DA9-6BC9-4CB2-8C78-F99F05EAC316}"/>
              </a:ext>
            </a:extLst>
          </p:cNvPr>
          <p:cNvSpPr>
            <a:spLocks noGrp="1"/>
          </p:cNvSpPr>
          <p:nvPr>
            <p:ph type="sldNum" sz="quarter" idx="12"/>
          </p:nvPr>
        </p:nvSpPr>
        <p:spPr/>
        <p:txBody>
          <a:bodyPr/>
          <a:lstStyle/>
          <a:p>
            <a:fld id="{0B693C06-7D86-4EE7-9871-7A2839DDA019}" type="slidenum">
              <a:rPr lang="en-US" smtClean="0"/>
              <a:t>29</a:t>
            </a:fld>
            <a:endParaRPr lang="en-US"/>
          </a:p>
        </p:txBody>
      </p:sp>
    </p:spTree>
    <p:extLst>
      <p:ext uri="{BB962C8B-B14F-4D97-AF65-F5344CB8AC3E}">
        <p14:creationId xmlns:p14="http://schemas.microsoft.com/office/powerpoint/2010/main" val="1859078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C5E7-AD80-49BF-B362-CED9EED90736}"/>
              </a:ext>
            </a:extLst>
          </p:cNvPr>
          <p:cNvSpPr>
            <a:spLocks noGrp="1"/>
          </p:cNvSpPr>
          <p:nvPr>
            <p:ph type="title"/>
          </p:nvPr>
        </p:nvSpPr>
        <p:spPr/>
        <p:txBody>
          <a:bodyPr/>
          <a:lstStyle/>
          <a:p>
            <a:r>
              <a:rPr lang="en-US" dirty="0"/>
              <a:t>Testing Documentation</a:t>
            </a:r>
          </a:p>
        </p:txBody>
      </p:sp>
      <p:sp>
        <p:nvSpPr>
          <p:cNvPr id="3" name="Content Placeholder 2">
            <a:extLst>
              <a:ext uri="{FF2B5EF4-FFF2-40B4-BE49-F238E27FC236}">
                <a16:creationId xmlns:a16="http://schemas.microsoft.com/office/drawing/2014/main" id="{5025DA0E-515B-4651-A69B-A21F6BD64F36}"/>
              </a:ext>
            </a:extLst>
          </p:cNvPr>
          <p:cNvSpPr>
            <a:spLocks noGrp="1"/>
          </p:cNvSpPr>
          <p:nvPr>
            <p:ph idx="1"/>
          </p:nvPr>
        </p:nvSpPr>
        <p:spPr/>
        <p:txBody>
          <a:bodyPr/>
          <a:lstStyle/>
          <a:p>
            <a:r>
              <a:rPr lang="en-US" dirty="0"/>
              <a:t>There is the necessary reference document, which is prepared by every test engineer before stating the test execution process. </a:t>
            </a:r>
          </a:p>
          <a:p>
            <a:r>
              <a:rPr lang="en-US" dirty="0"/>
              <a:t>Once the test document is ready, the entire test execution process depends on the test document. </a:t>
            </a:r>
          </a:p>
          <a:p>
            <a:r>
              <a:rPr lang="en-US" dirty="0"/>
              <a:t>The primary objective for writing a test document is to decrease or eliminate the doubts related to the testing activities.</a:t>
            </a:r>
          </a:p>
        </p:txBody>
      </p:sp>
      <p:sp>
        <p:nvSpPr>
          <p:cNvPr id="4" name="Slide Number Placeholder 3">
            <a:extLst>
              <a:ext uri="{FF2B5EF4-FFF2-40B4-BE49-F238E27FC236}">
                <a16:creationId xmlns:a16="http://schemas.microsoft.com/office/drawing/2014/main" id="{0F4D2653-091D-4A3D-8CB8-2544889D5DFB}"/>
              </a:ext>
            </a:extLst>
          </p:cNvPr>
          <p:cNvSpPr>
            <a:spLocks noGrp="1"/>
          </p:cNvSpPr>
          <p:nvPr>
            <p:ph type="sldNum" sz="quarter" idx="12"/>
          </p:nvPr>
        </p:nvSpPr>
        <p:spPr/>
        <p:txBody>
          <a:bodyPr/>
          <a:lstStyle/>
          <a:p>
            <a:fld id="{0B693C06-7D86-4EE7-9871-7A2839DDA019}" type="slidenum">
              <a:rPr lang="en-US" smtClean="0"/>
              <a:t>3</a:t>
            </a:fld>
            <a:endParaRPr lang="en-US"/>
          </a:p>
        </p:txBody>
      </p:sp>
    </p:spTree>
    <p:extLst>
      <p:ext uri="{BB962C8B-B14F-4D97-AF65-F5344CB8AC3E}">
        <p14:creationId xmlns:p14="http://schemas.microsoft.com/office/powerpoint/2010/main" val="2537961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140D1-1163-4F38-A80B-CAD41513BFF2}"/>
              </a:ext>
            </a:extLst>
          </p:cNvPr>
          <p:cNvSpPr>
            <a:spLocks noGrp="1"/>
          </p:cNvSpPr>
          <p:nvPr>
            <p:ph type="title"/>
          </p:nvPr>
        </p:nvSpPr>
        <p:spPr/>
        <p:txBody>
          <a:bodyPr/>
          <a:lstStyle/>
          <a:p>
            <a:r>
              <a:rPr lang="en-US" dirty="0"/>
              <a:t>Types of test document</a:t>
            </a:r>
          </a:p>
        </p:txBody>
      </p:sp>
      <p:sp>
        <p:nvSpPr>
          <p:cNvPr id="3" name="Content Placeholder 2">
            <a:extLst>
              <a:ext uri="{FF2B5EF4-FFF2-40B4-BE49-F238E27FC236}">
                <a16:creationId xmlns:a16="http://schemas.microsoft.com/office/drawing/2014/main" id="{117076A5-A039-4A88-9118-066DD3C3E440}"/>
              </a:ext>
            </a:extLst>
          </p:cNvPr>
          <p:cNvSpPr>
            <a:spLocks noGrp="1"/>
          </p:cNvSpPr>
          <p:nvPr>
            <p:ph idx="1"/>
          </p:nvPr>
        </p:nvSpPr>
        <p:spPr>
          <a:xfrm>
            <a:off x="609599" y="1719263"/>
            <a:ext cx="11337235" cy="4411662"/>
          </a:xfrm>
        </p:spPr>
        <p:txBody>
          <a:bodyPr/>
          <a:lstStyle/>
          <a:p>
            <a:pPr marL="0" indent="0">
              <a:buNone/>
            </a:pPr>
            <a:r>
              <a:rPr lang="en-US" sz="2400" dirty="0"/>
              <a:t>In software testing, we have various types of test document, which are as follows:</a:t>
            </a:r>
          </a:p>
          <a:p>
            <a:r>
              <a:rPr lang="en-US" sz="2400" dirty="0"/>
              <a:t>Test scenarios</a:t>
            </a:r>
          </a:p>
          <a:p>
            <a:r>
              <a:rPr lang="en-US" sz="2400" dirty="0"/>
              <a:t>Test case</a:t>
            </a:r>
          </a:p>
          <a:p>
            <a:r>
              <a:rPr lang="en-US" sz="2400" dirty="0"/>
              <a:t>Test plan</a:t>
            </a:r>
          </a:p>
          <a:p>
            <a:r>
              <a:rPr lang="en-US" sz="2400" dirty="0"/>
              <a:t>Requirement traceability matrix(RTM)</a:t>
            </a:r>
          </a:p>
          <a:p>
            <a:r>
              <a:rPr lang="en-US" sz="2400" dirty="0"/>
              <a:t>Test strategy</a:t>
            </a:r>
          </a:p>
          <a:p>
            <a:r>
              <a:rPr lang="en-US" sz="2400" dirty="0"/>
              <a:t>Test data</a:t>
            </a:r>
          </a:p>
          <a:p>
            <a:r>
              <a:rPr lang="en-US" sz="2400" dirty="0"/>
              <a:t>Bug report</a:t>
            </a:r>
          </a:p>
          <a:p>
            <a:r>
              <a:rPr lang="en-US" sz="2400" dirty="0"/>
              <a:t>Test execution report</a:t>
            </a:r>
          </a:p>
        </p:txBody>
      </p:sp>
      <p:sp>
        <p:nvSpPr>
          <p:cNvPr id="4" name="Slide Number Placeholder 3">
            <a:extLst>
              <a:ext uri="{FF2B5EF4-FFF2-40B4-BE49-F238E27FC236}">
                <a16:creationId xmlns:a16="http://schemas.microsoft.com/office/drawing/2014/main" id="{B0AFEBAE-EE3E-4A20-92EC-06414209405F}"/>
              </a:ext>
            </a:extLst>
          </p:cNvPr>
          <p:cNvSpPr>
            <a:spLocks noGrp="1"/>
          </p:cNvSpPr>
          <p:nvPr>
            <p:ph type="sldNum" sz="quarter" idx="12"/>
          </p:nvPr>
        </p:nvSpPr>
        <p:spPr/>
        <p:txBody>
          <a:bodyPr/>
          <a:lstStyle/>
          <a:p>
            <a:fld id="{0B693C06-7D86-4EE7-9871-7A2839DDA019}" type="slidenum">
              <a:rPr lang="en-US" smtClean="0"/>
              <a:t>4</a:t>
            </a:fld>
            <a:endParaRPr lang="en-US"/>
          </a:p>
        </p:txBody>
      </p:sp>
      <p:pic>
        <p:nvPicPr>
          <p:cNvPr id="5" name="Picture 4">
            <a:extLst>
              <a:ext uri="{FF2B5EF4-FFF2-40B4-BE49-F238E27FC236}">
                <a16:creationId xmlns:a16="http://schemas.microsoft.com/office/drawing/2014/main" id="{F5F5D760-294A-4C0D-8D4B-3669441C8EF8}"/>
              </a:ext>
            </a:extLst>
          </p:cNvPr>
          <p:cNvPicPr>
            <a:picLocks noChangeAspect="1"/>
          </p:cNvPicPr>
          <p:nvPr/>
        </p:nvPicPr>
        <p:blipFill>
          <a:blip r:embed="rId2"/>
          <a:stretch>
            <a:fillRect/>
          </a:stretch>
        </p:blipFill>
        <p:spPr>
          <a:xfrm>
            <a:off x="6879628" y="2317804"/>
            <a:ext cx="4159212" cy="4212535"/>
          </a:xfrm>
          <a:prstGeom prst="rect">
            <a:avLst/>
          </a:prstGeom>
        </p:spPr>
      </p:pic>
    </p:spTree>
    <p:extLst>
      <p:ext uri="{BB962C8B-B14F-4D97-AF65-F5344CB8AC3E}">
        <p14:creationId xmlns:p14="http://schemas.microsoft.com/office/powerpoint/2010/main" val="3761573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D5D6C-DCA4-4649-937A-BC0CD2E71A62}"/>
              </a:ext>
            </a:extLst>
          </p:cNvPr>
          <p:cNvSpPr>
            <a:spLocks noGrp="1"/>
          </p:cNvSpPr>
          <p:nvPr>
            <p:ph type="title"/>
          </p:nvPr>
        </p:nvSpPr>
        <p:spPr/>
        <p:txBody>
          <a:bodyPr/>
          <a:lstStyle/>
          <a:p>
            <a:r>
              <a:rPr lang="en-US" dirty="0"/>
              <a:t>Test Scenarios</a:t>
            </a:r>
          </a:p>
        </p:txBody>
      </p:sp>
      <p:sp>
        <p:nvSpPr>
          <p:cNvPr id="3" name="Content Placeholder 2">
            <a:extLst>
              <a:ext uri="{FF2B5EF4-FFF2-40B4-BE49-F238E27FC236}">
                <a16:creationId xmlns:a16="http://schemas.microsoft.com/office/drawing/2014/main" id="{EFA3E08F-B67E-471A-ABDC-5FBFBDC1B7F3}"/>
              </a:ext>
            </a:extLst>
          </p:cNvPr>
          <p:cNvSpPr>
            <a:spLocks noGrp="1"/>
          </p:cNvSpPr>
          <p:nvPr>
            <p:ph idx="1"/>
          </p:nvPr>
        </p:nvSpPr>
        <p:spPr/>
        <p:txBody>
          <a:bodyPr/>
          <a:lstStyle/>
          <a:p>
            <a:r>
              <a:rPr lang="en-US" sz="2600" dirty="0"/>
              <a:t>The test scenario is a detailed document of test cases that cover end to end functionality of a software application in liner statements. </a:t>
            </a:r>
          </a:p>
          <a:p>
            <a:r>
              <a:rPr lang="en-US" sz="2600" dirty="0"/>
              <a:t>The liner statement is considered as a scenario. </a:t>
            </a:r>
          </a:p>
          <a:p>
            <a:r>
              <a:rPr lang="en-US" sz="2600" dirty="0"/>
              <a:t>The test scenario is a high-level classification of testable requirements. </a:t>
            </a:r>
          </a:p>
          <a:p>
            <a:r>
              <a:rPr lang="en-US" sz="2600" dirty="0"/>
              <a:t>These requirements are grouped on the basis of the functionality of a module and obtained from the use cases.</a:t>
            </a:r>
          </a:p>
          <a:p>
            <a:r>
              <a:rPr lang="en-US" sz="2600" dirty="0"/>
              <a:t>In the test scenario, there is a detailed testing process due to many associated test cases. </a:t>
            </a:r>
          </a:p>
          <a:p>
            <a:r>
              <a:rPr lang="en-US" sz="2600" dirty="0"/>
              <a:t>Before performing the test scenario, the tester has to consider the test cases for each scenario.</a:t>
            </a:r>
          </a:p>
        </p:txBody>
      </p:sp>
      <p:sp>
        <p:nvSpPr>
          <p:cNvPr id="4" name="Slide Number Placeholder 3">
            <a:extLst>
              <a:ext uri="{FF2B5EF4-FFF2-40B4-BE49-F238E27FC236}">
                <a16:creationId xmlns:a16="http://schemas.microsoft.com/office/drawing/2014/main" id="{3FBA097D-1B64-4140-8665-163A91986DAA}"/>
              </a:ext>
            </a:extLst>
          </p:cNvPr>
          <p:cNvSpPr>
            <a:spLocks noGrp="1"/>
          </p:cNvSpPr>
          <p:nvPr>
            <p:ph type="sldNum" sz="quarter" idx="12"/>
          </p:nvPr>
        </p:nvSpPr>
        <p:spPr/>
        <p:txBody>
          <a:bodyPr/>
          <a:lstStyle/>
          <a:p>
            <a:fld id="{0B693C06-7D86-4EE7-9871-7A2839DDA019}" type="slidenum">
              <a:rPr lang="en-US" smtClean="0"/>
              <a:t>5</a:t>
            </a:fld>
            <a:endParaRPr lang="en-US"/>
          </a:p>
        </p:txBody>
      </p:sp>
    </p:spTree>
    <p:extLst>
      <p:ext uri="{BB962C8B-B14F-4D97-AF65-F5344CB8AC3E}">
        <p14:creationId xmlns:p14="http://schemas.microsoft.com/office/powerpoint/2010/main" val="4144028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9A772-7F6F-468A-AB9D-8403573F7E44}"/>
              </a:ext>
            </a:extLst>
          </p:cNvPr>
          <p:cNvSpPr>
            <a:spLocks noGrp="1"/>
          </p:cNvSpPr>
          <p:nvPr>
            <p:ph type="title"/>
          </p:nvPr>
        </p:nvSpPr>
        <p:spPr/>
        <p:txBody>
          <a:bodyPr/>
          <a:lstStyle/>
          <a:p>
            <a:r>
              <a:rPr lang="en-US" dirty="0"/>
              <a:t>Test Scenarios</a:t>
            </a:r>
          </a:p>
        </p:txBody>
      </p:sp>
      <p:sp>
        <p:nvSpPr>
          <p:cNvPr id="3" name="Content Placeholder 2">
            <a:extLst>
              <a:ext uri="{FF2B5EF4-FFF2-40B4-BE49-F238E27FC236}">
                <a16:creationId xmlns:a16="http://schemas.microsoft.com/office/drawing/2014/main" id="{0BD5617E-7AF9-45AD-80ED-D83F4248DD12}"/>
              </a:ext>
            </a:extLst>
          </p:cNvPr>
          <p:cNvSpPr>
            <a:spLocks noGrp="1"/>
          </p:cNvSpPr>
          <p:nvPr>
            <p:ph idx="1"/>
          </p:nvPr>
        </p:nvSpPr>
        <p:spPr/>
        <p:txBody>
          <a:bodyPr/>
          <a:lstStyle/>
          <a:p>
            <a:r>
              <a:rPr lang="en-US" sz="2600" dirty="0"/>
              <a:t>In the test scenario, testers need to put themselves in the place of the user because they test the software application under the user's point of view. </a:t>
            </a:r>
          </a:p>
          <a:p>
            <a:r>
              <a:rPr lang="en-US" sz="2600" dirty="0"/>
              <a:t>Preparation of scenarios is the most critical part, and it is necessary to seek advice or help from customers, stakeholders or developers to prepare the scenario.</a:t>
            </a:r>
          </a:p>
        </p:txBody>
      </p:sp>
      <p:sp>
        <p:nvSpPr>
          <p:cNvPr id="4" name="Slide Number Placeholder 3">
            <a:extLst>
              <a:ext uri="{FF2B5EF4-FFF2-40B4-BE49-F238E27FC236}">
                <a16:creationId xmlns:a16="http://schemas.microsoft.com/office/drawing/2014/main" id="{0A82A17D-C8DA-4AC0-BD52-EE369AFCA192}"/>
              </a:ext>
            </a:extLst>
          </p:cNvPr>
          <p:cNvSpPr>
            <a:spLocks noGrp="1"/>
          </p:cNvSpPr>
          <p:nvPr>
            <p:ph type="sldNum" sz="quarter" idx="12"/>
          </p:nvPr>
        </p:nvSpPr>
        <p:spPr/>
        <p:txBody>
          <a:bodyPr/>
          <a:lstStyle/>
          <a:p>
            <a:fld id="{0B693C06-7D86-4EE7-9871-7A2839DDA019}" type="slidenum">
              <a:rPr lang="en-US" smtClean="0"/>
              <a:t>6</a:t>
            </a:fld>
            <a:endParaRPr lang="en-US"/>
          </a:p>
        </p:txBody>
      </p:sp>
      <p:pic>
        <p:nvPicPr>
          <p:cNvPr id="5" name="Picture 4">
            <a:extLst>
              <a:ext uri="{FF2B5EF4-FFF2-40B4-BE49-F238E27FC236}">
                <a16:creationId xmlns:a16="http://schemas.microsoft.com/office/drawing/2014/main" id="{50A23C8D-ABC9-4D45-B9AF-BD8BBD4916FF}"/>
              </a:ext>
            </a:extLst>
          </p:cNvPr>
          <p:cNvPicPr>
            <a:picLocks noChangeAspect="1"/>
          </p:cNvPicPr>
          <p:nvPr/>
        </p:nvPicPr>
        <p:blipFill>
          <a:blip r:embed="rId2"/>
          <a:stretch>
            <a:fillRect/>
          </a:stretch>
        </p:blipFill>
        <p:spPr>
          <a:xfrm>
            <a:off x="2838656" y="3954462"/>
            <a:ext cx="4924425" cy="2781300"/>
          </a:xfrm>
          <a:prstGeom prst="rect">
            <a:avLst/>
          </a:prstGeom>
        </p:spPr>
      </p:pic>
    </p:spTree>
    <p:extLst>
      <p:ext uri="{BB962C8B-B14F-4D97-AF65-F5344CB8AC3E}">
        <p14:creationId xmlns:p14="http://schemas.microsoft.com/office/powerpoint/2010/main" val="1132799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D44E8-A4DF-41CE-A1AE-B31B4A7C881E}"/>
              </a:ext>
            </a:extLst>
          </p:cNvPr>
          <p:cNvSpPr>
            <a:spLocks noGrp="1"/>
          </p:cNvSpPr>
          <p:nvPr>
            <p:ph type="title"/>
          </p:nvPr>
        </p:nvSpPr>
        <p:spPr/>
        <p:txBody>
          <a:bodyPr/>
          <a:lstStyle/>
          <a:p>
            <a:r>
              <a:rPr lang="en-US" dirty="0"/>
              <a:t>How to write Test Scenarios</a:t>
            </a:r>
          </a:p>
        </p:txBody>
      </p:sp>
      <p:sp>
        <p:nvSpPr>
          <p:cNvPr id="3" name="Content Placeholder 2">
            <a:extLst>
              <a:ext uri="{FF2B5EF4-FFF2-40B4-BE49-F238E27FC236}">
                <a16:creationId xmlns:a16="http://schemas.microsoft.com/office/drawing/2014/main" id="{CDBCA8AC-1ABA-45FA-9CE7-5DCFFFE02C68}"/>
              </a:ext>
            </a:extLst>
          </p:cNvPr>
          <p:cNvSpPr>
            <a:spLocks noGrp="1"/>
          </p:cNvSpPr>
          <p:nvPr>
            <p:ph idx="1"/>
          </p:nvPr>
        </p:nvSpPr>
        <p:spPr/>
        <p:txBody>
          <a:bodyPr/>
          <a:lstStyle/>
          <a:p>
            <a:r>
              <a:rPr lang="en-US" sz="2600" dirty="0"/>
              <a:t>Read the requirement document such as BRS (Business Requirement Specification), SRS (System Requirement Specification) and FRS (Functional Requirement Specification) of the software which is under the test.</a:t>
            </a:r>
          </a:p>
          <a:p>
            <a:r>
              <a:rPr lang="en-US" sz="2600" dirty="0"/>
              <a:t>Determine all technical aspects and objectives for each requirement.</a:t>
            </a:r>
          </a:p>
          <a:p>
            <a:r>
              <a:rPr lang="en-US" sz="2600" dirty="0"/>
              <a:t>Find all the possible ways by which the user can operate the software.</a:t>
            </a:r>
          </a:p>
          <a:p>
            <a:r>
              <a:rPr lang="en-US" sz="2600" dirty="0"/>
              <a:t>Ascertain all the possible scenario due to which system can be misused and also detect the users who can be hackers.</a:t>
            </a:r>
          </a:p>
        </p:txBody>
      </p:sp>
      <p:sp>
        <p:nvSpPr>
          <p:cNvPr id="4" name="Slide Number Placeholder 3">
            <a:extLst>
              <a:ext uri="{FF2B5EF4-FFF2-40B4-BE49-F238E27FC236}">
                <a16:creationId xmlns:a16="http://schemas.microsoft.com/office/drawing/2014/main" id="{65CE30EC-1B0A-47E3-9304-A18F553B0068}"/>
              </a:ext>
            </a:extLst>
          </p:cNvPr>
          <p:cNvSpPr>
            <a:spLocks noGrp="1"/>
          </p:cNvSpPr>
          <p:nvPr>
            <p:ph type="sldNum" sz="quarter" idx="12"/>
          </p:nvPr>
        </p:nvSpPr>
        <p:spPr/>
        <p:txBody>
          <a:bodyPr/>
          <a:lstStyle/>
          <a:p>
            <a:fld id="{0B693C06-7D86-4EE7-9871-7A2839DDA019}" type="slidenum">
              <a:rPr lang="en-US" smtClean="0"/>
              <a:t>7</a:t>
            </a:fld>
            <a:endParaRPr lang="en-US"/>
          </a:p>
        </p:txBody>
      </p:sp>
    </p:spTree>
    <p:extLst>
      <p:ext uri="{BB962C8B-B14F-4D97-AF65-F5344CB8AC3E}">
        <p14:creationId xmlns:p14="http://schemas.microsoft.com/office/powerpoint/2010/main" val="366479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45815-65AB-4BF4-AD67-6CDF0C14DBDA}"/>
              </a:ext>
            </a:extLst>
          </p:cNvPr>
          <p:cNvSpPr>
            <a:spLocks noGrp="1"/>
          </p:cNvSpPr>
          <p:nvPr>
            <p:ph type="title"/>
          </p:nvPr>
        </p:nvSpPr>
        <p:spPr/>
        <p:txBody>
          <a:bodyPr/>
          <a:lstStyle/>
          <a:p>
            <a:r>
              <a:rPr lang="en-US" dirty="0"/>
              <a:t>How to write Test Scenarios</a:t>
            </a:r>
          </a:p>
        </p:txBody>
      </p:sp>
      <p:sp>
        <p:nvSpPr>
          <p:cNvPr id="3" name="Content Placeholder 2">
            <a:extLst>
              <a:ext uri="{FF2B5EF4-FFF2-40B4-BE49-F238E27FC236}">
                <a16:creationId xmlns:a16="http://schemas.microsoft.com/office/drawing/2014/main" id="{389B0974-9D68-48D5-9B1D-D78F3EC6D84D}"/>
              </a:ext>
            </a:extLst>
          </p:cNvPr>
          <p:cNvSpPr>
            <a:spLocks noGrp="1"/>
          </p:cNvSpPr>
          <p:nvPr>
            <p:ph idx="1"/>
          </p:nvPr>
        </p:nvSpPr>
        <p:spPr/>
        <p:txBody>
          <a:bodyPr/>
          <a:lstStyle/>
          <a:p>
            <a:r>
              <a:rPr lang="en-US" sz="2600" dirty="0"/>
              <a:t>After reading the requirement document and completion of the scheduled analysis make a list of various test scenarios to verify each function of the software.</a:t>
            </a:r>
          </a:p>
          <a:p>
            <a:r>
              <a:rPr lang="en-US" sz="2600" dirty="0"/>
              <a:t>Once you listed all the possible test scenarios, create a traceability matrix to find out whether each and every requirement has a corresponding test scenario or not.</a:t>
            </a:r>
          </a:p>
          <a:p>
            <a:r>
              <a:rPr lang="en-US" sz="2600" dirty="0"/>
              <a:t>Supervisor of the project reviews all scenarios. Later, they are evaluated by other stakeholders of the project.</a:t>
            </a:r>
          </a:p>
          <a:p>
            <a:endParaRPr lang="en-US" sz="2600" dirty="0"/>
          </a:p>
        </p:txBody>
      </p:sp>
      <p:sp>
        <p:nvSpPr>
          <p:cNvPr id="4" name="Slide Number Placeholder 3">
            <a:extLst>
              <a:ext uri="{FF2B5EF4-FFF2-40B4-BE49-F238E27FC236}">
                <a16:creationId xmlns:a16="http://schemas.microsoft.com/office/drawing/2014/main" id="{A661D1D1-679B-4831-A29B-FB46C2168C15}"/>
              </a:ext>
            </a:extLst>
          </p:cNvPr>
          <p:cNvSpPr>
            <a:spLocks noGrp="1"/>
          </p:cNvSpPr>
          <p:nvPr>
            <p:ph type="sldNum" sz="quarter" idx="12"/>
          </p:nvPr>
        </p:nvSpPr>
        <p:spPr/>
        <p:txBody>
          <a:bodyPr/>
          <a:lstStyle/>
          <a:p>
            <a:fld id="{0B693C06-7D86-4EE7-9871-7A2839DDA019}" type="slidenum">
              <a:rPr lang="en-US" smtClean="0"/>
              <a:t>8</a:t>
            </a:fld>
            <a:endParaRPr lang="en-US"/>
          </a:p>
        </p:txBody>
      </p:sp>
    </p:spTree>
    <p:extLst>
      <p:ext uri="{BB962C8B-B14F-4D97-AF65-F5344CB8AC3E}">
        <p14:creationId xmlns:p14="http://schemas.microsoft.com/office/powerpoint/2010/main" val="2165857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3846C-0218-463D-A91A-F02B026C696E}"/>
              </a:ext>
            </a:extLst>
          </p:cNvPr>
          <p:cNvSpPr>
            <a:spLocks noGrp="1"/>
          </p:cNvSpPr>
          <p:nvPr>
            <p:ph type="title"/>
          </p:nvPr>
        </p:nvSpPr>
        <p:spPr/>
        <p:txBody>
          <a:bodyPr/>
          <a:lstStyle/>
          <a:p>
            <a:r>
              <a:rPr lang="en-US" dirty="0"/>
              <a:t>Features of Test Scenario</a:t>
            </a:r>
          </a:p>
        </p:txBody>
      </p:sp>
      <p:sp>
        <p:nvSpPr>
          <p:cNvPr id="3" name="Content Placeholder 2">
            <a:extLst>
              <a:ext uri="{FF2B5EF4-FFF2-40B4-BE49-F238E27FC236}">
                <a16:creationId xmlns:a16="http://schemas.microsoft.com/office/drawing/2014/main" id="{D5AA5869-B56E-4A0C-8F55-BC9B9D51D6D1}"/>
              </a:ext>
            </a:extLst>
          </p:cNvPr>
          <p:cNvSpPr>
            <a:spLocks noGrp="1"/>
          </p:cNvSpPr>
          <p:nvPr>
            <p:ph idx="1"/>
          </p:nvPr>
        </p:nvSpPr>
        <p:spPr>
          <a:xfrm>
            <a:off x="437323" y="1719263"/>
            <a:ext cx="11648660" cy="4411662"/>
          </a:xfrm>
        </p:spPr>
        <p:txBody>
          <a:bodyPr/>
          <a:lstStyle/>
          <a:p>
            <a:r>
              <a:rPr lang="en-US" sz="2400" dirty="0"/>
              <a:t>The test scenario is a liner statement that guides testers for the testing sequence.</a:t>
            </a:r>
          </a:p>
          <a:p>
            <a:r>
              <a:rPr lang="en-US" sz="2400" dirty="0"/>
              <a:t>Test scenario reduces the complexity and repetition of the product.</a:t>
            </a:r>
          </a:p>
          <a:p>
            <a:r>
              <a:rPr lang="en-US" sz="2400" dirty="0"/>
              <a:t>Test scenario means talking and thinking about tests in detail but write them in liner statements.</a:t>
            </a:r>
          </a:p>
          <a:p>
            <a:r>
              <a:rPr lang="en-US" sz="2400" dirty="0"/>
              <a:t>It is a thread of operations.</a:t>
            </a:r>
          </a:p>
          <a:p>
            <a:r>
              <a:rPr lang="en-US" sz="2400" dirty="0"/>
              <a:t>Test scenario becomes more important when the tester does not have enough time to write test cases, and team members agree with a detailed liner scenario.</a:t>
            </a:r>
          </a:p>
          <a:p>
            <a:r>
              <a:rPr lang="en-US" sz="2400" dirty="0"/>
              <a:t>The test scenario is a time saver activity.</a:t>
            </a:r>
          </a:p>
          <a:p>
            <a:r>
              <a:rPr lang="en-US" sz="2400" dirty="0"/>
              <a:t>It provides easy maintenance because the addition and modification of test scenarios are easy and independent.</a:t>
            </a:r>
          </a:p>
        </p:txBody>
      </p:sp>
      <p:sp>
        <p:nvSpPr>
          <p:cNvPr id="4" name="Slide Number Placeholder 3">
            <a:extLst>
              <a:ext uri="{FF2B5EF4-FFF2-40B4-BE49-F238E27FC236}">
                <a16:creationId xmlns:a16="http://schemas.microsoft.com/office/drawing/2014/main" id="{E7F78C59-3B42-4D9B-8D12-8C34CA0BD304}"/>
              </a:ext>
            </a:extLst>
          </p:cNvPr>
          <p:cNvSpPr>
            <a:spLocks noGrp="1"/>
          </p:cNvSpPr>
          <p:nvPr>
            <p:ph type="sldNum" sz="quarter" idx="12"/>
          </p:nvPr>
        </p:nvSpPr>
        <p:spPr/>
        <p:txBody>
          <a:bodyPr/>
          <a:lstStyle/>
          <a:p>
            <a:fld id="{0B693C06-7D86-4EE7-9871-7A2839DDA019}" type="slidenum">
              <a:rPr lang="en-US" smtClean="0"/>
              <a:t>9</a:t>
            </a:fld>
            <a:endParaRPr lang="en-US"/>
          </a:p>
        </p:txBody>
      </p:sp>
    </p:spTree>
    <p:extLst>
      <p:ext uri="{BB962C8B-B14F-4D97-AF65-F5344CB8AC3E}">
        <p14:creationId xmlns:p14="http://schemas.microsoft.com/office/powerpoint/2010/main" val="3340740386"/>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Learner Template</Template>
  <TotalTime>104</TotalTime>
  <Words>1808</Words>
  <Application>Microsoft Office PowerPoint</Application>
  <PresentationFormat>Widescreen</PresentationFormat>
  <Paragraphs>153</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Wingdings</vt:lpstr>
      <vt:lpstr>Learner Template</vt:lpstr>
      <vt:lpstr>Testing Documentation</vt:lpstr>
      <vt:lpstr>Testing Documentation</vt:lpstr>
      <vt:lpstr>Testing Documentation</vt:lpstr>
      <vt:lpstr>Types of test document</vt:lpstr>
      <vt:lpstr>Test Scenarios</vt:lpstr>
      <vt:lpstr>Test Scenarios</vt:lpstr>
      <vt:lpstr>How to write Test Scenarios</vt:lpstr>
      <vt:lpstr>How to write Test Scenarios</vt:lpstr>
      <vt:lpstr>Features of Test Scenario</vt:lpstr>
      <vt:lpstr>Example of Test scenarios</vt:lpstr>
      <vt:lpstr>Test Case</vt:lpstr>
      <vt:lpstr>Test Case</vt:lpstr>
      <vt:lpstr>Test Case</vt:lpstr>
      <vt:lpstr>Test case template</vt:lpstr>
      <vt:lpstr>Types of test cases</vt:lpstr>
      <vt:lpstr>Test Plan</vt:lpstr>
      <vt:lpstr>How to write a Test Plan</vt:lpstr>
      <vt:lpstr>Test plan components or attributes</vt:lpstr>
      <vt:lpstr>Traceability Matrix</vt:lpstr>
      <vt:lpstr>Traceability Matrix</vt:lpstr>
      <vt:lpstr>Traceability Matrix</vt:lpstr>
      <vt:lpstr>Traceability Matrix</vt:lpstr>
      <vt:lpstr>RTM Template</vt:lpstr>
      <vt:lpstr>Example of RTM template</vt:lpstr>
      <vt:lpstr>Goals of Traceability Matrix</vt:lpstr>
      <vt:lpstr>Test strategy</vt:lpstr>
      <vt:lpstr>Test data</vt:lpstr>
      <vt:lpstr>Bug report</vt:lpstr>
      <vt:lpstr>Test execution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Documentation</dc:title>
  <dc:creator>Jasdhir Singh</dc:creator>
  <cp:lastModifiedBy>Jasdhir Singh</cp:lastModifiedBy>
  <cp:revision>56</cp:revision>
  <dcterms:created xsi:type="dcterms:W3CDTF">2022-04-22T18:49:22Z</dcterms:created>
  <dcterms:modified xsi:type="dcterms:W3CDTF">2023-02-03T17:28:27Z</dcterms:modified>
</cp:coreProperties>
</file>