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8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F98D8-6092-4FEC-B0F5-595247F4FAB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231BB-F01A-47A7-B0D8-17EABF05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11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E9545162-FA72-471C-97C8-1DFB4CA35B88}" type="datetime1">
              <a:rPr lang="en-US" smtClean="0"/>
              <a:t>8/6/2024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49F2C0B-9CA0-41D7-A006-17E4C6D2C964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1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BDEA60-F86A-41C0-A3A5-60C13DF62A59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9F2C0B-9CA0-41D7-A006-17E4C6D2C9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0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4B3872-EED0-4C97-B949-80009C99858E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9F2C0B-9CA0-41D7-A006-17E4C6D2C9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57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908A87B8-1B0C-4463-AD19-B45601707C09}" type="datetime1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49F2C0B-9CA0-41D7-A006-17E4C6D2C96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1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723AB-9B36-4550-8E52-B7752C0CAA25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9F2C0B-9CA0-41D7-A006-17E4C6D2C9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7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017D03-7E16-4A83-A92F-B90073B90409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9F2C0B-9CA0-41D7-A006-17E4C6D2C9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9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494266-F234-4CE8-A8E9-25DCE5C7CD6B}" type="datetime1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9F2C0B-9CA0-41D7-A006-17E4C6D2C96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9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6834CB-2520-4DAE-B840-B3D89C9DBB17}" type="datetime1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9F2C0B-9CA0-41D7-A006-17E4C6D2C96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3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D2E7A9-F50C-412B-9113-B080FE441CAE}" type="datetime1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9F2C0B-9CA0-41D7-A006-17E4C6D2C96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2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B15C52-DAAE-430F-8BDB-486C1E186804}" type="datetime1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9F2C0B-9CA0-41D7-A006-17E4C6D2C964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5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EFB127-E790-4FAD-8B75-BC11B1CD4AD3}" type="datetime1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9F2C0B-9CA0-41D7-A006-17E4C6D2C96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0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371138-F840-4555-A2EC-F59E9E2890CC}" type="datetime1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9F2C0B-9CA0-41D7-A006-17E4C6D2C96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9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C930641B-F423-4C18-ABB6-4A3929EA2C97}" type="datetime1">
              <a:rPr lang="en-US" smtClean="0"/>
              <a:t>8/6/2024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B49F2C0B-9CA0-41D7-A006-17E4C6D2C964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95235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4F45-D5BC-D0CD-7C81-5DB9C6BB3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Analysis: </a:t>
            </a:r>
            <a:br>
              <a:rPr lang="en-US" dirty="0"/>
            </a:br>
            <a:r>
              <a:rPr lang="en-US" dirty="0"/>
              <a:t>Big-O Notation </a:t>
            </a:r>
            <a:br>
              <a:rPr lang="en-US" dirty="0"/>
            </a:br>
            <a:r>
              <a:rPr lang="en-US" dirty="0"/>
              <a:t>Time and Space Complexity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A7870-1CB6-9DE4-21D5-744E64803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521AF-9835-8665-89ED-5FEC81597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9F2C0B-9CA0-41D7-A006-17E4C6D2C9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2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821E-841F-EF26-B4D8-5B983110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3DEE-E8EC-76E8-8402-84D84EF4D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O(1) — Constant Space</a:t>
            </a:r>
            <a:r>
              <a:rPr lang="en-US" dirty="0"/>
              <a:t>: The algorithm uses a fixed amount of memory that does not depend on the input size.</a:t>
            </a:r>
          </a:p>
          <a:p>
            <a:r>
              <a:rPr lang="en-US" b="1" dirty="0">
                <a:highlight>
                  <a:srgbClr val="FFFF00"/>
                </a:highlight>
              </a:rPr>
              <a:t>O(n) — Linear Space</a:t>
            </a:r>
            <a:r>
              <a:rPr lang="en-US" dirty="0"/>
              <a:t>: The algorithm’s memory usage grows linearly with the input size.</a:t>
            </a:r>
          </a:p>
          <a:p>
            <a:r>
              <a:rPr lang="en-US" b="1" dirty="0">
                <a:highlight>
                  <a:srgbClr val="FFFF00"/>
                </a:highlight>
              </a:rPr>
              <a:t>O(n²) — Quadratic Space</a:t>
            </a:r>
            <a:r>
              <a:rPr lang="en-US" dirty="0"/>
              <a:t>: The algorithm’s memory usage increases proportionally to the square of the input size.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44A3B-3D64-06C4-2513-21FD4C54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2C0B-9CA0-41D7-A006-17E4C6D2C9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5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6946-5E96-2024-3CD9-E6860245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A91AC-ECDC-941F-40D6-DCE4394F9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to calculate the time and space complexity of a function with respect to the input. </a:t>
            </a:r>
          </a:p>
          <a:p>
            <a:r>
              <a:rPr lang="en-US" dirty="0"/>
              <a:t>It makes some assumptions to simplify Big O calculation.</a:t>
            </a:r>
          </a:p>
          <a:p>
            <a:r>
              <a:rPr lang="en-US" dirty="0"/>
              <a:t>Mathematical, relational, assignment and return statement count as 1 operation. In reality, they are multiple operations but from the perspective of computing Big O, they are constant, thus we ignore the details.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2630C-75D4-EB2A-DC41-74581274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2C0B-9CA0-41D7-A006-17E4C6D2C9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2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9EFD-685F-7E21-3EC6-A628195E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E38E12-2D11-2C1D-CB45-27B5118C0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77874"/>
            <a:ext cx="4305300" cy="13811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82441-7F2D-AE69-3A9D-DD898AC5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2C0B-9CA0-41D7-A006-17E4C6D2C964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3921DC-71AB-734C-3DA7-CCF9682A5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443" y="1845199"/>
            <a:ext cx="6308951" cy="1735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BC0C36-5463-C3D1-9B67-0CE91256C657}"/>
              </a:ext>
            </a:extLst>
          </p:cNvPr>
          <p:cNvSpPr txBox="1"/>
          <p:nvPr/>
        </p:nvSpPr>
        <p:spPr>
          <a:xfrm>
            <a:off x="533399" y="4718461"/>
            <a:ext cx="97862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Time complexity </a:t>
            </a:r>
            <a:r>
              <a:rPr lang="en-US" sz="2400" dirty="0"/>
              <a:t>-&gt; O(1)</a:t>
            </a:r>
          </a:p>
          <a:p>
            <a:r>
              <a:rPr lang="en-US" sz="2400" b="1" dirty="0"/>
              <a:t>Space complexity </a:t>
            </a:r>
            <a:r>
              <a:rPr lang="en-US" sz="2400" dirty="0"/>
              <a:t>-&gt; O(1). Space used by num is constant with respect the input (num)</a:t>
            </a:r>
          </a:p>
        </p:txBody>
      </p:sp>
    </p:spTree>
    <p:extLst>
      <p:ext uri="{BB962C8B-B14F-4D97-AF65-F5344CB8AC3E}">
        <p14:creationId xmlns:p14="http://schemas.microsoft.com/office/powerpoint/2010/main" val="1247876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B32D-ED98-8235-9BA0-19A7DE79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871526-6175-404B-E15F-6FEEFC180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662" y="1637052"/>
            <a:ext cx="4486275" cy="26384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30E6F-A503-70B5-1E93-7078A13D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2C0B-9CA0-41D7-A006-17E4C6D2C964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90F429-B551-01C7-A897-EE9DF76A5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797773"/>
            <a:ext cx="5816373" cy="23169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A2D450-D6A3-A277-816F-90F6CCE9875A}"/>
              </a:ext>
            </a:extLst>
          </p:cNvPr>
          <p:cNvSpPr txBox="1"/>
          <p:nvPr/>
        </p:nvSpPr>
        <p:spPr>
          <a:xfrm>
            <a:off x="728661" y="5057392"/>
            <a:ext cx="103747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Time complexity </a:t>
            </a:r>
            <a:r>
              <a:rPr lang="en-US" sz="2400" dirty="0"/>
              <a:t>-&gt; O(N). N refers to the input here.</a:t>
            </a:r>
          </a:p>
          <a:p>
            <a:r>
              <a:rPr lang="en-US" sz="2400" b="1" dirty="0"/>
              <a:t>Space complexity </a:t>
            </a:r>
            <a:r>
              <a:rPr lang="en-US" sz="2400" dirty="0"/>
              <a:t>-&gt; O(1). Spaces used by variables sum, </a:t>
            </a:r>
            <a:r>
              <a:rPr lang="en-US" sz="2400" dirty="0" err="1"/>
              <a:t>i</a:t>
            </a:r>
            <a:r>
              <a:rPr lang="en-US" sz="2400" dirty="0"/>
              <a:t> are constant with respect the input (N).</a:t>
            </a:r>
          </a:p>
        </p:txBody>
      </p:sp>
    </p:spTree>
    <p:extLst>
      <p:ext uri="{BB962C8B-B14F-4D97-AF65-F5344CB8AC3E}">
        <p14:creationId xmlns:p14="http://schemas.microsoft.com/office/powerpoint/2010/main" val="4118095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3E6D-B474-10A8-7806-8E53514F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AD960B-1168-368F-11F9-1E1CAC457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555" y="1613693"/>
            <a:ext cx="3305175" cy="22193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2ACA9-B3BB-EF4C-CB22-B2839B31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2C0B-9CA0-41D7-A006-17E4C6D2C964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50471A-7F00-DA9B-B658-A6CE2CEF0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269" y="1613693"/>
            <a:ext cx="7411131" cy="2562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1232F4-9BBB-613E-D18A-2A535FBEDDDD}"/>
              </a:ext>
            </a:extLst>
          </p:cNvPr>
          <p:cNvSpPr txBox="1"/>
          <p:nvPr/>
        </p:nvSpPr>
        <p:spPr>
          <a:xfrm>
            <a:off x="574901" y="4915877"/>
            <a:ext cx="80792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Time complexity </a:t>
            </a:r>
            <a:r>
              <a:rPr lang="en-US" sz="2400" dirty="0"/>
              <a:t>-&gt; O(N + M)</a:t>
            </a:r>
          </a:p>
          <a:p>
            <a:r>
              <a:rPr lang="en-US" sz="2400" b="1" dirty="0"/>
              <a:t>Space complexity </a:t>
            </a:r>
            <a:r>
              <a:rPr lang="en-US" sz="2400" dirty="0"/>
              <a:t>-&gt; O(1). Spaces used by a, b, </a:t>
            </a:r>
            <a:r>
              <a:rPr lang="en-US" sz="2400" dirty="0" err="1"/>
              <a:t>i</a:t>
            </a:r>
            <a:r>
              <a:rPr lang="en-US" sz="2400" dirty="0"/>
              <a:t>, j, N, M are constant with respect to inputs (N, M)</a:t>
            </a:r>
          </a:p>
        </p:txBody>
      </p:sp>
    </p:spTree>
    <p:extLst>
      <p:ext uri="{BB962C8B-B14F-4D97-AF65-F5344CB8AC3E}">
        <p14:creationId xmlns:p14="http://schemas.microsoft.com/office/powerpoint/2010/main" val="312538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A5B6-16C7-1067-742F-D3FE6B5A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5F441-6896-4CCA-2CD2-559BF562A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efficiency of an algorithm depends on the amount of time, storage and other resources required to execute the algorithm. </a:t>
            </a:r>
          </a:p>
          <a:p>
            <a:r>
              <a:rPr lang="en-US" sz="2800" dirty="0"/>
              <a:t>The efficiency is measured with the help of asymptotic notations.</a:t>
            </a:r>
          </a:p>
          <a:p>
            <a:r>
              <a:rPr lang="en-US" sz="2800" dirty="0"/>
              <a:t>An algorithm may not have the same performance for different types of inputs. </a:t>
            </a:r>
          </a:p>
          <a:p>
            <a:r>
              <a:rPr lang="en-US" sz="2800" dirty="0"/>
              <a:t>With the increase in the input size, the performance will change.</a:t>
            </a:r>
          </a:p>
          <a:p>
            <a:r>
              <a:rPr lang="en-US" sz="2800" dirty="0"/>
              <a:t>The study of change in performance of the algorithm with the change in the order of the input size is defined as asymptotic analysis.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3AC77-3248-28AA-7E1C-759DF47C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2C0B-9CA0-41D7-A006-17E4C6D2C9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9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1A0F-5525-0D67-4AC3-0C749A52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CA0F4-6761-4875-71BC-69C00958F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Asymptotic notations are the mathematical notations used to describe the running time of an algorithm when the input tends towards a particular value or a limiting value.</a:t>
            </a:r>
          </a:p>
          <a:p>
            <a:r>
              <a:rPr lang="en-US" sz="2500" dirty="0"/>
              <a:t>For example: In bubble sort, when the input array is already sorted, the time taken by the algorithm is linear i.e. the best case.</a:t>
            </a:r>
          </a:p>
          <a:p>
            <a:r>
              <a:rPr lang="en-US" sz="2500" dirty="0"/>
              <a:t>But, when the input array is in reverse condition, the algorithm takes the maximum time (quadratic) to sort the elements i.e. the worst case.</a:t>
            </a:r>
          </a:p>
          <a:p>
            <a:r>
              <a:rPr lang="en-US" sz="2500" dirty="0"/>
              <a:t>When the input array is neither sorted nor in reverse order, then it takes average time. </a:t>
            </a:r>
          </a:p>
          <a:p>
            <a:r>
              <a:rPr lang="en-US" sz="2500" dirty="0"/>
              <a:t>These durations are denoted using asymptotic notations.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7D28B-D287-B746-BD49-F8D30E45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2C0B-9CA0-41D7-A006-17E4C6D2C9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6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2C96-092D-DF79-0B2C-1F414576E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O Notation: </a:t>
            </a:r>
            <a:br>
              <a:rPr lang="en-US" dirty="0"/>
            </a:br>
            <a:r>
              <a:rPr lang="en-US" dirty="0"/>
              <a:t>Understanding Time and Space Complexity in Algorithms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DFD85C-5B32-02AC-C4D0-2666CD4C3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276C4-ECAD-E1A0-2A2E-066512E02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9F2C0B-9CA0-41D7-A006-17E4C6D2C9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8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9042-0E79-EB2E-64AD-9E43A8ED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4977-2985-1621-E5F8-FD37A0115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the field of computer science and algorithm analysis, understanding the performance characteristics of algorithms is of paramount importance.</a:t>
            </a:r>
          </a:p>
          <a:p>
            <a:pPr lvl="1"/>
            <a:r>
              <a:rPr lang="en-US" sz="2400" dirty="0"/>
              <a:t>How fast it runs? Time Complexity</a:t>
            </a:r>
          </a:p>
          <a:p>
            <a:pPr lvl="1"/>
            <a:r>
              <a:rPr lang="en-US" sz="2400" dirty="0"/>
              <a:t>How much space does it consume? Space Complexity</a:t>
            </a:r>
          </a:p>
          <a:p>
            <a:r>
              <a:rPr lang="en-US" sz="2800" dirty="0"/>
              <a:t>The Big O notation is a powerful tool used to express the time and space complexity of algorithms. </a:t>
            </a:r>
          </a:p>
          <a:p>
            <a:r>
              <a:rPr lang="en-US" sz="2800" dirty="0"/>
              <a:t>It allows us to compare and contrast different algorithms, predicting how they will scale with larger inputs and identifying potential bottlenecks in their execution.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1551D-D348-0F70-381C-307B4200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2C0B-9CA0-41D7-A006-17E4C6D2C9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1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D233-55B3-FF34-1CFC-AC6B6BA4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Big O Notation?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AB28-C0A9-CC0F-9981-E1AF9F9A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1201400" cy="4411662"/>
          </a:xfrm>
        </p:spPr>
        <p:txBody>
          <a:bodyPr/>
          <a:lstStyle/>
          <a:p>
            <a:r>
              <a:rPr lang="en-US" sz="2500" dirty="0"/>
              <a:t>Big O Notation is a way of describing the efficiency of a piece of code (usually a function). </a:t>
            </a:r>
          </a:p>
          <a:p>
            <a:r>
              <a:rPr lang="en-US" sz="2500" dirty="0"/>
              <a:t>It helps us have a standardized way of answering the following questions:</a:t>
            </a:r>
          </a:p>
          <a:p>
            <a:pPr lvl="1"/>
            <a:r>
              <a:rPr lang="en-US" sz="2500" dirty="0"/>
              <a:t>How fast is this piece of code (function)?</a:t>
            </a:r>
          </a:p>
          <a:p>
            <a:pPr lvl="1"/>
            <a:r>
              <a:rPr lang="en-US" sz="2500" dirty="0"/>
              <a:t>How much additional space does this piece of code (function) consume?</a:t>
            </a:r>
          </a:p>
          <a:p>
            <a:r>
              <a:rPr lang="en-US" sz="2500" dirty="0"/>
              <a:t>The “O” in Big O stands for “order of” and the “f(n)” represents the function that defines the growth rate of the algorithm as a function of the input size. </a:t>
            </a:r>
          </a:p>
          <a:p>
            <a:r>
              <a:rPr lang="en-US" sz="2500" dirty="0"/>
              <a:t>The function f(n) can be any mathematical expression or formula that represents the number of operations performed or the amount of memory used by the algorithm.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F7CCC-AA8A-4D7A-A3E8-E4AFAA4D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2C0B-9CA0-41D7-A006-17E4C6D2C9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3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A117-143A-2AD7-3924-BBF2AFA5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9F65D-FB1D-B0E9-93DE-F9D86B5DE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 in Big O notation is a measure of how an algorithm’s running time increases with the size of its input. </a:t>
            </a:r>
          </a:p>
          <a:p>
            <a:r>
              <a:rPr lang="en-US" dirty="0"/>
              <a:t>It provides an estimate of the worst-case time required to execute an algorithm as a function of the input size. </a:t>
            </a:r>
          </a:p>
          <a:p>
            <a:r>
              <a:rPr lang="en-US" dirty="0"/>
              <a:t>In other words, it gives us an upper bound on the time taken by the algorithm to complete its task.</a:t>
            </a:r>
          </a:p>
          <a:p>
            <a:r>
              <a:rPr lang="en-US" dirty="0"/>
              <a:t>There are several common time complexities expressed using Big O notation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8887B-1F34-1024-5A3C-4D479ADF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2C0B-9CA0-41D7-A006-17E4C6D2C9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1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E83B-50D1-B0D5-C349-A2DCBA7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D8211-1D15-FE27-1B80-980D3095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b="1" dirty="0">
                <a:highlight>
                  <a:srgbClr val="FFFF00"/>
                </a:highlight>
              </a:rPr>
              <a:t>O(1) — Constant Time</a:t>
            </a:r>
            <a:r>
              <a:rPr lang="en-US" sz="2500" dirty="0"/>
              <a:t>: The algorithm’s running time does not depend on the size of the input; it performs a fixed number of operations.</a:t>
            </a:r>
          </a:p>
          <a:p>
            <a:r>
              <a:rPr lang="en-US" sz="2500" b="1" dirty="0">
                <a:highlight>
                  <a:srgbClr val="FFFF00"/>
                </a:highlight>
              </a:rPr>
              <a:t>O(log n) — Logarithmic Time</a:t>
            </a:r>
            <a:r>
              <a:rPr lang="en-US" sz="2500" dirty="0"/>
              <a:t>: The algorithm’s running time grows logarithmically with the size of the input.</a:t>
            </a:r>
          </a:p>
          <a:p>
            <a:r>
              <a:rPr lang="en-US" sz="2500" b="1" dirty="0">
                <a:highlight>
                  <a:srgbClr val="FFFF00"/>
                </a:highlight>
              </a:rPr>
              <a:t>O(n) — Linear Time</a:t>
            </a:r>
            <a:r>
              <a:rPr lang="en-US" sz="2500" dirty="0"/>
              <a:t>: The algorithm’s running time scales linearly with the size of the input.</a:t>
            </a:r>
          </a:p>
          <a:p>
            <a:r>
              <a:rPr lang="en-US" sz="2500" b="1" dirty="0">
                <a:highlight>
                  <a:srgbClr val="FFFF00"/>
                </a:highlight>
              </a:rPr>
              <a:t>O(n log n) — </a:t>
            </a:r>
            <a:r>
              <a:rPr lang="en-US" sz="2500" b="1" dirty="0" err="1">
                <a:highlight>
                  <a:srgbClr val="FFFF00"/>
                </a:highlight>
              </a:rPr>
              <a:t>Linearithmic</a:t>
            </a:r>
            <a:r>
              <a:rPr lang="en-US" sz="2500" b="1" dirty="0">
                <a:highlight>
                  <a:srgbClr val="FFFF00"/>
                </a:highlight>
              </a:rPr>
              <a:t> Time</a:t>
            </a:r>
            <a:r>
              <a:rPr lang="en-US" sz="2500" dirty="0"/>
              <a:t>: The algorithm’s running time grows in proportion to n times the logarithm of n.</a:t>
            </a:r>
          </a:p>
          <a:p>
            <a:r>
              <a:rPr lang="en-US" sz="2500" b="1" dirty="0">
                <a:highlight>
                  <a:srgbClr val="FFFF00"/>
                </a:highlight>
              </a:rPr>
              <a:t>O(n²) — Quadratic Time</a:t>
            </a:r>
            <a:r>
              <a:rPr lang="en-US" sz="2500" dirty="0"/>
              <a:t>: The algorithm’s running time is directly proportional to the square of the input size.</a:t>
            </a:r>
          </a:p>
          <a:p>
            <a:r>
              <a:rPr lang="en-US" sz="2500" b="1" dirty="0">
                <a:highlight>
                  <a:srgbClr val="FFFF00"/>
                </a:highlight>
              </a:rPr>
              <a:t>O(2^n) — Exponential Time</a:t>
            </a:r>
            <a:r>
              <a:rPr lang="en-US" sz="2500" dirty="0"/>
              <a:t>: The algorithm’s running time doubles with each increase in the input size.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C55F0-30A3-F444-EAAF-69AD133C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2C0B-9CA0-41D7-A006-17E4C6D2C9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5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878C-F2E5-ED38-93AA-D0B0BD76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A7A33-74F3-D31A-3957-DF9833717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Space complexity in Big O notation measures the amount of memory used by an algorithm with respect to the size of its input. </a:t>
            </a:r>
          </a:p>
          <a:p>
            <a:r>
              <a:rPr lang="en-US" dirty="0"/>
              <a:t>It represents the worst-case memory consumption as the input size increases.</a:t>
            </a:r>
          </a:p>
          <a:p>
            <a:r>
              <a:rPr lang="en-US" dirty="0"/>
              <a:t>Similar to time complexity, space complexity also has different notations: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82FE7-31DC-2562-A5F9-644E2D04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2C0B-9CA0-41D7-A006-17E4C6D2C9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5076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30</TotalTime>
  <Words>980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Wingdings</vt:lpstr>
      <vt:lpstr>Learner Template</vt:lpstr>
      <vt:lpstr>Asymptotic Analysis:  Big-O Notation  Time and Space Complexity</vt:lpstr>
      <vt:lpstr>Asymptotic Analysis</vt:lpstr>
      <vt:lpstr>Asymptotic Notations</vt:lpstr>
      <vt:lpstr>Big O Notation:  Understanding Time and Space Complexity in Algorithms</vt:lpstr>
      <vt:lpstr>Big O Notation</vt:lpstr>
      <vt:lpstr>What is Big O Notation?</vt:lpstr>
      <vt:lpstr>Time Complexity</vt:lpstr>
      <vt:lpstr>Time Complexity</vt:lpstr>
      <vt:lpstr>Space Complexity</vt:lpstr>
      <vt:lpstr>Space Complexity</vt:lpstr>
      <vt:lpstr>Counting Analysis</vt:lpstr>
      <vt:lpstr>Example </vt:lpstr>
      <vt:lpstr>Example 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Asymptotic Analysis:  Big-O Notation  Time and Space Complexity</dc:title>
  <dc:creator>Jasdhir Singh</dc:creator>
  <cp:lastModifiedBy>Jasdhir Singh</cp:lastModifiedBy>
  <cp:revision>27</cp:revision>
  <dcterms:created xsi:type="dcterms:W3CDTF">2024-08-05T16:36:48Z</dcterms:created>
  <dcterms:modified xsi:type="dcterms:W3CDTF">2024-08-06T05:05:29Z</dcterms:modified>
</cp:coreProperties>
</file>