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22005-D752-4F99-BD31-8DA0AC9C4583}"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A6299-D45C-4D13-B920-55E5B24EEB7A}" type="slidenum">
              <a:rPr lang="en-US" smtClean="0"/>
              <a:t>‹#›</a:t>
            </a:fld>
            <a:endParaRPr lang="en-US"/>
          </a:p>
        </p:txBody>
      </p:sp>
    </p:spTree>
    <p:extLst>
      <p:ext uri="{BB962C8B-B14F-4D97-AF65-F5344CB8AC3E}">
        <p14:creationId xmlns:p14="http://schemas.microsoft.com/office/powerpoint/2010/main" val="272980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D683C8BA-124E-4BA9-9367-1DE0B33F363B}" type="datetime1">
              <a:rPr lang="en-US" smtClean="0"/>
              <a:t>8/6/2024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879263C-DCCF-4CF1-80BD-0D8BE5195769}"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8639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C43E519-39B0-4090-A1C2-F685129B78DD}" type="datetime1">
              <a:rPr lang="en-US" smtClean="0"/>
              <a:t>8/6/2024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79263C-DCCF-4CF1-80BD-0D8BE519576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4399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E59342D5-475E-46AE-B00D-C7474D122871}" type="datetime1">
              <a:rPr lang="en-US" smtClean="0"/>
              <a:t>8/6/2024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79263C-DCCF-4CF1-80BD-0D8BE519576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28018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C393D512-EE9C-4C90-A69B-52CC0C44C65E}" type="datetime1">
              <a:rPr lang="en-US" smtClean="0"/>
              <a:t>8/6/2024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E879263C-DCCF-4CF1-80BD-0D8BE519576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6222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8730153-D4FA-45C9-B12A-87542159BAB5}" type="datetime1">
              <a:rPr lang="en-US" smtClean="0"/>
              <a:t>8/6/2024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79263C-DCCF-4CF1-80BD-0D8BE519576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81219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54181D4-19F1-4AA0-B9FB-BCD6846029D8}" type="datetime1">
              <a:rPr lang="en-US" smtClean="0"/>
              <a:t>8/6/2024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79263C-DCCF-4CF1-80BD-0D8BE519576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0744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CC4D3C04-11C8-4FFD-9EAD-6EE3E071C0E2}" type="datetime1">
              <a:rPr lang="en-US" smtClean="0"/>
              <a:t>8/6/2024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79263C-DCCF-4CF1-80BD-0D8BE519576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3669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D192DE2E-7CDF-499A-9207-0FCB69511AE6}" type="datetime1">
              <a:rPr lang="en-US" smtClean="0"/>
              <a:t>8/6/2024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879263C-DCCF-4CF1-80BD-0D8BE519576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6150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936CBF20-877B-4E45-BAD8-54F8E4A140AC}" type="datetime1">
              <a:rPr lang="en-US" smtClean="0"/>
              <a:t>8/6/2024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879263C-DCCF-4CF1-80BD-0D8BE519576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45292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5D8C4F0-6B36-4363-A7E1-8A955984F79D}" type="datetime1">
              <a:rPr lang="en-US" smtClean="0"/>
              <a:t>8/6/2024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879263C-DCCF-4CF1-80BD-0D8BE519576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37609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230D42B-5812-4E79-A1A4-0F50CE611B09}" type="datetime1">
              <a:rPr lang="en-US" smtClean="0"/>
              <a:t>8/6/2024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79263C-DCCF-4CF1-80BD-0D8BE519576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3807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1D2712D-41CA-460E-985D-4CE92FC51936}" type="datetime1">
              <a:rPr lang="en-US" smtClean="0"/>
              <a:t>8/6/2024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79263C-DCCF-4CF1-80BD-0D8BE519576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8663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CEDB6507-7D52-43D3-AE25-304B5A849732}" type="datetime1">
              <a:rPr lang="en-US" smtClean="0"/>
              <a:t>8/6/2024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879263C-DCCF-4CF1-80BD-0D8BE5195769}"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300355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5128E-967E-08C0-D0D4-0819F36AE7FF}"/>
              </a:ext>
            </a:extLst>
          </p:cNvPr>
          <p:cNvSpPr>
            <a:spLocks noGrp="1"/>
          </p:cNvSpPr>
          <p:nvPr>
            <p:ph type="ctrTitle"/>
          </p:nvPr>
        </p:nvSpPr>
        <p:spPr/>
        <p:txBody>
          <a:bodyPr/>
          <a:lstStyle/>
          <a:p>
            <a:r>
              <a:rPr lang="en-US" dirty="0"/>
              <a:t>Searching and Sorting Algorithms</a:t>
            </a:r>
          </a:p>
        </p:txBody>
      </p:sp>
      <p:sp>
        <p:nvSpPr>
          <p:cNvPr id="3" name="Subtitle 2">
            <a:extLst>
              <a:ext uri="{FF2B5EF4-FFF2-40B4-BE49-F238E27FC236}">
                <a16:creationId xmlns:a16="http://schemas.microsoft.com/office/drawing/2014/main" id="{3CA17334-22EA-ED47-6C5C-E72D49A423DF}"/>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3ACD59C5-720F-7D8B-FC1E-9D6306178374}"/>
              </a:ext>
            </a:extLst>
          </p:cNvPr>
          <p:cNvSpPr>
            <a:spLocks noGrp="1"/>
          </p:cNvSpPr>
          <p:nvPr>
            <p:ph type="sldNum" sz="quarter" idx="4"/>
          </p:nvPr>
        </p:nvSpPr>
        <p:spPr/>
        <p:txBody>
          <a:bodyPr/>
          <a:lstStyle/>
          <a:p>
            <a:fld id="{E879263C-DCCF-4CF1-80BD-0D8BE5195769}" type="slidenum">
              <a:rPr lang="en-US" smtClean="0"/>
              <a:t>1</a:t>
            </a:fld>
            <a:endParaRPr lang="en-US"/>
          </a:p>
        </p:txBody>
      </p:sp>
    </p:spTree>
    <p:extLst>
      <p:ext uri="{BB962C8B-B14F-4D97-AF65-F5344CB8AC3E}">
        <p14:creationId xmlns:p14="http://schemas.microsoft.com/office/powerpoint/2010/main" val="60738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D9A5-8A1C-9196-17D9-6615C699818E}"/>
              </a:ext>
            </a:extLst>
          </p:cNvPr>
          <p:cNvSpPr>
            <a:spLocks noGrp="1"/>
          </p:cNvSpPr>
          <p:nvPr>
            <p:ph type="title"/>
          </p:nvPr>
        </p:nvSpPr>
        <p:spPr/>
        <p:txBody>
          <a:bodyPr/>
          <a:lstStyle/>
          <a:p>
            <a:r>
              <a:rPr lang="en-US" dirty="0"/>
              <a:t>Merge Sort Algorithm</a:t>
            </a:r>
          </a:p>
        </p:txBody>
      </p:sp>
      <p:sp>
        <p:nvSpPr>
          <p:cNvPr id="3" name="Content Placeholder 2">
            <a:extLst>
              <a:ext uri="{FF2B5EF4-FFF2-40B4-BE49-F238E27FC236}">
                <a16:creationId xmlns:a16="http://schemas.microsoft.com/office/drawing/2014/main" id="{BC9D8237-9FB6-8110-28BC-EE5D0D56590C}"/>
              </a:ext>
            </a:extLst>
          </p:cNvPr>
          <p:cNvSpPr>
            <a:spLocks noGrp="1"/>
          </p:cNvSpPr>
          <p:nvPr>
            <p:ph idx="1"/>
          </p:nvPr>
        </p:nvSpPr>
        <p:spPr>
          <a:xfrm>
            <a:off x="609599" y="1719263"/>
            <a:ext cx="5061857" cy="4411662"/>
          </a:xfrm>
        </p:spPr>
        <p:txBody>
          <a:bodyPr/>
          <a:lstStyle/>
          <a:p>
            <a:r>
              <a:rPr lang="en-US" sz="2600" dirty="0"/>
              <a:t>Merge Sort is one of the most popular sorting algorithms that is based on the principle of Divide and Conquer Algorithm.</a:t>
            </a:r>
          </a:p>
          <a:p>
            <a:r>
              <a:rPr lang="en-US" sz="2600" dirty="0"/>
              <a:t>Here, a problem is divided into multiple sub-problems. </a:t>
            </a:r>
          </a:p>
          <a:p>
            <a:r>
              <a:rPr lang="en-US" sz="2600" dirty="0"/>
              <a:t>Each sub-problem is solved individually. </a:t>
            </a:r>
          </a:p>
          <a:p>
            <a:r>
              <a:rPr lang="en-US" sz="2600" dirty="0"/>
              <a:t>Finally, sub-problems are combined to form the final solution.</a:t>
            </a:r>
          </a:p>
        </p:txBody>
      </p:sp>
      <p:sp>
        <p:nvSpPr>
          <p:cNvPr id="4" name="Slide Number Placeholder 3">
            <a:extLst>
              <a:ext uri="{FF2B5EF4-FFF2-40B4-BE49-F238E27FC236}">
                <a16:creationId xmlns:a16="http://schemas.microsoft.com/office/drawing/2014/main" id="{77024AEB-AC75-90F0-1046-02E74205D2C6}"/>
              </a:ext>
            </a:extLst>
          </p:cNvPr>
          <p:cNvSpPr>
            <a:spLocks noGrp="1"/>
          </p:cNvSpPr>
          <p:nvPr>
            <p:ph type="sldNum" sz="quarter" idx="12"/>
          </p:nvPr>
        </p:nvSpPr>
        <p:spPr/>
        <p:txBody>
          <a:bodyPr/>
          <a:lstStyle/>
          <a:p>
            <a:fld id="{E879263C-DCCF-4CF1-80BD-0D8BE5195769}" type="slidenum">
              <a:rPr lang="en-US" smtClean="0"/>
              <a:t>10</a:t>
            </a:fld>
            <a:endParaRPr lang="en-US"/>
          </a:p>
        </p:txBody>
      </p:sp>
      <p:pic>
        <p:nvPicPr>
          <p:cNvPr id="5" name="Picture 4">
            <a:extLst>
              <a:ext uri="{FF2B5EF4-FFF2-40B4-BE49-F238E27FC236}">
                <a16:creationId xmlns:a16="http://schemas.microsoft.com/office/drawing/2014/main" id="{79E63FA3-ADBC-38BD-E79E-FC053C9BBC02}"/>
              </a:ext>
            </a:extLst>
          </p:cNvPr>
          <p:cNvPicPr>
            <a:picLocks noChangeAspect="1"/>
          </p:cNvPicPr>
          <p:nvPr/>
        </p:nvPicPr>
        <p:blipFill>
          <a:blip r:embed="rId2"/>
          <a:stretch>
            <a:fillRect/>
          </a:stretch>
        </p:blipFill>
        <p:spPr>
          <a:xfrm>
            <a:off x="6230355" y="1295400"/>
            <a:ext cx="5352045" cy="5440362"/>
          </a:xfrm>
          <a:prstGeom prst="rect">
            <a:avLst/>
          </a:prstGeom>
        </p:spPr>
      </p:pic>
    </p:spTree>
    <p:extLst>
      <p:ext uri="{BB962C8B-B14F-4D97-AF65-F5344CB8AC3E}">
        <p14:creationId xmlns:p14="http://schemas.microsoft.com/office/powerpoint/2010/main" val="48048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B40D-6A24-078A-809F-8A78F4E73F32}"/>
              </a:ext>
            </a:extLst>
          </p:cNvPr>
          <p:cNvSpPr>
            <a:spLocks noGrp="1"/>
          </p:cNvSpPr>
          <p:nvPr>
            <p:ph type="title"/>
          </p:nvPr>
        </p:nvSpPr>
        <p:spPr/>
        <p:txBody>
          <a:bodyPr/>
          <a:lstStyle/>
          <a:p>
            <a:r>
              <a:rPr lang="en-US" dirty="0"/>
              <a:t>Quicksort Algorithm</a:t>
            </a:r>
          </a:p>
        </p:txBody>
      </p:sp>
      <p:sp>
        <p:nvSpPr>
          <p:cNvPr id="3" name="Content Placeholder 2">
            <a:extLst>
              <a:ext uri="{FF2B5EF4-FFF2-40B4-BE49-F238E27FC236}">
                <a16:creationId xmlns:a16="http://schemas.microsoft.com/office/drawing/2014/main" id="{E2CFB35C-1FB4-6DC4-2309-C7307F885EC1}"/>
              </a:ext>
            </a:extLst>
          </p:cNvPr>
          <p:cNvSpPr>
            <a:spLocks noGrp="1"/>
          </p:cNvSpPr>
          <p:nvPr>
            <p:ph idx="1"/>
          </p:nvPr>
        </p:nvSpPr>
        <p:spPr/>
        <p:txBody>
          <a:bodyPr/>
          <a:lstStyle/>
          <a:p>
            <a:pPr marL="0" indent="0">
              <a:buNone/>
            </a:pPr>
            <a:r>
              <a:rPr lang="en-US" sz="2600" dirty="0"/>
              <a:t>Quicksort is a sorting algorithm based on the divide and conquer approach where</a:t>
            </a:r>
          </a:p>
          <a:p>
            <a:r>
              <a:rPr lang="en-US" sz="2600" dirty="0"/>
              <a:t>An array is divided into subarrays by selecting a pivot element (element selected from the array).</a:t>
            </a:r>
          </a:p>
          <a:p>
            <a:r>
              <a:rPr lang="en-US" sz="2600" dirty="0"/>
              <a:t>While dividing the array, the pivot element should be positioned in such a way that elements less than pivot are kept on the left side and elements greater than pivot are on the right side of the pivot.</a:t>
            </a:r>
          </a:p>
          <a:p>
            <a:r>
              <a:rPr lang="en-US" sz="2600" dirty="0"/>
              <a:t>The left and right subarrays are also divided using the same approach. This process continues until each subarray contains a single element.</a:t>
            </a:r>
          </a:p>
          <a:p>
            <a:r>
              <a:rPr lang="en-US" sz="2600" dirty="0"/>
              <a:t>At this point, elements are already sorted. Finally, elements are combined to form a sorted array.</a:t>
            </a:r>
          </a:p>
        </p:txBody>
      </p:sp>
      <p:sp>
        <p:nvSpPr>
          <p:cNvPr id="4" name="Slide Number Placeholder 3">
            <a:extLst>
              <a:ext uri="{FF2B5EF4-FFF2-40B4-BE49-F238E27FC236}">
                <a16:creationId xmlns:a16="http://schemas.microsoft.com/office/drawing/2014/main" id="{FCB79790-1825-39B3-A675-37C360454A30}"/>
              </a:ext>
            </a:extLst>
          </p:cNvPr>
          <p:cNvSpPr>
            <a:spLocks noGrp="1"/>
          </p:cNvSpPr>
          <p:nvPr>
            <p:ph type="sldNum" sz="quarter" idx="12"/>
          </p:nvPr>
        </p:nvSpPr>
        <p:spPr/>
        <p:txBody>
          <a:bodyPr/>
          <a:lstStyle/>
          <a:p>
            <a:fld id="{E879263C-DCCF-4CF1-80BD-0D8BE5195769}" type="slidenum">
              <a:rPr lang="en-US" smtClean="0"/>
              <a:t>11</a:t>
            </a:fld>
            <a:endParaRPr lang="en-US"/>
          </a:p>
        </p:txBody>
      </p:sp>
    </p:spTree>
    <p:extLst>
      <p:ext uri="{BB962C8B-B14F-4D97-AF65-F5344CB8AC3E}">
        <p14:creationId xmlns:p14="http://schemas.microsoft.com/office/powerpoint/2010/main" val="485593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A1E3-5935-4499-995C-FEDDD763D9F8}"/>
              </a:ext>
            </a:extLst>
          </p:cNvPr>
          <p:cNvSpPr>
            <a:spLocks noGrp="1"/>
          </p:cNvSpPr>
          <p:nvPr>
            <p:ph type="ctrTitle"/>
          </p:nvPr>
        </p:nvSpPr>
        <p:spPr/>
        <p:txBody>
          <a:bodyPr/>
          <a:lstStyle/>
          <a:p>
            <a:r>
              <a:rPr lang="en-US" dirty="0"/>
              <a:t>Greedy Algorithm</a:t>
            </a:r>
          </a:p>
        </p:txBody>
      </p:sp>
      <p:sp>
        <p:nvSpPr>
          <p:cNvPr id="5" name="Subtitle 4">
            <a:extLst>
              <a:ext uri="{FF2B5EF4-FFF2-40B4-BE49-F238E27FC236}">
                <a16:creationId xmlns:a16="http://schemas.microsoft.com/office/drawing/2014/main" id="{07710116-D1DD-1A5A-5E4A-7DB36281738A}"/>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38D74D8-41E4-6499-DAB9-843FA8976DCE}"/>
              </a:ext>
            </a:extLst>
          </p:cNvPr>
          <p:cNvSpPr>
            <a:spLocks noGrp="1"/>
          </p:cNvSpPr>
          <p:nvPr>
            <p:ph type="sldNum" sz="quarter" idx="4"/>
          </p:nvPr>
        </p:nvSpPr>
        <p:spPr/>
        <p:txBody>
          <a:bodyPr/>
          <a:lstStyle/>
          <a:p>
            <a:fld id="{E879263C-DCCF-4CF1-80BD-0D8BE5195769}" type="slidenum">
              <a:rPr lang="en-US" smtClean="0"/>
              <a:t>12</a:t>
            </a:fld>
            <a:endParaRPr lang="en-US"/>
          </a:p>
        </p:txBody>
      </p:sp>
    </p:spTree>
    <p:extLst>
      <p:ext uri="{BB962C8B-B14F-4D97-AF65-F5344CB8AC3E}">
        <p14:creationId xmlns:p14="http://schemas.microsoft.com/office/powerpoint/2010/main" val="150017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2DEA-997D-B44D-42A5-CAED06E050E2}"/>
              </a:ext>
            </a:extLst>
          </p:cNvPr>
          <p:cNvSpPr>
            <a:spLocks noGrp="1"/>
          </p:cNvSpPr>
          <p:nvPr>
            <p:ph type="title"/>
          </p:nvPr>
        </p:nvSpPr>
        <p:spPr/>
        <p:txBody>
          <a:bodyPr/>
          <a:lstStyle/>
          <a:p>
            <a:r>
              <a:rPr lang="en-US" dirty="0"/>
              <a:t>Greedy Algorithm</a:t>
            </a:r>
          </a:p>
        </p:txBody>
      </p:sp>
      <p:sp>
        <p:nvSpPr>
          <p:cNvPr id="3" name="Content Placeholder 2">
            <a:extLst>
              <a:ext uri="{FF2B5EF4-FFF2-40B4-BE49-F238E27FC236}">
                <a16:creationId xmlns:a16="http://schemas.microsoft.com/office/drawing/2014/main" id="{21B0117E-1591-ED5B-D2FF-14F2E051D84F}"/>
              </a:ext>
            </a:extLst>
          </p:cNvPr>
          <p:cNvSpPr>
            <a:spLocks noGrp="1"/>
          </p:cNvSpPr>
          <p:nvPr>
            <p:ph idx="1"/>
          </p:nvPr>
        </p:nvSpPr>
        <p:spPr/>
        <p:txBody>
          <a:bodyPr/>
          <a:lstStyle/>
          <a:p>
            <a:r>
              <a:rPr lang="en-US" dirty="0"/>
              <a:t>A greedy algorithm is an approach for solving a problem by selecting the best option available at the moment. </a:t>
            </a:r>
          </a:p>
          <a:p>
            <a:r>
              <a:rPr lang="en-US" dirty="0"/>
              <a:t>It doesn't worry whether the current best result will bring the overall optimal result.</a:t>
            </a:r>
          </a:p>
          <a:p>
            <a:r>
              <a:rPr lang="en-US" dirty="0"/>
              <a:t>The algorithm never reverses the earlier decision even if the choice is wrong. It works in a top-down approach.</a:t>
            </a:r>
          </a:p>
          <a:p>
            <a:r>
              <a:rPr lang="en-US" dirty="0"/>
              <a:t>This algorithm may not produce the best result for all the problems. </a:t>
            </a:r>
          </a:p>
          <a:p>
            <a:r>
              <a:rPr lang="en-US" dirty="0"/>
              <a:t>It's because it always goes for the local best choice to produce the global best result.</a:t>
            </a:r>
          </a:p>
        </p:txBody>
      </p:sp>
      <p:sp>
        <p:nvSpPr>
          <p:cNvPr id="4" name="Slide Number Placeholder 3">
            <a:extLst>
              <a:ext uri="{FF2B5EF4-FFF2-40B4-BE49-F238E27FC236}">
                <a16:creationId xmlns:a16="http://schemas.microsoft.com/office/drawing/2014/main" id="{0C6A517E-28CB-CB31-CFA2-16AB8537A1A8}"/>
              </a:ext>
            </a:extLst>
          </p:cNvPr>
          <p:cNvSpPr>
            <a:spLocks noGrp="1"/>
          </p:cNvSpPr>
          <p:nvPr>
            <p:ph type="sldNum" sz="quarter" idx="12"/>
          </p:nvPr>
        </p:nvSpPr>
        <p:spPr/>
        <p:txBody>
          <a:bodyPr/>
          <a:lstStyle/>
          <a:p>
            <a:fld id="{E879263C-DCCF-4CF1-80BD-0D8BE5195769}" type="slidenum">
              <a:rPr lang="en-US" smtClean="0"/>
              <a:t>13</a:t>
            </a:fld>
            <a:endParaRPr lang="en-US"/>
          </a:p>
        </p:txBody>
      </p:sp>
    </p:spTree>
    <p:extLst>
      <p:ext uri="{BB962C8B-B14F-4D97-AF65-F5344CB8AC3E}">
        <p14:creationId xmlns:p14="http://schemas.microsoft.com/office/powerpoint/2010/main" val="3487487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057F-D8DC-3466-C549-AC73CEAECE80}"/>
              </a:ext>
            </a:extLst>
          </p:cNvPr>
          <p:cNvSpPr>
            <a:spLocks noGrp="1"/>
          </p:cNvSpPr>
          <p:nvPr>
            <p:ph type="title"/>
          </p:nvPr>
        </p:nvSpPr>
        <p:spPr/>
        <p:txBody>
          <a:bodyPr/>
          <a:lstStyle/>
          <a:p>
            <a:r>
              <a:rPr lang="en-US" dirty="0"/>
              <a:t>Greedy Algorithm</a:t>
            </a:r>
          </a:p>
        </p:txBody>
      </p:sp>
      <p:sp>
        <p:nvSpPr>
          <p:cNvPr id="3" name="Content Placeholder 2">
            <a:extLst>
              <a:ext uri="{FF2B5EF4-FFF2-40B4-BE49-F238E27FC236}">
                <a16:creationId xmlns:a16="http://schemas.microsoft.com/office/drawing/2014/main" id="{30FA3D33-BB7B-888E-9762-364729DCDEEC}"/>
              </a:ext>
            </a:extLst>
          </p:cNvPr>
          <p:cNvSpPr>
            <a:spLocks noGrp="1"/>
          </p:cNvSpPr>
          <p:nvPr>
            <p:ph idx="1"/>
          </p:nvPr>
        </p:nvSpPr>
        <p:spPr/>
        <p:txBody>
          <a:bodyPr/>
          <a:lstStyle/>
          <a:p>
            <a:pPr marL="0" indent="0">
              <a:buNone/>
            </a:pPr>
            <a:r>
              <a:rPr lang="en-US" sz="2400" dirty="0"/>
              <a:t>We can determine if the algorithm can be used with any problem if the problem has the following properties:</a:t>
            </a:r>
          </a:p>
          <a:p>
            <a:r>
              <a:rPr lang="en-US" sz="2400" b="1" dirty="0"/>
              <a:t>Greedy Choice Property</a:t>
            </a:r>
          </a:p>
          <a:p>
            <a:pPr marL="0" indent="0">
              <a:buNone/>
            </a:pPr>
            <a:r>
              <a:rPr lang="en-US" sz="2400" dirty="0"/>
              <a:t>If an optimal solution to the problem can be found by choosing the best choice at each step without reconsidering the previous steps once chosen, the problem can be solved using a greedy approach. This property is called greedy choice property.</a:t>
            </a:r>
          </a:p>
          <a:p>
            <a:r>
              <a:rPr lang="en-US" sz="2400" b="1" dirty="0"/>
              <a:t>Optimal Substructure</a:t>
            </a:r>
          </a:p>
          <a:p>
            <a:pPr marL="0" indent="0">
              <a:buNone/>
            </a:pPr>
            <a:r>
              <a:rPr lang="en-US" sz="2400" dirty="0"/>
              <a:t>If the optimal overall solution to the problem corresponds to the optimal solution to its subproblems, then the problem can be solved using a greedy approach. This property is called optimal substructure.</a:t>
            </a:r>
          </a:p>
        </p:txBody>
      </p:sp>
      <p:sp>
        <p:nvSpPr>
          <p:cNvPr id="4" name="Slide Number Placeholder 3">
            <a:extLst>
              <a:ext uri="{FF2B5EF4-FFF2-40B4-BE49-F238E27FC236}">
                <a16:creationId xmlns:a16="http://schemas.microsoft.com/office/drawing/2014/main" id="{2EBC0DBD-02A9-EEAB-C94F-9F3669BEC5A8}"/>
              </a:ext>
            </a:extLst>
          </p:cNvPr>
          <p:cNvSpPr>
            <a:spLocks noGrp="1"/>
          </p:cNvSpPr>
          <p:nvPr>
            <p:ph type="sldNum" sz="quarter" idx="12"/>
          </p:nvPr>
        </p:nvSpPr>
        <p:spPr/>
        <p:txBody>
          <a:bodyPr/>
          <a:lstStyle/>
          <a:p>
            <a:fld id="{E879263C-DCCF-4CF1-80BD-0D8BE5195769}" type="slidenum">
              <a:rPr lang="en-US" smtClean="0"/>
              <a:t>14</a:t>
            </a:fld>
            <a:endParaRPr lang="en-US"/>
          </a:p>
        </p:txBody>
      </p:sp>
    </p:spTree>
    <p:extLst>
      <p:ext uri="{BB962C8B-B14F-4D97-AF65-F5344CB8AC3E}">
        <p14:creationId xmlns:p14="http://schemas.microsoft.com/office/powerpoint/2010/main" val="92180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316B-2FEE-D8E5-63CF-31772A06C86C}"/>
              </a:ext>
            </a:extLst>
          </p:cNvPr>
          <p:cNvSpPr>
            <a:spLocks noGrp="1"/>
          </p:cNvSpPr>
          <p:nvPr>
            <p:ph type="title"/>
          </p:nvPr>
        </p:nvSpPr>
        <p:spPr/>
        <p:txBody>
          <a:bodyPr/>
          <a:lstStyle/>
          <a:p>
            <a:r>
              <a:rPr lang="en-US" dirty="0"/>
              <a:t>Advantages of Greedy Approach</a:t>
            </a:r>
          </a:p>
        </p:txBody>
      </p:sp>
      <p:sp>
        <p:nvSpPr>
          <p:cNvPr id="3" name="Content Placeholder 2">
            <a:extLst>
              <a:ext uri="{FF2B5EF4-FFF2-40B4-BE49-F238E27FC236}">
                <a16:creationId xmlns:a16="http://schemas.microsoft.com/office/drawing/2014/main" id="{FBDBE60A-F633-BD87-ABC4-0F0D97E34985}"/>
              </a:ext>
            </a:extLst>
          </p:cNvPr>
          <p:cNvSpPr>
            <a:spLocks noGrp="1"/>
          </p:cNvSpPr>
          <p:nvPr>
            <p:ph idx="1"/>
          </p:nvPr>
        </p:nvSpPr>
        <p:spPr/>
        <p:txBody>
          <a:bodyPr/>
          <a:lstStyle/>
          <a:p>
            <a:r>
              <a:rPr lang="en-US" dirty="0"/>
              <a:t>The algorithm is easier to describe.</a:t>
            </a:r>
          </a:p>
          <a:p>
            <a:r>
              <a:rPr lang="en-US" dirty="0"/>
              <a:t>This algorithm can perform better than other algorithms (but, not in all cases).</a:t>
            </a:r>
          </a:p>
        </p:txBody>
      </p:sp>
      <p:sp>
        <p:nvSpPr>
          <p:cNvPr id="4" name="Slide Number Placeholder 3">
            <a:extLst>
              <a:ext uri="{FF2B5EF4-FFF2-40B4-BE49-F238E27FC236}">
                <a16:creationId xmlns:a16="http://schemas.microsoft.com/office/drawing/2014/main" id="{49DB3FD2-6B17-9CF6-4A80-D6D4F4256955}"/>
              </a:ext>
            </a:extLst>
          </p:cNvPr>
          <p:cNvSpPr>
            <a:spLocks noGrp="1"/>
          </p:cNvSpPr>
          <p:nvPr>
            <p:ph type="sldNum" sz="quarter" idx="12"/>
          </p:nvPr>
        </p:nvSpPr>
        <p:spPr/>
        <p:txBody>
          <a:bodyPr/>
          <a:lstStyle/>
          <a:p>
            <a:fld id="{E879263C-DCCF-4CF1-80BD-0D8BE5195769}" type="slidenum">
              <a:rPr lang="en-US" smtClean="0"/>
              <a:t>15</a:t>
            </a:fld>
            <a:endParaRPr lang="en-US"/>
          </a:p>
        </p:txBody>
      </p:sp>
    </p:spTree>
    <p:extLst>
      <p:ext uri="{BB962C8B-B14F-4D97-AF65-F5344CB8AC3E}">
        <p14:creationId xmlns:p14="http://schemas.microsoft.com/office/powerpoint/2010/main" val="3902310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0AFD-D58D-31DD-5F91-AD21E7444E14}"/>
              </a:ext>
            </a:extLst>
          </p:cNvPr>
          <p:cNvSpPr>
            <a:spLocks noGrp="1"/>
          </p:cNvSpPr>
          <p:nvPr>
            <p:ph type="title"/>
          </p:nvPr>
        </p:nvSpPr>
        <p:spPr/>
        <p:txBody>
          <a:bodyPr/>
          <a:lstStyle/>
          <a:p>
            <a:r>
              <a:rPr lang="en-US" dirty="0"/>
              <a:t>Drawback of Greedy Approach</a:t>
            </a:r>
          </a:p>
        </p:txBody>
      </p:sp>
      <p:sp>
        <p:nvSpPr>
          <p:cNvPr id="3" name="Content Placeholder 2">
            <a:extLst>
              <a:ext uri="{FF2B5EF4-FFF2-40B4-BE49-F238E27FC236}">
                <a16:creationId xmlns:a16="http://schemas.microsoft.com/office/drawing/2014/main" id="{1834194C-1343-7DDD-D1BE-A6E1CF5A22D8}"/>
              </a:ext>
            </a:extLst>
          </p:cNvPr>
          <p:cNvSpPr>
            <a:spLocks noGrp="1"/>
          </p:cNvSpPr>
          <p:nvPr>
            <p:ph idx="1"/>
          </p:nvPr>
        </p:nvSpPr>
        <p:spPr/>
        <p:txBody>
          <a:bodyPr/>
          <a:lstStyle/>
          <a:p>
            <a:r>
              <a:rPr lang="en-US" dirty="0"/>
              <a:t>As mentioned earlier, the greedy algorithm doesn't always produce the optimal solution. This is the major disadvantage of the algorithm</a:t>
            </a:r>
          </a:p>
        </p:txBody>
      </p:sp>
      <p:sp>
        <p:nvSpPr>
          <p:cNvPr id="4" name="Slide Number Placeholder 3">
            <a:extLst>
              <a:ext uri="{FF2B5EF4-FFF2-40B4-BE49-F238E27FC236}">
                <a16:creationId xmlns:a16="http://schemas.microsoft.com/office/drawing/2014/main" id="{C61431F0-8D49-31C7-0C5B-23885DF19059}"/>
              </a:ext>
            </a:extLst>
          </p:cNvPr>
          <p:cNvSpPr>
            <a:spLocks noGrp="1"/>
          </p:cNvSpPr>
          <p:nvPr>
            <p:ph type="sldNum" sz="quarter" idx="12"/>
          </p:nvPr>
        </p:nvSpPr>
        <p:spPr/>
        <p:txBody>
          <a:bodyPr/>
          <a:lstStyle/>
          <a:p>
            <a:fld id="{E879263C-DCCF-4CF1-80BD-0D8BE5195769}" type="slidenum">
              <a:rPr lang="en-US" smtClean="0"/>
              <a:t>16</a:t>
            </a:fld>
            <a:endParaRPr lang="en-US"/>
          </a:p>
        </p:txBody>
      </p:sp>
    </p:spTree>
    <p:extLst>
      <p:ext uri="{BB962C8B-B14F-4D97-AF65-F5344CB8AC3E}">
        <p14:creationId xmlns:p14="http://schemas.microsoft.com/office/powerpoint/2010/main" val="14184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900D-FC66-715A-3B12-C547BCED21B2}"/>
              </a:ext>
            </a:extLst>
          </p:cNvPr>
          <p:cNvSpPr>
            <a:spLocks noGrp="1"/>
          </p:cNvSpPr>
          <p:nvPr>
            <p:ph type="title"/>
          </p:nvPr>
        </p:nvSpPr>
        <p:spPr/>
        <p:txBody>
          <a:bodyPr/>
          <a:lstStyle/>
          <a:p>
            <a:r>
              <a:rPr lang="en-US" dirty="0"/>
              <a:t>Greedy Algorithm Examples</a:t>
            </a:r>
          </a:p>
        </p:txBody>
      </p:sp>
      <p:sp>
        <p:nvSpPr>
          <p:cNvPr id="3" name="Content Placeholder 2">
            <a:extLst>
              <a:ext uri="{FF2B5EF4-FFF2-40B4-BE49-F238E27FC236}">
                <a16:creationId xmlns:a16="http://schemas.microsoft.com/office/drawing/2014/main" id="{329BEBA1-A81E-012F-2D19-C215EE19082D}"/>
              </a:ext>
            </a:extLst>
          </p:cNvPr>
          <p:cNvSpPr>
            <a:spLocks noGrp="1"/>
          </p:cNvSpPr>
          <p:nvPr>
            <p:ph idx="1"/>
          </p:nvPr>
        </p:nvSpPr>
        <p:spPr/>
        <p:txBody>
          <a:bodyPr/>
          <a:lstStyle/>
          <a:p>
            <a:r>
              <a:rPr lang="en-US" dirty="0"/>
              <a:t>Fractional Knapsack: Optimizes the value of items that can be fractionally included in a knapsack with limited capacity.</a:t>
            </a:r>
          </a:p>
          <a:p>
            <a:r>
              <a:rPr lang="en-US" dirty="0"/>
              <a:t>Dijkstra’s algorithm: Finds the shortest path from a source vertex to all other vertices in a weighted graph.</a:t>
            </a:r>
          </a:p>
          <a:p>
            <a:r>
              <a:rPr lang="en-US" dirty="0"/>
              <a:t>Kruskal’s algorithm: Finds the minimum spanning tree of a weighted graph.</a:t>
            </a:r>
          </a:p>
          <a:p>
            <a:r>
              <a:rPr lang="en-US"/>
              <a:t>Huffman coding: Compresses data by assigning shorter codes to more frequent symbols.</a:t>
            </a:r>
          </a:p>
        </p:txBody>
      </p:sp>
      <p:sp>
        <p:nvSpPr>
          <p:cNvPr id="4" name="Slide Number Placeholder 3">
            <a:extLst>
              <a:ext uri="{FF2B5EF4-FFF2-40B4-BE49-F238E27FC236}">
                <a16:creationId xmlns:a16="http://schemas.microsoft.com/office/drawing/2014/main" id="{4B7E4DD4-6B2E-CAF3-E3CC-6F2600056429}"/>
              </a:ext>
            </a:extLst>
          </p:cNvPr>
          <p:cNvSpPr>
            <a:spLocks noGrp="1"/>
          </p:cNvSpPr>
          <p:nvPr>
            <p:ph type="sldNum" sz="quarter" idx="12"/>
          </p:nvPr>
        </p:nvSpPr>
        <p:spPr/>
        <p:txBody>
          <a:bodyPr/>
          <a:lstStyle/>
          <a:p>
            <a:fld id="{E879263C-DCCF-4CF1-80BD-0D8BE5195769}" type="slidenum">
              <a:rPr lang="en-US" smtClean="0"/>
              <a:t>17</a:t>
            </a:fld>
            <a:endParaRPr lang="en-US"/>
          </a:p>
        </p:txBody>
      </p:sp>
    </p:spTree>
    <p:extLst>
      <p:ext uri="{BB962C8B-B14F-4D97-AF65-F5344CB8AC3E}">
        <p14:creationId xmlns:p14="http://schemas.microsoft.com/office/powerpoint/2010/main" val="270890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A170-F890-16D2-2464-8833D2227C75}"/>
              </a:ext>
            </a:extLst>
          </p:cNvPr>
          <p:cNvSpPr>
            <a:spLocks noGrp="1"/>
          </p:cNvSpPr>
          <p:nvPr>
            <p:ph type="title"/>
          </p:nvPr>
        </p:nvSpPr>
        <p:spPr/>
        <p:txBody>
          <a:bodyPr/>
          <a:lstStyle/>
          <a:p>
            <a:r>
              <a:rPr lang="en-US" dirty="0"/>
              <a:t>Searching and Sorting Algorithms</a:t>
            </a:r>
          </a:p>
        </p:txBody>
      </p:sp>
      <p:sp>
        <p:nvSpPr>
          <p:cNvPr id="3" name="Content Placeholder 2">
            <a:extLst>
              <a:ext uri="{FF2B5EF4-FFF2-40B4-BE49-F238E27FC236}">
                <a16:creationId xmlns:a16="http://schemas.microsoft.com/office/drawing/2014/main" id="{1E49DA25-B791-A6CC-A403-242A72231A71}"/>
              </a:ext>
            </a:extLst>
          </p:cNvPr>
          <p:cNvSpPr>
            <a:spLocks noGrp="1"/>
          </p:cNvSpPr>
          <p:nvPr>
            <p:ph idx="1"/>
          </p:nvPr>
        </p:nvSpPr>
        <p:spPr/>
        <p:txBody>
          <a:bodyPr/>
          <a:lstStyle/>
          <a:p>
            <a:r>
              <a:rPr lang="en-US" dirty="0"/>
              <a:t>Searching and sorting algorithms are fundamental tools in computer science and data processing. </a:t>
            </a:r>
          </a:p>
          <a:p>
            <a:r>
              <a:rPr lang="en-US" dirty="0"/>
              <a:t>They enable efficient retrieval and organization of data, allowing for faster and more effective data manipulation</a:t>
            </a:r>
          </a:p>
        </p:txBody>
      </p:sp>
      <p:sp>
        <p:nvSpPr>
          <p:cNvPr id="4" name="Slide Number Placeholder 3">
            <a:extLst>
              <a:ext uri="{FF2B5EF4-FFF2-40B4-BE49-F238E27FC236}">
                <a16:creationId xmlns:a16="http://schemas.microsoft.com/office/drawing/2014/main" id="{80208A1D-4CE9-8223-5860-E3D2E5BA90EA}"/>
              </a:ext>
            </a:extLst>
          </p:cNvPr>
          <p:cNvSpPr>
            <a:spLocks noGrp="1"/>
          </p:cNvSpPr>
          <p:nvPr>
            <p:ph type="sldNum" sz="quarter" idx="12"/>
          </p:nvPr>
        </p:nvSpPr>
        <p:spPr/>
        <p:txBody>
          <a:bodyPr/>
          <a:lstStyle/>
          <a:p>
            <a:fld id="{E879263C-DCCF-4CF1-80BD-0D8BE5195769}" type="slidenum">
              <a:rPr lang="en-US" smtClean="0"/>
              <a:t>2</a:t>
            </a:fld>
            <a:endParaRPr lang="en-US"/>
          </a:p>
        </p:txBody>
      </p:sp>
    </p:spTree>
    <p:extLst>
      <p:ext uri="{BB962C8B-B14F-4D97-AF65-F5344CB8AC3E}">
        <p14:creationId xmlns:p14="http://schemas.microsoft.com/office/powerpoint/2010/main" val="404676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F6DC-E441-2A14-01DE-6BB0B4F697F3}"/>
              </a:ext>
            </a:extLst>
          </p:cNvPr>
          <p:cNvSpPr>
            <a:spLocks noGrp="1"/>
          </p:cNvSpPr>
          <p:nvPr>
            <p:ph type="title"/>
          </p:nvPr>
        </p:nvSpPr>
        <p:spPr/>
        <p:txBody>
          <a:bodyPr/>
          <a:lstStyle/>
          <a:p>
            <a:r>
              <a:rPr lang="en-US" dirty="0"/>
              <a:t>Searching Algorithms</a:t>
            </a:r>
          </a:p>
        </p:txBody>
      </p:sp>
      <p:sp>
        <p:nvSpPr>
          <p:cNvPr id="3" name="Content Placeholder 2">
            <a:extLst>
              <a:ext uri="{FF2B5EF4-FFF2-40B4-BE49-F238E27FC236}">
                <a16:creationId xmlns:a16="http://schemas.microsoft.com/office/drawing/2014/main" id="{4A8E525A-180B-D192-4946-ABD051E64D07}"/>
              </a:ext>
            </a:extLst>
          </p:cNvPr>
          <p:cNvSpPr>
            <a:spLocks noGrp="1"/>
          </p:cNvSpPr>
          <p:nvPr>
            <p:ph idx="1"/>
          </p:nvPr>
        </p:nvSpPr>
        <p:spPr/>
        <p:txBody>
          <a:bodyPr/>
          <a:lstStyle/>
          <a:p>
            <a:r>
              <a:rPr lang="en-US" dirty="0"/>
              <a:t>An important feature of the system is the ability to efficiently search for data in complex data structures. </a:t>
            </a:r>
          </a:p>
          <a:p>
            <a:r>
              <a:rPr lang="en-US" dirty="0"/>
              <a:t>It is possible to search for the required data in each data point, although this will not be the most effective approach. </a:t>
            </a:r>
          </a:p>
          <a:p>
            <a:r>
              <a:rPr lang="en-US" dirty="0"/>
              <a:t>However, as the size of the data increases, we will require more complex algorithms to search the data.</a:t>
            </a:r>
          </a:p>
        </p:txBody>
      </p:sp>
      <p:sp>
        <p:nvSpPr>
          <p:cNvPr id="4" name="Slide Number Placeholder 3">
            <a:extLst>
              <a:ext uri="{FF2B5EF4-FFF2-40B4-BE49-F238E27FC236}">
                <a16:creationId xmlns:a16="http://schemas.microsoft.com/office/drawing/2014/main" id="{EAB1681D-44A6-44B6-4742-04C0C60FE83F}"/>
              </a:ext>
            </a:extLst>
          </p:cNvPr>
          <p:cNvSpPr>
            <a:spLocks noGrp="1"/>
          </p:cNvSpPr>
          <p:nvPr>
            <p:ph type="sldNum" sz="quarter" idx="12"/>
          </p:nvPr>
        </p:nvSpPr>
        <p:spPr/>
        <p:txBody>
          <a:bodyPr/>
          <a:lstStyle/>
          <a:p>
            <a:fld id="{E879263C-DCCF-4CF1-80BD-0D8BE5195769}" type="slidenum">
              <a:rPr lang="en-US" smtClean="0"/>
              <a:t>3</a:t>
            </a:fld>
            <a:endParaRPr lang="en-US"/>
          </a:p>
        </p:txBody>
      </p:sp>
    </p:spTree>
    <p:extLst>
      <p:ext uri="{BB962C8B-B14F-4D97-AF65-F5344CB8AC3E}">
        <p14:creationId xmlns:p14="http://schemas.microsoft.com/office/powerpoint/2010/main" val="92695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B865F-9E2F-2006-5514-0C00614797D5}"/>
              </a:ext>
            </a:extLst>
          </p:cNvPr>
          <p:cNvSpPr>
            <a:spLocks noGrp="1"/>
          </p:cNvSpPr>
          <p:nvPr>
            <p:ph type="title"/>
          </p:nvPr>
        </p:nvSpPr>
        <p:spPr/>
        <p:txBody>
          <a:bodyPr/>
          <a:lstStyle/>
          <a:p>
            <a:r>
              <a:rPr lang="en-US" dirty="0"/>
              <a:t>Linear Search</a:t>
            </a:r>
          </a:p>
        </p:txBody>
      </p:sp>
      <p:sp>
        <p:nvSpPr>
          <p:cNvPr id="3" name="Content Placeholder 2">
            <a:extLst>
              <a:ext uri="{FF2B5EF4-FFF2-40B4-BE49-F238E27FC236}">
                <a16:creationId xmlns:a16="http://schemas.microsoft.com/office/drawing/2014/main" id="{6BBAE63B-30DE-C8CE-968F-36FAE3D5D3D9}"/>
              </a:ext>
            </a:extLst>
          </p:cNvPr>
          <p:cNvSpPr>
            <a:spLocks noGrp="1"/>
          </p:cNvSpPr>
          <p:nvPr>
            <p:ph idx="1"/>
          </p:nvPr>
        </p:nvSpPr>
        <p:spPr/>
        <p:txBody>
          <a:bodyPr/>
          <a:lstStyle/>
          <a:p>
            <a:r>
              <a:rPr lang="en-US" sz="2800" dirty="0"/>
              <a:t>Linear search is a sequential searching algorithm where we start from one end and check every element of the list until the desired element is found. </a:t>
            </a:r>
          </a:p>
          <a:p>
            <a:r>
              <a:rPr lang="en-US" sz="2800" dirty="0"/>
              <a:t>A simple strategy for searching data involves looping through each element in search of the desired element. </a:t>
            </a:r>
          </a:p>
          <a:p>
            <a:r>
              <a:rPr lang="en-US" sz="2800" dirty="0"/>
              <a:t>When a match is found between each data point, the results are returned, and the algorithm exits the loop. </a:t>
            </a:r>
          </a:p>
          <a:p>
            <a:r>
              <a:rPr lang="en-US" sz="2800" dirty="0"/>
              <a:t>Otherwise, the algorithm will continue to search until it reaches the end of the data set. </a:t>
            </a:r>
          </a:p>
          <a:p>
            <a:r>
              <a:rPr lang="en-US" sz="2800" dirty="0"/>
              <a:t>Due to the inherent exhaustive nature of linear search, it is obvious that linear search has a disadvantage of being very slow.</a:t>
            </a:r>
          </a:p>
        </p:txBody>
      </p:sp>
      <p:sp>
        <p:nvSpPr>
          <p:cNvPr id="4" name="Slide Number Placeholder 3">
            <a:extLst>
              <a:ext uri="{FF2B5EF4-FFF2-40B4-BE49-F238E27FC236}">
                <a16:creationId xmlns:a16="http://schemas.microsoft.com/office/drawing/2014/main" id="{18805FDE-04F1-FBEC-434B-6C35E16D2A52}"/>
              </a:ext>
            </a:extLst>
          </p:cNvPr>
          <p:cNvSpPr>
            <a:spLocks noGrp="1"/>
          </p:cNvSpPr>
          <p:nvPr>
            <p:ph type="sldNum" sz="quarter" idx="12"/>
          </p:nvPr>
        </p:nvSpPr>
        <p:spPr/>
        <p:txBody>
          <a:bodyPr/>
          <a:lstStyle/>
          <a:p>
            <a:fld id="{E879263C-DCCF-4CF1-80BD-0D8BE5195769}" type="slidenum">
              <a:rPr lang="en-US" smtClean="0"/>
              <a:t>4</a:t>
            </a:fld>
            <a:endParaRPr lang="en-US"/>
          </a:p>
        </p:txBody>
      </p:sp>
    </p:spTree>
    <p:extLst>
      <p:ext uri="{BB962C8B-B14F-4D97-AF65-F5344CB8AC3E}">
        <p14:creationId xmlns:p14="http://schemas.microsoft.com/office/powerpoint/2010/main" val="30556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885B-CB8C-732D-6D4F-D6476D62C429}"/>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9AA7B589-BBC9-55CE-8993-A1F67CF326A9}"/>
              </a:ext>
            </a:extLst>
          </p:cNvPr>
          <p:cNvSpPr>
            <a:spLocks noGrp="1"/>
          </p:cNvSpPr>
          <p:nvPr>
            <p:ph idx="1"/>
          </p:nvPr>
        </p:nvSpPr>
        <p:spPr/>
        <p:txBody>
          <a:bodyPr/>
          <a:lstStyle/>
          <a:p>
            <a:r>
              <a:rPr lang="en-US" dirty="0"/>
              <a:t>Sorted data is a prerequisite for the binary search algorithm. </a:t>
            </a:r>
          </a:p>
          <a:p>
            <a:r>
              <a:rPr lang="en-US" dirty="0"/>
              <a:t>A list is iteratively divided into two parts and the algorithm keeps track of the lowest and highest indices until it finds the value it requires:</a:t>
            </a:r>
          </a:p>
        </p:txBody>
      </p:sp>
      <p:sp>
        <p:nvSpPr>
          <p:cNvPr id="4" name="Slide Number Placeholder 3">
            <a:extLst>
              <a:ext uri="{FF2B5EF4-FFF2-40B4-BE49-F238E27FC236}">
                <a16:creationId xmlns:a16="http://schemas.microsoft.com/office/drawing/2014/main" id="{4B9AE165-0B6A-156B-4F11-A0A0DF996F24}"/>
              </a:ext>
            </a:extLst>
          </p:cNvPr>
          <p:cNvSpPr>
            <a:spLocks noGrp="1"/>
          </p:cNvSpPr>
          <p:nvPr>
            <p:ph type="sldNum" sz="quarter" idx="12"/>
          </p:nvPr>
        </p:nvSpPr>
        <p:spPr/>
        <p:txBody>
          <a:bodyPr/>
          <a:lstStyle/>
          <a:p>
            <a:fld id="{E879263C-DCCF-4CF1-80BD-0D8BE5195769}" type="slidenum">
              <a:rPr lang="en-US" smtClean="0"/>
              <a:t>5</a:t>
            </a:fld>
            <a:endParaRPr lang="en-US"/>
          </a:p>
        </p:txBody>
      </p:sp>
    </p:spTree>
    <p:extLst>
      <p:ext uri="{BB962C8B-B14F-4D97-AF65-F5344CB8AC3E}">
        <p14:creationId xmlns:p14="http://schemas.microsoft.com/office/powerpoint/2010/main" val="22397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A765-1989-D560-07D2-6736794B345D}"/>
              </a:ext>
            </a:extLst>
          </p:cNvPr>
          <p:cNvSpPr>
            <a:spLocks noGrp="1"/>
          </p:cNvSpPr>
          <p:nvPr>
            <p:ph type="title"/>
          </p:nvPr>
        </p:nvSpPr>
        <p:spPr/>
        <p:txBody>
          <a:bodyPr/>
          <a:lstStyle/>
          <a:p>
            <a:r>
              <a:rPr lang="en-US" dirty="0"/>
              <a:t>Sorting Algorithms</a:t>
            </a:r>
          </a:p>
        </p:txBody>
      </p:sp>
      <p:sp>
        <p:nvSpPr>
          <p:cNvPr id="3" name="Content Placeholder 2">
            <a:extLst>
              <a:ext uri="{FF2B5EF4-FFF2-40B4-BE49-F238E27FC236}">
                <a16:creationId xmlns:a16="http://schemas.microsoft.com/office/drawing/2014/main" id="{A1EF416C-9ECA-1064-F7D6-582E062C4EE0}"/>
              </a:ext>
            </a:extLst>
          </p:cNvPr>
          <p:cNvSpPr>
            <a:spLocks noGrp="1"/>
          </p:cNvSpPr>
          <p:nvPr>
            <p:ph idx="1"/>
          </p:nvPr>
        </p:nvSpPr>
        <p:spPr/>
        <p:txBody>
          <a:bodyPr/>
          <a:lstStyle/>
          <a:p>
            <a:r>
              <a:rPr lang="en-US" dirty="0"/>
              <a:t>Many modern algorithms require the ability to efficiently sort and search items in complex data structures. </a:t>
            </a:r>
          </a:p>
          <a:p>
            <a:r>
              <a:rPr lang="en-US" dirty="0"/>
              <a:t>In order to achieve an efficient solution to a real-world problem, the right sorting and searching algorithm will be required.</a:t>
            </a:r>
          </a:p>
        </p:txBody>
      </p:sp>
      <p:sp>
        <p:nvSpPr>
          <p:cNvPr id="4" name="Slide Number Placeholder 3">
            <a:extLst>
              <a:ext uri="{FF2B5EF4-FFF2-40B4-BE49-F238E27FC236}">
                <a16:creationId xmlns:a16="http://schemas.microsoft.com/office/drawing/2014/main" id="{825D72AE-62B7-F53E-4B80-91626B24CADE}"/>
              </a:ext>
            </a:extLst>
          </p:cNvPr>
          <p:cNvSpPr>
            <a:spLocks noGrp="1"/>
          </p:cNvSpPr>
          <p:nvPr>
            <p:ph type="sldNum" sz="quarter" idx="12"/>
          </p:nvPr>
        </p:nvSpPr>
        <p:spPr/>
        <p:txBody>
          <a:bodyPr/>
          <a:lstStyle/>
          <a:p>
            <a:fld id="{E879263C-DCCF-4CF1-80BD-0D8BE5195769}" type="slidenum">
              <a:rPr lang="en-US" smtClean="0"/>
              <a:t>6</a:t>
            </a:fld>
            <a:endParaRPr lang="en-US"/>
          </a:p>
        </p:txBody>
      </p:sp>
    </p:spTree>
    <p:extLst>
      <p:ext uri="{BB962C8B-B14F-4D97-AF65-F5344CB8AC3E}">
        <p14:creationId xmlns:p14="http://schemas.microsoft.com/office/powerpoint/2010/main" val="339994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816A-DBF1-C47B-4A78-20EFCA7CB50C}"/>
              </a:ext>
            </a:extLst>
          </p:cNvPr>
          <p:cNvSpPr>
            <a:spLocks noGrp="1"/>
          </p:cNvSpPr>
          <p:nvPr>
            <p:ph type="title"/>
          </p:nvPr>
        </p:nvSpPr>
        <p:spPr/>
        <p:txBody>
          <a:bodyPr/>
          <a:lstStyle/>
          <a:p>
            <a:r>
              <a:rPr lang="en-US" dirty="0"/>
              <a:t>Bubble Sort Algorithm</a:t>
            </a:r>
          </a:p>
        </p:txBody>
      </p:sp>
      <p:sp>
        <p:nvSpPr>
          <p:cNvPr id="3" name="Content Placeholder 2">
            <a:extLst>
              <a:ext uri="{FF2B5EF4-FFF2-40B4-BE49-F238E27FC236}">
                <a16:creationId xmlns:a16="http://schemas.microsoft.com/office/drawing/2014/main" id="{A17391E9-A582-3CFA-7C57-1612E87F9548}"/>
              </a:ext>
            </a:extLst>
          </p:cNvPr>
          <p:cNvSpPr>
            <a:spLocks noGrp="1"/>
          </p:cNvSpPr>
          <p:nvPr>
            <p:ph idx="1"/>
          </p:nvPr>
        </p:nvSpPr>
        <p:spPr>
          <a:xfrm>
            <a:off x="87085" y="1719263"/>
            <a:ext cx="6574972" cy="4411662"/>
          </a:xfrm>
        </p:spPr>
        <p:txBody>
          <a:bodyPr/>
          <a:lstStyle/>
          <a:p>
            <a:r>
              <a:rPr lang="en-US" sz="2200" dirty="0"/>
              <a:t>Bubble sort is a sorting algorithm that compares two adjacent elements and swaps them until they are in the intended order.</a:t>
            </a:r>
          </a:p>
          <a:p>
            <a:r>
              <a:rPr lang="en-US" sz="2200" dirty="0"/>
              <a:t>Just like the movement of air bubbles in the water that rise up to the surface, each element of the array move to the end in each iteration. Therefore, it is called a bubble sort.</a:t>
            </a:r>
          </a:p>
          <a:p>
            <a:r>
              <a:rPr lang="en-US" sz="2200" dirty="0"/>
              <a:t>In bubble sorting, adjacent neighbor values are compared. Values at higher positions are exchanged if their values are higher than those at lower positions.</a:t>
            </a:r>
          </a:p>
          <a:p>
            <a:r>
              <a:rPr lang="en-US" sz="2200" dirty="0"/>
              <a:t> Iterations continue until the list reaches the end.</a:t>
            </a:r>
          </a:p>
          <a:p>
            <a:endParaRPr lang="en-US" sz="2200" dirty="0"/>
          </a:p>
        </p:txBody>
      </p:sp>
      <p:sp>
        <p:nvSpPr>
          <p:cNvPr id="4" name="Slide Number Placeholder 3">
            <a:extLst>
              <a:ext uri="{FF2B5EF4-FFF2-40B4-BE49-F238E27FC236}">
                <a16:creationId xmlns:a16="http://schemas.microsoft.com/office/drawing/2014/main" id="{E5AA2AB9-6F55-D674-0438-371327469A84}"/>
              </a:ext>
            </a:extLst>
          </p:cNvPr>
          <p:cNvSpPr>
            <a:spLocks noGrp="1"/>
          </p:cNvSpPr>
          <p:nvPr>
            <p:ph type="sldNum" sz="quarter" idx="12"/>
          </p:nvPr>
        </p:nvSpPr>
        <p:spPr/>
        <p:txBody>
          <a:bodyPr/>
          <a:lstStyle/>
          <a:p>
            <a:fld id="{E879263C-DCCF-4CF1-80BD-0D8BE5195769}" type="slidenum">
              <a:rPr lang="en-US" smtClean="0"/>
              <a:t>7</a:t>
            </a:fld>
            <a:endParaRPr lang="en-US"/>
          </a:p>
        </p:txBody>
      </p:sp>
      <p:pic>
        <p:nvPicPr>
          <p:cNvPr id="5" name="Picture 4">
            <a:extLst>
              <a:ext uri="{FF2B5EF4-FFF2-40B4-BE49-F238E27FC236}">
                <a16:creationId xmlns:a16="http://schemas.microsoft.com/office/drawing/2014/main" id="{0FBD82A4-E775-EAED-359B-DA6A5085E7B6}"/>
              </a:ext>
            </a:extLst>
          </p:cNvPr>
          <p:cNvPicPr>
            <a:picLocks noChangeAspect="1"/>
          </p:cNvPicPr>
          <p:nvPr/>
        </p:nvPicPr>
        <p:blipFill>
          <a:blip r:embed="rId2"/>
          <a:stretch>
            <a:fillRect/>
          </a:stretch>
        </p:blipFill>
        <p:spPr>
          <a:xfrm>
            <a:off x="6760029" y="1719263"/>
            <a:ext cx="4696932" cy="3798773"/>
          </a:xfrm>
          <a:prstGeom prst="rect">
            <a:avLst/>
          </a:prstGeom>
        </p:spPr>
      </p:pic>
    </p:spTree>
    <p:extLst>
      <p:ext uri="{BB962C8B-B14F-4D97-AF65-F5344CB8AC3E}">
        <p14:creationId xmlns:p14="http://schemas.microsoft.com/office/powerpoint/2010/main" val="399220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ED50-F176-D68B-1CC6-9DB9F6EE0464}"/>
              </a:ext>
            </a:extLst>
          </p:cNvPr>
          <p:cNvSpPr>
            <a:spLocks noGrp="1"/>
          </p:cNvSpPr>
          <p:nvPr>
            <p:ph type="title"/>
          </p:nvPr>
        </p:nvSpPr>
        <p:spPr/>
        <p:txBody>
          <a:bodyPr/>
          <a:lstStyle/>
          <a:p>
            <a:r>
              <a:rPr lang="en-US" dirty="0"/>
              <a:t>Selection Sort Algorithm</a:t>
            </a:r>
          </a:p>
        </p:txBody>
      </p:sp>
      <p:sp>
        <p:nvSpPr>
          <p:cNvPr id="3" name="Content Placeholder 2">
            <a:extLst>
              <a:ext uri="{FF2B5EF4-FFF2-40B4-BE49-F238E27FC236}">
                <a16:creationId xmlns:a16="http://schemas.microsoft.com/office/drawing/2014/main" id="{A2726D14-6B13-C924-E461-DF24C9DCB8D4}"/>
              </a:ext>
            </a:extLst>
          </p:cNvPr>
          <p:cNvSpPr>
            <a:spLocks noGrp="1"/>
          </p:cNvSpPr>
          <p:nvPr>
            <p:ph idx="1"/>
          </p:nvPr>
        </p:nvSpPr>
        <p:spPr/>
        <p:txBody>
          <a:bodyPr/>
          <a:lstStyle/>
          <a:p>
            <a:r>
              <a:rPr lang="en-US" sz="2200" dirty="0"/>
              <a:t>Selection sort is a sorting algorithm that selects the smallest element from an unsorted list in each iteration and places that element at the beginning of the unsorted list.</a:t>
            </a:r>
          </a:p>
          <a:p>
            <a:pPr marL="0" indent="0">
              <a:buNone/>
            </a:pPr>
            <a:r>
              <a:rPr lang="en-US" sz="2200" b="1" dirty="0"/>
              <a:t>Working of Selection Sort</a:t>
            </a:r>
          </a:p>
          <a:p>
            <a:r>
              <a:rPr lang="en-US" sz="2200" dirty="0"/>
              <a:t>Set the first element as minimum</a:t>
            </a:r>
          </a:p>
          <a:p>
            <a:r>
              <a:rPr lang="en-US" sz="2200" dirty="0"/>
              <a:t>Compare minimum with the second element. If the second element is smaller than minimum, assign the second element as minimum.</a:t>
            </a:r>
          </a:p>
          <a:p>
            <a:r>
              <a:rPr lang="en-US" sz="2200" dirty="0"/>
              <a:t>Compare minimum with the third element. Again, if the third element is smaller, then assign minimum to the third element otherwise do nothing. The process goes on until the last element.</a:t>
            </a:r>
          </a:p>
          <a:p>
            <a:r>
              <a:rPr lang="en-US" sz="2200" dirty="0"/>
              <a:t>After each iteration, minimum is placed in the front of the unsorted list.</a:t>
            </a:r>
          </a:p>
          <a:p>
            <a:r>
              <a:rPr lang="en-US" sz="2200" dirty="0"/>
              <a:t>For each iteration, indexing starts from the first unsorted element. Step 1 to 3 are repeated until all the elements are placed at their correct positions.</a:t>
            </a:r>
          </a:p>
          <a:p>
            <a:endParaRPr lang="en-US" sz="2200" dirty="0"/>
          </a:p>
        </p:txBody>
      </p:sp>
      <p:sp>
        <p:nvSpPr>
          <p:cNvPr id="4" name="Slide Number Placeholder 3">
            <a:extLst>
              <a:ext uri="{FF2B5EF4-FFF2-40B4-BE49-F238E27FC236}">
                <a16:creationId xmlns:a16="http://schemas.microsoft.com/office/drawing/2014/main" id="{4F162C3C-690D-7A1D-6923-89D12FC8CD35}"/>
              </a:ext>
            </a:extLst>
          </p:cNvPr>
          <p:cNvSpPr>
            <a:spLocks noGrp="1"/>
          </p:cNvSpPr>
          <p:nvPr>
            <p:ph type="sldNum" sz="quarter" idx="12"/>
          </p:nvPr>
        </p:nvSpPr>
        <p:spPr/>
        <p:txBody>
          <a:bodyPr/>
          <a:lstStyle/>
          <a:p>
            <a:fld id="{E879263C-DCCF-4CF1-80BD-0D8BE5195769}" type="slidenum">
              <a:rPr lang="en-US" smtClean="0"/>
              <a:t>8</a:t>
            </a:fld>
            <a:endParaRPr lang="en-US"/>
          </a:p>
        </p:txBody>
      </p:sp>
    </p:spTree>
    <p:extLst>
      <p:ext uri="{BB962C8B-B14F-4D97-AF65-F5344CB8AC3E}">
        <p14:creationId xmlns:p14="http://schemas.microsoft.com/office/powerpoint/2010/main" val="26316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455E-5290-FBD3-B207-8184123DB1F7}"/>
              </a:ext>
            </a:extLst>
          </p:cNvPr>
          <p:cNvSpPr>
            <a:spLocks noGrp="1"/>
          </p:cNvSpPr>
          <p:nvPr>
            <p:ph type="title"/>
          </p:nvPr>
        </p:nvSpPr>
        <p:spPr/>
        <p:txBody>
          <a:bodyPr/>
          <a:lstStyle/>
          <a:p>
            <a:r>
              <a:rPr lang="en-US" dirty="0"/>
              <a:t>Insertion Sort Algorithm</a:t>
            </a:r>
          </a:p>
        </p:txBody>
      </p:sp>
      <p:sp>
        <p:nvSpPr>
          <p:cNvPr id="3" name="Content Placeholder 2">
            <a:extLst>
              <a:ext uri="{FF2B5EF4-FFF2-40B4-BE49-F238E27FC236}">
                <a16:creationId xmlns:a16="http://schemas.microsoft.com/office/drawing/2014/main" id="{808B9B4F-CCA8-2897-A9F5-EB0EC25B6C69}"/>
              </a:ext>
            </a:extLst>
          </p:cNvPr>
          <p:cNvSpPr>
            <a:spLocks noGrp="1"/>
          </p:cNvSpPr>
          <p:nvPr>
            <p:ph idx="1"/>
          </p:nvPr>
        </p:nvSpPr>
        <p:spPr/>
        <p:txBody>
          <a:bodyPr/>
          <a:lstStyle/>
          <a:p>
            <a:r>
              <a:rPr lang="en-US" sz="2800" dirty="0"/>
              <a:t>Insertion sort is a sorting algorithm that places an unsorted element at its suitable place in each iteration.</a:t>
            </a:r>
          </a:p>
          <a:p>
            <a:r>
              <a:rPr lang="en-US" sz="2800" dirty="0"/>
              <a:t>Insertion sort works similarly as we sort cards in our hand in a card game.</a:t>
            </a:r>
          </a:p>
          <a:p>
            <a:r>
              <a:rPr lang="en-US" sz="2800" dirty="0"/>
              <a:t>We assume that the first card is already sorted then, we select an unsorted card. </a:t>
            </a:r>
          </a:p>
          <a:p>
            <a:r>
              <a:rPr lang="en-US" sz="2800" dirty="0"/>
              <a:t>If the unsorted card is greater than the card in hand, it is placed on the right otherwise, to the left. In the same way, other unsorted cards are taken and put in their right place.</a:t>
            </a:r>
          </a:p>
        </p:txBody>
      </p:sp>
      <p:sp>
        <p:nvSpPr>
          <p:cNvPr id="4" name="Slide Number Placeholder 3">
            <a:extLst>
              <a:ext uri="{FF2B5EF4-FFF2-40B4-BE49-F238E27FC236}">
                <a16:creationId xmlns:a16="http://schemas.microsoft.com/office/drawing/2014/main" id="{A79FB323-C4CB-0855-F4C8-FFE9646823C7}"/>
              </a:ext>
            </a:extLst>
          </p:cNvPr>
          <p:cNvSpPr>
            <a:spLocks noGrp="1"/>
          </p:cNvSpPr>
          <p:nvPr>
            <p:ph type="sldNum" sz="quarter" idx="12"/>
          </p:nvPr>
        </p:nvSpPr>
        <p:spPr/>
        <p:txBody>
          <a:bodyPr/>
          <a:lstStyle/>
          <a:p>
            <a:fld id="{E879263C-DCCF-4CF1-80BD-0D8BE5195769}" type="slidenum">
              <a:rPr lang="en-US" smtClean="0"/>
              <a:t>9</a:t>
            </a:fld>
            <a:endParaRPr lang="en-US"/>
          </a:p>
        </p:txBody>
      </p:sp>
    </p:spTree>
    <p:extLst>
      <p:ext uri="{BB962C8B-B14F-4D97-AF65-F5344CB8AC3E}">
        <p14:creationId xmlns:p14="http://schemas.microsoft.com/office/powerpoint/2010/main" val="1564982684"/>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77</TotalTime>
  <Words>1145</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Wingdings</vt:lpstr>
      <vt:lpstr>Learner Template</vt:lpstr>
      <vt:lpstr>Searching and Sorting Algorithms</vt:lpstr>
      <vt:lpstr>Searching and Sorting Algorithms</vt:lpstr>
      <vt:lpstr>Searching Algorithms</vt:lpstr>
      <vt:lpstr>Linear Search</vt:lpstr>
      <vt:lpstr>Binary Search</vt:lpstr>
      <vt:lpstr>Sorting Algorithms</vt:lpstr>
      <vt:lpstr>Bubble Sort Algorithm</vt:lpstr>
      <vt:lpstr>Selection Sort Algorithm</vt:lpstr>
      <vt:lpstr>Insertion Sort Algorithm</vt:lpstr>
      <vt:lpstr>Merge Sort Algorithm</vt:lpstr>
      <vt:lpstr>Quicksort Algorithm</vt:lpstr>
      <vt:lpstr>Greedy Algorithm</vt:lpstr>
      <vt:lpstr>Greedy Algorithm</vt:lpstr>
      <vt:lpstr>Greedy Algorithm</vt:lpstr>
      <vt:lpstr>Advantages of Greedy Approach</vt:lpstr>
      <vt:lpstr>Drawback of Greedy Approach</vt:lpstr>
      <vt:lpstr>Greedy Algorithm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and Sorting Algorithms</dc:title>
  <dc:creator>Jasdhir Singh</dc:creator>
  <cp:lastModifiedBy>Jasdhir Singh</cp:lastModifiedBy>
  <cp:revision>30</cp:revision>
  <dcterms:created xsi:type="dcterms:W3CDTF">2024-08-06T05:27:27Z</dcterms:created>
  <dcterms:modified xsi:type="dcterms:W3CDTF">2024-08-06T06:44:28Z</dcterms:modified>
</cp:coreProperties>
</file>