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58" r:id="rId4"/>
    <p:sldId id="259" r:id="rId5"/>
    <p:sldId id="260" r:id="rId6"/>
    <p:sldId id="261"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25" r:id="rId48"/>
    <p:sldId id="308"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F09CA-5A9F-4D9F-B8EB-DDE0A9A5BD8F}" type="datetimeFigureOut">
              <a:rPr lang="en-US" smtClean="0"/>
              <a:t>11/2/2022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3B68FA-3BC9-4C5D-8BE6-1DD337A22F32}" type="slidenum">
              <a:rPr lang="en-US" smtClean="0"/>
              <a:t>‹#›</a:t>
            </a:fld>
            <a:endParaRPr lang="en-US"/>
          </a:p>
        </p:txBody>
      </p:sp>
    </p:spTree>
    <p:extLst>
      <p:ext uri="{BB962C8B-B14F-4D97-AF65-F5344CB8AC3E}">
        <p14:creationId xmlns:p14="http://schemas.microsoft.com/office/powerpoint/2010/main" val="1604380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27EC5CB7-0588-4C1A-96BD-8468A5A344C7}" type="datetime1">
              <a:rPr lang="en-US" smtClean="0"/>
              <a:t>11/2/2022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ACA9C69A-D70C-430B-8534-040A5CEA9F5B}"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5264D12-AAF4-46B9-A6C0-CC79DE6F6F0A}"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11B3FB3-3DD4-4C66-91DC-6D4465B6BCDE}"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53528083-7085-4EDD-BD96-032522A0C195}" type="datetime1">
              <a:rPr lang="en-US" smtClean="0"/>
              <a:t>11/2/2022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ACA9C69A-D70C-430B-8534-040A5CEA9F5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4128B46-AE5D-4CC8-A77C-8BB7F734E7FE}"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9624CF1-0C29-4C19-9EAF-0FE93BC72962}"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547CCA3B-87D6-42EB-AE57-51C1170D7CF2}"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8C728373-1396-40BB-A7A8-4A0FBEED9288}" type="datetime1">
              <a:rPr lang="en-US" smtClean="0"/>
              <a:t>11/2/2022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41DEEBA-39CD-44D2-B808-5AEE6CEA3683}" type="datetime1">
              <a:rPr lang="en-US" smtClean="0"/>
              <a:t>11/2/2022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C457C82-8519-4476-87AF-043F1DE4DC98}" type="datetime1">
              <a:rPr lang="en-US" smtClean="0"/>
              <a:t>11/2/2022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D04BA19-682D-422B-AA26-A6A19592DA5F}"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9FD21E3-2489-458C-A234-DE272261B240}"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82FFFB8-9430-4705-B7B7-2A85E21CCBF0}" type="datetime1">
              <a:rPr lang="en-US" smtClean="0"/>
              <a:t>11/2/2022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ACA9C69A-D70C-430B-8534-040A5CEA9F5B}"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rest-api"/><Relationship Id="rId2" Type="http://schemas.openxmlformats.org/officeDocument/2006/relationships/hyperlink" Target="#docker-daemon"/><Relationship Id="rId1" Type="http://schemas.openxmlformats.org/officeDocument/2006/relationships/slideLayout" Target="../slideLayouts/slideLayout2.xml"/><Relationship Id="rId6" Type="http://schemas.openxmlformats.org/officeDocument/2006/relationships/hyperlink" Target="#docker-objects"/><Relationship Id="rId5" Type="http://schemas.openxmlformats.org/officeDocument/2006/relationships/hyperlink" Target="#docker-registries"/><Relationship Id="rId4" Type="http://schemas.openxmlformats.org/officeDocument/2006/relationships/hyperlink" Target="#docker-cli-command-line-interface-client"/></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develop/dev-best-practices/" TargetMode="External"/><Relationship Id="rId2" Type="http://schemas.openxmlformats.org/officeDocument/2006/relationships/hyperlink" Target="https://docs.docker.com/develop/develop-images/dockerfile_best-practic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Docker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76600"/>
            <a:ext cx="6553200" cy="1684641"/>
          </a:xfrm>
          <a:prstGeom prst="rect">
            <a:avLst/>
          </a:prstGeom>
        </p:spPr>
      </p:pic>
      <p:sp>
        <p:nvSpPr>
          <p:cNvPr id="3" name="Slide Number Placeholder 2"/>
          <p:cNvSpPr>
            <a:spLocks noGrp="1"/>
          </p:cNvSpPr>
          <p:nvPr>
            <p:ph type="sldNum" sz="quarter" idx="4"/>
          </p:nvPr>
        </p:nvSpPr>
        <p:spPr/>
        <p:txBody>
          <a:bodyPr/>
          <a:lstStyle/>
          <a:p>
            <a:fld id="{ACA9C69A-D70C-430B-8534-040A5CEA9F5B}" type="slidenum">
              <a:rPr lang="en-US" smtClean="0"/>
              <a:t>1</a:t>
            </a:fld>
            <a:endParaRPr lang="en-US"/>
          </a:p>
        </p:txBody>
      </p:sp>
    </p:spTree>
    <p:extLst>
      <p:ext uri="{BB962C8B-B14F-4D97-AF65-F5344CB8AC3E}">
        <p14:creationId xmlns:p14="http://schemas.microsoft.com/office/powerpoint/2010/main" val="4201377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Machines</a:t>
            </a:r>
          </a:p>
        </p:txBody>
      </p:sp>
      <p:sp>
        <p:nvSpPr>
          <p:cNvPr id="3" name="Content Placeholder 2"/>
          <p:cNvSpPr>
            <a:spLocks noGrp="1"/>
          </p:cNvSpPr>
          <p:nvPr>
            <p:ph idx="1"/>
          </p:nvPr>
        </p:nvSpPr>
        <p:spPr>
          <a:xfrm>
            <a:off x="457200" y="1719263"/>
            <a:ext cx="8458200" cy="4411662"/>
          </a:xfrm>
        </p:spPr>
        <p:txBody>
          <a:bodyPr/>
          <a:lstStyle/>
          <a:p>
            <a:r>
              <a:rPr lang="en-US" sz="2400" dirty="0"/>
              <a:t>Virtual Machines simulate a physical server so that multiple "servers" can run on a single machine.</a:t>
            </a:r>
          </a:p>
          <a:p>
            <a:r>
              <a:rPr lang="en-US" sz="2400" dirty="0"/>
              <a:t>They virtualize the entire supporting OS. </a:t>
            </a:r>
          </a:p>
          <a:p>
            <a:r>
              <a:rPr lang="en-US" sz="2400" dirty="0"/>
              <a:t>Thus, using virtual machines your host computer could be windows based and you could still run a Linux OS and an application on top of it.</a:t>
            </a:r>
          </a:p>
          <a:p>
            <a:r>
              <a:rPr lang="en-US" sz="2400" dirty="0"/>
              <a:t>Virtual machines are enabled by </a:t>
            </a:r>
            <a:r>
              <a:rPr lang="en-US" sz="2400" i="1" dirty="0"/>
              <a:t>hypervisors</a:t>
            </a:r>
            <a:r>
              <a:rPr lang="en-US" sz="2400" dirty="0"/>
              <a:t>, software that coordinates between multiple </a:t>
            </a:r>
            <a:r>
              <a:rPr lang="en-US" sz="2400" dirty="0" err="1"/>
              <a:t>vms</a:t>
            </a:r>
            <a:r>
              <a:rPr lang="en-US" sz="2400" dirty="0"/>
              <a:t> and interfaces with the underlying infrastructure. (Some hypervisors interact directly with the hardware, while others run on top of the underlying OS.)</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10</a:t>
            </a:fld>
            <a:endParaRPr lang="en-US"/>
          </a:p>
        </p:txBody>
      </p:sp>
    </p:spTree>
    <p:extLst>
      <p:ext uri="{BB962C8B-B14F-4D97-AF65-F5344CB8AC3E}">
        <p14:creationId xmlns:p14="http://schemas.microsoft.com/office/powerpoint/2010/main" val="263106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a:t>
            </a:r>
          </a:p>
        </p:txBody>
      </p:sp>
      <p:sp>
        <p:nvSpPr>
          <p:cNvPr id="3" name="Content Placeholder 2"/>
          <p:cNvSpPr>
            <a:spLocks noGrp="1"/>
          </p:cNvSpPr>
          <p:nvPr>
            <p:ph idx="1"/>
          </p:nvPr>
        </p:nvSpPr>
        <p:spPr/>
        <p:txBody>
          <a:bodyPr/>
          <a:lstStyle/>
          <a:p>
            <a:pPr marL="0" indent="0">
              <a:buNone/>
            </a:pPr>
            <a:r>
              <a:rPr lang="en-US" sz="2400" b="1" dirty="0"/>
              <a:t>Pros</a:t>
            </a:r>
          </a:p>
          <a:p>
            <a:r>
              <a:rPr lang="en-US" sz="2400" dirty="0"/>
              <a:t>near total isolation</a:t>
            </a:r>
          </a:p>
          <a:p>
            <a:r>
              <a:rPr lang="en-US" sz="2400" dirty="0"/>
              <a:t>Provides virtualization </a:t>
            </a:r>
          </a:p>
          <a:p>
            <a:pPr lvl="1"/>
            <a:r>
              <a:rPr lang="en-US" sz="2400" dirty="0"/>
              <a:t>virtualizing the entire OS</a:t>
            </a:r>
          </a:p>
          <a:p>
            <a:r>
              <a:rPr lang="en-US" sz="2400" dirty="0"/>
              <a:t>Ensures an application runs reliably regardless of Host</a:t>
            </a:r>
          </a:p>
          <a:p>
            <a:pPr marL="0" indent="0">
              <a:buNone/>
            </a:pPr>
            <a:r>
              <a:rPr lang="en-US" sz="2400" b="1" dirty="0"/>
              <a:t>Cons</a:t>
            </a:r>
          </a:p>
          <a:p>
            <a:r>
              <a:rPr lang="en-US" sz="2400" dirty="0"/>
              <a:t>considered "bulky", expensive in the context of resources</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11</a:t>
            </a:fld>
            <a:endParaRPr lang="en-US"/>
          </a:p>
        </p:txBody>
      </p:sp>
    </p:spTree>
    <p:extLst>
      <p:ext uri="{BB962C8B-B14F-4D97-AF65-F5344CB8AC3E}">
        <p14:creationId xmlns:p14="http://schemas.microsoft.com/office/powerpoint/2010/main" val="51629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p:txBody>
          <a:bodyPr/>
          <a:lstStyle/>
          <a:p>
            <a:r>
              <a:rPr lang="en-US" sz="2400" dirty="0"/>
              <a:t>Containers bundle together applications with their supporting libraries and dependencies, allowing them to run isolated from one another. However, containers still share the underlying OS kernel and are, therefore, much lighter weight than virtual machines.</a:t>
            </a:r>
          </a:p>
          <a:p>
            <a:r>
              <a:rPr lang="en-US" sz="2400" dirty="0"/>
              <a:t>Containers provide their processes a virtualized view of the underlying resources. Processes within a container only see a particular version of their environment and have limited access to resources- isolating them from the rest of the processes running on a given host.</a:t>
            </a:r>
          </a:p>
          <a:p>
            <a:r>
              <a:rPr lang="en-US" sz="2400" dirty="0"/>
              <a:t>Containerization is enabled by an engine running on the host i.e. the Docker Engine.</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12</a:t>
            </a:fld>
            <a:endParaRPr lang="en-US"/>
          </a:p>
        </p:txBody>
      </p:sp>
    </p:spTree>
    <p:extLst>
      <p:ext uri="{BB962C8B-B14F-4D97-AF65-F5344CB8AC3E}">
        <p14:creationId xmlns:p14="http://schemas.microsoft.com/office/powerpoint/2010/main" val="203535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p:txBody>
          <a:bodyPr/>
          <a:lstStyle/>
          <a:p>
            <a:pPr marL="0" indent="0">
              <a:buNone/>
            </a:pPr>
            <a:r>
              <a:rPr lang="en-US" sz="2400" b="1" dirty="0"/>
              <a:t>Pros</a:t>
            </a:r>
          </a:p>
          <a:p>
            <a:r>
              <a:rPr lang="en-US" sz="2400" dirty="0"/>
              <a:t>considered "light weight", because they don't require spinning up a whole guest OS</a:t>
            </a:r>
          </a:p>
          <a:p>
            <a:r>
              <a:rPr lang="en-US" sz="2400" dirty="0"/>
              <a:t>they can enable layers of isolation or partial isolation-- depending on how they are implemented</a:t>
            </a:r>
          </a:p>
          <a:p>
            <a:r>
              <a:rPr lang="en-US" sz="2400" dirty="0"/>
              <a:t>provide a virtualized view of certain resources.</a:t>
            </a:r>
          </a:p>
          <a:p>
            <a:r>
              <a:rPr lang="en-US" sz="2400" dirty="0"/>
              <a:t>Package an application in an isolated environment</a:t>
            </a:r>
          </a:p>
          <a:p>
            <a:r>
              <a:rPr lang="en-US" sz="2400" dirty="0"/>
              <a:t>Ensure an application runs reliably regardless of Host</a:t>
            </a:r>
          </a:p>
          <a:p>
            <a:pPr marL="0" indent="0">
              <a:buNone/>
            </a:pPr>
            <a:r>
              <a:rPr lang="en-US" sz="2400" b="1" dirty="0"/>
              <a:t>Cons</a:t>
            </a:r>
          </a:p>
          <a:p>
            <a:r>
              <a:rPr lang="en-US" sz="2400" dirty="0"/>
              <a:t>having layers of isolation </a:t>
            </a:r>
          </a:p>
          <a:p>
            <a:pPr lvl="1"/>
            <a:r>
              <a:rPr lang="en-US" sz="2400" dirty="0"/>
              <a:t>if you have need of very strict and complete isolation the ability to have layers can be a con</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13</a:t>
            </a:fld>
            <a:endParaRPr lang="en-US"/>
          </a:p>
        </p:txBody>
      </p:sp>
    </p:spTree>
    <p:extLst>
      <p:ext uri="{BB962C8B-B14F-4D97-AF65-F5344CB8AC3E}">
        <p14:creationId xmlns:p14="http://schemas.microsoft.com/office/powerpoint/2010/main" val="99334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sp>
        <p:nvSpPr>
          <p:cNvPr id="3" name="Content Placeholder 2"/>
          <p:cNvSpPr>
            <a:spLocks noGrp="1"/>
          </p:cNvSpPr>
          <p:nvPr>
            <p:ph idx="1"/>
          </p:nvPr>
        </p:nvSpPr>
        <p:spPr/>
        <p:txBody>
          <a:bodyPr/>
          <a:lstStyle/>
          <a:p>
            <a:r>
              <a:rPr lang="en-US" sz="2200" dirty="0"/>
              <a:t>Docker adheres to a Client-Server Architecture. The client allows you to run commands and interact with the </a:t>
            </a:r>
            <a:r>
              <a:rPr lang="en-US" sz="2200" dirty="0" err="1"/>
              <a:t>docker</a:t>
            </a:r>
            <a:r>
              <a:rPr lang="en-US" sz="2200" dirty="0"/>
              <a:t> objects managed by the </a:t>
            </a:r>
            <a:r>
              <a:rPr lang="en-US" sz="2200" dirty="0" err="1"/>
              <a:t>docker</a:t>
            </a:r>
            <a:r>
              <a:rPr lang="en-US" sz="2200" dirty="0"/>
              <a:t> daemon, which is in effect the server.</a:t>
            </a:r>
          </a:p>
          <a:p>
            <a:r>
              <a:rPr lang="en-US" sz="2200" dirty="0"/>
              <a:t>This architecture, consequently, translates into these </a:t>
            </a:r>
            <a:r>
              <a:rPr lang="en-US" sz="2200" i="1" dirty="0"/>
              <a:t>primary</a:t>
            </a:r>
            <a:r>
              <a:rPr lang="en-US" sz="2200" dirty="0"/>
              <a:t> components that allow you to run and interact with </a:t>
            </a:r>
            <a:r>
              <a:rPr lang="en-US" sz="2200" dirty="0" err="1"/>
              <a:t>Dockerized</a:t>
            </a:r>
            <a:r>
              <a:rPr lang="en-US" sz="2200" dirty="0"/>
              <a:t> applications (applications that have been packaged up and run in Docker containers.)</a:t>
            </a:r>
          </a:p>
          <a:p>
            <a:r>
              <a:rPr lang="en-US" sz="2200" dirty="0">
                <a:hlinkClick r:id="rId2" action="ppaction://hlinkfile"/>
              </a:rPr>
              <a:t>Docker Daemon</a:t>
            </a:r>
            <a:endParaRPr lang="en-US" sz="2200" dirty="0"/>
          </a:p>
          <a:p>
            <a:r>
              <a:rPr lang="en-US" sz="2200" dirty="0">
                <a:hlinkClick r:id="rId3" action="ppaction://hlinkfile"/>
              </a:rPr>
              <a:t>Rest API</a:t>
            </a:r>
            <a:endParaRPr lang="en-US" sz="2200" dirty="0"/>
          </a:p>
          <a:p>
            <a:r>
              <a:rPr lang="en-US" sz="2200" dirty="0">
                <a:hlinkClick r:id="rId4" action="ppaction://hlinkfile"/>
              </a:rPr>
              <a:t>Docker CLI client</a:t>
            </a:r>
            <a:endParaRPr lang="en-US" sz="2200" dirty="0"/>
          </a:p>
          <a:p>
            <a:r>
              <a:rPr lang="en-US" sz="2200" dirty="0">
                <a:hlinkClick r:id="rId5" action="ppaction://hlinkfile"/>
              </a:rPr>
              <a:t>Docker Registries</a:t>
            </a:r>
            <a:endParaRPr lang="en-US" sz="2200" dirty="0"/>
          </a:p>
          <a:p>
            <a:r>
              <a:rPr lang="en-US" sz="2200" dirty="0">
                <a:hlinkClick r:id="rId6" action="ppaction://hlinkfile"/>
              </a:rPr>
              <a:t>Docker objects</a:t>
            </a:r>
            <a:endParaRPr lang="en-US" sz="2200" dirty="0"/>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14</a:t>
            </a:fld>
            <a:endParaRPr lang="en-US"/>
          </a:p>
        </p:txBody>
      </p:sp>
    </p:spTree>
    <p:extLst>
      <p:ext uri="{BB962C8B-B14F-4D97-AF65-F5344CB8AC3E}">
        <p14:creationId xmlns:p14="http://schemas.microsoft.com/office/powerpoint/2010/main" val="122225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761" y="1719263"/>
            <a:ext cx="8136478" cy="4411662"/>
          </a:xfrm>
        </p:spPr>
      </p:pic>
      <p:sp>
        <p:nvSpPr>
          <p:cNvPr id="3" name="Slide Number Placeholder 2"/>
          <p:cNvSpPr>
            <a:spLocks noGrp="1"/>
          </p:cNvSpPr>
          <p:nvPr>
            <p:ph type="sldNum" sz="quarter" idx="12"/>
          </p:nvPr>
        </p:nvSpPr>
        <p:spPr/>
        <p:txBody>
          <a:bodyPr/>
          <a:lstStyle/>
          <a:p>
            <a:fld id="{ACA9C69A-D70C-430B-8534-040A5CEA9F5B}" type="slidenum">
              <a:rPr lang="en-US" smtClean="0"/>
              <a:t>15</a:t>
            </a:fld>
            <a:endParaRPr lang="en-US"/>
          </a:p>
        </p:txBody>
      </p:sp>
    </p:spTree>
    <p:extLst>
      <p:ext uri="{BB962C8B-B14F-4D97-AF65-F5344CB8AC3E}">
        <p14:creationId xmlns:p14="http://schemas.microsoft.com/office/powerpoint/2010/main" val="11887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sp>
        <p:nvSpPr>
          <p:cNvPr id="3" name="Content Placeholder 2"/>
          <p:cNvSpPr>
            <a:spLocks noGrp="1"/>
          </p:cNvSpPr>
          <p:nvPr>
            <p:ph idx="1"/>
          </p:nvPr>
        </p:nvSpPr>
        <p:spPr/>
        <p:txBody>
          <a:bodyPr/>
          <a:lstStyle/>
          <a:p>
            <a:r>
              <a:rPr lang="en-US" sz="2400" dirty="0"/>
              <a:t>As you can see from the diagram the </a:t>
            </a:r>
            <a:r>
              <a:rPr lang="en-US" sz="2400" i="1" dirty="0"/>
              <a:t>client</a:t>
            </a:r>
            <a:r>
              <a:rPr lang="en-US" sz="2400" dirty="0"/>
              <a:t> includes the commands that manage docker containers and images.</a:t>
            </a:r>
          </a:p>
          <a:p>
            <a:r>
              <a:rPr lang="en-US" sz="2400" dirty="0"/>
              <a:t> The </a:t>
            </a:r>
            <a:r>
              <a:rPr lang="en-US" sz="2400" i="1" dirty="0"/>
              <a:t>docker host</a:t>
            </a:r>
            <a:r>
              <a:rPr lang="en-US" sz="2400" dirty="0"/>
              <a:t> is the computer on which the </a:t>
            </a:r>
            <a:r>
              <a:rPr lang="en-US" sz="2400" i="1" dirty="0"/>
              <a:t>docker daemon</a:t>
            </a:r>
            <a:r>
              <a:rPr lang="en-US" sz="2400" dirty="0"/>
              <a:t> runs, and the </a:t>
            </a:r>
            <a:r>
              <a:rPr lang="en-US" sz="2400" i="1" dirty="0"/>
              <a:t>docker daemon</a:t>
            </a:r>
            <a:r>
              <a:rPr lang="en-US" sz="2400" dirty="0"/>
              <a:t> is responsible for managing the </a:t>
            </a:r>
            <a:r>
              <a:rPr lang="en-US" sz="2400" i="1" dirty="0"/>
              <a:t>docker objects</a:t>
            </a:r>
            <a:r>
              <a:rPr lang="en-US" sz="2400" dirty="0"/>
              <a:t> i.e. containers and images. </a:t>
            </a:r>
          </a:p>
          <a:p>
            <a:r>
              <a:rPr lang="en-US" sz="2400" dirty="0"/>
              <a:t>The </a:t>
            </a:r>
            <a:r>
              <a:rPr lang="en-US" sz="2400" i="1" dirty="0"/>
              <a:t>registry</a:t>
            </a:r>
            <a:r>
              <a:rPr lang="en-US" sz="2400" dirty="0"/>
              <a:t> is an additional/optional component that provides a centralized place to share docker images. </a:t>
            </a:r>
          </a:p>
          <a:p>
            <a:r>
              <a:rPr lang="en-US" sz="2400" dirty="0"/>
              <a:t>Finally, while the </a:t>
            </a:r>
            <a:r>
              <a:rPr lang="en-US" sz="2400" i="1" dirty="0"/>
              <a:t>REST API</a:t>
            </a:r>
            <a:r>
              <a:rPr lang="en-US" sz="2400" dirty="0"/>
              <a:t> is not labeled in the diagram it's effectively the lines connecting the </a:t>
            </a:r>
            <a:r>
              <a:rPr lang="en-US" sz="2400" i="1" dirty="0"/>
              <a:t>client</a:t>
            </a:r>
            <a:r>
              <a:rPr lang="en-US" sz="2400" dirty="0"/>
              <a:t> and </a:t>
            </a:r>
            <a:r>
              <a:rPr lang="en-US" sz="2400" i="1" dirty="0"/>
              <a:t>docker daemon</a:t>
            </a:r>
            <a:r>
              <a:rPr lang="en-US" sz="2400" dirty="0"/>
              <a:t>.</a:t>
            </a:r>
          </a:p>
        </p:txBody>
      </p:sp>
      <p:sp>
        <p:nvSpPr>
          <p:cNvPr id="4" name="Slide Number Placeholder 3"/>
          <p:cNvSpPr>
            <a:spLocks noGrp="1"/>
          </p:cNvSpPr>
          <p:nvPr>
            <p:ph type="sldNum" sz="quarter" idx="12"/>
          </p:nvPr>
        </p:nvSpPr>
        <p:spPr/>
        <p:txBody>
          <a:bodyPr/>
          <a:lstStyle/>
          <a:p>
            <a:fld id="{ACA9C69A-D70C-430B-8534-040A5CEA9F5B}" type="slidenum">
              <a:rPr lang="en-US" smtClean="0"/>
              <a:t>16</a:t>
            </a:fld>
            <a:endParaRPr lang="en-US"/>
          </a:p>
        </p:txBody>
      </p:sp>
    </p:spTree>
    <p:extLst>
      <p:ext uri="{BB962C8B-B14F-4D97-AF65-F5344CB8AC3E}">
        <p14:creationId xmlns:p14="http://schemas.microsoft.com/office/powerpoint/2010/main" val="417557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CLI (Command Line Interface) client</a:t>
            </a:r>
          </a:p>
        </p:txBody>
      </p:sp>
      <p:sp>
        <p:nvSpPr>
          <p:cNvPr id="3" name="Content Placeholder 2"/>
          <p:cNvSpPr>
            <a:spLocks noGrp="1"/>
          </p:cNvSpPr>
          <p:nvPr>
            <p:ph idx="1"/>
          </p:nvPr>
        </p:nvSpPr>
        <p:spPr/>
        <p:txBody>
          <a:bodyPr/>
          <a:lstStyle/>
          <a:p>
            <a:r>
              <a:rPr lang="en-US" dirty="0"/>
              <a:t>The command line interface is what Docker developers typically use for interactions with the Docker daemon.</a:t>
            </a:r>
          </a:p>
          <a:p>
            <a:r>
              <a:rPr lang="en-US" dirty="0"/>
              <a:t>It's prefaced by the </a:t>
            </a:r>
            <a:r>
              <a:rPr lang="en-US" dirty="0" err="1"/>
              <a:t>docker</a:t>
            </a:r>
            <a:r>
              <a:rPr lang="en-US" dirty="0"/>
              <a:t> command.</a:t>
            </a:r>
          </a:p>
          <a:p>
            <a:r>
              <a:rPr lang="en-US" dirty="0"/>
              <a:t>The CLI client may be on the same host machine as the Docker daemon with which it communicates, but it doesn't have to be.</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17</a:t>
            </a:fld>
            <a:endParaRPr lang="en-US"/>
          </a:p>
        </p:txBody>
      </p:sp>
    </p:spTree>
    <p:extLst>
      <p:ext uri="{BB962C8B-B14F-4D97-AF65-F5344CB8AC3E}">
        <p14:creationId xmlns:p14="http://schemas.microsoft.com/office/powerpoint/2010/main" val="209187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Daemon </a:t>
            </a:r>
          </a:p>
        </p:txBody>
      </p:sp>
      <p:sp>
        <p:nvSpPr>
          <p:cNvPr id="3" name="Content Placeholder 2"/>
          <p:cNvSpPr>
            <a:spLocks noGrp="1"/>
          </p:cNvSpPr>
          <p:nvPr>
            <p:ph idx="1"/>
          </p:nvPr>
        </p:nvSpPr>
        <p:spPr/>
        <p:txBody>
          <a:bodyPr/>
          <a:lstStyle/>
          <a:p>
            <a:r>
              <a:rPr lang="en-US" dirty="0"/>
              <a:t>The docker daemon is the long running process on the docker host that does all the heavy lifting of managing Docker objects- containers, images, etc. </a:t>
            </a:r>
          </a:p>
          <a:p>
            <a:r>
              <a:rPr lang="en-US" dirty="0"/>
              <a:t>The docker daemon is at the core of running </a:t>
            </a:r>
            <a:r>
              <a:rPr lang="en-US" dirty="0" err="1"/>
              <a:t>dockerized</a:t>
            </a:r>
            <a:r>
              <a:rPr lang="en-US" dirty="0"/>
              <a:t> applications.</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18</a:t>
            </a:fld>
            <a:endParaRPr lang="en-US"/>
          </a:p>
        </p:txBody>
      </p:sp>
    </p:spTree>
    <p:extLst>
      <p:ext uri="{BB962C8B-B14F-4D97-AF65-F5344CB8AC3E}">
        <p14:creationId xmlns:p14="http://schemas.microsoft.com/office/powerpoint/2010/main" val="401179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p:txBody>
          <a:bodyPr/>
          <a:lstStyle/>
          <a:p>
            <a:r>
              <a:rPr lang="en-US" dirty="0"/>
              <a:t>These are the underlying commands used by the CLI and other applications to interact with the Docker Daemon.</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19</a:t>
            </a:fld>
            <a:endParaRPr lang="en-US"/>
          </a:p>
        </p:txBody>
      </p:sp>
    </p:spTree>
    <p:extLst>
      <p:ext uri="{BB962C8B-B14F-4D97-AF65-F5344CB8AC3E}">
        <p14:creationId xmlns:p14="http://schemas.microsoft.com/office/powerpoint/2010/main" val="132965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p:txBody>
          <a:bodyPr/>
          <a:lstStyle/>
          <a:p>
            <a:r>
              <a:rPr lang="en-US" i="1" dirty="0"/>
              <a:t>an open-source project that automates the deployment of software applications inside </a:t>
            </a:r>
            <a:r>
              <a:rPr lang="en-US" b="1" i="1" dirty="0"/>
              <a:t>containers</a:t>
            </a:r>
            <a:r>
              <a:rPr lang="en-US" i="1" dirty="0"/>
              <a:t> by providing an additional layer of abstraction and automation of </a:t>
            </a:r>
            <a:br>
              <a:rPr lang="en-US" i="1" dirty="0"/>
            </a:br>
            <a:r>
              <a:rPr lang="en-US" b="1" i="1" dirty="0"/>
              <a:t>OS-level virtualization</a:t>
            </a:r>
            <a:r>
              <a:rPr lang="en-US" i="1" dirty="0"/>
              <a:t> on Linux.</a:t>
            </a:r>
          </a:p>
          <a:p>
            <a:r>
              <a:rPr lang="en-US" dirty="0"/>
              <a:t>Docker is a tool that allows developers, </a:t>
            </a:r>
            <a:br>
              <a:rPr lang="en-US" dirty="0"/>
            </a:br>
            <a:r>
              <a:rPr lang="en-US" dirty="0"/>
              <a:t>sys-admins etc. to easily deploy their applications in a sandbox (called </a:t>
            </a:r>
            <a:r>
              <a:rPr lang="en-US" i="1" dirty="0"/>
              <a:t>containers</a:t>
            </a:r>
            <a:r>
              <a:rPr lang="en-US" dirty="0"/>
              <a:t>) to run on the host operating system i.e. Linux. </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2</a:t>
            </a:fld>
            <a:endParaRPr lang="en-US"/>
          </a:p>
        </p:txBody>
      </p:sp>
    </p:spTree>
    <p:extLst>
      <p:ext uri="{BB962C8B-B14F-4D97-AF65-F5344CB8AC3E}">
        <p14:creationId xmlns:p14="http://schemas.microsoft.com/office/powerpoint/2010/main" val="193965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registries</a:t>
            </a:r>
          </a:p>
        </p:txBody>
      </p:sp>
      <p:sp>
        <p:nvSpPr>
          <p:cNvPr id="3" name="Content Placeholder 2"/>
          <p:cNvSpPr>
            <a:spLocks noGrp="1"/>
          </p:cNvSpPr>
          <p:nvPr>
            <p:ph idx="1"/>
          </p:nvPr>
        </p:nvSpPr>
        <p:spPr/>
        <p:txBody>
          <a:bodyPr/>
          <a:lstStyle/>
          <a:p>
            <a:r>
              <a:rPr lang="en-US" dirty="0"/>
              <a:t>Docker registries provide a centralized place to store images, allowing you to easily share images between docker hosts. </a:t>
            </a:r>
          </a:p>
          <a:p>
            <a:r>
              <a:rPr lang="en-US" dirty="0"/>
              <a:t>The Docker Hub is a public registry managed by Docker that docker hosts can pull images from and push images to by default.</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20</a:t>
            </a:fld>
            <a:endParaRPr lang="en-US"/>
          </a:p>
        </p:txBody>
      </p:sp>
    </p:spTree>
    <p:extLst>
      <p:ext uri="{BB962C8B-B14F-4D97-AF65-F5344CB8AC3E}">
        <p14:creationId xmlns:p14="http://schemas.microsoft.com/office/powerpoint/2010/main" val="20815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objects</a:t>
            </a:r>
          </a:p>
        </p:txBody>
      </p:sp>
      <p:sp>
        <p:nvSpPr>
          <p:cNvPr id="3" name="Content Placeholder 2"/>
          <p:cNvSpPr>
            <a:spLocks noGrp="1"/>
          </p:cNvSpPr>
          <p:nvPr>
            <p:ph idx="1"/>
          </p:nvPr>
        </p:nvSpPr>
        <p:spPr/>
        <p:txBody>
          <a:bodyPr/>
          <a:lstStyle/>
          <a:p>
            <a:r>
              <a:rPr lang="en-US" dirty="0"/>
              <a:t>Docker objects are the building blocks that are managed by the docker daemon. </a:t>
            </a:r>
          </a:p>
          <a:p>
            <a:r>
              <a:rPr lang="en-US" dirty="0"/>
              <a:t>The most fundamental docker objects are images and containers. </a:t>
            </a:r>
          </a:p>
          <a:p>
            <a:r>
              <a:rPr lang="en-US" dirty="0"/>
              <a:t>Images are the templates that outline all dependencies for a particular container and it's primary process. </a:t>
            </a:r>
          </a:p>
          <a:p>
            <a:r>
              <a:rPr lang="en-US" dirty="0"/>
              <a:t>Meanwhile the container is the runnable instance of a set of processes and their dependencies.</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21</a:t>
            </a:fld>
            <a:endParaRPr lang="en-US"/>
          </a:p>
        </p:txBody>
      </p:sp>
    </p:spTree>
    <p:extLst>
      <p:ext uri="{BB962C8B-B14F-4D97-AF65-F5344CB8AC3E}">
        <p14:creationId xmlns:p14="http://schemas.microsoft.com/office/powerpoint/2010/main" val="119811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Flow</a:t>
            </a:r>
          </a:p>
        </p:txBody>
      </p:sp>
      <p:sp>
        <p:nvSpPr>
          <p:cNvPr id="3" name="Content Placeholder 2"/>
          <p:cNvSpPr>
            <a:spLocks noGrp="1"/>
          </p:cNvSpPr>
          <p:nvPr>
            <p:ph idx="1"/>
          </p:nvPr>
        </p:nvSpPr>
        <p:spPr/>
        <p:txBody>
          <a:bodyPr/>
          <a:lstStyle/>
          <a:p>
            <a:r>
              <a:rPr lang="en-US" sz="2000" dirty="0"/>
              <a:t>Using CLI commands (in your command line, Terminal, Command Prompt etc.) such as </a:t>
            </a:r>
            <a:r>
              <a:rPr lang="en-US" sz="2000" dirty="0" err="1"/>
              <a:t>docker</a:t>
            </a:r>
            <a:r>
              <a:rPr lang="en-US" sz="2000" dirty="0"/>
              <a:t> build ... or </a:t>
            </a:r>
            <a:r>
              <a:rPr lang="en-US" sz="2000" dirty="0" err="1"/>
              <a:t>docker</a:t>
            </a:r>
            <a:r>
              <a:rPr lang="en-US" sz="2000" dirty="0"/>
              <a:t> pull ..., acquire an image. This image lays out everything needed to create and run a container.</a:t>
            </a:r>
          </a:p>
          <a:p>
            <a:r>
              <a:rPr lang="en-US" sz="2000" dirty="0"/>
              <a:t>Behind the scenes the Docker daemon either pulls your image from a registry(repository of images) or it creates the image. (Depending on the command you gave.)</a:t>
            </a:r>
          </a:p>
          <a:p>
            <a:r>
              <a:rPr lang="en-US" sz="2000" dirty="0"/>
              <a:t>Then you use the CLI again with a command such as </a:t>
            </a:r>
            <a:r>
              <a:rPr lang="en-US" sz="2000" dirty="0" err="1"/>
              <a:t>docker</a:t>
            </a:r>
            <a:r>
              <a:rPr lang="en-US" sz="2000" dirty="0"/>
              <a:t> run .... (Note if you don't already have the image you were trying to run then the command will include that first step of pulling the image implicitly.) If you didn't already do this during the installation process, try the following command.</a:t>
            </a:r>
            <a:br>
              <a:rPr lang="en-US" sz="2000" dirty="0"/>
            </a:br>
            <a:r>
              <a:rPr lang="en-US" sz="2000" b="1" dirty="0" err="1"/>
              <a:t>docker</a:t>
            </a:r>
            <a:r>
              <a:rPr lang="en-US" sz="2000" b="1" dirty="0"/>
              <a:t> run hello-world </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ACA9C69A-D70C-430B-8534-040A5CEA9F5B}" type="slidenum">
              <a:rPr lang="en-US" smtClean="0"/>
              <a:t>22</a:t>
            </a:fld>
            <a:endParaRPr lang="en-US"/>
          </a:p>
        </p:txBody>
      </p:sp>
    </p:spTree>
    <p:extLst>
      <p:ext uri="{BB962C8B-B14F-4D97-AF65-F5344CB8AC3E}">
        <p14:creationId xmlns:p14="http://schemas.microsoft.com/office/powerpoint/2010/main" val="336639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Flow</a:t>
            </a:r>
          </a:p>
        </p:txBody>
      </p:sp>
      <p:sp>
        <p:nvSpPr>
          <p:cNvPr id="3" name="Content Placeholder 2"/>
          <p:cNvSpPr>
            <a:spLocks noGrp="1"/>
          </p:cNvSpPr>
          <p:nvPr>
            <p:ph idx="1"/>
          </p:nvPr>
        </p:nvSpPr>
        <p:spPr/>
        <p:txBody>
          <a:bodyPr/>
          <a:lstStyle/>
          <a:p>
            <a:r>
              <a:rPr lang="en-US" sz="2000" dirty="0"/>
              <a:t>Thus, the CLI once again instructs the daemon. This time it tells the daemon to spin up a container from the image. </a:t>
            </a:r>
          </a:p>
          <a:p>
            <a:pPr lvl="1"/>
            <a:r>
              <a:rPr lang="en-US" sz="2000" dirty="0"/>
              <a:t>The application or set of processes in the container are tied to its life cycle and have started with its instantiation.</a:t>
            </a:r>
          </a:p>
          <a:p>
            <a:r>
              <a:rPr lang="en-US" sz="2000" dirty="0"/>
              <a:t>Finally, it's just a matter of using additional CLI commands to manage the now running container, unless the primary process of the container has already finished. In that case the container will exit on it's own.</a:t>
            </a:r>
          </a:p>
        </p:txBody>
      </p:sp>
      <p:sp>
        <p:nvSpPr>
          <p:cNvPr id="4" name="Slide Number Placeholder 3"/>
          <p:cNvSpPr>
            <a:spLocks noGrp="1"/>
          </p:cNvSpPr>
          <p:nvPr>
            <p:ph type="sldNum" sz="quarter" idx="12"/>
          </p:nvPr>
        </p:nvSpPr>
        <p:spPr/>
        <p:txBody>
          <a:bodyPr/>
          <a:lstStyle/>
          <a:p>
            <a:fld id="{ACA9C69A-D70C-430B-8534-040A5CEA9F5B}" type="slidenum">
              <a:rPr lang="en-US" smtClean="0"/>
              <a:t>23</a:t>
            </a:fld>
            <a:endParaRPr lang="en-US"/>
          </a:p>
        </p:txBody>
      </p:sp>
    </p:spTree>
    <p:extLst>
      <p:ext uri="{BB962C8B-B14F-4D97-AF65-F5344CB8AC3E}">
        <p14:creationId xmlns:p14="http://schemas.microsoft.com/office/powerpoint/2010/main" val="382832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Daemon</a:t>
            </a:r>
          </a:p>
        </p:txBody>
      </p:sp>
      <p:sp>
        <p:nvSpPr>
          <p:cNvPr id="3" name="Content Placeholder 2"/>
          <p:cNvSpPr>
            <a:spLocks noGrp="1"/>
          </p:cNvSpPr>
          <p:nvPr>
            <p:ph idx="1"/>
          </p:nvPr>
        </p:nvSpPr>
        <p:spPr/>
        <p:txBody>
          <a:bodyPr/>
          <a:lstStyle/>
          <a:p>
            <a:r>
              <a:rPr lang="en-US" sz="2400" dirty="0"/>
              <a:t>Long running process that is responsible for managing Docker objects.</a:t>
            </a:r>
          </a:p>
          <a:p>
            <a:r>
              <a:rPr lang="en-US" sz="2400" dirty="0" err="1"/>
              <a:t>dockerd</a:t>
            </a:r>
            <a:r>
              <a:rPr lang="en-US" sz="2400" dirty="0"/>
              <a:t> command allows you to run and configure the </a:t>
            </a:r>
            <a:r>
              <a:rPr lang="en-US" sz="2400" dirty="0" err="1"/>
              <a:t>docker</a:t>
            </a:r>
            <a:r>
              <a:rPr lang="en-US" sz="2400" dirty="0"/>
              <a:t> daemon (working with flags and </a:t>
            </a:r>
            <a:r>
              <a:rPr lang="en-US" sz="2400" dirty="0" err="1"/>
              <a:t>config</a:t>
            </a:r>
            <a:r>
              <a:rPr lang="en-US" sz="2400" dirty="0"/>
              <a:t> files)</a:t>
            </a:r>
          </a:p>
          <a:p>
            <a:r>
              <a:rPr lang="en-US" sz="2400" dirty="0"/>
              <a:t>Listens for calls from the exposed REST API to manage </a:t>
            </a:r>
            <a:r>
              <a:rPr lang="en-US" sz="2400" i="1" dirty="0"/>
              <a:t>containers</a:t>
            </a:r>
            <a:r>
              <a:rPr lang="en-US" sz="2400" dirty="0"/>
              <a:t>, </a:t>
            </a:r>
            <a:r>
              <a:rPr lang="en-US" sz="2400" i="1" dirty="0"/>
              <a:t>images</a:t>
            </a:r>
            <a:r>
              <a:rPr lang="en-US" sz="2400" dirty="0"/>
              <a:t>, </a:t>
            </a:r>
            <a:r>
              <a:rPr lang="en-US" sz="2400" i="1" dirty="0"/>
              <a:t>volumes</a:t>
            </a:r>
            <a:r>
              <a:rPr lang="en-US" sz="2400" dirty="0"/>
              <a:t> etc.</a:t>
            </a:r>
          </a:p>
          <a:p>
            <a:r>
              <a:rPr lang="en-US" sz="2400" dirty="0"/>
              <a:t>Can communicate w/other Docker daemons -- in the case of Docker Services -- can be used to set up a </a:t>
            </a:r>
            <a:r>
              <a:rPr lang="en-US" sz="2400" i="1" dirty="0"/>
              <a:t>swarm</a:t>
            </a:r>
            <a:r>
              <a:rPr lang="en-US" sz="2400" dirty="0"/>
              <a:t>. (A </a:t>
            </a:r>
            <a:r>
              <a:rPr lang="en-US" sz="2400" i="1" dirty="0"/>
              <a:t>swarm</a:t>
            </a:r>
            <a:r>
              <a:rPr lang="en-US" sz="2400" dirty="0"/>
              <a:t> allows you to set up multiple </a:t>
            </a:r>
            <a:r>
              <a:rPr lang="en-US" sz="2400" dirty="0" err="1"/>
              <a:t>docker</a:t>
            </a:r>
            <a:r>
              <a:rPr lang="en-US" sz="2400" dirty="0"/>
              <a:t> daemons the behave like a cluster.)</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24</a:t>
            </a:fld>
            <a:endParaRPr lang="en-US"/>
          </a:p>
        </p:txBody>
      </p:sp>
    </p:spTree>
    <p:extLst>
      <p:ext uri="{BB962C8B-B14F-4D97-AF65-F5344CB8AC3E}">
        <p14:creationId xmlns:p14="http://schemas.microsoft.com/office/powerpoint/2010/main" val="3618195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Images</a:t>
            </a:r>
          </a:p>
        </p:txBody>
      </p:sp>
      <p:sp>
        <p:nvSpPr>
          <p:cNvPr id="3" name="Content Placeholder 2"/>
          <p:cNvSpPr>
            <a:spLocks noGrp="1"/>
          </p:cNvSpPr>
          <p:nvPr>
            <p:ph idx="1"/>
          </p:nvPr>
        </p:nvSpPr>
        <p:spPr/>
        <p:txBody>
          <a:bodyPr/>
          <a:lstStyle/>
          <a:p>
            <a:r>
              <a:rPr lang="en-US" sz="2400" dirty="0"/>
              <a:t>Blueprint for a container</a:t>
            </a:r>
          </a:p>
          <a:p>
            <a:r>
              <a:rPr lang="en-US" sz="2400" dirty="0"/>
              <a:t>Images form a kind of hierarchy. </a:t>
            </a:r>
          </a:p>
          <a:p>
            <a:r>
              <a:rPr lang="en-US" sz="2400" dirty="0"/>
              <a:t>One image will be "From" another with added info, dependencies, commands, applications, etc. </a:t>
            </a:r>
          </a:p>
          <a:p>
            <a:r>
              <a:rPr lang="en-US" sz="2400" dirty="0"/>
              <a:t>The added info and command each form a new layer on the image. </a:t>
            </a:r>
          </a:p>
          <a:p>
            <a:r>
              <a:rPr lang="en-US" sz="2400" dirty="0"/>
              <a:t>With each of these layers being indicated in a the </a:t>
            </a:r>
            <a:r>
              <a:rPr lang="en-US" sz="2400" dirty="0" err="1"/>
              <a:t>Dockerfile</a:t>
            </a:r>
            <a:r>
              <a:rPr lang="en-US" sz="2400" dirty="0"/>
              <a:t> that defines what's needed for the image.</a:t>
            </a:r>
          </a:p>
          <a:p>
            <a:r>
              <a:rPr lang="en-US" sz="2400" dirty="0"/>
              <a:t>Images are named and tagged with the version. </a:t>
            </a:r>
          </a:p>
          <a:p>
            <a:r>
              <a:rPr lang="en-US" sz="2400" dirty="0"/>
              <a:t>They also have an id which uniquely identifies them.</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25</a:t>
            </a:fld>
            <a:endParaRPr lang="en-US"/>
          </a:p>
        </p:txBody>
      </p:sp>
    </p:spTree>
    <p:extLst>
      <p:ext uri="{BB962C8B-B14F-4D97-AF65-F5344CB8AC3E}">
        <p14:creationId xmlns:p14="http://schemas.microsoft.com/office/powerpoint/2010/main" val="417636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Docker Images</a:t>
            </a:r>
          </a:p>
        </p:txBody>
      </p:sp>
      <p:sp>
        <p:nvSpPr>
          <p:cNvPr id="3" name="Content Placeholder 2"/>
          <p:cNvSpPr>
            <a:spLocks noGrp="1"/>
          </p:cNvSpPr>
          <p:nvPr>
            <p:ph idx="1"/>
          </p:nvPr>
        </p:nvSpPr>
        <p:spPr/>
        <p:txBody>
          <a:bodyPr/>
          <a:lstStyle/>
          <a:p>
            <a:r>
              <a:rPr lang="en-US" sz="2400" dirty="0"/>
              <a:t>Pull images from some existing registry(repository of images). </a:t>
            </a:r>
          </a:p>
          <a:p>
            <a:r>
              <a:rPr lang="en-US" sz="2400" dirty="0"/>
              <a:t>The default configuration is from the </a:t>
            </a:r>
            <a:r>
              <a:rPr lang="en-US" sz="2400" dirty="0" err="1"/>
              <a:t>DockerHub</a:t>
            </a:r>
            <a:r>
              <a:rPr lang="en-US" sz="2400" dirty="0"/>
              <a:t>.</a:t>
            </a:r>
          </a:p>
          <a:p>
            <a:pPr lvl="1"/>
            <a:r>
              <a:rPr lang="en-US" sz="2000" dirty="0" err="1"/>
              <a:t>docker</a:t>
            </a:r>
            <a:r>
              <a:rPr lang="en-US" sz="2000" dirty="0"/>
              <a:t> pull *image name* </a:t>
            </a:r>
          </a:p>
          <a:p>
            <a:pPr lvl="1"/>
            <a:r>
              <a:rPr lang="en-US" sz="2000" dirty="0" err="1"/>
              <a:t>docker</a:t>
            </a:r>
            <a:r>
              <a:rPr lang="en-US" sz="2000" dirty="0"/>
              <a:t> run *image name* (this will pull the image if it doesn't already exist in the local system)</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26</a:t>
            </a:fld>
            <a:endParaRPr lang="en-US"/>
          </a:p>
        </p:txBody>
      </p:sp>
    </p:spTree>
    <p:extLst>
      <p:ext uri="{BB962C8B-B14F-4D97-AF65-F5344CB8AC3E}">
        <p14:creationId xmlns:p14="http://schemas.microsoft.com/office/powerpoint/2010/main" val="1400293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Our Own Images</a:t>
            </a:r>
          </a:p>
        </p:txBody>
      </p:sp>
      <p:sp>
        <p:nvSpPr>
          <p:cNvPr id="3" name="Content Placeholder 2"/>
          <p:cNvSpPr>
            <a:spLocks noGrp="1"/>
          </p:cNvSpPr>
          <p:nvPr>
            <p:ph idx="1"/>
          </p:nvPr>
        </p:nvSpPr>
        <p:spPr/>
        <p:txBody>
          <a:bodyPr/>
          <a:lstStyle/>
          <a:p>
            <a:r>
              <a:rPr lang="en-US" dirty="0" err="1"/>
              <a:t>Dockerfile</a:t>
            </a:r>
            <a:endParaRPr lang="en-US" dirty="0"/>
          </a:p>
          <a:p>
            <a:r>
              <a:rPr lang="en-US" dirty="0"/>
              <a:t>From existing container </a:t>
            </a:r>
          </a:p>
          <a:p>
            <a:pPr lvl="1"/>
            <a:r>
              <a:rPr lang="en-US" dirty="0" err="1"/>
              <a:t>docker</a:t>
            </a:r>
            <a:r>
              <a:rPr lang="en-US" dirty="0"/>
              <a:t> commit</a:t>
            </a:r>
          </a:p>
          <a:p>
            <a:r>
              <a:rPr lang="en-US" dirty="0"/>
              <a:t>We can then push our images to a given registry including </a:t>
            </a:r>
            <a:r>
              <a:rPr lang="en-US" dirty="0" err="1"/>
              <a:t>DockerHub</a:t>
            </a:r>
            <a:endParaRPr lang="en-US" dirty="0"/>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27</a:t>
            </a:fld>
            <a:endParaRPr lang="en-US"/>
          </a:p>
        </p:txBody>
      </p:sp>
    </p:spTree>
    <p:extLst>
      <p:ext uri="{BB962C8B-B14F-4D97-AF65-F5344CB8AC3E}">
        <p14:creationId xmlns:p14="http://schemas.microsoft.com/office/powerpoint/2010/main" val="3868086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Images</a:t>
            </a:r>
          </a:p>
        </p:txBody>
      </p:sp>
      <p:sp>
        <p:nvSpPr>
          <p:cNvPr id="3" name="Content Placeholder 2"/>
          <p:cNvSpPr>
            <a:spLocks noGrp="1"/>
          </p:cNvSpPr>
          <p:nvPr>
            <p:ph idx="1"/>
          </p:nvPr>
        </p:nvSpPr>
        <p:spPr/>
        <p:txBody>
          <a:bodyPr/>
          <a:lstStyle/>
          <a:p>
            <a:r>
              <a:rPr lang="en-US" sz="2400" dirty="0"/>
              <a:t>We can use the </a:t>
            </a:r>
            <a:r>
              <a:rPr lang="en-US" sz="2400" dirty="0" err="1"/>
              <a:t>docker</a:t>
            </a:r>
            <a:r>
              <a:rPr lang="en-US" sz="2400" dirty="0"/>
              <a:t> CLI to manage the images on our local system. </a:t>
            </a:r>
          </a:p>
          <a:p>
            <a:r>
              <a:rPr lang="en-US" sz="2400" dirty="0"/>
              <a:t>We can list out the existing images, get their details, remove and update them.</a:t>
            </a:r>
          </a:p>
          <a:p>
            <a:r>
              <a:rPr lang="en-US" sz="2400" dirty="0"/>
              <a:t>Additionally, we can use the CLI to aid in connecting to a registry to quickly and easily distribute changes. </a:t>
            </a:r>
          </a:p>
          <a:p>
            <a:r>
              <a:rPr lang="en-US" sz="2400" dirty="0"/>
              <a:t>In this case updating the software is as simple as updating the image.</a:t>
            </a:r>
          </a:p>
          <a:p>
            <a:r>
              <a:rPr lang="en-US" sz="2400" dirty="0"/>
              <a:t>Users can easily pull new images and spin up containers/applications with the modifications made.</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28</a:t>
            </a:fld>
            <a:endParaRPr lang="en-US"/>
          </a:p>
        </p:txBody>
      </p:sp>
    </p:spTree>
    <p:extLst>
      <p:ext uri="{BB962C8B-B14F-4D97-AF65-F5344CB8AC3E}">
        <p14:creationId xmlns:p14="http://schemas.microsoft.com/office/powerpoint/2010/main" val="3972492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Containers</a:t>
            </a:r>
          </a:p>
        </p:txBody>
      </p:sp>
      <p:sp>
        <p:nvSpPr>
          <p:cNvPr id="3" name="Content Placeholder 2"/>
          <p:cNvSpPr>
            <a:spLocks noGrp="1"/>
          </p:cNvSpPr>
          <p:nvPr>
            <p:ph idx="1"/>
          </p:nvPr>
        </p:nvSpPr>
        <p:spPr/>
        <p:txBody>
          <a:bodyPr/>
          <a:lstStyle/>
          <a:p>
            <a:r>
              <a:rPr lang="en-US" sz="2400" dirty="0"/>
              <a:t>Runnable isolated instance of a set of processes and their dependencies.</a:t>
            </a:r>
          </a:p>
          <a:p>
            <a:r>
              <a:rPr lang="en-US" sz="2400" dirty="0"/>
              <a:t>A Docker container is built from a Docker image. </a:t>
            </a:r>
          </a:p>
          <a:p>
            <a:r>
              <a:rPr lang="en-US" sz="2400" dirty="0"/>
              <a:t>The image lays out everything the processes that run in the container will need.</a:t>
            </a:r>
          </a:p>
          <a:p>
            <a:r>
              <a:rPr lang="en-US" sz="2400" dirty="0"/>
              <a:t>Docker Containers are managed by the Docker Daemon as part of the Docker Engine. </a:t>
            </a:r>
          </a:p>
          <a:p>
            <a:r>
              <a:rPr lang="en-US" sz="2400" dirty="0"/>
              <a:t>The Docker Engine allows Docker containers to be standardized and very portable.</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29</a:t>
            </a:fld>
            <a:endParaRPr lang="en-US"/>
          </a:p>
        </p:txBody>
      </p:sp>
    </p:spTree>
    <p:extLst>
      <p:ext uri="{BB962C8B-B14F-4D97-AF65-F5344CB8AC3E}">
        <p14:creationId xmlns:p14="http://schemas.microsoft.com/office/powerpoint/2010/main" val="95420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p:txBody>
          <a:bodyPr/>
          <a:lstStyle/>
          <a:p>
            <a:r>
              <a:rPr lang="en-US" dirty="0"/>
              <a:t>The key benefit of Docker is that it allows users to </a:t>
            </a:r>
            <a:r>
              <a:rPr lang="en-US" b="1" dirty="0"/>
              <a:t>package an application with all of its dependencies into a standardized unit</a:t>
            </a:r>
            <a:r>
              <a:rPr lang="en-US" dirty="0"/>
              <a:t> for software development.</a:t>
            </a:r>
          </a:p>
          <a:p>
            <a:r>
              <a:rPr lang="en-US" dirty="0"/>
              <a:t> Unlike virtual machines, containers do not have high overhead and hence enable more efficient usage of the underlying system and resources.</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3</a:t>
            </a:fld>
            <a:endParaRPr lang="en-US"/>
          </a:p>
        </p:txBody>
      </p:sp>
    </p:spTree>
    <p:extLst>
      <p:ext uri="{BB962C8B-B14F-4D97-AF65-F5344CB8AC3E}">
        <p14:creationId xmlns:p14="http://schemas.microsoft.com/office/powerpoint/2010/main" val="3227511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Containers - Benefits</a:t>
            </a:r>
          </a:p>
        </p:txBody>
      </p:sp>
      <p:sp>
        <p:nvSpPr>
          <p:cNvPr id="3" name="Content Placeholder 2"/>
          <p:cNvSpPr>
            <a:spLocks noGrp="1"/>
          </p:cNvSpPr>
          <p:nvPr>
            <p:ph idx="1"/>
          </p:nvPr>
        </p:nvSpPr>
        <p:spPr/>
        <p:txBody>
          <a:bodyPr/>
          <a:lstStyle/>
          <a:p>
            <a:r>
              <a:rPr lang="en-US" sz="2000" dirty="0"/>
              <a:t>Secure </a:t>
            </a:r>
          </a:p>
          <a:p>
            <a:pPr lvl="1"/>
            <a:r>
              <a:rPr lang="en-US" sz="2000" dirty="0"/>
              <a:t>Isolation and Virtualization keep your containerized apps more secure</a:t>
            </a:r>
          </a:p>
          <a:p>
            <a:r>
              <a:rPr lang="en-US" sz="2000" dirty="0"/>
              <a:t>Standardized and thus Portable </a:t>
            </a:r>
          </a:p>
          <a:p>
            <a:pPr lvl="1"/>
            <a:r>
              <a:rPr lang="en-US" sz="2000" dirty="0"/>
              <a:t>Think write once run anywhere</a:t>
            </a:r>
          </a:p>
          <a:p>
            <a:r>
              <a:rPr lang="en-US" sz="2000" dirty="0"/>
              <a:t>Lightweight </a:t>
            </a:r>
          </a:p>
          <a:p>
            <a:pPr lvl="1"/>
            <a:r>
              <a:rPr lang="en-US" sz="2000" dirty="0"/>
              <a:t>shares the host operating system's kernel</a:t>
            </a:r>
          </a:p>
          <a:p>
            <a:r>
              <a:rPr lang="en-US" sz="2000" dirty="0"/>
              <a:t>Flexible and Loosely Coupled</a:t>
            </a:r>
          </a:p>
          <a:p>
            <a:r>
              <a:rPr lang="en-US" sz="2000" dirty="0"/>
              <a:t>Scalable </a:t>
            </a:r>
          </a:p>
          <a:p>
            <a:pPr lvl="1"/>
            <a:r>
              <a:rPr lang="en-US" sz="2000" dirty="0"/>
              <a:t>Easy to spin up and because of this lightweight ease they can be scaled up quickly</a:t>
            </a:r>
          </a:p>
          <a:p>
            <a:endParaRPr lang="en-US" sz="2000" dirty="0"/>
          </a:p>
        </p:txBody>
      </p:sp>
      <p:sp>
        <p:nvSpPr>
          <p:cNvPr id="4" name="Slide Number Placeholder 3"/>
          <p:cNvSpPr>
            <a:spLocks noGrp="1"/>
          </p:cNvSpPr>
          <p:nvPr>
            <p:ph type="sldNum" sz="quarter" idx="12"/>
          </p:nvPr>
        </p:nvSpPr>
        <p:spPr/>
        <p:txBody>
          <a:bodyPr/>
          <a:lstStyle/>
          <a:p>
            <a:fld id="{ACA9C69A-D70C-430B-8534-040A5CEA9F5B}" type="slidenum">
              <a:rPr lang="en-US" smtClean="0"/>
              <a:t>30</a:t>
            </a:fld>
            <a:endParaRPr lang="en-US"/>
          </a:p>
        </p:txBody>
      </p:sp>
    </p:spTree>
    <p:extLst>
      <p:ext uri="{BB962C8B-B14F-4D97-AF65-F5344CB8AC3E}">
        <p14:creationId xmlns:p14="http://schemas.microsoft.com/office/powerpoint/2010/main" val="802989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 of a container</a:t>
            </a:r>
          </a:p>
        </p:txBody>
      </p:sp>
      <p:sp>
        <p:nvSpPr>
          <p:cNvPr id="3" name="Content Placeholder 2"/>
          <p:cNvSpPr>
            <a:spLocks noGrp="1"/>
          </p:cNvSpPr>
          <p:nvPr>
            <p:ph idx="1"/>
          </p:nvPr>
        </p:nvSpPr>
        <p:spPr/>
        <p:txBody>
          <a:bodyPr/>
          <a:lstStyle/>
          <a:p>
            <a:r>
              <a:rPr lang="en-US" dirty="0"/>
              <a:t>created </a:t>
            </a:r>
          </a:p>
          <a:p>
            <a:r>
              <a:rPr lang="en-US" dirty="0"/>
              <a:t>restarting </a:t>
            </a:r>
          </a:p>
          <a:p>
            <a:r>
              <a:rPr lang="en-US" dirty="0"/>
              <a:t>running </a:t>
            </a:r>
          </a:p>
          <a:p>
            <a:r>
              <a:rPr lang="en-US" dirty="0"/>
              <a:t>paused </a:t>
            </a:r>
          </a:p>
          <a:p>
            <a:r>
              <a:rPr lang="en-US" dirty="0"/>
              <a:t>exited </a:t>
            </a:r>
          </a:p>
          <a:p>
            <a:r>
              <a:rPr lang="en-US" dirty="0"/>
              <a:t>dead</a:t>
            </a:r>
          </a:p>
        </p:txBody>
      </p:sp>
      <p:sp>
        <p:nvSpPr>
          <p:cNvPr id="4" name="Slide Number Placeholder 3"/>
          <p:cNvSpPr>
            <a:spLocks noGrp="1"/>
          </p:cNvSpPr>
          <p:nvPr>
            <p:ph type="sldNum" sz="quarter" idx="12"/>
          </p:nvPr>
        </p:nvSpPr>
        <p:spPr/>
        <p:txBody>
          <a:bodyPr/>
          <a:lstStyle/>
          <a:p>
            <a:fld id="{ACA9C69A-D70C-430B-8534-040A5CEA9F5B}" type="slidenum">
              <a:rPr lang="en-US" smtClean="0"/>
              <a:t>31</a:t>
            </a:fld>
            <a:endParaRPr lang="en-US"/>
          </a:p>
        </p:txBody>
      </p:sp>
    </p:spTree>
    <p:extLst>
      <p:ext uri="{BB962C8B-B14F-4D97-AF65-F5344CB8AC3E}">
        <p14:creationId xmlns:p14="http://schemas.microsoft.com/office/powerpoint/2010/main" val="1107442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Volumes</a:t>
            </a:r>
          </a:p>
        </p:txBody>
      </p:sp>
      <p:sp>
        <p:nvSpPr>
          <p:cNvPr id="3" name="Content Placeholder 2"/>
          <p:cNvSpPr>
            <a:spLocks noGrp="1"/>
          </p:cNvSpPr>
          <p:nvPr>
            <p:ph idx="1"/>
          </p:nvPr>
        </p:nvSpPr>
        <p:spPr/>
        <p:txBody>
          <a:bodyPr/>
          <a:lstStyle/>
          <a:p>
            <a:r>
              <a:rPr lang="en-US" sz="2200" dirty="0"/>
              <a:t>Typically the goal is to have containers exist as mostly stateless. However, sometimes you need information for a container to remain even if the container stops.</a:t>
            </a:r>
          </a:p>
          <a:p>
            <a:r>
              <a:rPr lang="en-US" sz="2200" dirty="0"/>
              <a:t>Volumes are managed using the CLI and the Docker API.</a:t>
            </a:r>
          </a:p>
          <a:p>
            <a:r>
              <a:rPr lang="en-US" sz="2200" dirty="0"/>
              <a:t>They facilitate</a:t>
            </a:r>
          </a:p>
          <a:p>
            <a:pPr lvl="1"/>
            <a:r>
              <a:rPr lang="en-US" sz="2000" dirty="0"/>
              <a:t>sharing data between many different containers</a:t>
            </a:r>
          </a:p>
          <a:p>
            <a:pPr lvl="1"/>
            <a:r>
              <a:rPr lang="en-US" sz="2000" dirty="0"/>
              <a:t>decoupling of host and container</a:t>
            </a:r>
          </a:p>
          <a:p>
            <a:pPr lvl="1"/>
            <a:r>
              <a:rPr lang="en-US" sz="2000" dirty="0"/>
              <a:t>storing data remotely</a:t>
            </a:r>
          </a:p>
          <a:p>
            <a:pPr lvl="1"/>
            <a:r>
              <a:rPr lang="en-US" sz="2000" dirty="0"/>
              <a:t>moving data between hosts or backing up data between hosts</a:t>
            </a:r>
          </a:p>
          <a:p>
            <a:r>
              <a:rPr lang="en-US" sz="2200" dirty="0"/>
              <a:t>Volumes are also helpful because they allow Docker to keep the containers slim by saving data in the volume rather than the writable layer that disappears with the container.</a:t>
            </a:r>
          </a:p>
          <a:p>
            <a:endParaRPr lang="en-US" sz="2000" dirty="0"/>
          </a:p>
        </p:txBody>
      </p:sp>
      <p:sp>
        <p:nvSpPr>
          <p:cNvPr id="4" name="Slide Number Placeholder 3"/>
          <p:cNvSpPr>
            <a:spLocks noGrp="1"/>
          </p:cNvSpPr>
          <p:nvPr>
            <p:ph type="sldNum" sz="quarter" idx="12"/>
          </p:nvPr>
        </p:nvSpPr>
        <p:spPr/>
        <p:txBody>
          <a:bodyPr/>
          <a:lstStyle/>
          <a:p>
            <a:fld id="{ACA9C69A-D70C-430B-8534-040A5CEA9F5B}" type="slidenum">
              <a:rPr lang="en-US" smtClean="0"/>
              <a:t>32</a:t>
            </a:fld>
            <a:endParaRPr lang="en-US"/>
          </a:p>
        </p:txBody>
      </p:sp>
    </p:spTree>
    <p:extLst>
      <p:ext uri="{BB962C8B-B14F-4D97-AF65-F5344CB8AC3E}">
        <p14:creationId xmlns:p14="http://schemas.microsoft.com/office/powerpoint/2010/main" val="1321185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Best Practices</a:t>
            </a:r>
          </a:p>
        </p:txBody>
      </p:sp>
      <p:sp>
        <p:nvSpPr>
          <p:cNvPr id="3" name="Content Placeholder 2"/>
          <p:cNvSpPr>
            <a:spLocks noGrp="1"/>
          </p:cNvSpPr>
          <p:nvPr>
            <p:ph idx="1"/>
          </p:nvPr>
        </p:nvSpPr>
        <p:spPr/>
        <p:txBody>
          <a:bodyPr/>
          <a:lstStyle/>
          <a:p>
            <a:r>
              <a:rPr lang="en-US" dirty="0">
                <a:hlinkClick r:id="rId2"/>
              </a:rPr>
              <a:t>Docker Guide- </a:t>
            </a:r>
            <a:r>
              <a:rPr lang="en-US" dirty="0" err="1">
                <a:hlinkClick r:id="rId2"/>
              </a:rPr>
              <a:t>Dockerfile</a:t>
            </a:r>
            <a:r>
              <a:rPr lang="en-US" dirty="0">
                <a:hlinkClick r:id="rId2"/>
              </a:rPr>
              <a:t> Best Practices</a:t>
            </a:r>
            <a:r>
              <a:rPr lang="en-US" dirty="0"/>
              <a:t> </a:t>
            </a:r>
          </a:p>
          <a:p>
            <a:r>
              <a:rPr lang="en-US" dirty="0">
                <a:hlinkClick r:id="rId3"/>
              </a:rPr>
              <a:t>Docker Guide- Docker Best Practices</a:t>
            </a:r>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33</a:t>
            </a:fld>
            <a:endParaRPr lang="en-US"/>
          </a:p>
        </p:txBody>
      </p:sp>
    </p:spTree>
    <p:extLst>
      <p:ext uri="{BB962C8B-B14F-4D97-AF65-F5344CB8AC3E}">
        <p14:creationId xmlns:p14="http://schemas.microsoft.com/office/powerpoint/2010/main" val="1011169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Dockerfile</a:t>
            </a:r>
            <a:r>
              <a:rPr lang="en-US" dirty="0"/>
              <a:t> Keywords</a:t>
            </a:r>
          </a:p>
        </p:txBody>
      </p:sp>
      <p:sp>
        <p:nvSpPr>
          <p:cNvPr id="4" name="Subtitle 3"/>
          <p:cNvSpPr>
            <a:spLocks noGrp="1"/>
          </p:cNvSpPr>
          <p:nvPr>
            <p:ph type="subTitle" idx="1"/>
          </p:nvPr>
        </p:nvSpPr>
        <p:spPr/>
        <p:txBody>
          <a:bodyPr/>
          <a:lstStyle/>
          <a:p>
            <a:endParaRPr lang="en-US"/>
          </a:p>
        </p:txBody>
      </p:sp>
      <p:sp>
        <p:nvSpPr>
          <p:cNvPr id="3" name="Slide Number Placeholder 2"/>
          <p:cNvSpPr>
            <a:spLocks noGrp="1"/>
          </p:cNvSpPr>
          <p:nvPr>
            <p:ph type="sldNum" sz="quarter" idx="4"/>
          </p:nvPr>
        </p:nvSpPr>
        <p:spPr/>
        <p:txBody>
          <a:bodyPr/>
          <a:lstStyle/>
          <a:p>
            <a:fld id="{ACA9C69A-D70C-430B-8534-040A5CEA9F5B}" type="slidenum">
              <a:rPr lang="en-US" smtClean="0"/>
              <a:t>34</a:t>
            </a:fld>
            <a:endParaRPr lang="en-US"/>
          </a:p>
        </p:txBody>
      </p:sp>
    </p:spTree>
    <p:extLst>
      <p:ext uri="{BB962C8B-B14F-4D97-AF65-F5344CB8AC3E}">
        <p14:creationId xmlns:p14="http://schemas.microsoft.com/office/powerpoint/2010/main" val="1461733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image name</a:t>
            </a:r>
          </a:p>
        </p:txBody>
      </p:sp>
      <p:sp>
        <p:nvSpPr>
          <p:cNvPr id="3" name="Content Placeholder 2"/>
          <p:cNvSpPr>
            <a:spLocks noGrp="1"/>
          </p:cNvSpPr>
          <p:nvPr>
            <p:ph idx="1"/>
          </p:nvPr>
        </p:nvSpPr>
        <p:spPr/>
        <p:txBody>
          <a:bodyPr/>
          <a:lstStyle/>
          <a:p>
            <a:r>
              <a:rPr lang="en-US" sz="2400" dirty="0"/>
              <a:t>specifies the parent image from which the new image should be based.</a:t>
            </a:r>
          </a:p>
          <a:p>
            <a:r>
              <a:rPr lang="en-US" sz="2400" dirty="0"/>
              <a:t>forms the first layer of this new image.</a:t>
            </a:r>
          </a:p>
          <a:p>
            <a:r>
              <a:rPr lang="en-US" sz="2400" dirty="0"/>
              <a:t>FROM ubuntu</a:t>
            </a:r>
          </a:p>
        </p:txBody>
      </p:sp>
      <p:sp>
        <p:nvSpPr>
          <p:cNvPr id="4" name="Slide Number Placeholder 3"/>
          <p:cNvSpPr>
            <a:spLocks noGrp="1"/>
          </p:cNvSpPr>
          <p:nvPr>
            <p:ph type="sldNum" sz="quarter" idx="12"/>
          </p:nvPr>
        </p:nvSpPr>
        <p:spPr/>
        <p:txBody>
          <a:bodyPr/>
          <a:lstStyle/>
          <a:p>
            <a:fld id="{ACA9C69A-D70C-430B-8534-040A5CEA9F5B}" type="slidenum">
              <a:rPr lang="en-US" smtClean="0"/>
              <a:t>35</a:t>
            </a:fld>
            <a:endParaRPr lang="en-US"/>
          </a:p>
        </p:txBody>
      </p:sp>
    </p:spTree>
    <p:extLst>
      <p:ext uri="{BB962C8B-B14F-4D97-AF65-F5344CB8AC3E}">
        <p14:creationId xmlns:p14="http://schemas.microsoft.com/office/powerpoint/2010/main" val="2147415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t>
            </a:r>
          </a:p>
        </p:txBody>
      </p:sp>
      <p:sp>
        <p:nvSpPr>
          <p:cNvPr id="3" name="Content Placeholder 2"/>
          <p:cNvSpPr>
            <a:spLocks noGrp="1"/>
          </p:cNvSpPr>
          <p:nvPr>
            <p:ph idx="1"/>
          </p:nvPr>
        </p:nvSpPr>
        <p:spPr/>
        <p:txBody>
          <a:bodyPr/>
          <a:lstStyle/>
          <a:p>
            <a:r>
              <a:rPr lang="en-US" sz="2100" dirty="0"/>
              <a:t>There are two forms of the command. </a:t>
            </a:r>
          </a:p>
          <a:p>
            <a:pPr lvl="1"/>
            <a:r>
              <a:rPr lang="en-US" sz="2100" dirty="0"/>
              <a:t>RUN &lt;command&gt; </a:t>
            </a:r>
          </a:p>
          <a:p>
            <a:pPr lvl="2"/>
            <a:r>
              <a:rPr lang="en-US" sz="2100" dirty="0"/>
              <a:t>Runs the command in a shell by default (the particular shell depends on whether the parent image defines a Linux or windows container)</a:t>
            </a:r>
          </a:p>
          <a:p>
            <a:pPr lvl="1"/>
            <a:r>
              <a:rPr lang="en-US" sz="2100" dirty="0"/>
              <a:t>RUN ["executable", "param1", "param2" ] </a:t>
            </a:r>
          </a:p>
          <a:p>
            <a:pPr lvl="2"/>
            <a:r>
              <a:rPr lang="en-US" sz="2100" dirty="0"/>
              <a:t>Runs the command in the executable form without using a shell</a:t>
            </a:r>
          </a:p>
          <a:p>
            <a:r>
              <a:rPr lang="en-US" sz="2100" dirty="0"/>
              <a:t>RUN will be used to set up your image- the state of the image after each run command is committed- forming a new layer</a:t>
            </a:r>
          </a:p>
          <a:p>
            <a:r>
              <a:rPr lang="en-US" sz="2100" dirty="0"/>
              <a:t>i.e. If we wanted to install some programs as part of the image, you might have:</a:t>
            </a:r>
          </a:p>
          <a:p>
            <a:r>
              <a:rPr lang="en-US" sz="2100" dirty="0"/>
              <a:t>RUN apt-get update RUN apt-get -y </a:t>
            </a:r>
            <a:r>
              <a:rPr lang="en-US" sz="2100" dirty="0" err="1"/>
              <a:t>dist</a:t>
            </a:r>
            <a:r>
              <a:rPr lang="en-US" sz="2100" dirty="0"/>
              <a:t>-upgrade RUN apt-get -y install default-</a:t>
            </a:r>
            <a:r>
              <a:rPr lang="en-US" sz="2100" dirty="0" err="1"/>
              <a:t>jdk</a:t>
            </a:r>
            <a:r>
              <a:rPr lang="en-US" sz="2100" dirty="0"/>
              <a:t> </a:t>
            </a:r>
          </a:p>
        </p:txBody>
      </p:sp>
      <p:sp>
        <p:nvSpPr>
          <p:cNvPr id="4" name="Slide Number Placeholder 3"/>
          <p:cNvSpPr>
            <a:spLocks noGrp="1"/>
          </p:cNvSpPr>
          <p:nvPr>
            <p:ph type="sldNum" sz="quarter" idx="12"/>
          </p:nvPr>
        </p:nvSpPr>
        <p:spPr/>
        <p:txBody>
          <a:bodyPr/>
          <a:lstStyle/>
          <a:p>
            <a:fld id="{ACA9C69A-D70C-430B-8534-040A5CEA9F5B}" type="slidenum">
              <a:rPr lang="en-US" smtClean="0"/>
              <a:t>36</a:t>
            </a:fld>
            <a:endParaRPr lang="en-US"/>
          </a:p>
        </p:txBody>
      </p:sp>
    </p:spTree>
    <p:extLst>
      <p:ext uri="{BB962C8B-B14F-4D97-AF65-F5344CB8AC3E}">
        <p14:creationId xmlns:p14="http://schemas.microsoft.com/office/powerpoint/2010/main" val="31618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&lt;</a:t>
            </a:r>
            <a:r>
              <a:rPr lang="en-US" dirty="0" err="1"/>
              <a:t>src</a:t>
            </a:r>
            <a:r>
              <a:rPr lang="en-US" dirty="0"/>
              <a:t>&gt; &lt;destination&gt;</a:t>
            </a:r>
          </a:p>
        </p:txBody>
      </p:sp>
      <p:sp>
        <p:nvSpPr>
          <p:cNvPr id="3" name="Content Placeholder 2"/>
          <p:cNvSpPr>
            <a:spLocks noGrp="1"/>
          </p:cNvSpPr>
          <p:nvPr>
            <p:ph idx="1"/>
          </p:nvPr>
        </p:nvSpPr>
        <p:spPr/>
        <p:txBody>
          <a:bodyPr/>
          <a:lstStyle/>
          <a:p>
            <a:r>
              <a:rPr lang="en-US" sz="2400" dirty="0"/>
              <a:t>adds files from build context or </a:t>
            </a:r>
            <a:r>
              <a:rPr lang="en-US" sz="2400" dirty="0" err="1"/>
              <a:t>url</a:t>
            </a:r>
            <a:r>
              <a:rPr lang="en-US" sz="2400" dirty="0"/>
              <a:t> to the image</a:t>
            </a:r>
          </a:p>
          <a:p>
            <a:r>
              <a:rPr lang="en-US" sz="2400" dirty="0"/>
              <a:t>copy is preferred over add</a:t>
            </a:r>
          </a:p>
          <a:p>
            <a:r>
              <a:rPr lang="en-US" sz="2400" dirty="0"/>
              <a:t>The following command would copy HelloWorld.java into a file of the same name in the container's working directory.</a:t>
            </a:r>
          </a:p>
          <a:p>
            <a:r>
              <a:rPr lang="en-US" sz="2400" dirty="0"/>
              <a:t>ADD HelloWorld.java HelloWorld.java</a:t>
            </a:r>
          </a:p>
        </p:txBody>
      </p:sp>
      <p:sp>
        <p:nvSpPr>
          <p:cNvPr id="4" name="Slide Number Placeholder 3"/>
          <p:cNvSpPr>
            <a:spLocks noGrp="1"/>
          </p:cNvSpPr>
          <p:nvPr>
            <p:ph type="sldNum" sz="quarter" idx="12"/>
          </p:nvPr>
        </p:nvSpPr>
        <p:spPr/>
        <p:txBody>
          <a:bodyPr/>
          <a:lstStyle/>
          <a:p>
            <a:fld id="{ACA9C69A-D70C-430B-8534-040A5CEA9F5B}" type="slidenum">
              <a:rPr lang="en-US" smtClean="0"/>
              <a:t>37</a:t>
            </a:fld>
            <a:endParaRPr lang="en-US"/>
          </a:p>
        </p:txBody>
      </p:sp>
    </p:spTree>
    <p:extLst>
      <p:ext uri="{BB962C8B-B14F-4D97-AF65-F5344CB8AC3E}">
        <p14:creationId xmlns:p14="http://schemas.microsoft.com/office/powerpoint/2010/main" val="3461094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&lt;</a:t>
            </a:r>
            <a:r>
              <a:rPr lang="en-US" dirty="0" err="1"/>
              <a:t>src</a:t>
            </a:r>
            <a:r>
              <a:rPr lang="en-US" dirty="0"/>
              <a:t>&gt; &lt;destination&gt;</a:t>
            </a:r>
          </a:p>
        </p:txBody>
      </p:sp>
      <p:sp>
        <p:nvSpPr>
          <p:cNvPr id="3" name="Content Placeholder 2"/>
          <p:cNvSpPr>
            <a:spLocks noGrp="1"/>
          </p:cNvSpPr>
          <p:nvPr>
            <p:ph idx="1"/>
          </p:nvPr>
        </p:nvSpPr>
        <p:spPr/>
        <p:txBody>
          <a:bodyPr/>
          <a:lstStyle/>
          <a:p>
            <a:r>
              <a:rPr lang="en-US" dirty="0"/>
              <a:t>adds files from the build context to the image -i.e. The following command would copy HelloWorld.java into a file of the same name in the container's working directory.</a:t>
            </a:r>
          </a:p>
          <a:p>
            <a:r>
              <a:rPr lang="en-US" dirty="0"/>
              <a:t>COPY HelloWorld.java HelloWorld.java</a:t>
            </a:r>
          </a:p>
        </p:txBody>
      </p:sp>
      <p:sp>
        <p:nvSpPr>
          <p:cNvPr id="4" name="Slide Number Placeholder 3"/>
          <p:cNvSpPr>
            <a:spLocks noGrp="1"/>
          </p:cNvSpPr>
          <p:nvPr>
            <p:ph type="sldNum" sz="quarter" idx="12"/>
          </p:nvPr>
        </p:nvSpPr>
        <p:spPr/>
        <p:txBody>
          <a:bodyPr/>
          <a:lstStyle/>
          <a:p>
            <a:fld id="{ACA9C69A-D70C-430B-8534-040A5CEA9F5B}" type="slidenum">
              <a:rPr lang="en-US" smtClean="0"/>
              <a:t>38</a:t>
            </a:fld>
            <a:endParaRPr lang="en-US"/>
          </a:p>
        </p:txBody>
      </p:sp>
    </p:spTree>
    <p:extLst>
      <p:ext uri="{BB962C8B-B14F-4D97-AF65-F5344CB8AC3E}">
        <p14:creationId xmlns:p14="http://schemas.microsoft.com/office/powerpoint/2010/main" val="221933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EXPOSE</a:t>
            </a:r>
          </a:p>
        </p:txBody>
      </p:sp>
      <p:sp>
        <p:nvSpPr>
          <p:cNvPr id="3" name="Content Placeholder 2"/>
          <p:cNvSpPr>
            <a:spLocks noGrp="1"/>
          </p:cNvSpPr>
          <p:nvPr>
            <p:ph idx="1"/>
          </p:nvPr>
        </p:nvSpPr>
        <p:spPr/>
        <p:txBody>
          <a:bodyPr/>
          <a:lstStyle/>
          <a:p>
            <a:r>
              <a:rPr lang="en-US" dirty="0"/>
              <a:t>outlines the ports that the are being listened on by processes in the container-- i.e. it suggests what ports to bind to host ports when running the image -The following example would inform the host to bind to port 80 in the container</a:t>
            </a:r>
          </a:p>
          <a:p>
            <a:r>
              <a:rPr lang="en-US" dirty="0"/>
              <a:t>EXPOSE 80</a:t>
            </a:r>
          </a:p>
        </p:txBody>
      </p:sp>
      <p:sp>
        <p:nvSpPr>
          <p:cNvPr id="4" name="Slide Number Placeholder 3"/>
          <p:cNvSpPr>
            <a:spLocks noGrp="1"/>
          </p:cNvSpPr>
          <p:nvPr>
            <p:ph type="sldNum" sz="quarter" idx="12"/>
          </p:nvPr>
        </p:nvSpPr>
        <p:spPr/>
        <p:txBody>
          <a:bodyPr/>
          <a:lstStyle/>
          <a:p>
            <a:fld id="{ACA9C69A-D70C-430B-8534-040A5CEA9F5B}" type="slidenum">
              <a:rPr lang="en-US" smtClean="0"/>
              <a:t>39</a:t>
            </a:fld>
            <a:endParaRPr lang="en-US"/>
          </a:p>
        </p:txBody>
      </p:sp>
    </p:spTree>
    <p:extLst>
      <p:ext uri="{BB962C8B-B14F-4D97-AF65-F5344CB8AC3E}">
        <p14:creationId xmlns:p14="http://schemas.microsoft.com/office/powerpoint/2010/main" val="162744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Containerization</a:t>
            </a:r>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4"/>
          </p:nvPr>
        </p:nvSpPr>
        <p:spPr/>
        <p:txBody>
          <a:bodyPr/>
          <a:lstStyle/>
          <a:p>
            <a:fld id="{ACA9C69A-D70C-430B-8534-040A5CEA9F5B}" type="slidenum">
              <a:rPr lang="en-US" smtClean="0"/>
              <a:t>4</a:t>
            </a:fld>
            <a:endParaRPr lang="en-US"/>
          </a:p>
        </p:txBody>
      </p:sp>
    </p:spTree>
    <p:extLst>
      <p:ext uri="{BB962C8B-B14F-4D97-AF65-F5344CB8AC3E}">
        <p14:creationId xmlns:p14="http://schemas.microsoft.com/office/powerpoint/2010/main" val="1528838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a:t>
            </a:r>
            <a:r>
              <a:rPr lang="en-US" dirty="0" err="1"/>
              <a:t>nameofdir</a:t>
            </a:r>
            <a:r>
              <a:rPr lang="en-US" dirty="0"/>
              <a:t>"]</a:t>
            </a:r>
          </a:p>
        </p:txBody>
      </p:sp>
      <p:sp>
        <p:nvSpPr>
          <p:cNvPr id="3" name="Content Placeholder 2"/>
          <p:cNvSpPr>
            <a:spLocks noGrp="1"/>
          </p:cNvSpPr>
          <p:nvPr>
            <p:ph idx="1"/>
          </p:nvPr>
        </p:nvSpPr>
        <p:spPr/>
        <p:txBody>
          <a:bodyPr/>
          <a:lstStyle/>
          <a:p>
            <a:r>
              <a:rPr lang="en-US" sz="2400" dirty="0"/>
              <a:t>creates a mount point in the image and thus container with a particular name- it indicates that the files in this directory will be shared with the resources outside of the container</a:t>
            </a:r>
          </a:p>
          <a:p>
            <a:r>
              <a:rPr lang="en-US" sz="2400" dirty="0"/>
              <a:t>it indicates what directory to connect a volume to when running the </a:t>
            </a:r>
            <a:r>
              <a:rPr lang="en-US" sz="2400" dirty="0" err="1"/>
              <a:t>docker</a:t>
            </a:r>
            <a:r>
              <a:rPr lang="en-US" sz="2400" dirty="0"/>
              <a:t> container -i.e. The following suggests that we should connect a volume to the data directory in the container when we spin it up.</a:t>
            </a:r>
          </a:p>
          <a:p>
            <a:r>
              <a:rPr lang="en-US" sz="2400" dirty="0"/>
              <a:t>VOLUME ["/data"]</a:t>
            </a:r>
          </a:p>
        </p:txBody>
      </p:sp>
      <p:sp>
        <p:nvSpPr>
          <p:cNvPr id="4" name="Slide Number Placeholder 3"/>
          <p:cNvSpPr>
            <a:spLocks noGrp="1"/>
          </p:cNvSpPr>
          <p:nvPr>
            <p:ph type="sldNum" sz="quarter" idx="12"/>
          </p:nvPr>
        </p:nvSpPr>
        <p:spPr/>
        <p:txBody>
          <a:bodyPr/>
          <a:lstStyle/>
          <a:p>
            <a:fld id="{ACA9C69A-D70C-430B-8534-040A5CEA9F5B}" type="slidenum">
              <a:rPr lang="en-US" smtClean="0"/>
              <a:t>40</a:t>
            </a:fld>
            <a:endParaRPr lang="en-US"/>
          </a:p>
        </p:txBody>
      </p:sp>
    </p:spTree>
    <p:extLst>
      <p:ext uri="{BB962C8B-B14F-4D97-AF65-F5344CB8AC3E}">
        <p14:creationId xmlns:p14="http://schemas.microsoft.com/office/powerpoint/2010/main" val="3336600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WORKDIR &lt;</a:t>
            </a:r>
            <a:r>
              <a:rPr lang="en-US" dirty="0" err="1"/>
              <a:t>nameofdirectory</a:t>
            </a:r>
            <a:r>
              <a:rPr lang="en-US" dirty="0"/>
              <a:t>&gt;</a:t>
            </a:r>
          </a:p>
        </p:txBody>
      </p:sp>
      <p:sp>
        <p:nvSpPr>
          <p:cNvPr id="3" name="Content Placeholder 2"/>
          <p:cNvSpPr>
            <a:spLocks noGrp="1"/>
          </p:cNvSpPr>
          <p:nvPr>
            <p:ph idx="1"/>
          </p:nvPr>
        </p:nvSpPr>
        <p:spPr/>
        <p:txBody>
          <a:bodyPr/>
          <a:lstStyle/>
          <a:p>
            <a:r>
              <a:rPr lang="en-US" dirty="0"/>
              <a:t>sets the working directory in the image and eventual container of commands that follow. i.e.</a:t>
            </a:r>
          </a:p>
          <a:p>
            <a:r>
              <a:rPr lang="en-US" dirty="0"/>
              <a:t>WORKDIR /example </a:t>
            </a:r>
          </a:p>
          <a:p>
            <a:r>
              <a:rPr lang="en-US" dirty="0"/>
              <a:t>RUN </a:t>
            </a:r>
            <a:r>
              <a:rPr lang="en-US" dirty="0" err="1"/>
              <a:t>mkdir</a:t>
            </a:r>
            <a:r>
              <a:rPr lang="en-US" dirty="0"/>
              <a:t> a </a:t>
            </a:r>
          </a:p>
          <a:p>
            <a:r>
              <a:rPr lang="en-US" dirty="0"/>
              <a:t>Would make a directory </a:t>
            </a:r>
            <a:r>
              <a:rPr lang="en-US" i="1" dirty="0"/>
              <a:t>a</a:t>
            </a:r>
            <a:r>
              <a:rPr lang="en-US" dirty="0"/>
              <a:t> inside of the </a:t>
            </a:r>
            <a:r>
              <a:rPr lang="en-US" i="1" dirty="0"/>
              <a:t>example</a:t>
            </a:r>
            <a:r>
              <a:rPr lang="en-US" dirty="0"/>
              <a:t> folder. </a:t>
            </a:r>
            <a:r>
              <a:rPr lang="en-US" i="1" dirty="0"/>
              <a:t>example/a</a:t>
            </a:r>
            <a:endParaRPr lang="en-US" dirty="0"/>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41</a:t>
            </a:fld>
            <a:endParaRPr lang="en-US"/>
          </a:p>
        </p:txBody>
      </p:sp>
    </p:spTree>
    <p:extLst>
      <p:ext uri="{BB962C8B-B14F-4D97-AF65-F5344CB8AC3E}">
        <p14:creationId xmlns:p14="http://schemas.microsoft.com/office/powerpoint/2010/main" val="1080848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CMD </a:t>
            </a:r>
          </a:p>
        </p:txBody>
      </p:sp>
      <p:sp>
        <p:nvSpPr>
          <p:cNvPr id="3" name="Content Placeholder 2"/>
          <p:cNvSpPr>
            <a:spLocks noGrp="1"/>
          </p:cNvSpPr>
          <p:nvPr>
            <p:ph idx="1"/>
          </p:nvPr>
        </p:nvSpPr>
        <p:spPr/>
        <p:txBody>
          <a:bodyPr/>
          <a:lstStyle/>
          <a:p>
            <a:r>
              <a:rPr lang="en-US" sz="2000" dirty="0"/>
              <a:t>used to run the app, processes etc. needed inside of your container</a:t>
            </a:r>
          </a:p>
          <a:p>
            <a:r>
              <a:rPr lang="en-US" sz="2000" dirty="0"/>
              <a:t>only the last CMD will run when the built image is launched as a container</a:t>
            </a:r>
          </a:p>
          <a:p>
            <a:r>
              <a:rPr lang="en-US" sz="2000" dirty="0"/>
              <a:t>CMD ["executable","param1","param2"] (exec form, this is the preferred form) </a:t>
            </a:r>
          </a:p>
          <a:p>
            <a:pPr lvl="1"/>
            <a:r>
              <a:rPr lang="en-US" sz="2000" dirty="0"/>
              <a:t>invokes the command with out a shell</a:t>
            </a:r>
          </a:p>
          <a:p>
            <a:r>
              <a:rPr lang="en-US" sz="2000" dirty="0"/>
              <a:t>CMD ["param1","param2"] (as default parameters to ENTRYPOINT) </a:t>
            </a:r>
          </a:p>
          <a:p>
            <a:pPr lvl="1"/>
            <a:r>
              <a:rPr lang="en-US" sz="2000" dirty="0"/>
              <a:t>the ENTRYPOINT instruction must be specified if you use the default format, it's another way you can specify the first commands to be run upon spinning up a</a:t>
            </a:r>
          </a:p>
          <a:p>
            <a:r>
              <a:rPr lang="en-US" sz="2000" dirty="0"/>
              <a:t>CMD command param1 param2 (shell form) </a:t>
            </a:r>
          </a:p>
          <a:p>
            <a:pPr lvl="1"/>
            <a:r>
              <a:rPr lang="en-US" sz="2000" dirty="0"/>
              <a:t>invokes the command inside of a shell in /bin/</a:t>
            </a:r>
            <a:r>
              <a:rPr lang="en-US" sz="2000" dirty="0" err="1"/>
              <a:t>sh</a:t>
            </a:r>
            <a:r>
              <a:rPr lang="en-US" sz="2000" dirty="0"/>
              <a:t> -c</a:t>
            </a:r>
          </a:p>
          <a:p>
            <a:r>
              <a:rPr lang="en-US" sz="2000" dirty="0"/>
              <a:t>i.e. The last line of a </a:t>
            </a:r>
            <a:r>
              <a:rPr lang="en-US" sz="2000" dirty="0" err="1"/>
              <a:t>docker</a:t>
            </a:r>
            <a:r>
              <a:rPr lang="en-US" sz="2000" dirty="0"/>
              <a:t> file might be a command running a java program:</a:t>
            </a:r>
          </a:p>
          <a:p>
            <a:r>
              <a:rPr lang="en-US" sz="2000" dirty="0"/>
              <a:t>CMD ["java", "</a:t>
            </a:r>
            <a:r>
              <a:rPr lang="en-US" sz="2000" dirty="0" err="1"/>
              <a:t>HiWorld</a:t>
            </a:r>
            <a:r>
              <a:rPr lang="en-US" sz="2000" dirty="0"/>
              <a:t>"]</a:t>
            </a:r>
          </a:p>
        </p:txBody>
      </p:sp>
      <p:sp>
        <p:nvSpPr>
          <p:cNvPr id="4" name="Slide Number Placeholder 3"/>
          <p:cNvSpPr>
            <a:spLocks noGrp="1"/>
          </p:cNvSpPr>
          <p:nvPr>
            <p:ph type="sldNum" sz="quarter" idx="12"/>
          </p:nvPr>
        </p:nvSpPr>
        <p:spPr/>
        <p:txBody>
          <a:bodyPr/>
          <a:lstStyle/>
          <a:p>
            <a:fld id="{ACA9C69A-D70C-430B-8534-040A5CEA9F5B}" type="slidenum">
              <a:rPr lang="en-US" smtClean="0"/>
              <a:t>42</a:t>
            </a:fld>
            <a:endParaRPr lang="en-US"/>
          </a:p>
        </p:txBody>
      </p:sp>
    </p:spTree>
    <p:extLst>
      <p:ext uri="{BB962C8B-B14F-4D97-AF65-F5344CB8AC3E}">
        <p14:creationId xmlns:p14="http://schemas.microsoft.com/office/powerpoint/2010/main" val="631078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r>
              <a:rPr lang="en-US" dirty="0"/>
              <a:t> Examples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322" y="1905000"/>
            <a:ext cx="836935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CA9C69A-D70C-430B-8534-040A5CEA9F5B}" type="slidenum">
              <a:rPr lang="en-US" smtClean="0"/>
              <a:t>43</a:t>
            </a:fld>
            <a:endParaRPr lang="en-US"/>
          </a:p>
        </p:txBody>
      </p:sp>
    </p:spTree>
    <p:extLst>
      <p:ext uri="{BB962C8B-B14F-4D97-AF65-F5344CB8AC3E}">
        <p14:creationId xmlns:p14="http://schemas.microsoft.com/office/powerpoint/2010/main" val="4240052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Building an Image</a:t>
            </a:r>
          </a:p>
        </p:txBody>
      </p:sp>
      <p:sp>
        <p:nvSpPr>
          <p:cNvPr id="4" name="Subtitle 3"/>
          <p:cNvSpPr>
            <a:spLocks noGrp="1"/>
          </p:cNvSpPr>
          <p:nvPr>
            <p:ph type="subTitle" idx="1"/>
          </p:nvPr>
        </p:nvSpPr>
        <p:spPr/>
        <p:txBody>
          <a:bodyPr/>
          <a:lstStyle/>
          <a:p>
            <a:endParaRPr lang="en-US"/>
          </a:p>
        </p:txBody>
      </p:sp>
      <p:sp>
        <p:nvSpPr>
          <p:cNvPr id="3" name="Slide Number Placeholder 2"/>
          <p:cNvSpPr>
            <a:spLocks noGrp="1"/>
          </p:cNvSpPr>
          <p:nvPr>
            <p:ph type="sldNum" sz="quarter" idx="4"/>
          </p:nvPr>
        </p:nvSpPr>
        <p:spPr/>
        <p:txBody>
          <a:bodyPr/>
          <a:lstStyle/>
          <a:p>
            <a:fld id="{ACA9C69A-D70C-430B-8534-040A5CEA9F5B}" type="slidenum">
              <a:rPr lang="en-US" smtClean="0"/>
              <a:t>44</a:t>
            </a:fld>
            <a:endParaRPr lang="en-US"/>
          </a:p>
        </p:txBody>
      </p:sp>
    </p:spTree>
    <p:extLst>
      <p:ext uri="{BB962C8B-B14F-4D97-AF65-F5344CB8AC3E}">
        <p14:creationId xmlns:p14="http://schemas.microsoft.com/office/powerpoint/2010/main" val="3280689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image with build</a:t>
            </a:r>
          </a:p>
        </p:txBody>
      </p:sp>
      <p:sp>
        <p:nvSpPr>
          <p:cNvPr id="3" name="Content Placeholder 2"/>
          <p:cNvSpPr>
            <a:spLocks noGrp="1"/>
          </p:cNvSpPr>
          <p:nvPr>
            <p:ph idx="1"/>
          </p:nvPr>
        </p:nvSpPr>
        <p:spPr/>
        <p:txBody>
          <a:bodyPr/>
          <a:lstStyle/>
          <a:p>
            <a:r>
              <a:rPr lang="en-US" sz="2000" dirty="0"/>
              <a:t>&gt; </a:t>
            </a:r>
            <a:r>
              <a:rPr lang="en-US" sz="2000" dirty="0" err="1"/>
              <a:t>docker</a:t>
            </a:r>
            <a:r>
              <a:rPr lang="en-US" sz="2000" dirty="0"/>
              <a:t> build </a:t>
            </a:r>
            <a:r>
              <a:rPr lang="en-US" sz="2000" dirty="0" err="1"/>
              <a:t>anyflags</a:t>
            </a:r>
            <a:r>
              <a:rPr lang="en-US" sz="2000" dirty="0"/>
              <a:t> PATH</a:t>
            </a:r>
          </a:p>
          <a:p>
            <a:r>
              <a:rPr lang="en-US" sz="2000" dirty="0" err="1"/>
              <a:t>docker</a:t>
            </a:r>
            <a:r>
              <a:rPr lang="en-US" sz="2000" dirty="0"/>
              <a:t> build indicates to the CLI that you are going to create a new image. You have the option of adding flags for additional information and configuration. A couple flags to note: </a:t>
            </a:r>
          </a:p>
          <a:p>
            <a:pPr lvl="1"/>
            <a:r>
              <a:rPr lang="en-US" sz="2000" dirty="0"/>
              <a:t>-f path indicates that the </a:t>
            </a:r>
            <a:r>
              <a:rPr lang="en-US" sz="2000" dirty="0" err="1"/>
              <a:t>dockerfile</a:t>
            </a:r>
            <a:r>
              <a:rPr lang="en-US" sz="2000" dirty="0"/>
              <a:t> to be used is in the location indicated from the subsequent path (it will be used when that path is different from the build context.)</a:t>
            </a:r>
          </a:p>
          <a:p>
            <a:pPr lvl="1"/>
            <a:r>
              <a:rPr lang="en-US" sz="2000" dirty="0"/>
              <a:t>-t </a:t>
            </a:r>
            <a:r>
              <a:rPr lang="en-US" sz="2000" dirty="0" err="1"/>
              <a:t>name:version</a:t>
            </a:r>
            <a:r>
              <a:rPr lang="en-US" sz="2000" dirty="0"/>
              <a:t> allows you to name the image being created and indicate the version. If you were to just have -t name it would default to having the version marked as latest.</a:t>
            </a:r>
          </a:p>
          <a:p>
            <a:r>
              <a:rPr lang="en-US" sz="2000" dirty="0"/>
              <a:t>The path specified at the end of the </a:t>
            </a:r>
            <a:r>
              <a:rPr lang="en-US" sz="2000" dirty="0" err="1"/>
              <a:t>docker</a:t>
            </a:r>
            <a:r>
              <a:rPr lang="en-US" sz="2000" dirty="0"/>
              <a:t> build command will be understood as the build context. It will often just be . to indicate the current directory. Though it could be a </a:t>
            </a:r>
            <a:r>
              <a:rPr lang="en-US" sz="2000" dirty="0" err="1"/>
              <a:t>git</a:t>
            </a:r>
            <a:r>
              <a:rPr lang="en-US" sz="2000" dirty="0"/>
              <a:t> </a:t>
            </a:r>
            <a:r>
              <a:rPr lang="en-US" sz="2000" dirty="0" err="1"/>
              <a:t>url</a:t>
            </a:r>
            <a:r>
              <a:rPr lang="en-US" sz="2000" dirty="0"/>
              <a:t> or even a path to another part of your </a:t>
            </a:r>
            <a:r>
              <a:rPr lang="en-US" sz="2000" dirty="0" err="1"/>
              <a:t>filesystem</a:t>
            </a:r>
            <a:r>
              <a:rPr lang="en-US" sz="2000" dirty="0"/>
              <a:t>.</a:t>
            </a:r>
          </a:p>
          <a:p>
            <a:endParaRPr lang="en-US" sz="2000" dirty="0"/>
          </a:p>
        </p:txBody>
      </p:sp>
      <p:sp>
        <p:nvSpPr>
          <p:cNvPr id="4" name="Slide Number Placeholder 3"/>
          <p:cNvSpPr>
            <a:spLocks noGrp="1"/>
          </p:cNvSpPr>
          <p:nvPr>
            <p:ph type="sldNum" sz="quarter" idx="12"/>
          </p:nvPr>
        </p:nvSpPr>
        <p:spPr/>
        <p:txBody>
          <a:bodyPr/>
          <a:lstStyle/>
          <a:p>
            <a:fld id="{ACA9C69A-D70C-430B-8534-040A5CEA9F5B}" type="slidenum">
              <a:rPr lang="en-US" smtClean="0"/>
              <a:t>45</a:t>
            </a:fld>
            <a:endParaRPr lang="en-US"/>
          </a:p>
        </p:txBody>
      </p:sp>
    </p:spTree>
    <p:extLst>
      <p:ext uri="{BB962C8B-B14F-4D97-AF65-F5344CB8AC3E}">
        <p14:creationId xmlns:p14="http://schemas.microsoft.com/office/powerpoint/2010/main" val="2792998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436" y="1905000"/>
            <a:ext cx="8573128" cy="382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CA9C69A-D70C-430B-8534-040A5CEA9F5B}" type="slidenum">
              <a:rPr lang="en-US" smtClean="0"/>
              <a:t>46</a:t>
            </a:fld>
            <a:endParaRPr lang="en-US"/>
          </a:p>
        </p:txBody>
      </p:sp>
    </p:spTree>
    <p:extLst>
      <p:ext uri="{BB962C8B-B14F-4D97-AF65-F5344CB8AC3E}">
        <p14:creationId xmlns:p14="http://schemas.microsoft.com/office/powerpoint/2010/main" val="3598125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A170-1D5A-44F6-A898-3E67E9D1B1D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675476A-7EF1-44A0-9768-D3B1F99E7918}"/>
              </a:ext>
            </a:extLst>
          </p:cNvPr>
          <p:cNvSpPr>
            <a:spLocks noGrp="1"/>
          </p:cNvSpPr>
          <p:nvPr>
            <p:ph idx="1"/>
          </p:nvPr>
        </p:nvSpPr>
        <p:spPr/>
        <p:txBody>
          <a:bodyPr/>
          <a:lstStyle/>
          <a:p>
            <a:r>
              <a:rPr lang="en-US" dirty="0"/>
              <a:t>From the same directory in which the </a:t>
            </a:r>
            <a:r>
              <a:rPr lang="en-US" dirty="0" err="1"/>
              <a:t>dockerfile</a:t>
            </a:r>
            <a:r>
              <a:rPr lang="en-US" dirty="0"/>
              <a:t> has been saved run the subsequent command.(If you saved it in the directory as described above then you would need to run cd Documents\docker-examples)</a:t>
            </a:r>
          </a:p>
          <a:p>
            <a:r>
              <a:rPr lang="en-US" dirty="0"/>
              <a:t>&gt; docker build -t java-hello-world .</a:t>
            </a:r>
          </a:p>
          <a:p>
            <a:r>
              <a:rPr lang="en-US" dirty="0"/>
              <a:t>Do not forget the . at the end.</a:t>
            </a:r>
          </a:p>
        </p:txBody>
      </p:sp>
      <p:sp>
        <p:nvSpPr>
          <p:cNvPr id="4" name="Slide Number Placeholder 3">
            <a:extLst>
              <a:ext uri="{FF2B5EF4-FFF2-40B4-BE49-F238E27FC236}">
                <a16:creationId xmlns:a16="http://schemas.microsoft.com/office/drawing/2014/main" id="{67EF89F1-E278-45D7-9000-1EBB09611B8B}"/>
              </a:ext>
            </a:extLst>
          </p:cNvPr>
          <p:cNvSpPr>
            <a:spLocks noGrp="1"/>
          </p:cNvSpPr>
          <p:nvPr>
            <p:ph type="sldNum" sz="quarter" idx="12"/>
          </p:nvPr>
        </p:nvSpPr>
        <p:spPr/>
        <p:txBody>
          <a:bodyPr/>
          <a:lstStyle/>
          <a:p>
            <a:fld id="{ACA9C69A-D70C-430B-8534-040A5CEA9F5B}" type="slidenum">
              <a:rPr lang="en-US" smtClean="0"/>
              <a:t>47</a:t>
            </a:fld>
            <a:endParaRPr lang="en-US"/>
          </a:p>
        </p:txBody>
      </p:sp>
    </p:spTree>
    <p:extLst>
      <p:ext uri="{BB962C8B-B14F-4D97-AF65-F5344CB8AC3E}">
        <p14:creationId xmlns:p14="http://schemas.microsoft.com/office/powerpoint/2010/main" val="2980533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image with commit</a:t>
            </a:r>
          </a:p>
        </p:txBody>
      </p:sp>
      <p:sp>
        <p:nvSpPr>
          <p:cNvPr id="3" name="Content Placeholder 2"/>
          <p:cNvSpPr>
            <a:spLocks noGrp="1"/>
          </p:cNvSpPr>
          <p:nvPr>
            <p:ph idx="1"/>
          </p:nvPr>
        </p:nvSpPr>
        <p:spPr/>
        <p:txBody>
          <a:bodyPr/>
          <a:lstStyle/>
          <a:p>
            <a:r>
              <a:rPr lang="en-US" sz="2400" dirty="0"/>
              <a:t>Assume that you have a container that is already running, and you have made some changes to it. Maybe you have installed needed software or changed some configuration.</a:t>
            </a:r>
          </a:p>
          <a:p>
            <a:r>
              <a:rPr lang="en-US" sz="2400" dirty="0"/>
              <a:t>Then you can commit these changes to a new image that can be used to spin up even more containers.</a:t>
            </a:r>
          </a:p>
          <a:p>
            <a:r>
              <a:rPr lang="en-US" sz="2400" dirty="0"/>
              <a:t>Note the new image won't include any data saved in the </a:t>
            </a:r>
            <a:r>
              <a:rPr lang="en-US" sz="2400" i="1" dirty="0"/>
              <a:t>volumes</a:t>
            </a:r>
            <a:r>
              <a:rPr lang="en-US" sz="2400" dirty="0"/>
              <a:t> of your container.</a:t>
            </a:r>
          </a:p>
          <a:p>
            <a:r>
              <a:rPr lang="en-US" sz="2400" dirty="0"/>
              <a:t>&gt; </a:t>
            </a:r>
            <a:r>
              <a:rPr lang="en-US" sz="2400" dirty="0" err="1"/>
              <a:t>docker</a:t>
            </a:r>
            <a:r>
              <a:rPr lang="en-US" sz="2400" dirty="0"/>
              <a:t> commit flags CONTAINER </a:t>
            </a:r>
            <a:r>
              <a:rPr lang="en-US" sz="2400" dirty="0" err="1"/>
              <a:t>imagename</a:t>
            </a:r>
            <a:endParaRPr lang="en-US" sz="2400" dirty="0"/>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48</a:t>
            </a:fld>
            <a:endParaRPr lang="en-US"/>
          </a:p>
        </p:txBody>
      </p:sp>
    </p:spTree>
    <p:extLst>
      <p:ext uri="{BB962C8B-B14F-4D97-AF65-F5344CB8AC3E}">
        <p14:creationId xmlns:p14="http://schemas.microsoft.com/office/powerpoint/2010/main" val="2579517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management</a:t>
            </a:r>
          </a:p>
        </p:txBody>
      </p:sp>
      <p:sp>
        <p:nvSpPr>
          <p:cNvPr id="3" name="Content Placeholder 2"/>
          <p:cNvSpPr>
            <a:spLocks noGrp="1"/>
          </p:cNvSpPr>
          <p:nvPr>
            <p:ph idx="1"/>
          </p:nvPr>
        </p:nvSpPr>
        <p:spPr/>
        <p:txBody>
          <a:bodyPr/>
          <a:lstStyle/>
          <a:p>
            <a:r>
              <a:rPr lang="en-US" dirty="0"/>
              <a:t>To list all the images.</a:t>
            </a:r>
          </a:p>
          <a:p>
            <a:pPr lvl="1"/>
            <a:r>
              <a:rPr lang="en-US" dirty="0"/>
              <a:t>docker images </a:t>
            </a:r>
          </a:p>
          <a:p>
            <a:pPr lvl="1"/>
            <a:r>
              <a:rPr lang="en-US" dirty="0"/>
              <a:t>docker images -a </a:t>
            </a:r>
          </a:p>
          <a:p>
            <a:pPr lvl="2"/>
            <a:r>
              <a:rPr lang="en-US" dirty="0"/>
              <a:t>-a allows you to list even hidden images.</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49</a:t>
            </a:fld>
            <a:endParaRPr lang="en-US"/>
          </a:p>
        </p:txBody>
      </p:sp>
    </p:spTree>
    <p:extLst>
      <p:ext uri="{BB962C8B-B14F-4D97-AF65-F5344CB8AC3E}">
        <p14:creationId xmlns:p14="http://schemas.microsoft.com/office/powerpoint/2010/main" val="326734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Container</a:t>
            </a:r>
            <a:endParaRPr lang="en-US" dirty="0"/>
          </a:p>
        </p:txBody>
      </p:sp>
      <p:sp>
        <p:nvSpPr>
          <p:cNvPr id="3" name="Content Placeholder 2"/>
          <p:cNvSpPr>
            <a:spLocks noGrp="1"/>
          </p:cNvSpPr>
          <p:nvPr>
            <p:ph idx="1"/>
          </p:nvPr>
        </p:nvSpPr>
        <p:spPr/>
        <p:txBody>
          <a:bodyPr/>
          <a:lstStyle/>
          <a:p>
            <a:r>
              <a:rPr lang="en-US" sz="2400" dirty="0"/>
              <a:t>A </a:t>
            </a:r>
            <a:r>
              <a:rPr lang="en-US" sz="2400" b="1" dirty="0"/>
              <a:t>container</a:t>
            </a:r>
            <a:r>
              <a:rPr lang="en-US" sz="2400" dirty="0"/>
              <a:t> is a mechanism for packaging an application(or limited number of processes) with its dependencies so that it runs in its own isolated sandbox.</a:t>
            </a:r>
          </a:p>
          <a:p>
            <a:r>
              <a:rPr lang="en-US" sz="2400" dirty="0"/>
              <a:t>Containerization helps to ensure the application or set of processes can run reliably regardless of the host environment. </a:t>
            </a:r>
          </a:p>
          <a:p>
            <a:r>
              <a:rPr lang="en-US" sz="2400" dirty="0"/>
              <a:t>The container shouldn't be able to modify or interact with it anything it doesn't need and, on the whole, changes in the container should not effect the Host or other containers (and vice versa).</a:t>
            </a:r>
          </a:p>
        </p:txBody>
      </p:sp>
      <p:sp>
        <p:nvSpPr>
          <p:cNvPr id="4" name="Slide Number Placeholder 3"/>
          <p:cNvSpPr>
            <a:spLocks noGrp="1"/>
          </p:cNvSpPr>
          <p:nvPr>
            <p:ph type="sldNum" sz="quarter" idx="12"/>
          </p:nvPr>
        </p:nvSpPr>
        <p:spPr/>
        <p:txBody>
          <a:bodyPr/>
          <a:lstStyle/>
          <a:p>
            <a:fld id="{ACA9C69A-D70C-430B-8534-040A5CEA9F5B}" type="slidenum">
              <a:rPr lang="en-US" smtClean="0"/>
              <a:t>5</a:t>
            </a:fld>
            <a:endParaRPr lang="en-US"/>
          </a:p>
        </p:txBody>
      </p:sp>
    </p:spTree>
    <p:extLst>
      <p:ext uri="{BB962C8B-B14F-4D97-AF65-F5344CB8AC3E}">
        <p14:creationId xmlns:p14="http://schemas.microsoft.com/office/powerpoint/2010/main" val="1096948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compose</a:t>
            </a:r>
          </a:p>
        </p:txBody>
      </p:sp>
      <p:sp>
        <p:nvSpPr>
          <p:cNvPr id="3" name="Content Placeholder 2"/>
          <p:cNvSpPr>
            <a:spLocks noGrp="1"/>
          </p:cNvSpPr>
          <p:nvPr>
            <p:ph idx="1"/>
          </p:nvPr>
        </p:nvSpPr>
        <p:spPr/>
        <p:txBody>
          <a:bodyPr/>
          <a:lstStyle/>
          <a:p>
            <a:r>
              <a:rPr lang="en-US" sz="2200" dirty="0"/>
              <a:t>Docker compose is the tool that makes creating and managing multi-container applications easier.</a:t>
            </a:r>
          </a:p>
          <a:p>
            <a:r>
              <a:rPr lang="en-US" sz="2200" dirty="0"/>
              <a:t>It's fundamental use is based around the </a:t>
            </a:r>
            <a:r>
              <a:rPr lang="en-US" sz="2200" dirty="0" err="1"/>
              <a:t>docker</a:t>
            </a:r>
            <a:r>
              <a:rPr lang="en-US" sz="2200" dirty="0"/>
              <a:t>-compose file.</a:t>
            </a:r>
          </a:p>
          <a:p>
            <a:r>
              <a:rPr lang="en-US" sz="2200" dirty="0"/>
              <a:t>The </a:t>
            </a:r>
            <a:r>
              <a:rPr lang="en-US" sz="2200" dirty="0" err="1"/>
              <a:t>docker</a:t>
            </a:r>
            <a:r>
              <a:rPr lang="en-US" sz="2200" dirty="0"/>
              <a:t>-compose file allows you to run multiple containers in a way that eases otherwise cumbersome configuration. </a:t>
            </a:r>
          </a:p>
          <a:p>
            <a:r>
              <a:rPr lang="en-US" sz="2200" dirty="0"/>
              <a:t>Moreover it makes it easy to set up those containers to talk to one another. It's a YAML file(.</a:t>
            </a:r>
            <a:r>
              <a:rPr lang="en-US" sz="2200" dirty="0" err="1"/>
              <a:t>yaml</a:t>
            </a:r>
            <a:r>
              <a:rPr lang="en-US" sz="2200" dirty="0"/>
              <a:t> or .</a:t>
            </a:r>
            <a:r>
              <a:rPr lang="en-US" sz="2200" dirty="0" err="1"/>
              <a:t>yml</a:t>
            </a:r>
            <a:r>
              <a:rPr lang="en-US" sz="2200" dirty="0"/>
              <a:t>) that includes key information including environment variables, ports, volumes etc.</a:t>
            </a:r>
          </a:p>
          <a:p>
            <a:r>
              <a:rPr lang="en-US" sz="2200" dirty="0"/>
              <a:t>The file is typically named docker-</a:t>
            </a:r>
            <a:r>
              <a:rPr lang="en-US" sz="2200" dirty="0" err="1"/>
              <a:t>compose.yml</a:t>
            </a:r>
            <a:r>
              <a:rPr lang="en-US" sz="2200" dirty="0"/>
              <a:t> or </a:t>
            </a:r>
            <a:br>
              <a:rPr lang="en-US" sz="2200" dirty="0"/>
            </a:br>
            <a:r>
              <a:rPr lang="en-US" sz="2200" dirty="0"/>
              <a:t>docker-</a:t>
            </a:r>
            <a:r>
              <a:rPr lang="en-US" sz="2200" dirty="0" err="1"/>
              <a:t>compose.yaml</a:t>
            </a:r>
            <a:r>
              <a:rPr lang="en-US" sz="2200" dirty="0"/>
              <a:t>.</a:t>
            </a:r>
          </a:p>
          <a:p>
            <a:r>
              <a:rPr lang="en-US" sz="2200" dirty="0"/>
              <a:t>The file can be used simply with the </a:t>
            </a:r>
            <a:r>
              <a:rPr lang="en-US" sz="2200" dirty="0" err="1"/>
              <a:t>docker</a:t>
            </a:r>
            <a:r>
              <a:rPr lang="en-US" sz="2200" dirty="0"/>
              <a:t>-compose up command. This searches the current directory for the appropriate file and spins up the containers outlined.</a:t>
            </a:r>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50</a:t>
            </a:fld>
            <a:endParaRPr lang="en-US"/>
          </a:p>
        </p:txBody>
      </p:sp>
    </p:spTree>
    <p:extLst>
      <p:ext uri="{BB962C8B-B14F-4D97-AF65-F5344CB8AC3E}">
        <p14:creationId xmlns:p14="http://schemas.microsoft.com/office/powerpoint/2010/main" val="266864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Docker-compose file components</a:t>
            </a:r>
          </a:p>
        </p:txBody>
      </p:sp>
      <p:sp>
        <p:nvSpPr>
          <p:cNvPr id="3" name="Content Placeholder 2"/>
          <p:cNvSpPr>
            <a:spLocks noGrp="1"/>
          </p:cNvSpPr>
          <p:nvPr>
            <p:ph idx="1"/>
          </p:nvPr>
        </p:nvSpPr>
        <p:spPr/>
        <p:txBody>
          <a:bodyPr/>
          <a:lstStyle/>
          <a:p>
            <a:r>
              <a:rPr lang="en-US" sz="2200" dirty="0"/>
              <a:t>Docker compose files have an overarching format that has evolved from version to version. </a:t>
            </a:r>
          </a:p>
          <a:p>
            <a:r>
              <a:rPr lang="en-US" sz="2200" dirty="0"/>
              <a:t>There are three overarching versions of the </a:t>
            </a:r>
            <a:r>
              <a:rPr lang="en-US" sz="2200" dirty="0" err="1"/>
              <a:t>docker</a:t>
            </a:r>
            <a:r>
              <a:rPr lang="en-US" sz="2200" dirty="0"/>
              <a:t>-compose file, 1.x, 2.x and 3.x, with smaller upgrades constituting the second part of the version number. </a:t>
            </a:r>
          </a:p>
          <a:p>
            <a:r>
              <a:rPr lang="en-US" sz="2200" dirty="0"/>
              <a:t>There are just some differences in the options/parameters available between the two versions.</a:t>
            </a:r>
          </a:p>
          <a:p>
            <a:r>
              <a:rPr lang="en-US" sz="2200" dirty="0"/>
              <a:t>Each service definition is analogous to the </a:t>
            </a:r>
            <a:r>
              <a:rPr lang="en-US" sz="2200" dirty="0" err="1"/>
              <a:t>docker</a:t>
            </a:r>
            <a:r>
              <a:rPr lang="en-US" sz="2200" dirty="0"/>
              <a:t> run command</a:t>
            </a:r>
            <a:r>
              <a:rPr lang="en-US" sz="2200"/>
              <a:t>. </a:t>
            </a:r>
          </a:p>
          <a:p>
            <a:r>
              <a:rPr lang="en-US" sz="2200"/>
              <a:t>Meanwhile </a:t>
            </a:r>
            <a:r>
              <a:rPr lang="en-US" sz="2200" dirty="0"/>
              <a:t>the networks and volumes definitions are analogous to </a:t>
            </a:r>
            <a:r>
              <a:rPr lang="en-US" sz="2200" dirty="0" err="1"/>
              <a:t>docker</a:t>
            </a:r>
            <a:r>
              <a:rPr lang="en-US" sz="2200" dirty="0"/>
              <a:t> network create and </a:t>
            </a:r>
            <a:r>
              <a:rPr lang="en-US" sz="2200" dirty="0" err="1"/>
              <a:t>docker</a:t>
            </a:r>
            <a:r>
              <a:rPr lang="en-US" sz="2200" dirty="0"/>
              <a:t> volume create.</a:t>
            </a:r>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51</a:t>
            </a:fld>
            <a:endParaRPr lang="en-US"/>
          </a:p>
        </p:txBody>
      </p:sp>
    </p:spTree>
    <p:extLst>
      <p:ext uri="{BB962C8B-B14F-4D97-AF65-F5344CB8AC3E}">
        <p14:creationId xmlns:p14="http://schemas.microsoft.com/office/powerpoint/2010/main" val="3942450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Compose file options</a:t>
            </a:r>
          </a:p>
        </p:txBody>
      </p:sp>
      <p:sp>
        <p:nvSpPr>
          <p:cNvPr id="3" name="Content Placeholder 2"/>
          <p:cNvSpPr>
            <a:spLocks noGrp="1"/>
          </p:cNvSpPr>
          <p:nvPr>
            <p:ph idx="1"/>
          </p:nvPr>
        </p:nvSpPr>
        <p:spPr/>
        <p:txBody>
          <a:bodyPr/>
          <a:lstStyle/>
          <a:p>
            <a:r>
              <a:rPr lang="en-US" dirty="0"/>
              <a:t>version </a:t>
            </a:r>
          </a:p>
          <a:p>
            <a:r>
              <a:rPr lang="en-US" dirty="0"/>
              <a:t>services </a:t>
            </a:r>
          </a:p>
          <a:p>
            <a:pPr lvl="1"/>
            <a:r>
              <a:rPr lang="en-US" dirty="0"/>
              <a:t>Options for a service </a:t>
            </a:r>
          </a:p>
          <a:p>
            <a:pPr lvl="2"/>
            <a:r>
              <a:rPr lang="en-US" dirty="0"/>
              <a:t>image</a:t>
            </a:r>
          </a:p>
          <a:p>
            <a:pPr lvl="2"/>
            <a:r>
              <a:rPr lang="en-US" dirty="0"/>
              <a:t>build</a:t>
            </a:r>
          </a:p>
          <a:p>
            <a:pPr lvl="2"/>
            <a:r>
              <a:rPr lang="en-US" dirty="0"/>
              <a:t>ports</a:t>
            </a:r>
          </a:p>
          <a:p>
            <a:pPr lvl="2"/>
            <a:r>
              <a:rPr lang="en-US" dirty="0"/>
              <a:t>environment</a:t>
            </a:r>
          </a:p>
          <a:p>
            <a:pPr lvl="2"/>
            <a:r>
              <a:rPr lang="en-US" dirty="0"/>
              <a:t>env_file</a:t>
            </a:r>
          </a:p>
          <a:p>
            <a:r>
              <a:rPr lang="en-US" dirty="0"/>
              <a:t>volumes </a:t>
            </a:r>
          </a:p>
          <a:p>
            <a:r>
              <a:rPr lang="en-US" dirty="0"/>
              <a:t>networks</a:t>
            </a:r>
          </a:p>
        </p:txBody>
      </p:sp>
      <p:sp>
        <p:nvSpPr>
          <p:cNvPr id="4" name="Slide Number Placeholder 3"/>
          <p:cNvSpPr>
            <a:spLocks noGrp="1"/>
          </p:cNvSpPr>
          <p:nvPr>
            <p:ph type="sldNum" sz="quarter" idx="12"/>
          </p:nvPr>
        </p:nvSpPr>
        <p:spPr/>
        <p:txBody>
          <a:bodyPr/>
          <a:lstStyle/>
          <a:p>
            <a:fld id="{ACA9C69A-D70C-430B-8534-040A5CEA9F5B}" type="slidenum">
              <a:rPr lang="en-US" smtClean="0"/>
              <a:t>52</a:t>
            </a:fld>
            <a:endParaRPr lang="en-US"/>
          </a:p>
        </p:txBody>
      </p:sp>
    </p:spTree>
    <p:extLst>
      <p:ext uri="{BB962C8B-B14F-4D97-AF65-F5344CB8AC3E}">
        <p14:creationId xmlns:p14="http://schemas.microsoft.com/office/powerpoint/2010/main" val="4065384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declaration</a:t>
            </a:r>
          </a:p>
        </p:txBody>
      </p:sp>
      <p:sp>
        <p:nvSpPr>
          <p:cNvPr id="3" name="Content Placeholder 2"/>
          <p:cNvSpPr>
            <a:spLocks noGrp="1"/>
          </p:cNvSpPr>
          <p:nvPr>
            <p:ph idx="1"/>
          </p:nvPr>
        </p:nvSpPr>
        <p:spPr/>
        <p:txBody>
          <a:bodyPr/>
          <a:lstStyle/>
          <a:p>
            <a:r>
              <a:rPr lang="en-US" sz="2400" dirty="0"/>
              <a:t>The </a:t>
            </a:r>
            <a:r>
              <a:rPr lang="en-US" sz="2400" dirty="0" err="1"/>
              <a:t>docker</a:t>
            </a:r>
            <a:r>
              <a:rPr lang="en-US" sz="2400" dirty="0"/>
              <a:t>-compose file begins with the version declaration. </a:t>
            </a:r>
          </a:p>
          <a:p>
            <a:r>
              <a:rPr lang="en-US" sz="2400" dirty="0"/>
              <a:t>It's the first line of the file and helps the </a:t>
            </a:r>
            <a:r>
              <a:rPr lang="en-US" sz="2400" dirty="0" err="1"/>
              <a:t>docker</a:t>
            </a:r>
            <a:r>
              <a:rPr lang="en-US" sz="2400" dirty="0"/>
              <a:t> compose tool understand/process the file correctly.</a:t>
            </a:r>
          </a:p>
          <a:p>
            <a:r>
              <a:rPr lang="en-US" sz="2400" dirty="0"/>
              <a:t>For example if we were to use version 3.8. Then we would have:</a:t>
            </a:r>
          </a:p>
          <a:p>
            <a:r>
              <a:rPr lang="en-US" sz="2400" dirty="0"/>
              <a:t>version: '3.8'</a:t>
            </a:r>
          </a:p>
        </p:txBody>
      </p:sp>
      <p:sp>
        <p:nvSpPr>
          <p:cNvPr id="4" name="Slide Number Placeholder 3"/>
          <p:cNvSpPr>
            <a:spLocks noGrp="1"/>
          </p:cNvSpPr>
          <p:nvPr>
            <p:ph type="sldNum" sz="quarter" idx="12"/>
          </p:nvPr>
        </p:nvSpPr>
        <p:spPr/>
        <p:txBody>
          <a:bodyPr/>
          <a:lstStyle/>
          <a:p>
            <a:fld id="{ACA9C69A-D70C-430B-8534-040A5CEA9F5B}" type="slidenum">
              <a:rPr lang="en-US" smtClean="0"/>
              <a:t>53</a:t>
            </a:fld>
            <a:endParaRPr lang="en-US"/>
          </a:p>
        </p:txBody>
      </p:sp>
    </p:spTree>
    <p:extLst>
      <p:ext uri="{BB962C8B-B14F-4D97-AF65-F5344CB8AC3E}">
        <p14:creationId xmlns:p14="http://schemas.microsoft.com/office/powerpoint/2010/main" val="1538809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p>
        </p:txBody>
      </p:sp>
      <p:sp>
        <p:nvSpPr>
          <p:cNvPr id="3" name="Content Placeholder 2"/>
          <p:cNvSpPr>
            <a:spLocks noGrp="1"/>
          </p:cNvSpPr>
          <p:nvPr>
            <p:ph idx="1"/>
          </p:nvPr>
        </p:nvSpPr>
        <p:spPr/>
        <p:txBody>
          <a:bodyPr/>
          <a:lstStyle/>
          <a:p>
            <a:r>
              <a:rPr lang="en-US" sz="2400" dirty="0"/>
              <a:t>The various </a:t>
            </a:r>
            <a:r>
              <a:rPr lang="en-US" sz="2400" dirty="0" err="1"/>
              <a:t>docker</a:t>
            </a:r>
            <a:r>
              <a:rPr lang="en-US" sz="2400" dirty="0"/>
              <a:t> containers that you spin up via a </a:t>
            </a:r>
            <a:r>
              <a:rPr lang="en-US" sz="2400" dirty="0" err="1"/>
              <a:t>docker</a:t>
            </a:r>
            <a:r>
              <a:rPr lang="en-US" sz="2400" dirty="0"/>
              <a:t> compose file each constitute a particular service.</a:t>
            </a:r>
          </a:p>
          <a:p>
            <a:r>
              <a:rPr lang="en-US" sz="2400" dirty="0"/>
              <a:t>At the top level of the </a:t>
            </a:r>
            <a:r>
              <a:rPr lang="en-US" sz="2400" dirty="0" err="1"/>
              <a:t>docker</a:t>
            </a:r>
            <a:r>
              <a:rPr lang="en-US" sz="2400" dirty="0"/>
              <a:t> compose file, you specify a services option and then all the information for each service definition is specified under that service's name </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54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33800"/>
            <a:ext cx="33718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76800"/>
            <a:ext cx="32575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200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a:t>
            </a:r>
          </a:p>
        </p:txBody>
      </p:sp>
      <p:sp>
        <p:nvSpPr>
          <p:cNvPr id="3" name="Content Placeholder 2"/>
          <p:cNvSpPr>
            <a:spLocks noGrp="1"/>
          </p:cNvSpPr>
          <p:nvPr>
            <p:ph idx="1"/>
          </p:nvPr>
        </p:nvSpPr>
        <p:spPr/>
        <p:txBody>
          <a:bodyPr/>
          <a:lstStyle/>
          <a:p>
            <a:r>
              <a:rPr lang="en-US" sz="2000" dirty="0"/>
              <a:t>The build option allows you to outline how to build a service from a </a:t>
            </a:r>
            <a:r>
              <a:rPr lang="en-US" sz="2000" dirty="0" err="1"/>
              <a:t>dockerfile</a:t>
            </a:r>
            <a:r>
              <a:rPr lang="en-US" sz="2000" dirty="0"/>
              <a:t>. </a:t>
            </a:r>
          </a:p>
          <a:p>
            <a:r>
              <a:rPr lang="en-US" sz="2000" dirty="0"/>
              <a:t>It allows you to specify the configuration needed at build time. </a:t>
            </a:r>
          </a:p>
          <a:p>
            <a:r>
              <a:rPr lang="en-US" sz="2000" dirty="0"/>
              <a:t>This includes information like context, arguments and </a:t>
            </a:r>
            <a:r>
              <a:rPr lang="en-US" sz="2000" dirty="0" err="1"/>
              <a:t>dockerfile</a:t>
            </a:r>
            <a:r>
              <a:rPr lang="en-US" sz="2000" dirty="0"/>
              <a:t>.</a:t>
            </a:r>
          </a:p>
          <a:p>
            <a:r>
              <a:rPr lang="en-US" sz="2000" dirty="0"/>
              <a:t>For example, in the simplest case, where the </a:t>
            </a:r>
            <a:r>
              <a:rPr lang="en-US" sz="2000" dirty="0" err="1"/>
              <a:t>dockerfile</a:t>
            </a:r>
            <a:r>
              <a:rPr lang="en-US" sz="2000" dirty="0"/>
              <a:t> and context are the same as the directory of the compose file, you might have:</a:t>
            </a:r>
          </a:p>
          <a:p>
            <a:endParaRPr lang="en-US" sz="2000" dirty="0"/>
          </a:p>
          <a:p>
            <a:endParaRPr lang="en-US" sz="2000" dirty="0"/>
          </a:p>
          <a:p>
            <a:endParaRPr lang="en-US" sz="2000" dirty="0"/>
          </a:p>
          <a:p>
            <a:endParaRPr lang="en-US" sz="2000" dirty="0"/>
          </a:p>
          <a:p>
            <a:r>
              <a:rPr lang="en-US" sz="2000" dirty="0"/>
              <a:t>This indicates to build the database from the context of the current directory and a </a:t>
            </a:r>
            <a:r>
              <a:rPr lang="en-US" sz="2000" dirty="0" err="1"/>
              <a:t>dockerfile</a:t>
            </a:r>
            <a:r>
              <a:rPr lang="en-US" sz="2000" dirty="0"/>
              <a:t> within it.</a:t>
            </a:r>
          </a:p>
        </p:txBody>
      </p:sp>
      <p:sp>
        <p:nvSpPr>
          <p:cNvPr id="4" name="Slide Number Placeholder 3"/>
          <p:cNvSpPr>
            <a:spLocks noGrp="1"/>
          </p:cNvSpPr>
          <p:nvPr>
            <p:ph type="sldNum" sz="quarter" idx="12"/>
          </p:nvPr>
        </p:nvSpPr>
        <p:spPr/>
        <p:txBody>
          <a:bodyPr/>
          <a:lstStyle/>
          <a:p>
            <a:fld id="{ACA9C69A-D70C-430B-8534-040A5CEA9F5B}" type="slidenum">
              <a:rPr lang="en-US" smtClean="0"/>
              <a:t>55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0"/>
            <a:ext cx="3733800" cy="130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808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a:t>
            </a:r>
          </a:p>
        </p:txBody>
      </p:sp>
      <p:sp>
        <p:nvSpPr>
          <p:cNvPr id="3" name="Content Placeholder 2"/>
          <p:cNvSpPr>
            <a:spLocks noGrp="1"/>
          </p:cNvSpPr>
          <p:nvPr>
            <p:ph idx="1"/>
          </p:nvPr>
        </p:nvSpPr>
        <p:spPr/>
        <p:txBody>
          <a:bodyPr/>
          <a:lstStyle/>
          <a:p>
            <a:r>
              <a:rPr lang="en-US" sz="2000" dirty="0"/>
              <a:t>Allows you to expose ports in the container for the particular service and to map them to ports on the host. </a:t>
            </a:r>
          </a:p>
          <a:p>
            <a:r>
              <a:rPr lang="en-US" sz="2000" dirty="0"/>
              <a:t>The short version of the option syntax is ports: </a:t>
            </a:r>
            <a:r>
              <a:rPr lang="en-US" sz="2000" dirty="0" err="1"/>
              <a:t>host:container</a:t>
            </a:r>
            <a:r>
              <a:rPr lang="en-US" sz="2000" dirty="0"/>
              <a:t>. </a:t>
            </a:r>
          </a:p>
          <a:p>
            <a:r>
              <a:rPr lang="en-US" sz="2000" dirty="0"/>
              <a:t>So for example, the declaration might look like this, if </a:t>
            </a:r>
            <a:r>
              <a:rPr lang="en-US" sz="2000" dirty="0" err="1"/>
              <a:t>postgres</a:t>
            </a:r>
            <a:r>
              <a:rPr lang="en-US" sz="2000" dirty="0"/>
              <a:t> was listening in the container on port 8080:</a:t>
            </a:r>
          </a:p>
        </p:txBody>
      </p:sp>
      <p:sp>
        <p:nvSpPr>
          <p:cNvPr id="4" name="Slide Number Placeholder 3"/>
          <p:cNvSpPr>
            <a:spLocks noGrp="1"/>
          </p:cNvSpPr>
          <p:nvPr>
            <p:ph type="sldNum" sz="quarter" idx="12"/>
          </p:nvPr>
        </p:nvSpPr>
        <p:spPr/>
        <p:txBody>
          <a:bodyPr/>
          <a:lstStyle/>
          <a:p>
            <a:fld id="{ACA9C69A-D70C-430B-8534-040A5CEA9F5B}" type="slidenum">
              <a:rPr lang="en-US" smtClean="0"/>
              <a:t>56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3048000" cy="23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884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t>
            </a:r>
          </a:p>
        </p:txBody>
      </p:sp>
      <p:sp>
        <p:nvSpPr>
          <p:cNvPr id="3" name="Content Placeholder 2"/>
          <p:cNvSpPr>
            <a:spLocks noGrp="1"/>
          </p:cNvSpPr>
          <p:nvPr>
            <p:ph idx="1"/>
          </p:nvPr>
        </p:nvSpPr>
        <p:spPr/>
        <p:txBody>
          <a:bodyPr/>
          <a:lstStyle/>
          <a:p>
            <a:r>
              <a:rPr lang="en-US" sz="2400" dirty="0"/>
              <a:t>Allows you to specify environment variables for a particular service. </a:t>
            </a:r>
          </a:p>
          <a:p>
            <a:r>
              <a:rPr lang="en-US" sz="2400" dirty="0"/>
              <a:t>For example, you might have</a:t>
            </a:r>
          </a:p>
        </p:txBody>
      </p:sp>
      <p:sp>
        <p:nvSpPr>
          <p:cNvPr id="4" name="Slide Number Placeholder 3"/>
          <p:cNvSpPr>
            <a:spLocks noGrp="1"/>
          </p:cNvSpPr>
          <p:nvPr>
            <p:ph type="sldNum" sz="quarter" idx="12"/>
          </p:nvPr>
        </p:nvSpPr>
        <p:spPr/>
        <p:txBody>
          <a:bodyPr/>
          <a:lstStyle/>
          <a:p>
            <a:fld id="{ACA9C69A-D70C-430B-8534-040A5CEA9F5B}" type="slidenum">
              <a:rPr lang="en-US" smtClean="0"/>
              <a:t>57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3962400" cy="2618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9840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env_file</a:t>
            </a:r>
          </a:p>
        </p:txBody>
      </p:sp>
      <p:sp>
        <p:nvSpPr>
          <p:cNvPr id="3" name="Content Placeholder 2"/>
          <p:cNvSpPr>
            <a:spLocks noGrp="1"/>
          </p:cNvSpPr>
          <p:nvPr>
            <p:ph idx="1"/>
          </p:nvPr>
        </p:nvSpPr>
        <p:spPr/>
        <p:txBody>
          <a:bodyPr/>
          <a:lstStyle/>
          <a:p>
            <a:r>
              <a:rPr lang="en-US" sz="2000" dirty="0"/>
              <a:t>Allows you to specify environment variables for a particular service as the contents of a file. </a:t>
            </a:r>
          </a:p>
          <a:p>
            <a:r>
              <a:rPr lang="en-US" sz="2000" dirty="0"/>
              <a:t>Each line of the file will be an environment variable. (Variables defined under the environment option override environment variables from the env_file) </a:t>
            </a:r>
          </a:p>
          <a:p>
            <a:r>
              <a:rPr lang="en-US" sz="2000" dirty="0"/>
              <a:t>For example, you might have a file called </a:t>
            </a:r>
            <a:r>
              <a:rPr lang="en-US" sz="2000" i="1" dirty="0" err="1"/>
              <a:t>db.env</a:t>
            </a:r>
            <a:r>
              <a:rPr lang="en-US" sz="2000" dirty="0"/>
              <a:t> that contains:</a:t>
            </a:r>
          </a:p>
        </p:txBody>
      </p:sp>
      <p:sp>
        <p:nvSpPr>
          <p:cNvPr id="4" name="Slide Number Placeholder 3"/>
          <p:cNvSpPr>
            <a:spLocks noGrp="1"/>
          </p:cNvSpPr>
          <p:nvPr>
            <p:ph type="sldNum" sz="quarter" idx="12"/>
          </p:nvPr>
        </p:nvSpPr>
        <p:spPr/>
        <p:txBody>
          <a:bodyPr/>
          <a:lstStyle/>
          <a:p>
            <a:fld id="{ACA9C69A-D70C-430B-8534-040A5CEA9F5B}" type="slidenum">
              <a:rPr lang="en-US" smtClean="0"/>
              <a:t>58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38599"/>
            <a:ext cx="2971800" cy="2406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726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a:t>
            </a:r>
          </a:p>
        </p:txBody>
      </p:sp>
      <p:sp>
        <p:nvSpPr>
          <p:cNvPr id="3" name="Content Placeholder 2"/>
          <p:cNvSpPr>
            <a:spLocks noGrp="1"/>
          </p:cNvSpPr>
          <p:nvPr>
            <p:ph idx="1"/>
          </p:nvPr>
        </p:nvSpPr>
        <p:spPr/>
        <p:txBody>
          <a:bodyPr/>
          <a:lstStyle/>
          <a:p>
            <a:r>
              <a:rPr lang="en-US" sz="2200" dirty="0"/>
              <a:t>The restart option indicates the conditions upon which to restart a container.</a:t>
            </a:r>
          </a:p>
          <a:p>
            <a:r>
              <a:rPr lang="en-US" sz="2200" dirty="0"/>
              <a:t>The possibilities are:</a:t>
            </a:r>
          </a:p>
          <a:p>
            <a:r>
              <a:rPr lang="en-US" sz="2200" dirty="0"/>
              <a:t>no </a:t>
            </a:r>
          </a:p>
          <a:p>
            <a:pPr lvl="1"/>
            <a:r>
              <a:rPr lang="en-US" sz="2200" dirty="0"/>
              <a:t>the default and indicates not to restart the container under any circumstances</a:t>
            </a:r>
          </a:p>
          <a:p>
            <a:r>
              <a:rPr lang="en-US" sz="2200" dirty="0"/>
              <a:t>always </a:t>
            </a:r>
          </a:p>
          <a:p>
            <a:pPr lvl="1"/>
            <a:r>
              <a:rPr lang="en-US" sz="2200" dirty="0"/>
              <a:t>always tries to restart the container</a:t>
            </a:r>
          </a:p>
          <a:p>
            <a:r>
              <a:rPr lang="en-US" sz="2200" dirty="0"/>
              <a:t>on-failure </a:t>
            </a:r>
          </a:p>
          <a:p>
            <a:pPr lvl="1"/>
            <a:r>
              <a:rPr lang="en-US" sz="2200" dirty="0"/>
              <a:t>when there is an on-failure error</a:t>
            </a:r>
          </a:p>
          <a:p>
            <a:r>
              <a:rPr lang="en-US" sz="2200" dirty="0"/>
              <a:t>unless-stopped </a:t>
            </a:r>
          </a:p>
          <a:p>
            <a:pPr lvl="1"/>
            <a:r>
              <a:rPr lang="en-US" sz="2200" dirty="0"/>
              <a:t>restart unless the container has been stopped (regardless of whether it's manual or not)</a:t>
            </a:r>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59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886200"/>
            <a:ext cx="19050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63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Container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590800"/>
            <a:ext cx="4953000" cy="3904002"/>
          </a:xfrm>
        </p:spPr>
      </p:pic>
      <p:sp>
        <p:nvSpPr>
          <p:cNvPr id="5" name="Rectangle 4"/>
          <p:cNvSpPr/>
          <p:nvPr/>
        </p:nvSpPr>
        <p:spPr>
          <a:xfrm>
            <a:off x="457200" y="1600200"/>
            <a:ext cx="8382000" cy="830997"/>
          </a:xfrm>
          <a:prstGeom prst="rect">
            <a:avLst/>
          </a:prstGeom>
        </p:spPr>
        <p:txBody>
          <a:bodyPr wrap="square">
            <a:spAutoFit/>
          </a:bodyPr>
          <a:lstStyle/>
          <a:p>
            <a:r>
              <a:rPr lang="en-US" sz="2400" dirty="0"/>
              <a:t>The following diagram illustrates the structure of containers-  an application in a container is isolated to just what it needs.</a:t>
            </a:r>
          </a:p>
        </p:txBody>
      </p:sp>
      <p:sp>
        <p:nvSpPr>
          <p:cNvPr id="3" name="Slide Number Placeholder 2"/>
          <p:cNvSpPr>
            <a:spLocks noGrp="1"/>
          </p:cNvSpPr>
          <p:nvPr>
            <p:ph type="sldNum" sz="quarter" idx="12"/>
          </p:nvPr>
        </p:nvSpPr>
        <p:spPr/>
        <p:txBody>
          <a:bodyPr/>
          <a:lstStyle/>
          <a:p>
            <a:fld id="{ACA9C69A-D70C-430B-8534-040A5CEA9F5B}" type="slidenum">
              <a:rPr lang="en-US" smtClean="0"/>
              <a:t>6</a:t>
            </a:fld>
            <a:endParaRPr lang="en-US"/>
          </a:p>
        </p:txBody>
      </p:sp>
    </p:spTree>
    <p:extLst>
      <p:ext uri="{BB962C8B-B14F-4D97-AF65-F5344CB8AC3E}">
        <p14:creationId xmlns:p14="http://schemas.microsoft.com/office/powerpoint/2010/main" val="21035029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volumes</a:t>
            </a:r>
          </a:p>
        </p:txBody>
      </p:sp>
      <p:sp>
        <p:nvSpPr>
          <p:cNvPr id="3" name="Content Placeholder 2"/>
          <p:cNvSpPr>
            <a:spLocks noGrp="1"/>
          </p:cNvSpPr>
          <p:nvPr>
            <p:ph idx="1"/>
          </p:nvPr>
        </p:nvSpPr>
        <p:spPr/>
        <p:txBody>
          <a:bodyPr/>
          <a:lstStyle/>
          <a:p>
            <a:r>
              <a:rPr lang="en-US" sz="2200" i="1" dirty="0"/>
              <a:t>Volumes</a:t>
            </a:r>
            <a:r>
              <a:rPr lang="en-US" sz="2200" dirty="0"/>
              <a:t> is both a top level option and part of the service definition.</a:t>
            </a:r>
          </a:p>
          <a:p>
            <a:r>
              <a:rPr lang="en-US" sz="2200" dirty="0"/>
              <a:t>It allows you to specify how the container might interact with some shared and persistent portion of memory.</a:t>
            </a:r>
          </a:p>
          <a:p>
            <a:r>
              <a:rPr lang="en-US" sz="2200" dirty="0"/>
              <a:t>For a particular service definition the </a:t>
            </a:r>
            <a:r>
              <a:rPr lang="en-US" sz="2200" i="1" dirty="0"/>
              <a:t>volumes</a:t>
            </a:r>
            <a:r>
              <a:rPr lang="en-US" sz="2200" dirty="0"/>
              <a:t> option outlines that service's named volumes or mount host paths.</a:t>
            </a:r>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60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62400"/>
            <a:ext cx="3733800" cy="27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935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p:txBody>
          <a:bodyPr/>
          <a:lstStyle/>
          <a:p>
            <a:r>
              <a:rPr lang="en-US" sz="2200" dirty="0"/>
              <a:t>Networks were introduced with version 2 of </a:t>
            </a:r>
            <a:r>
              <a:rPr lang="en-US" sz="2200" dirty="0" err="1"/>
              <a:t>docker</a:t>
            </a:r>
            <a:r>
              <a:rPr lang="en-US" sz="2200" dirty="0"/>
              <a:t> compose and they enable containers to easily communicate with one another in a controlled way. </a:t>
            </a:r>
          </a:p>
          <a:p>
            <a:r>
              <a:rPr lang="en-US" sz="2200" dirty="0"/>
              <a:t>By default all services specified in a </a:t>
            </a:r>
            <a:r>
              <a:rPr lang="en-US" sz="2200" dirty="0" err="1"/>
              <a:t>docker</a:t>
            </a:r>
            <a:r>
              <a:rPr lang="en-US" sz="2200" dirty="0"/>
              <a:t> compose file are considered part of the same network. </a:t>
            </a:r>
          </a:p>
          <a:p>
            <a:r>
              <a:rPr lang="en-US" sz="2200" dirty="0"/>
              <a:t>The network is by default named after the directory in which the </a:t>
            </a:r>
            <a:r>
              <a:rPr lang="en-US" sz="2200" dirty="0" err="1"/>
              <a:t>docker</a:t>
            </a:r>
            <a:r>
              <a:rPr lang="en-US" sz="2200" dirty="0"/>
              <a:t>-compose file can be found. </a:t>
            </a:r>
          </a:p>
          <a:p>
            <a:r>
              <a:rPr lang="en-US" sz="2200" dirty="0"/>
              <a:t>Containers on the same network are by default reachable and discoverable by one another using the name of the service and the container.</a:t>
            </a:r>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61</a:t>
            </a:fld>
            <a:endParaRPr lang="en-US"/>
          </a:p>
        </p:txBody>
      </p:sp>
    </p:spTree>
    <p:extLst>
      <p:ext uri="{BB962C8B-B14F-4D97-AF65-F5344CB8AC3E}">
        <p14:creationId xmlns:p14="http://schemas.microsoft.com/office/powerpoint/2010/main" val="616190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sz="1900" dirty="0"/>
              <a:t>The following is a simple example of a web application. </a:t>
            </a:r>
          </a:p>
          <a:p>
            <a:r>
              <a:rPr lang="en-US" sz="1900" dirty="0"/>
              <a:t>While we wouldn't typically use a </a:t>
            </a:r>
            <a:r>
              <a:rPr lang="en-US" sz="1900" dirty="0" err="1"/>
              <a:t>docker</a:t>
            </a:r>
            <a:r>
              <a:rPr lang="en-US" sz="1900" dirty="0"/>
              <a:t> compose file to spin up such a simple application, it illustrates a basic version of using </a:t>
            </a:r>
            <a:r>
              <a:rPr lang="en-US" sz="1900" dirty="0" err="1"/>
              <a:t>docker</a:t>
            </a:r>
            <a:r>
              <a:rPr lang="en-US" sz="1900" dirty="0"/>
              <a:t> compose.</a:t>
            </a:r>
          </a:p>
          <a:p>
            <a:r>
              <a:rPr lang="en-US" sz="1900" dirty="0"/>
              <a:t>Save the following file as </a:t>
            </a:r>
            <a:r>
              <a:rPr lang="en-US" sz="1900" i="1" dirty="0" err="1"/>
              <a:t>docker-compose.yaml</a:t>
            </a:r>
            <a:r>
              <a:rPr lang="en-US" sz="1900" dirty="0"/>
              <a:t>.</a:t>
            </a:r>
          </a:p>
          <a:p>
            <a:endParaRPr lang="en-US" sz="1900" dirty="0"/>
          </a:p>
          <a:p>
            <a:endParaRPr lang="en-US" sz="1900" dirty="0"/>
          </a:p>
          <a:p>
            <a:endParaRPr lang="en-US" sz="1900" dirty="0"/>
          </a:p>
          <a:p>
            <a:endParaRPr lang="en-US" sz="1900" dirty="0"/>
          </a:p>
          <a:p>
            <a:r>
              <a:rPr lang="en-US" sz="1900" dirty="0"/>
              <a:t>Then from the </a:t>
            </a:r>
            <a:r>
              <a:rPr lang="en-US" sz="1900" dirty="0" err="1"/>
              <a:t>commandline</a:t>
            </a:r>
            <a:r>
              <a:rPr lang="en-US" sz="1900" dirty="0"/>
              <a:t> in the directory in which the file is saved.</a:t>
            </a:r>
          </a:p>
          <a:p>
            <a:r>
              <a:rPr lang="en-US" sz="1900" dirty="0"/>
              <a:t>Run the following command.</a:t>
            </a:r>
          </a:p>
          <a:p>
            <a:r>
              <a:rPr lang="en-US" sz="1900" dirty="0" err="1"/>
              <a:t>docker</a:t>
            </a:r>
            <a:r>
              <a:rPr lang="en-US" sz="1900" dirty="0"/>
              <a:t>-compose up -d </a:t>
            </a:r>
          </a:p>
          <a:p>
            <a:r>
              <a:rPr lang="en-US" sz="1900" dirty="0"/>
              <a:t>(The -d flag indicates to do it in detached mode, so that all the standard output and error information isn't printing to the shell from which you executed the command.)</a:t>
            </a:r>
          </a:p>
          <a:p>
            <a:endParaRPr lang="en-US" sz="1900" dirty="0"/>
          </a:p>
          <a:p>
            <a:endParaRPr lang="en-US" sz="1900" dirty="0"/>
          </a:p>
        </p:txBody>
      </p:sp>
      <p:sp>
        <p:nvSpPr>
          <p:cNvPr id="4" name="Slide Number Placeholder 3"/>
          <p:cNvSpPr>
            <a:spLocks noGrp="1"/>
          </p:cNvSpPr>
          <p:nvPr>
            <p:ph type="sldNum" sz="quarter" idx="12"/>
          </p:nvPr>
        </p:nvSpPr>
        <p:spPr/>
        <p:txBody>
          <a:bodyPr/>
          <a:lstStyle/>
          <a:p>
            <a:fld id="{ACA9C69A-D70C-430B-8534-040A5CEA9F5B}" type="slidenum">
              <a:rPr lang="en-US" smtClean="0"/>
              <a:t>62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697" y="3442980"/>
            <a:ext cx="41433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240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Examples</a:t>
            </a:r>
          </a:p>
        </p:txBody>
      </p:sp>
      <p:sp>
        <p:nvSpPr>
          <p:cNvPr id="7" name="Content Placeholder 6"/>
          <p:cNvSpPr>
            <a:spLocks noGrp="1"/>
          </p:cNvSpPr>
          <p:nvPr>
            <p:ph sz="half" idx="2"/>
          </p:nvPr>
        </p:nvSpPr>
        <p:spPr>
          <a:xfrm>
            <a:off x="228600" y="1752600"/>
            <a:ext cx="4270375" cy="4437063"/>
          </a:xfrm>
        </p:spPr>
        <p:txBody>
          <a:bodyPr/>
          <a:lstStyle/>
          <a:p>
            <a:r>
              <a:rPr lang="en-US" sz="1800" dirty="0"/>
              <a:t>The file outlines using a volume to persist data for the database and application that connects to it. </a:t>
            </a:r>
          </a:p>
          <a:p>
            <a:r>
              <a:rPr lang="en-US" sz="1800" dirty="0"/>
              <a:t>The environment variables allow you to spin up the container in such a way that you have the default credentials set up. </a:t>
            </a:r>
          </a:p>
          <a:p>
            <a:r>
              <a:rPr lang="en-US" sz="1800" dirty="0"/>
              <a:t>You'll also notice that the </a:t>
            </a:r>
            <a:r>
              <a:rPr lang="en-US" sz="1800" dirty="0" err="1"/>
              <a:t>wordpress</a:t>
            </a:r>
            <a:r>
              <a:rPr lang="en-US" sz="1800" dirty="0"/>
              <a:t> web application depends on the database. This ensures the order that the services spin up.</a:t>
            </a:r>
          </a:p>
          <a:p>
            <a:r>
              <a:rPr lang="en-US" sz="1800" dirty="0"/>
              <a:t>Save the file into a new directory and from that directory run the command </a:t>
            </a:r>
            <a:r>
              <a:rPr lang="en-US" sz="1800" dirty="0" err="1"/>
              <a:t>docker</a:t>
            </a:r>
            <a:r>
              <a:rPr lang="en-US" sz="1800" dirty="0"/>
              <a:t>-compose up -d.</a:t>
            </a:r>
          </a:p>
          <a:p>
            <a:r>
              <a:rPr lang="en-US" sz="1800" dirty="0"/>
              <a:t>Then after a giving it a few seconds check out your site at </a:t>
            </a:r>
            <a:r>
              <a:rPr lang="en-US" sz="1800" dirty="0">
                <a:hlinkClick r:id="rId2"/>
              </a:rPr>
              <a:t>http://localhost:8000/</a:t>
            </a:r>
            <a:r>
              <a:rPr lang="en-US" sz="1800" dirty="0"/>
              <a:t>.</a:t>
            </a:r>
          </a:p>
          <a:p>
            <a:endParaRPr lang="en-US" sz="1800" dirty="0"/>
          </a:p>
        </p:txBody>
      </p:sp>
      <p:sp>
        <p:nvSpPr>
          <p:cNvPr id="8" name="Text Placeholder 7"/>
          <p:cNvSpPr>
            <a:spLocks noGrp="1"/>
          </p:cNvSpPr>
          <p:nvPr>
            <p:ph type="body" sz="quarter" idx="3"/>
          </p:nvPr>
        </p:nvSpPr>
        <p:spPr/>
        <p:txBody>
          <a:bodyPr/>
          <a:lstStyle/>
          <a:p>
            <a:endParaRPr lang="en-US"/>
          </a:p>
        </p:txBody>
      </p:sp>
      <p:sp>
        <p:nvSpPr>
          <p:cNvPr id="9" name="Content Placeholder 8"/>
          <p:cNvSpPr>
            <a:spLocks noGrp="1"/>
          </p:cNvSpPr>
          <p:nvPr>
            <p:ph sz="quarter" idx="4"/>
          </p:nvPr>
        </p:nvSpPr>
        <p:spPr/>
        <p:txBody>
          <a:bodyPr/>
          <a:lstStyle/>
          <a:p>
            <a:endParaRPr lang="en-US"/>
          </a:p>
        </p:txBody>
      </p:sp>
      <p:sp>
        <p:nvSpPr>
          <p:cNvPr id="4" name="Slide Number Placeholder 3"/>
          <p:cNvSpPr>
            <a:spLocks noGrp="1"/>
          </p:cNvSpPr>
          <p:nvPr>
            <p:ph type="sldNum" sz="quarter" idx="12"/>
          </p:nvPr>
        </p:nvSpPr>
        <p:spPr/>
        <p:txBody>
          <a:bodyPr/>
          <a:lstStyle/>
          <a:p>
            <a:fld id="{ACA9C69A-D70C-430B-8534-040A5CEA9F5B}" type="slidenum">
              <a:rPr lang="en-US" smtClean="0"/>
              <a:t>63</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52600"/>
            <a:ext cx="381000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12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p:txBody>
          <a:bodyPr/>
          <a:lstStyle/>
          <a:p>
            <a:r>
              <a:rPr lang="en-US" sz="2400" dirty="0"/>
              <a:t>Built from images (template for the container) </a:t>
            </a:r>
          </a:p>
          <a:p>
            <a:r>
              <a:rPr lang="en-US" sz="2400" dirty="0"/>
              <a:t>Run on an engine (on the host OS) i.e. Docker Engine </a:t>
            </a:r>
          </a:p>
          <a:p>
            <a:r>
              <a:rPr lang="en-US" sz="2400" dirty="0"/>
              <a:t>Ideally stateless </a:t>
            </a:r>
          </a:p>
          <a:p>
            <a:pPr lvl="1"/>
            <a:r>
              <a:rPr lang="en-US" sz="2000" dirty="0"/>
              <a:t>State needed to persist for an application should be stored in a way that is essentially "detachable" from the actual container- otherwise state only persists so long as a container is running- volumes-- solve this</a:t>
            </a:r>
          </a:p>
          <a:p>
            <a:r>
              <a:rPr lang="en-US" sz="2400" dirty="0"/>
              <a:t>Virtualization </a:t>
            </a:r>
          </a:p>
          <a:p>
            <a:r>
              <a:rPr lang="en-US" sz="2400" dirty="0"/>
              <a:t>Isolation</a:t>
            </a:r>
          </a:p>
        </p:txBody>
      </p:sp>
      <p:sp>
        <p:nvSpPr>
          <p:cNvPr id="4" name="Slide Number Placeholder 3"/>
          <p:cNvSpPr>
            <a:spLocks noGrp="1"/>
          </p:cNvSpPr>
          <p:nvPr>
            <p:ph type="sldNum" sz="quarter" idx="12"/>
          </p:nvPr>
        </p:nvSpPr>
        <p:spPr/>
        <p:txBody>
          <a:bodyPr/>
          <a:lstStyle/>
          <a:p>
            <a:fld id="{ACA9C69A-D70C-430B-8534-040A5CEA9F5B}" type="slidenum">
              <a:rPr lang="en-US" smtClean="0"/>
              <a:t>7</a:t>
            </a:fld>
            <a:endParaRPr lang="en-US"/>
          </a:p>
        </p:txBody>
      </p:sp>
    </p:spTree>
    <p:extLst>
      <p:ext uri="{BB962C8B-B14F-4D97-AF65-F5344CB8AC3E}">
        <p14:creationId xmlns:p14="http://schemas.microsoft.com/office/powerpoint/2010/main" val="337130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 Benefits</a:t>
            </a:r>
          </a:p>
        </p:txBody>
      </p:sp>
      <p:sp>
        <p:nvSpPr>
          <p:cNvPr id="3" name="Content Placeholder 2"/>
          <p:cNvSpPr>
            <a:spLocks noGrp="1"/>
          </p:cNvSpPr>
          <p:nvPr>
            <p:ph idx="1"/>
          </p:nvPr>
        </p:nvSpPr>
        <p:spPr/>
        <p:txBody>
          <a:bodyPr/>
          <a:lstStyle/>
          <a:p>
            <a:r>
              <a:rPr lang="en-US" sz="2400" dirty="0"/>
              <a:t>Secure </a:t>
            </a:r>
          </a:p>
          <a:p>
            <a:pPr lvl="1"/>
            <a:r>
              <a:rPr lang="en-US" sz="2000" dirty="0"/>
              <a:t>Isolation and Virtualization keep your containerized apps more secure</a:t>
            </a:r>
          </a:p>
          <a:p>
            <a:r>
              <a:rPr lang="en-US" sz="2400" dirty="0"/>
              <a:t>Standardized and thus Portable </a:t>
            </a:r>
          </a:p>
          <a:p>
            <a:pPr lvl="1"/>
            <a:r>
              <a:rPr lang="en-US" sz="2000" dirty="0"/>
              <a:t>Think write once run anywhere</a:t>
            </a:r>
          </a:p>
          <a:p>
            <a:r>
              <a:rPr lang="en-US" sz="2400" dirty="0"/>
              <a:t>Lightweight </a:t>
            </a:r>
          </a:p>
          <a:p>
            <a:pPr lvl="1"/>
            <a:r>
              <a:rPr lang="en-US" sz="2000" dirty="0"/>
              <a:t>shares the host operating system's kernel</a:t>
            </a:r>
          </a:p>
          <a:p>
            <a:r>
              <a:rPr lang="en-US" sz="2400" dirty="0"/>
              <a:t>Flexible and Loosely Coupled </a:t>
            </a:r>
          </a:p>
          <a:p>
            <a:r>
              <a:rPr lang="en-US" sz="2400" dirty="0"/>
              <a:t>Scalable </a:t>
            </a:r>
          </a:p>
          <a:p>
            <a:pPr lvl="1"/>
            <a:r>
              <a:rPr lang="en-US" sz="2000" dirty="0"/>
              <a:t>Easy to spin up and because of this lightweight ease they can be scaled up quickly</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8</a:t>
            </a:fld>
            <a:endParaRPr lang="en-US"/>
          </a:p>
        </p:txBody>
      </p:sp>
    </p:spTree>
    <p:extLst>
      <p:ext uri="{BB962C8B-B14F-4D97-AF65-F5344CB8AC3E}">
        <p14:creationId xmlns:p14="http://schemas.microsoft.com/office/powerpoint/2010/main" val="1508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vs. Virtual Machines</a:t>
            </a:r>
          </a:p>
        </p:txBody>
      </p:sp>
      <p:sp>
        <p:nvSpPr>
          <p:cNvPr id="3" name="Content Placeholder 2"/>
          <p:cNvSpPr>
            <a:spLocks noGrp="1"/>
          </p:cNvSpPr>
          <p:nvPr>
            <p:ph idx="1"/>
          </p:nvPr>
        </p:nvSpPr>
        <p:spPr/>
        <p:txBody>
          <a:bodyPr/>
          <a:lstStyle/>
          <a:p>
            <a:r>
              <a:rPr lang="en-US" sz="2400" dirty="0"/>
              <a:t>Virtual machines and containers provide the ability to isolate processes from one another and provide some kind of virtualization, so that the processes can run in their own sandbox environment on the same host machine. </a:t>
            </a:r>
          </a:p>
          <a:p>
            <a:r>
              <a:rPr lang="en-US" sz="2400" dirty="0"/>
              <a:t>However, virtual machines and containers do so in differing ways.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95800"/>
            <a:ext cx="6486525" cy="1914525"/>
          </a:xfrm>
          <a:prstGeom prst="rect">
            <a:avLst/>
          </a:prstGeom>
        </p:spPr>
      </p:pic>
      <p:sp>
        <p:nvSpPr>
          <p:cNvPr id="5" name="Slide Number Placeholder 4"/>
          <p:cNvSpPr>
            <a:spLocks noGrp="1"/>
          </p:cNvSpPr>
          <p:nvPr>
            <p:ph type="sldNum" sz="quarter" idx="12"/>
          </p:nvPr>
        </p:nvSpPr>
        <p:spPr/>
        <p:txBody>
          <a:bodyPr/>
          <a:lstStyle/>
          <a:p>
            <a:fld id="{ACA9C69A-D70C-430B-8534-040A5CEA9F5B}" type="slidenum">
              <a:rPr lang="en-US" smtClean="0"/>
              <a:t>9</a:t>
            </a:fld>
            <a:endParaRPr lang="en-US"/>
          </a:p>
        </p:txBody>
      </p:sp>
    </p:spTree>
    <p:extLst>
      <p:ext uri="{BB962C8B-B14F-4D97-AF65-F5344CB8AC3E}">
        <p14:creationId xmlns:p14="http://schemas.microsoft.com/office/powerpoint/2010/main" val="1503235864"/>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466</TotalTime>
  <Words>3844</Words>
  <Application>Microsoft Office PowerPoint</Application>
  <PresentationFormat>On-screen Show (4:3)</PresentationFormat>
  <Paragraphs>386</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Wingdings</vt:lpstr>
      <vt:lpstr>Learner Template</vt:lpstr>
      <vt:lpstr>Docker</vt:lpstr>
      <vt:lpstr>What is Docker</vt:lpstr>
      <vt:lpstr>What is Docker</vt:lpstr>
      <vt:lpstr>Containerization</vt:lpstr>
      <vt:lpstr>Container</vt:lpstr>
      <vt:lpstr>Container</vt:lpstr>
      <vt:lpstr>Containers</vt:lpstr>
      <vt:lpstr>Containers - Benefits</vt:lpstr>
      <vt:lpstr>Containers vs. Virtual Machines</vt:lpstr>
      <vt:lpstr>Virtual Machines</vt:lpstr>
      <vt:lpstr>Virtual</vt:lpstr>
      <vt:lpstr>Containers</vt:lpstr>
      <vt:lpstr>Containers</vt:lpstr>
      <vt:lpstr>Docker Architecture</vt:lpstr>
      <vt:lpstr>Docker Architecture</vt:lpstr>
      <vt:lpstr>Docker Architecture</vt:lpstr>
      <vt:lpstr>Docker CLI (Command Line Interface) client</vt:lpstr>
      <vt:lpstr>Docker Daemon </vt:lpstr>
      <vt:lpstr>Rest API</vt:lpstr>
      <vt:lpstr>Docker registries</vt:lpstr>
      <vt:lpstr>Docker objects</vt:lpstr>
      <vt:lpstr>Typical Flow</vt:lpstr>
      <vt:lpstr>Typical Flow</vt:lpstr>
      <vt:lpstr>Docker Daemon</vt:lpstr>
      <vt:lpstr>Docker Images</vt:lpstr>
      <vt:lpstr>Existing Docker Images</vt:lpstr>
      <vt:lpstr>Building Our Own Images</vt:lpstr>
      <vt:lpstr>Managing Images</vt:lpstr>
      <vt:lpstr>Docker Containers</vt:lpstr>
      <vt:lpstr>Docker Containers - Benefits</vt:lpstr>
      <vt:lpstr>States of a container</vt:lpstr>
      <vt:lpstr>Docker Volumes</vt:lpstr>
      <vt:lpstr>Docker Best Practices</vt:lpstr>
      <vt:lpstr>Dockerfile Keywords</vt:lpstr>
      <vt:lpstr>FROM image name</vt:lpstr>
      <vt:lpstr>RUN </vt:lpstr>
      <vt:lpstr>ADD &lt;src&gt; &lt;destination&gt;</vt:lpstr>
      <vt:lpstr>COPY &lt;src&gt; &lt;destination&gt;</vt:lpstr>
      <vt:lpstr>EXPOSE</vt:lpstr>
      <vt:lpstr>VOLUME ["/nameofdir"]</vt:lpstr>
      <vt:lpstr>WORKDIR &lt;nameofdirectory&gt;</vt:lpstr>
      <vt:lpstr>CMD </vt:lpstr>
      <vt:lpstr>Dockerfile Examples</vt:lpstr>
      <vt:lpstr>Building an Image</vt:lpstr>
      <vt:lpstr>Create image with build</vt:lpstr>
      <vt:lpstr>Example</vt:lpstr>
      <vt:lpstr>Example</vt:lpstr>
      <vt:lpstr>Create image with commit</vt:lpstr>
      <vt:lpstr>Image management</vt:lpstr>
      <vt:lpstr>Docker compose</vt:lpstr>
      <vt:lpstr>Docker-compose file components</vt:lpstr>
      <vt:lpstr>Compose file options</vt:lpstr>
      <vt:lpstr>Version declaration</vt:lpstr>
      <vt:lpstr>services</vt:lpstr>
      <vt:lpstr>build</vt:lpstr>
      <vt:lpstr>ports</vt:lpstr>
      <vt:lpstr>environment</vt:lpstr>
      <vt:lpstr>env_file</vt:lpstr>
      <vt:lpstr>restart</vt:lpstr>
      <vt:lpstr>volumes</vt:lpstr>
      <vt:lpstr>networks</vt:lpstr>
      <vt:lpstr>Examples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Jasdhir Singh</cp:lastModifiedBy>
  <cp:revision>174</cp:revision>
  <dcterms:created xsi:type="dcterms:W3CDTF">2021-03-19T21:22:41Z</dcterms:created>
  <dcterms:modified xsi:type="dcterms:W3CDTF">2022-11-02T09:28:25Z</dcterms:modified>
</cp:coreProperties>
</file>