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ACC0D-78B3-4589-A5B6-087984A732A4}" type="datetimeFigureOut">
              <a:rPr lang="en-US" smtClean="0"/>
              <a:t>5/28/2024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E5241-A47C-4A24-B044-47E2685583BB}" type="slidenum">
              <a:rPr lang="en-US" smtClean="0"/>
              <a:t>‹#›</a:t>
            </a:fld>
            <a:endParaRPr lang="en-US"/>
          </a:p>
        </p:txBody>
      </p:sp>
    </p:spTree>
    <p:extLst>
      <p:ext uri="{BB962C8B-B14F-4D97-AF65-F5344CB8AC3E}">
        <p14:creationId xmlns:p14="http://schemas.microsoft.com/office/powerpoint/2010/main" val="259386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9874EEF0-5693-4B52-8835-03C6F0ACE55C}" type="datetime1">
              <a:rPr lang="en-US" smtClean="0"/>
              <a:t>5/28/2024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B795C3AC-85DB-4667-9FF9-8FA6B69F8F51}"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97347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663D6D6-230E-4193-B0E9-8D2CCA376A88}" type="datetime1">
              <a:rPr lang="en-US" smtClean="0"/>
              <a:t>5/28/2024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795C3AC-85DB-4667-9FF9-8FA6B69F8F5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78836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18C36FBD-3DC0-421F-A2C6-EF4F06FD34B9}" type="datetime1">
              <a:rPr lang="en-US" smtClean="0"/>
              <a:t>5/28/2024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795C3AC-85DB-4667-9FF9-8FA6B69F8F5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905977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FBC034A6-6544-4EA8-8D34-2E4AAD1BB6AE}" type="datetime1">
              <a:rPr lang="en-US" smtClean="0"/>
              <a:t>5/28/2024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B795C3AC-85DB-4667-9FF9-8FA6B69F8F5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99348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2D9952F-56C4-428F-AE06-C9A00788A72C}" type="datetime1">
              <a:rPr lang="en-US" smtClean="0"/>
              <a:t>5/28/2024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795C3AC-85DB-4667-9FF9-8FA6B69F8F5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091390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F14288D-3A33-4A4E-89EA-F08781ACD56A}" type="datetime1">
              <a:rPr lang="en-US" smtClean="0"/>
              <a:t>5/28/2024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795C3AC-85DB-4667-9FF9-8FA6B69F8F5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49935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272E8024-EED4-4A30-98BF-94911D027881}" type="datetime1">
              <a:rPr lang="en-US" smtClean="0"/>
              <a:t>5/28/2024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795C3AC-85DB-4667-9FF9-8FA6B69F8F5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56291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A5BC4EF5-CD6E-45DF-8DFA-70E7B9945333}" type="datetime1">
              <a:rPr lang="en-US" smtClean="0"/>
              <a:t>5/28/2024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795C3AC-85DB-4667-9FF9-8FA6B69F8F51}"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78284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1D8A199C-363D-4BD3-A912-863B420EE13B}" type="datetime1">
              <a:rPr lang="en-US" smtClean="0"/>
              <a:t>5/28/2024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795C3AC-85DB-4667-9FF9-8FA6B69F8F51}"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992864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95FB5A0-A650-41CF-814A-28093D179825}" type="datetime1">
              <a:rPr lang="en-US" smtClean="0"/>
              <a:t>5/28/2024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795C3AC-85DB-4667-9FF9-8FA6B69F8F51}"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9108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27EAAAA-2A86-4DF2-9522-779417018344}" type="datetime1">
              <a:rPr lang="en-US" smtClean="0"/>
              <a:t>5/28/2024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795C3AC-85DB-4667-9FF9-8FA6B69F8F5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3980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99DCA6-A276-477A-A828-39E1A84A4482}" type="datetime1">
              <a:rPr lang="en-US" smtClean="0"/>
              <a:t>5/28/2024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795C3AC-85DB-4667-9FF9-8FA6B69F8F5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948818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B9EACE92-B5FE-494D-BA9F-AC41BA032AF8}" type="datetime1">
              <a:rPr lang="en-US" smtClean="0"/>
              <a:t>5/28/2024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B795C3AC-85DB-4667-9FF9-8FA6B69F8F51}"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30362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BADD-32BB-8F8D-0988-B2073478225F}"/>
              </a:ext>
            </a:extLst>
          </p:cNvPr>
          <p:cNvSpPr>
            <a:spLocks noGrp="1"/>
          </p:cNvSpPr>
          <p:nvPr>
            <p:ph type="ctrTitle"/>
          </p:nvPr>
        </p:nvSpPr>
        <p:spPr/>
        <p:txBody>
          <a:bodyPr/>
          <a:lstStyle/>
          <a:p>
            <a:r>
              <a:rPr lang="en-US" dirty="0"/>
              <a:t>Monitoring, Logging, </a:t>
            </a:r>
            <a:br>
              <a:rPr lang="en-US" dirty="0"/>
            </a:br>
            <a:r>
              <a:rPr lang="en-US" dirty="0"/>
              <a:t>and Code Analysis</a:t>
            </a:r>
          </a:p>
        </p:txBody>
      </p:sp>
      <p:sp>
        <p:nvSpPr>
          <p:cNvPr id="3" name="Subtitle 2">
            <a:extLst>
              <a:ext uri="{FF2B5EF4-FFF2-40B4-BE49-F238E27FC236}">
                <a16:creationId xmlns:a16="http://schemas.microsoft.com/office/drawing/2014/main" id="{87DCAAD5-9F72-8075-8DD7-8731163F748A}"/>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A7FAF00-A071-A197-ECA8-9921A3EDFFF3}"/>
              </a:ext>
            </a:extLst>
          </p:cNvPr>
          <p:cNvSpPr>
            <a:spLocks noGrp="1"/>
          </p:cNvSpPr>
          <p:nvPr>
            <p:ph type="sldNum" sz="quarter" idx="4"/>
          </p:nvPr>
        </p:nvSpPr>
        <p:spPr/>
        <p:txBody>
          <a:bodyPr/>
          <a:lstStyle/>
          <a:p>
            <a:fld id="{B795C3AC-85DB-4667-9FF9-8FA6B69F8F51}" type="slidenum">
              <a:rPr lang="en-US" smtClean="0"/>
              <a:t>1</a:t>
            </a:fld>
            <a:endParaRPr lang="en-US"/>
          </a:p>
        </p:txBody>
      </p:sp>
    </p:spTree>
    <p:extLst>
      <p:ext uri="{BB962C8B-B14F-4D97-AF65-F5344CB8AC3E}">
        <p14:creationId xmlns:p14="http://schemas.microsoft.com/office/powerpoint/2010/main" val="3409369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494D-AF0C-EADE-6D16-52A3A13B3F34}"/>
              </a:ext>
            </a:extLst>
          </p:cNvPr>
          <p:cNvSpPr>
            <a:spLocks noGrp="1"/>
          </p:cNvSpPr>
          <p:nvPr>
            <p:ph type="title"/>
          </p:nvPr>
        </p:nvSpPr>
        <p:spPr/>
        <p:txBody>
          <a:bodyPr/>
          <a:lstStyle/>
          <a:p>
            <a:r>
              <a:rPr lang="en-US" dirty="0"/>
              <a:t>Why Monitoring and Logging are Essential</a:t>
            </a:r>
          </a:p>
        </p:txBody>
      </p:sp>
      <p:sp>
        <p:nvSpPr>
          <p:cNvPr id="3" name="Content Placeholder 2">
            <a:extLst>
              <a:ext uri="{FF2B5EF4-FFF2-40B4-BE49-F238E27FC236}">
                <a16:creationId xmlns:a16="http://schemas.microsoft.com/office/drawing/2014/main" id="{C2D45261-03F3-D6A4-2C55-CFB0D7FBFC2D}"/>
              </a:ext>
            </a:extLst>
          </p:cNvPr>
          <p:cNvSpPr>
            <a:spLocks noGrp="1"/>
          </p:cNvSpPr>
          <p:nvPr>
            <p:ph idx="1"/>
          </p:nvPr>
        </p:nvSpPr>
        <p:spPr/>
        <p:txBody>
          <a:bodyPr/>
          <a:lstStyle/>
          <a:p>
            <a:r>
              <a:rPr lang="en-US" sz="2400" dirty="0"/>
              <a:t>DevOps monitoring and logging are essential for several reasons. </a:t>
            </a:r>
          </a:p>
          <a:p>
            <a:r>
              <a:rPr lang="en-US" sz="2400" dirty="0"/>
              <a:t>Monitoring and Logging provide real-time visibility into system health, enabling teams to identify and address issues promptly. </a:t>
            </a:r>
          </a:p>
          <a:p>
            <a:r>
              <a:rPr lang="en-US" sz="2400" dirty="0"/>
              <a:t>By continuously monitoring key metrics such as response times, CPU and memory utilization, and error rates, teams gain a comprehensive understanding of system behavior and can proactively detect and resolve potential bottlenecks or failures. </a:t>
            </a:r>
          </a:p>
          <a:p>
            <a:r>
              <a:rPr lang="en-US" sz="2400" dirty="0"/>
              <a:t>Monitoring and logging also help in capacity planning and resource optimization by identifying performance trends and forecasting future requirements.</a:t>
            </a:r>
          </a:p>
        </p:txBody>
      </p:sp>
      <p:sp>
        <p:nvSpPr>
          <p:cNvPr id="4" name="Slide Number Placeholder 3">
            <a:extLst>
              <a:ext uri="{FF2B5EF4-FFF2-40B4-BE49-F238E27FC236}">
                <a16:creationId xmlns:a16="http://schemas.microsoft.com/office/drawing/2014/main" id="{7E452ACE-683E-A6DF-3263-57EE6543EC31}"/>
              </a:ext>
            </a:extLst>
          </p:cNvPr>
          <p:cNvSpPr>
            <a:spLocks noGrp="1"/>
          </p:cNvSpPr>
          <p:nvPr>
            <p:ph type="sldNum" sz="quarter" idx="12"/>
          </p:nvPr>
        </p:nvSpPr>
        <p:spPr/>
        <p:txBody>
          <a:bodyPr/>
          <a:lstStyle/>
          <a:p>
            <a:fld id="{B795C3AC-85DB-4667-9FF9-8FA6B69F8F51}" type="slidenum">
              <a:rPr lang="en-US" smtClean="0"/>
              <a:t>10</a:t>
            </a:fld>
            <a:endParaRPr lang="en-US"/>
          </a:p>
        </p:txBody>
      </p:sp>
    </p:spTree>
    <p:extLst>
      <p:ext uri="{BB962C8B-B14F-4D97-AF65-F5344CB8AC3E}">
        <p14:creationId xmlns:p14="http://schemas.microsoft.com/office/powerpoint/2010/main" val="2829762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35F0-8793-1793-7823-20679BE5F61A}"/>
              </a:ext>
            </a:extLst>
          </p:cNvPr>
          <p:cNvSpPr>
            <a:spLocks noGrp="1"/>
          </p:cNvSpPr>
          <p:nvPr>
            <p:ph type="title"/>
          </p:nvPr>
        </p:nvSpPr>
        <p:spPr/>
        <p:txBody>
          <a:bodyPr/>
          <a:lstStyle/>
          <a:p>
            <a:r>
              <a:rPr lang="en-US" dirty="0"/>
              <a:t>Why Monitoring and Logging are Essential</a:t>
            </a:r>
          </a:p>
        </p:txBody>
      </p:sp>
      <p:sp>
        <p:nvSpPr>
          <p:cNvPr id="3" name="Content Placeholder 2">
            <a:extLst>
              <a:ext uri="{FF2B5EF4-FFF2-40B4-BE49-F238E27FC236}">
                <a16:creationId xmlns:a16="http://schemas.microsoft.com/office/drawing/2014/main" id="{0FA3453F-2630-AE40-0376-B936DAAAF39B}"/>
              </a:ext>
            </a:extLst>
          </p:cNvPr>
          <p:cNvSpPr>
            <a:spLocks noGrp="1"/>
          </p:cNvSpPr>
          <p:nvPr>
            <p:ph idx="1"/>
          </p:nvPr>
        </p:nvSpPr>
        <p:spPr/>
        <p:txBody>
          <a:bodyPr/>
          <a:lstStyle/>
          <a:p>
            <a:r>
              <a:rPr lang="en-US" sz="2400" dirty="0"/>
              <a:t>Monitoring and logging enable effective troubleshooting. </a:t>
            </a:r>
          </a:p>
          <a:p>
            <a:r>
              <a:rPr lang="en-US" sz="2400" dirty="0"/>
              <a:t>When issues arise, detailed logs and metrics aid in pinpointing the root cause, reducing mean time to resolution (MTTR). </a:t>
            </a:r>
          </a:p>
          <a:p>
            <a:r>
              <a:rPr lang="en-US" sz="2400" dirty="0"/>
              <a:t>Logs serve as a valuable source of information, capturing system events, errors, and user activities. </a:t>
            </a:r>
          </a:p>
          <a:p>
            <a:r>
              <a:rPr lang="en-US" sz="2400" dirty="0"/>
              <a:t>They can be used to trace transactions, reconstruct events leading to failures, and provide valuable context during post-mortem analysis.</a:t>
            </a:r>
          </a:p>
          <a:p>
            <a:r>
              <a:rPr lang="en-US" sz="2400" dirty="0"/>
              <a:t>Monitoring and Logging contribute to data-driven decision-making and continuous improvement. </a:t>
            </a:r>
          </a:p>
          <a:p>
            <a:r>
              <a:rPr lang="en-US" sz="2400" dirty="0"/>
              <a:t>By analyzing historical data and trends, teams can identify areas for optimization, enhance system performance, and make informed decisions regarding capacity scaling, feature prioritization, and infrastructure upgrades.</a:t>
            </a:r>
          </a:p>
        </p:txBody>
      </p:sp>
      <p:sp>
        <p:nvSpPr>
          <p:cNvPr id="4" name="Slide Number Placeholder 3">
            <a:extLst>
              <a:ext uri="{FF2B5EF4-FFF2-40B4-BE49-F238E27FC236}">
                <a16:creationId xmlns:a16="http://schemas.microsoft.com/office/drawing/2014/main" id="{9D2D672B-3C01-41CC-4A60-8F2993D73582}"/>
              </a:ext>
            </a:extLst>
          </p:cNvPr>
          <p:cNvSpPr>
            <a:spLocks noGrp="1"/>
          </p:cNvSpPr>
          <p:nvPr>
            <p:ph type="sldNum" sz="quarter" idx="12"/>
          </p:nvPr>
        </p:nvSpPr>
        <p:spPr/>
        <p:txBody>
          <a:bodyPr/>
          <a:lstStyle/>
          <a:p>
            <a:fld id="{B795C3AC-85DB-4667-9FF9-8FA6B69F8F51}" type="slidenum">
              <a:rPr lang="en-US" smtClean="0"/>
              <a:t>11</a:t>
            </a:fld>
            <a:endParaRPr lang="en-US"/>
          </a:p>
        </p:txBody>
      </p:sp>
    </p:spTree>
    <p:extLst>
      <p:ext uri="{BB962C8B-B14F-4D97-AF65-F5344CB8AC3E}">
        <p14:creationId xmlns:p14="http://schemas.microsoft.com/office/powerpoint/2010/main" val="1233148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149E-0F00-02D8-2C82-4ED48D710BB1}"/>
              </a:ext>
            </a:extLst>
          </p:cNvPr>
          <p:cNvSpPr>
            <a:spLocks noGrp="1"/>
          </p:cNvSpPr>
          <p:nvPr>
            <p:ph type="title"/>
          </p:nvPr>
        </p:nvSpPr>
        <p:spPr/>
        <p:txBody>
          <a:bodyPr/>
          <a:lstStyle/>
          <a:p>
            <a:r>
              <a:rPr lang="en-US" dirty="0"/>
              <a:t>Integration into the DevOps Workflow</a:t>
            </a:r>
          </a:p>
        </p:txBody>
      </p:sp>
      <p:sp>
        <p:nvSpPr>
          <p:cNvPr id="3" name="Content Placeholder 2">
            <a:extLst>
              <a:ext uri="{FF2B5EF4-FFF2-40B4-BE49-F238E27FC236}">
                <a16:creationId xmlns:a16="http://schemas.microsoft.com/office/drawing/2014/main" id="{1F5B93DA-8ADE-1AC2-D9C3-7A7216BFBCCE}"/>
              </a:ext>
            </a:extLst>
          </p:cNvPr>
          <p:cNvSpPr>
            <a:spLocks noGrp="1"/>
          </p:cNvSpPr>
          <p:nvPr>
            <p:ph idx="1"/>
          </p:nvPr>
        </p:nvSpPr>
        <p:spPr/>
        <p:txBody>
          <a:bodyPr/>
          <a:lstStyle/>
          <a:p>
            <a:r>
              <a:rPr lang="en-US" sz="2400" dirty="0"/>
              <a:t>Monitoring and logging are seamlessly integrated into the DevOps workflow, ensuring continuous feedback and facilitating the cycle of continuous integration, delivery, and deployment. Let’s examine their placement within the typical DevOps flow:</a:t>
            </a:r>
          </a:p>
          <a:p>
            <a:r>
              <a:rPr lang="en-US" sz="2400" b="1" dirty="0"/>
              <a:t>Development</a:t>
            </a:r>
            <a:r>
              <a:rPr lang="en-US" sz="2400" dirty="0"/>
              <a:t>: Developers instrument their code with appropriate logging statements to capture relevant information during runtime. These logs can help track application behavior, identify code issues, and enable efficient debugging during the development phase.</a:t>
            </a:r>
          </a:p>
          <a:p>
            <a:r>
              <a:rPr lang="en-US" sz="2400" b="1" dirty="0"/>
              <a:t>Continuous Integration (CI): </a:t>
            </a:r>
            <a:r>
              <a:rPr lang="en-US" sz="2400" dirty="0"/>
              <a:t>Monitoring and logging tools can be integrated into the CI process to capture build and test metrics, providing visibility into code quality and identifying potential integration issues.</a:t>
            </a:r>
          </a:p>
        </p:txBody>
      </p:sp>
      <p:sp>
        <p:nvSpPr>
          <p:cNvPr id="4" name="Slide Number Placeholder 3">
            <a:extLst>
              <a:ext uri="{FF2B5EF4-FFF2-40B4-BE49-F238E27FC236}">
                <a16:creationId xmlns:a16="http://schemas.microsoft.com/office/drawing/2014/main" id="{16D089E4-005F-969B-D7F2-823E6ABD83DD}"/>
              </a:ext>
            </a:extLst>
          </p:cNvPr>
          <p:cNvSpPr>
            <a:spLocks noGrp="1"/>
          </p:cNvSpPr>
          <p:nvPr>
            <p:ph type="sldNum" sz="quarter" idx="12"/>
          </p:nvPr>
        </p:nvSpPr>
        <p:spPr/>
        <p:txBody>
          <a:bodyPr/>
          <a:lstStyle/>
          <a:p>
            <a:fld id="{B795C3AC-85DB-4667-9FF9-8FA6B69F8F51}" type="slidenum">
              <a:rPr lang="en-US" smtClean="0"/>
              <a:t>12</a:t>
            </a:fld>
            <a:endParaRPr lang="en-US"/>
          </a:p>
        </p:txBody>
      </p:sp>
    </p:spTree>
    <p:extLst>
      <p:ext uri="{BB962C8B-B14F-4D97-AF65-F5344CB8AC3E}">
        <p14:creationId xmlns:p14="http://schemas.microsoft.com/office/powerpoint/2010/main" val="596338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149E-0F00-02D8-2C82-4ED48D710BB1}"/>
              </a:ext>
            </a:extLst>
          </p:cNvPr>
          <p:cNvSpPr>
            <a:spLocks noGrp="1"/>
          </p:cNvSpPr>
          <p:nvPr>
            <p:ph type="title"/>
          </p:nvPr>
        </p:nvSpPr>
        <p:spPr/>
        <p:txBody>
          <a:bodyPr/>
          <a:lstStyle/>
          <a:p>
            <a:r>
              <a:rPr lang="en-US" dirty="0"/>
              <a:t>Integration into the DevOps Workflow</a:t>
            </a:r>
          </a:p>
        </p:txBody>
      </p:sp>
      <p:sp>
        <p:nvSpPr>
          <p:cNvPr id="3" name="Content Placeholder 2">
            <a:extLst>
              <a:ext uri="{FF2B5EF4-FFF2-40B4-BE49-F238E27FC236}">
                <a16:creationId xmlns:a16="http://schemas.microsoft.com/office/drawing/2014/main" id="{1F5B93DA-8ADE-1AC2-D9C3-7A7216BFBCCE}"/>
              </a:ext>
            </a:extLst>
          </p:cNvPr>
          <p:cNvSpPr>
            <a:spLocks noGrp="1"/>
          </p:cNvSpPr>
          <p:nvPr>
            <p:ph idx="1"/>
          </p:nvPr>
        </p:nvSpPr>
        <p:spPr/>
        <p:txBody>
          <a:bodyPr/>
          <a:lstStyle/>
          <a:p>
            <a:r>
              <a:rPr lang="en-US" sz="2400" b="1" dirty="0"/>
              <a:t>Continuous Delivery (CD): </a:t>
            </a:r>
            <a:r>
              <a:rPr lang="en-US" sz="2400" dirty="0"/>
              <a:t>Monitoring and logging play a vital role during CD by capturing application performance and infrastructure health metrics in pre-production and production environments. They help verify the successful deployment of new features or changes and ensure the system is functioning as expected.</a:t>
            </a:r>
          </a:p>
          <a:p>
            <a:r>
              <a:rPr lang="en-US" sz="2400" b="1" dirty="0"/>
              <a:t>Production Environment</a:t>
            </a:r>
            <a:r>
              <a:rPr lang="en-US" sz="2400" dirty="0"/>
              <a:t>: In the live production environment, monitoring tools continuously collect metrics on system health, response times, resource utilization, and more. Alerts and notifications can be configured to notify the appropriate teams in case of anomalies or critical incidents.</a:t>
            </a:r>
          </a:p>
        </p:txBody>
      </p:sp>
      <p:sp>
        <p:nvSpPr>
          <p:cNvPr id="4" name="Slide Number Placeholder 3">
            <a:extLst>
              <a:ext uri="{FF2B5EF4-FFF2-40B4-BE49-F238E27FC236}">
                <a16:creationId xmlns:a16="http://schemas.microsoft.com/office/drawing/2014/main" id="{16D089E4-005F-969B-D7F2-823E6ABD83DD}"/>
              </a:ext>
            </a:extLst>
          </p:cNvPr>
          <p:cNvSpPr>
            <a:spLocks noGrp="1"/>
          </p:cNvSpPr>
          <p:nvPr>
            <p:ph type="sldNum" sz="quarter" idx="12"/>
          </p:nvPr>
        </p:nvSpPr>
        <p:spPr/>
        <p:txBody>
          <a:bodyPr/>
          <a:lstStyle/>
          <a:p>
            <a:fld id="{B795C3AC-85DB-4667-9FF9-8FA6B69F8F51}" type="slidenum">
              <a:rPr lang="en-US" smtClean="0"/>
              <a:t>13</a:t>
            </a:fld>
            <a:endParaRPr lang="en-US"/>
          </a:p>
        </p:txBody>
      </p:sp>
    </p:spTree>
    <p:extLst>
      <p:ext uri="{BB962C8B-B14F-4D97-AF65-F5344CB8AC3E}">
        <p14:creationId xmlns:p14="http://schemas.microsoft.com/office/powerpoint/2010/main" val="495570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10E5-517C-ED62-6C9A-0742B542F957}"/>
              </a:ext>
            </a:extLst>
          </p:cNvPr>
          <p:cNvSpPr>
            <a:spLocks noGrp="1"/>
          </p:cNvSpPr>
          <p:nvPr>
            <p:ph type="title"/>
          </p:nvPr>
        </p:nvSpPr>
        <p:spPr/>
        <p:txBody>
          <a:bodyPr/>
          <a:lstStyle/>
          <a:p>
            <a:r>
              <a:rPr lang="en-US" b="0" i="0" dirty="0">
                <a:solidFill>
                  <a:srgbClr val="242424"/>
                </a:solidFill>
                <a:effectLst/>
                <a:highlight>
                  <a:srgbClr val="FFFFFF"/>
                </a:highlight>
                <a:latin typeface="source-serif-pro"/>
              </a:rPr>
              <a:t>Popular Tools for Monitoring and Logging</a:t>
            </a:r>
            <a:endParaRPr lang="en-US" dirty="0"/>
          </a:p>
        </p:txBody>
      </p:sp>
      <p:pic>
        <p:nvPicPr>
          <p:cNvPr id="5" name="Content Placeholder 4">
            <a:extLst>
              <a:ext uri="{FF2B5EF4-FFF2-40B4-BE49-F238E27FC236}">
                <a16:creationId xmlns:a16="http://schemas.microsoft.com/office/drawing/2014/main" id="{264AEC0E-AEFA-F651-739D-E58A2E48B93B}"/>
              </a:ext>
            </a:extLst>
          </p:cNvPr>
          <p:cNvPicPr>
            <a:picLocks noGrp="1" noChangeAspect="1"/>
          </p:cNvPicPr>
          <p:nvPr>
            <p:ph idx="1"/>
          </p:nvPr>
        </p:nvPicPr>
        <p:blipFill>
          <a:blip r:embed="rId2"/>
          <a:stretch>
            <a:fillRect/>
          </a:stretch>
        </p:blipFill>
        <p:spPr>
          <a:xfrm>
            <a:off x="1470952" y="1670731"/>
            <a:ext cx="9250095" cy="4956014"/>
          </a:xfrm>
          <a:prstGeom prst="rect">
            <a:avLst/>
          </a:prstGeom>
        </p:spPr>
      </p:pic>
      <p:sp>
        <p:nvSpPr>
          <p:cNvPr id="4" name="Slide Number Placeholder 3">
            <a:extLst>
              <a:ext uri="{FF2B5EF4-FFF2-40B4-BE49-F238E27FC236}">
                <a16:creationId xmlns:a16="http://schemas.microsoft.com/office/drawing/2014/main" id="{A3CE88BB-94C4-01AB-C985-4B27748EB9DE}"/>
              </a:ext>
            </a:extLst>
          </p:cNvPr>
          <p:cNvSpPr>
            <a:spLocks noGrp="1"/>
          </p:cNvSpPr>
          <p:nvPr>
            <p:ph type="sldNum" sz="quarter" idx="12"/>
          </p:nvPr>
        </p:nvSpPr>
        <p:spPr/>
        <p:txBody>
          <a:bodyPr/>
          <a:lstStyle/>
          <a:p>
            <a:fld id="{B795C3AC-85DB-4667-9FF9-8FA6B69F8F51}" type="slidenum">
              <a:rPr lang="en-US" smtClean="0"/>
              <a:t>14</a:t>
            </a:fld>
            <a:endParaRPr lang="en-US"/>
          </a:p>
        </p:txBody>
      </p:sp>
    </p:spTree>
    <p:extLst>
      <p:ext uri="{BB962C8B-B14F-4D97-AF65-F5344CB8AC3E}">
        <p14:creationId xmlns:p14="http://schemas.microsoft.com/office/powerpoint/2010/main" val="114484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B531-2C99-0C68-3F19-DA4AC6177370}"/>
              </a:ext>
            </a:extLst>
          </p:cNvPr>
          <p:cNvSpPr>
            <a:spLocks noGrp="1"/>
          </p:cNvSpPr>
          <p:nvPr>
            <p:ph type="title"/>
          </p:nvPr>
        </p:nvSpPr>
        <p:spPr/>
        <p:txBody>
          <a:bodyPr/>
          <a:lstStyle/>
          <a:p>
            <a:r>
              <a:rPr lang="en-US" dirty="0"/>
              <a:t>What is static analysis?</a:t>
            </a:r>
          </a:p>
        </p:txBody>
      </p:sp>
      <p:sp>
        <p:nvSpPr>
          <p:cNvPr id="3" name="Content Placeholder 2">
            <a:extLst>
              <a:ext uri="{FF2B5EF4-FFF2-40B4-BE49-F238E27FC236}">
                <a16:creationId xmlns:a16="http://schemas.microsoft.com/office/drawing/2014/main" id="{074AB883-7FBA-CD1F-2D94-A243FD5E5350}"/>
              </a:ext>
            </a:extLst>
          </p:cNvPr>
          <p:cNvSpPr>
            <a:spLocks noGrp="1"/>
          </p:cNvSpPr>
          <p:nvPr>
            <p:ph idx="1"/>
          </p:nvPr>
        </p:nvSpPr>
        <p:spPr/>
        <p:txBody>
          <a:bodyPr/>
          <a:lstStyle/>
          <a:p>
            <a:r>
              <a:rPr lang="en-US" dirty="0"/>
              <a:t>Static analysis is a method of analyzing code for defects, bugs, or security issues prior to pushing to production. </a:t>
            </a:r>
          </a:p>
          <a:p>
            <a:r>
              <a:rPr lang="en-US" dirty="0"/>
              <a:t>Often referred to as “linters,” static analysis tools remove the unnecessary fluff from your code and perform some automated checks to improve code quality. </a:t>
            </a:r>
          </a:p>
        </p:txBody>
      </p:sp>
      <p:sp>
        <p:nvSpPr>
          <p:cNvPr id="4" name="Slide Number Placeholder 3">
            <a:extLst>
              <a:ext uri="{FF2B5EF4-FFF2-40B4-BE49-F238E27FC236}">
                <a16:creationId xmlns:a16="http://schemas.microsoft.com/office/drawing/2014/main" id="{D2DBA4C2-D7A6-1B43-0C36-00F06AC4FC1E}"/>
              </a:ext>
            </a:extLst>
          </p:cNvPr>
          <p:cNvSpPr>
            <a:spLocks noGrp="1"/>
          </p:cNvSpPr>
          <p:nvPr>
            <p:ph type="sldNum" sz="quarter" idx="12"/>
          </p:nvPr>
        </p:nvSpPr>
        <p:spPr/>
        <p:txBody>
          <a:bodyPr/>
          <a:lstStyle/>
          <a:p>
            <a:fld id="{B795C3AC-85DB-4667-9FF9-8FA6B69F8F51}" type="slidenum">
              <a:rPr lang="en-US" smtClean="0"/>
              <a:t>2</a:t>
            </a:fld>
            <a:endParaRPr lang="en-US"/>
          </a:p>
        </p:txBody>
      </p:sp>
    </p:spTree>
    <p:extLst>
      <p:ext uri="{BB962C8B-B14F-4D97-AF65-F5344CB8AC3E}">
        <p14:creationId xmlns:p14="http://schemas.microsoft.com/office/powerpoint/2010/main" val="2981064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45C3-D58D-EB3B-D9B3-A364E705AA5F}"/>
              </a:ext>
            </a:extLst>
          </p:cNvPr>
          <p:cNvSpPr>
            <a:spLocks noGrp="1"/>
          </p:cNvSpPr>
          <p:nvPr>
            <p:ph type="title"/>
          </p:nvPr>
        </p:nvSpPr>
        <p:spPr/>
        <p:txBody>
          <a:bodyPr/>
          <a:lstStyle/>
          <a:p>
            <a:r>
              <a:rPr lang="en-US" dirty="0"/>
              <a:t>What is static analysis?</a:t>
            </a:r>
          </a:p>
        </p:txBody>
      </p:sp>
      <p:sp>
        <p:nvSpPr>
          <p:cNvPr id="3" name="Content Placeholder 2">
            <a:extLst>
              <a:ext uri="{FF2B5EF4-FFF2-40B4-BE49-F238E27FC236}">
                <a16:creationId xmlns:a16="http://schemas.microsoft.com/office/drawing/2014/main" id="{C956578E-8D42-CA8B-9D12-583F0263CEDA}"/>
              </a:ext>
            </a:extLst>
          </p:cNvPr>
          <p:cNvSpPr>
            <a:spLocks noGrp="1"/>
          </p:cNvSpPr>
          <p:nvPr>
            <p:ph idx="1"/>
          </p:nvPr>
        </p:nvSpPr>
        <p:spPr/>
        <p:txBody>
          <a:bodyPr/>
          <a:lstStyle/>
          <a:p>
            <a:pPr marL="0" indent="0">
              <a:buNone/>
            </a:pPr>
            <a:r>
              <a:rPr lang="en-US" sz="2600" dirty="0"/>
              <a:t>Static analysis tools can check for:</a:t>
            </a:r>
          </a:p>
          <a:p>
            <a:r>
              <a:rPr lang="en-US" sz="2600" dirty="0"/>
              <a:t>Inconsistencies in code style conventions and standards. It can be as simple as enforcing consistent indentation and variable names or as complex as enforcing compliance with the MISRA or CERT Secure Coding Standards.</a:t>
            </a:r>
          </a:p>
          <a:p>
            <a:r>
              <a:rPr lang="en-US" sz="2600" dirty="0"/>
              <a:t>Resource leaks such as a failure to release allocated memory, which can eventually lead to program crashes or failure to close files</a:t>
            </a:r>
          </a:p>
          <a:p>
            <a:r>
              <a:rPr lang="en-US" sz="2600" dirty="0"/>
              <a:t>Incorrect usage of Application Programming Interfaces (APIs)</a:t>
            </a:r>
          </a:p>
          <a:p>
            <a:r>
              <a:rPr lang="en-US" sz="2600" dirty="0"/>
              <a:t>Common security vulnerabilities such as those identified by the Open Web Application Security Project (OWASP) or Common Weakness Enumeration (CWE)</a:t>
            </a:r>
          </a:p>
        </p:txBody>
      </p:sp>
      <p:sp>
        <p:nvSpPr>
          <p:cNvPr id="4" name="Slide Number Placeholder 3">
            <a:extLst>
              <a:ext uri="{FF2B5EF4-FFF2-40B4-BE49-F238E27FC236}">
                <a16:creationId xmlns:a16="http://schemas.microsoft.com/office/drawing/2014/main" id="{04A5CCE0-83C5-B18E-6BDD-FC4005513555}"/>
              </a:ext>
            </a:extLst>
          </p:cNvPr>
          <p:cNvSpPr>
            <a:spLocks noGrp="1"/>
          </p:cNvSpPr>
          <p:nvPr>
            <p:ph type="sldNum" sz="quarter" idx="12"/>
          </p:nvPr>
        </p:nvSpPr>
        <p:spPr/>
        <p:txBody>
          <a:bodyPr/>
          <a:lstStyle/>
          <a:p>
            <a:fld id="{B795C3AC-85DB-4667-9FF9-8FA6B69F8F51}" type="slidenum">
              <a:rPr lang="en-US" smtClean="0"/>
              <a:t>3</a:t>
            </a:fld>
            <a:endParaRPr lang="en-US"/>
          </a:p>
        </p:txBody>
      </p:sp>
    </p:spTree>
    <p:extLst>
      <p:ext uri="{BB962C8B-B14F-4D97-AF65-F5344CB8AC3E}">
        <p14:creationId xmlns:p14="http://schemas.microsoft.com/office/powerpoint/2010/main" val="75151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451E-8DA2-57AB-068C-53D55DB1340C}"/>
              </a:ext>
            </a:extLst>
          </p:cNvPr>
          <p:cNvSpPr>
            <a:spLocks noGrp="1"/>
          </p:cNvSpPr>
          <p:nvPr>
            <p:ph type="title"/>
          </p:nvPr>
        </p:nvSpPr>
        <p:spPr/>
        <p:txBody>
          <a:bodyPr/>
          <a:lstStyle/>
          <a:p>
            <a:r>
              <a:rPr lang="en-US" dirty="0"/>
              <a:t>Static Analysis Tools</a:t>
            </a:r>
          </a:p>
        </p:txBody>
      </p:sp>
      <p:sp>
        <p:nvSpPr>
          <p:cNvPr id="3" name="Content Placeholder 2">
            <a:extLst>
              <a:ext uri="{FF2B5EF4-FFF2-40B4-BE49-F238E27FC236}">
                <a16:creationId xmlns:a16="http://schemas.microsoft.com/office/drawing/2014/main" id="{6ACD048C-C655-D18C-7F0A-FA36D35F7991}"/>
              </a:ext>
            </a:extLst>
          </p:cNvPr>
          <p:cNvSpPr>
            <a:spLocks noGrp="1"/>
          </p:cNvSpPr>
          <p:nvPr>
            <p:ph idx="1"/>
          </p:nvPr>
        </p:nvSpPr>
        <p:spPr/>
        <p:txBody>
          <a:bodyPr/>
          <a:lstStyle/>
          <a:p>
            <a:pPr marL="0" indent="0">
              <a:buNone/>
            </a:pPr>
            <a:r>
              <a:rPr lang="en-US" sz="2400" dirty="0"/>
              <a:t>The static analysis tools available can be categorized by the capabilities they support, including:</a:t>
            </a:r>
          </a:p>
          <a:p>
            <a:r>
              <a:rPr lang="en-US" sz="2400" b="1" dirty="0"/>
              <a:t>Programming languages</a:t>
            </a:r>
            <a:r>
              <a:rPr lang="en-US" sz="2400" dirty="0"/>
              <a:t>: Tools may support single or multiple languages. </a:t>
            </a:r>
            <a:br>
              <a:rPr lang="en-US" sz="2400" dirty="0"/>
            </a:br>
            <a:r>
              <a:rPr lang="en-US" sz="2400" dirty="0"/>
              <a:t>If your codebase spans multiple languages, a single tool like Coverity which supports 14 languages including JavaScript, .NET, Java, and Python may be the most thorough option for discovering bugs across languages.</a:t>
            </a:r>
          </a:p>
          <a:p>
            <a:r>
              <a:rPr lang="en-US" sz="2400" b="1" dirty="0"/>
              <a:t>Real-time tools</a:t>
            </a:r>
            <a:r>
              <a:rPr lang="en-US" sz="2400" dirty="0"/>
              <a:t>: Instantaneous analysis tools are ideal for checking code in development environments as it’s being written. Here, the tradeoff is speed over more thorough, time-consuming checks. Many of these are open source, which allows for easier adoption and customization.</a:t>
            </a:r>
          </a:p>
        </p:txBody>
      </p:sp>
      <p:sp>
        <p:nvSpPr>
          <p:cNvPr id="4" name="Slide Number Placeholder 3">
            <a:extLst>
              <a:ext uri="{FF2B5EF4-FFF2-40B4-BE49-F238E27FC236}">
                <a16:creationId xmlns:a16="http://schemas.microsoft.com/office/drawing/2014/main" id="{ECCF8EC2-7015-1F3C-ABB9-D5D0855E27BC}"/>
              </a:ext>
            </a:extLst>
          </p:cNvPr>
          <p:cNvSpPr>
            <a:spLocks noGrp="1"/>
          </p:cNvSpPr>
          <p:nvPr>
            <p:ph type="sldNum" sz="quarter" idx="12"/>
          </p:nvPr>
        </p:nvSpPr>
        <p:spPr/>
        <p:txBody>
          <a:bodyPr/>
          <a:lstStyle/>
          <a:p>
            <a:fld id="{B795C3AC-85DB-4667-9FF9-8FA6B69F8F51}" type="slidenum">
              <a:rPr lang="en-US" smtClean="0"/>
              <a:t>4</a:t>
            </a:fld>
            <a:endParaRPr lang="en-US"/>
          </a:p>
        </p:txBody>
      </p:sp>
    </p:spTree>
    <p:extLst>
      <p:ext uri="{BB962C8B-B14F-4D97-AF65-F5344CB8AC3E}">
        <p14:creationId xmlns:p14="http://schemas.microsoft.com/office/powerpoint/2010/main" val="356835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451E-8DA2-57AB-068C-53D55DB1340C}"/>
              </a:ext>
            </a:extLst>
          </p:cNvPr>
          <p:cNvSpPr>
            <a:spLocks noGrp="1"/>
          </p:cNvSpPr>
          <p:nvPr>
            <p:ph type="title"/>
          </p:nvPr>
        </p:nvSpPr>
        <p:spPr/>
        <p:txBody>
          <a:bodyPr/>
          <a:lstStyle/>
          <a:p>
            <a:r>
              <a:rPr lang="en-US" dirty="0"/>
              <a:t>Static Analysis Tools</a:t>
            </a:r>
          </a:p>
        </p:txBody>
      </p:sp>
      <p:sp>
        <p:nvSpPr>
          <p:cNvPr id="3" name="Content Placeholder 2">
            <a:extLst>
              <a:ext uri="{FF2B5EF4-FFF2-40B4-BE49-F238E27FC236}">
                <a16:creationId xmlns:a16="http://schemas.microsoft.com/office/drawing/2014/main" id="{6ACD048C-C655-D18C-7F0A-FA36D35F7991}"/>
              </a:ext>
            </a:extLst>
          </p:cNvPr>
          <p:cNvSpPr>
            <a:spLocks noGrp="1"/>
          </p:cNvSpPr>
          <p:nvPr>
            <p:ph idx="1"/>
          </p:nvPr>
        </p:nvSpPr>
        <p:spPr/>
        <p:txBody>
          <a:bodyPr/>
          <a:lstStyle/>
          <a:p>
            <a:pPr marL="0" indent="0">
              <a:buNone/>
            </a:pPr>
            <a:r>
              <a:rPr lang="en-US" sz="2400" dirty="0"/>
              <a:t>The static analysis tools available can be categorized by the capabilities they support, including:</a:t>
            </a:r>
          </a:p>
          <a:p>
            <a:r>
              <a:rPr lang="en-US" sz="2400" b="1" dirty="0"/>
              <a:t>Deep analysis tools</a:t>
            </a:r>
            <a:r>
              <a:rPr lang="en-US" sz="2400" dirty="0"/>
              <a:t>: On the other end of the spectrum, deep analysis tools can take much longer and are likely to identify issues that a real-time tool would miss. Enterprise-grade tools in this area often have hefty licensing fees and they may bring more issues to light than you have the bandwidth to address. Many of these tools may be configured to report only the most important issues,.</a:t>
            </a:r>
          </a:p>
          <a:p>
            <a:r>
              <a:rPr lang="en-US" sz="2400" b="1" dirty="0"/>
              <a:t>Compilers</a:t>
            </a:r>
            <a:r>
              <a:rPr lang="en-US" sz="2400" dirty="0"/>
              <a:t>: Although not a dedicated static analysis tool, compilers may also be used to improve the quality of your code. You can use configuration flags to adjust the number of checks they perform.</a:t>
            </a:r>
          </a:p>
        </p:txBody>
      </p:sp>
      <p:sp>
        <p:nvSpPr>
          <p:cNvPr id="4" name="Slide Number Placeholder 3">
            <a:extLst>
              <a:ext uri="{FF2B5EF4-FFF2-40B4-BE49-F238E27FC236}">
                <a16:creationId xmlns:a16="http://schemas.microsoft.com/office/drawing/2014/main" id="{ECCF8EC2-7015-1F3C-ABB9-D5D0855E27BC}"/>
              </a:ext>
            </a:extLst>
          </p:cNvPr>
          <p:cNvSpPr>
            <a:spLocks noGrp="1"/>
          </p:cNvSpPr>
          <p:nvPr>
            <p:ph type="sldNum" sz="quarter" idx="12"/>
          </p:nvPr>
        </p:nvSpPr>
        <p:spPr/>
        <p:txBody>
          <a:bodyPr/>
          <a:lstStyle/>
          <a:p>
            <a:fld id="{B795C3AC-85DB-4667-9FF9-8FA6B69F8F51}" type="slidenum">
              <a:rPr lang="en-US" smtClean="0"/>
              <a:t>5</a:t>
            </a:fld>
            <a:endParaRPr lang="en-US"/>
          </a:p>
        </p:txBody>
      </p:sp>
    </p:spTree>
    <p:extLst>
      <p:ext uri="{BB962C8B-B14F-4D97-AF65-F5344CB8AC3E}">
        <p14:creationId xmlns:p14="http://schemas.microsoft.com/office/powerpoint/2010/main" val="961606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D75F-1D27-6E6A-E03F-BF7E0AA6C86B}"/>
              </a:ext>
            </a:extLst>
          </p:cNvPr>
          <p:cNvSpPr>
            <a:spLocks noGrp="1"/>
          </p:cNvSpPr>
          <p:nvPr>
            <p:ph type="title"/>
          </p:nvPr>
        </p:nvSpPr>
        <p:spPr/>
        <p:txBody>
          <a:bodyPr/>
          <a:lstStyle/>
          <a:p>
            <a:r>
              <a:rPr lang="en-US" dirty="0"/>
              <a:t>Integrating Static Analysis within CI/CD</a:t>
            </a:r>
          </a:p>
        </p:txBody>
      </p:sp>
      <p:sp>
        <p:nvSpPr>
          <p:cNvPr id="3" name="Content Placeholder 2">
            <a:extLst>
              <a:ext uri="{FF2B5EF4-FFF2-40B4-BE49-F238E27FC236}">
                <a16:creationId xmlns:a16="http://schemas.microsoft.com/office/drawing/2014/main" id="{C3F22303-DD45-66A9-69A1-4F43C93D379A}"/>
              </a:ext>
            </a:extLst>
          </p:cNvPr>
          <p:cNvSpPr>
            <a:spLocks noGrp="1"/>
          </p:cNvSpPr>
          <p:nvPr>
            <p:ph idx="1"/>
          </p:nvPr>
        </p:nvSpPr>
        <p:spPr/>
        <p:txBody>
          <a:bodyPr/>
          <a:lstStyle/>
          <a:p>
            <a:r>
              <a:rPr lang="en-US" sz="2400" dirty="0"/>
              <a:t>Among the many benefits of using static analysis tools, the one that is most beneficial to organizations is the ability to discover bugs before they are released into the wild (and when they are less costly to fix). </a:t>
            </a:r>
          </a:p>
          <a:p>
            <a:r>
              <a:rPr lang="en-US" sz="2400" dirty="0"/>
              <a:t>Within the DevOps practice of CI/CD, static analysis tools provide additional benefits.</a:t>
            </a:r>
          </a:p>
          <a:p>
            <a:r>
              <a:rPr lang="en-US" sz="2400" dirty="0"/>
              <a:t>Tools that take a long time to run tend to be ignored during development. </a:t>
            </a:r>
          </a:p>
          <a:p>
            <a:r>
              <a:rPr lang="en-US" sz="2400" dirty="0"/>
              <a:t>Even if static analysis isn’t always a long process, it’s still not the best use of a developer’s time. </a:t>
            </a:r>
          </a:p>
          <a:p>
            <a:r>
              <a:rPr lang="en-US" sz="2400" dirty="0"/>
              <a:t>Integrating analysis tools within CI/CD ensures that they are used consistently and automatically while offering an extra level of analysis to make sure that nothing is able to sneak through.</a:t>
            </a:r>
          </a:p>
        </p:txBody>
      </p:sp>
      <p:sp>
        <p:nvSpPr>
          <p:cNvPr id="4" name="Slide Number Placeholder 3">
            <a:extLst>
              <a:ext uri="{FF2B5EF4-FFF2-40B4-BE49-F238E27FC236}">
                <a16:creationId xmlns:a16="http://schemas.microsoft.com/office/drawing/2014/main" id="{ED7E7CCD-4C81-3E35-6764-8780668A8327}"/>
              </a:ext>
            </a:extLst>
          </p:cNvPr>
          <p:cNvSpPr>
            <a:spLocks noGrp="1"/>
          </p:cNvSpPr>
          <p:nvPr>
            <p:ph type="sldNum" sz="quarter" idx="12"/>
          </p:nvPr>
        </p:nvSpPr>
        <p:spPr/>
        <p:txBody>
          <a:bodyPr/>
          <a:lstStyle/>
          <a:p>
            <a:fld id="{B795C3AC-85DB-4667-9FF9-8FA6B69F8F51}" type="slidenum">
              <a:rPr lang="en-US" smtClean="0"/>
              <a:t>6</a:t>
            </a:fld>
            <a:endParaRPr lang="en-US"/>
          </a:p>
        </p:txBody>
      </p:sp>
    </p:spTree>
    <p:extLst>
      <p:ext uri="{BB962C8B-B14F-4D97-AF65-F5344CB8AC3E}">
        <p14:creationId xmlns:p14="http://schemas.microsoft.com/office/powerpoint/2010/main" val="2804793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C572-D3C9-A514-82C8-D6B1DD8BFAC4}"/>
              </a:ext>
            </a:extLst>
          </p:cNvPr>
          <p:cNvSpPr>
            <a:spLocks noGrp="1"/>
          </p:cNvSpPr>
          <p:nvPr>
            <p:ph type="title"/>
          </p:nvPr>
        </p:nvSpPr>
        <p:spPr/>
        <p:txBody>
          <a:bodyPr/>
          <a:lstStyle/>
          <a:p>
            <a:r>
              <a:rPr lang="en-US" dirty="0"/>
              <a:t>Integrating Static Analysis within CI/CD</a:t>
            </a:r>
          </a:p>
        </p:txBody>
      </p:sp>
      <p:sp>
        <p:nvSpPr>
          <p:cNvPr id="3" name="Content Placeholder 2">
            <a:extLst>
              <a:ext uri="{FF2B5EF4-FFF2-40B4-BE49-F238E27FC236}">
                <a16:creationId xmlns:a16="http://schemas.microsoft.com/office/drawing/2014/main" id="{EF6F042F-116F-1949-F35A-A8FC9741F85E}"/>
              </a:ext>
            </a:extLst>
          </p:cNvPr>
          <p:cNvSpPr>
            <a:spLocks noGrp="1"/>
          </p:cNvSpPr>
          <p:nvPr>
            <p:ph idx="1"/>
          </p:nvPr>
        </p:nvSpPr>
        <p:spPr>
          <a:xfrm>
            <a:off x="609599" y="1719263"/>
            <a:ext cx="11408229" cy="4411662"/>
          </a:xfrm>
        </p:spPr>
        <p:txBody>
          <a:bodyPr/>
          <a:lstStyle/>
          <a:p>
            <a:r>
              <a:rPr lang="en-US" sz="2200" dirty="0"/>
              <a:t>There are different options for how to integrate static analysis tools in your environment. </a:t>
            </a:r>
          </a:p>
          <a:p>
            <a:r>
              <a:rPr lang="en-US" sz="2200" dirty="0"/>
              <a:t>One approach is to run it early in the pipeline along with other automated tests. </a:t>
            </a:r>
          </a:p>
          <a:p>
            <a:r>
              <a:rPr lang="en-US" sz="2200" dirty="0"/>
              <a:t>At this point, you’ll be able to fix any issues before the peer code review and it speeds up the overall process. </a:t>
            </a:r>
          </a:p>
          <a:p>
            <a:r>
              <a:rPr lang="en-US" sz="2200" dirty="0"/>
              <a:t>In turn, developers spend less time reviewing and have more time to develop new code.</a:t>
            </a:r>
          </a:p>
          <a:p>
            <a:r>
              <a:rPr lang="en-US" sz="2200" dirty="0"/>
              <a:t>If you have large code bases, running a deep analysis on every commit may take too much time. </a:t>
            </a:r>
          </a:p>
          <a:p>
            <a:r>
              <a:rPr lang="en-US" sz="2200" dirty="0"/>
              <a:t>Instead, you can use a less thorough analysis configuration on development branches and perform more expensive scans on a schedule or when integrating into upstream branches. </a:t>
            </a:r>
          </a:p>
          <a:p>
            <a:r>
              <a:rPr lang="en-US" sz="2200" dirty="0"/>
              <a:t>The goal is to discover bugs as early as practically possible and it’s up to you to choose the system that works best for your team.</a:t>
            </a:r>
          </a:p>
        </p:txBody>
      </p:sp>
      <p:sp>
        <p:nvSpPr>
          <p:cNvPr id="4" name="Slide Number Placeholder 3">
            <a:extLst>
              <a:ext uri="{FF2B5EF4-FFF2-40B4-BE49-F238E27FC236}">
                <a16:creationId xmlns:a16="http://schemas.microsoft.com/office/drawing/2014/main" id="{B9532827-2E65-52BE-0396-16A7F6D65061}"/>
              </a:ext>
            </a:extLst>
          </p:cNvPr>
          <p:cNvSpPr>
            <a:spLocks noGrp="1"/>
          </p:cNvSpPr>
          <p:nvPr>
            <p:ph type="sldNum" sz="quarter" idx="12"/>
          </p:nvPr>
        </p:nvSpPr>
        <p:spPr/>
        <p:txBody>
          <a:bodyPr/>
          <a:lstStyle/>
          <a:p>
            <a:fld id="{B795C3AC-85DB-4667-9FF9-8FA6B69F8F51}" type="slidenum">
              <a:rPr lang="en-US" smtClean="0"/>
              <a:t>7</a:t>
            </a:fld>
            <a:endParaRPr lang="en-US"/>
          </a:p>
        </p:txBody>
      </p:sp>
    </p:spTree>
    <p:extLst>
      <p:ext uri="{BB962C8B-B14F-4D97-AF65-F5344CB8AC3E}">
        <p14:creationId xmlns:p14="http://schemas.microsoft.com/office/powerpoint/2010/main" val="186660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99F1-8B35-9718-14F5-A430901781A6}"/>
              </a:ext>
            </a:extLst>
          </p:cNvPr>
          <p:cNvSpPr>
            <a:spLocks noGrp="1"/>
          </p:cNvSpPr>
          <p:nvPr>
            <p:ph type="title"/>
          </p:nvPr>
        </p:nvSpPr>
        <p:spPr/>
        <p:txBody>
          <a:bodyPr/>
          <a:lstStyle/>
          <a:p>
            <a:r>
              <a:rPr lang="en-US" dirty="0"/>
              <a:t>Integrating Static Analysis within CI/CD</a:t>
            </a:r>
          </a:p>
        </p:txBody>
      </p:sp>
      <p:sp>
        <p:nvSpPr>
          <p:cNvPr id="3" name="Content Placeholder 2">
            <a:extLst>
              <a:ext uri="{FF2B5EF4-FFF2-40B4-BE49-F238E27FC236}">
                <a16:creationId xmlns:a16="http://schemas.microsoft.com/office/drawing/2014/main" id="{6295C2DD-5D6F-BF0C-3343-50BE3C7D22C2}"/>
              </a:ext>
            </a:extLst>
          </p:cNvPr>
          <p:cNvSpPr>
            <a:spLocks noGrp="1"/>
          </p:cNvSpPr>
          <p:nvPr>
            <p:ph idx="1"/>
          </p:nvPr>
        </p:nvSpPr>
        <p:spPr>
          <a:xfrm>
            <a:off x="609600" y="1719263"/>
            <a:ext cx="11125200" cy="4411662"/>
          </a:xfrm>
        </p:spPr>
        <p:txBody>
          <a:bodyPr/>
          <a:lstStyle/>
          <a:p>
            <a:r>
              <a:rPr lang="en-US" sz="2400" dirty="0"/>
              <a:t>Higher-end static analysis tools can also track bugs over time. </a:t>
            </a:r>
          </a:p>
          <a:p>
            <a:r>
              <a:rPr lang="en-US" sz="2400" dirty="0"/>
              <a:t>This can help you select which issues to work on in the current release cycle as source code is continuously being integrated. </a:t>
            </a:r>
          </a:p>
          <a:p>
            <a:r>
              <a:rPr lang="en-US" sz="2400" dirty="0"/>
              <a:t>Issues reported in longstanding legacy code that haven’t caused problems are probably not worth the time investment to resolve them in the immediate term. </a:t>
            </a:r>
          </a:p>
          <a:p>
            <a:r>
              <a:rPr lang="en-US" sz="2400" dirty="0"/>
              <a:t>Instead, use precious developer time to focus on more recent issues.</a:t>
            </a:r>
          </a:p>
          <a:p>
            <a:r>
              <a:rPr lang="en-US" sz="2400" dirty="0"/>
              <a:t>Another practical constraint is the budget available for static analysis. </a:t>
            </a:r>
          </a:p>
          <a:p>
            <a:r>
              <a:rPr lang="en-US" sz="2400" dirty="0"/>
              <a:t>Rather than obtaining a license for each developer, run the analysis tools on a set number of build machines (or a single machine if possible).</a:t>
            </a:r>
          </a:p>
        </p:txBody>
      </p:sp>
      <p:sp>
        <p:nvSpPr>
          <p:cNvPr id="4" name="Slide Number Placeholder 3">
            <a:extLst>
              <a:ext uri="{FF2B5EF4-FFF2-40B4-BE49-F238E27FC236}">
                <a16:creationId xmlns:a16="http://schemas.microsoft.com/office/drawing/2014/main" id="{6E698054-0D2A-24F4-CA02-1B232129C395}"/>
              </a:ext>
            </a:extLst>
          </p:cNvPr>
          <p:cNvSpPr>
            <a:spLocks noGrp="1"/>
          </p:cNvSpPr>
          <p:nvPr>
            <p:ph type="sldNum" sz="quarter" idx="12"/>
          </p:nvPr>
        </p:nvSpPr>
        <p:spPr/>
        <p:txBody>
          <a:bodyPr/>
          <a:lstStyle/>
          <a:p>
            <a:fld id="{B795C3AC-85DB-4667-9FF9-8FA6B69F8F51}" type="slidenum">
              <a:rPr lang="en-US" smtClean="0"/>
              <a:t>8</a:t>
            </a:fld>
            <a:endParaRPr lang="en-US"/>
          </a:p>
        </p:txBody>
      </p:sp>
    </p:spTree>
    <p:extLst>
      <p:ext uri="{BB962C8B-B14F-4D97-AF65-F5344CB8AC3E}">
        <p14:creationId xmlns:p14="http://schemas.microsoft.com/office/powerpoint/2010/main" val="31508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21C2A8-2BB8-8A36-05DA-0B3299DD5773}"/>
              </a:ext>
            </a:extLst>
          </p:cNvPr>
          <p:cNvSpPr>
            <a:spLocks noGrp="1"/>
          </p:cNvSpPr>
          <p:nvPr>
            <p:ph type="ctrTitle"/>
          </p:nvPr>
        </p:nvSpPr>
        <p:spPr/>
        <p:txBody>
          <a:bodyPr/>
          <a:lstStyle/>
          <a:p>
            <a:r>
              <a:rPr lang="en-US" dirty="0"/>
              <a:t>DevOps: Monitoring and Logging</a:t>
            </a:r>
          </a:p>
        </p:txBody>
      </p:sp>
      <p:sp>
        <p:nvSpPr>
          <p:cNvPr id="6" name="Subtitle 5">
            <a:extLst>
              <a:ext uri="{FF2B5EF4-FFF2-40B4-BE49-F238E27FC236}">
                <a16:creationId xmlns:a16="http://schemas.microsoft.com/office/drawing/2014/main" id="{1C3ABE22-EE3D-95D8-E7F5-F35C3B5B2C6C}"/>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431C844-9BF1-749C-C8E4-28F3470AAA92}"/>
              </a:ext>
            </a:extLst>
          </p:cNvPr>
          <p:cNvSpPr>
            <a:spLocks noGrp="1"/>
          </p:cNvSpPr>
          <p:nvPr>
            <p:ph type="sldNum" sz="quarter" idx="4"/>
          </p:nvPr>
        </p:nvSpPr>
        <p:spPr/>
        <p:txBody>
          <a:bodyPr/>
          <a:lstStyle/>
          <a:p>
            <a:fld id="{B795C3AC-85DB-4667-9FF9-8FA6B69F8F51}" type="slidenum">
              <a:rPr lang="en-US" smtClean="0"/>
              <a:t>9</a:t>
            </a:fld>
            <a:endParaRPr lang="en-US"/>
          </a:p>
        </p:txBody>
      </p:sp>
    </p:spTree>
    <p:extLst>
      <p:ext uri="{BB962C8B-B14F-4D97-AF65-F5344CB8AC3E}">
        <p14:creationId xmlns:p14="http://schemas.microsoft.com/office/powerpoint/2010/main" val="2639246023"/>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25</TotalTime>
  <Words>1267</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source-serif-pro</vt:lpstr>
      <vt:lpstr>Wingdings</vt:lpstr>
      <vt:lpstr>Learner Template</vt:lpstr>
      <vt:lpstr>Monitoring, Logging,  and Code Analysis</vt:lpstr>
      <vt:lpstr>What is static analysis?</vt:lpstr>
      <vt:lpstr>What is static analysis?</vt:lpstr>
      <vt:lpstr>Static Analysis Tools</vt:lpstr>
      <vt:lpstr>Static Analysis Tools</vt:lpstr>
      <vt:lpstr>Integrating Static Analysis within CI/CD</vt:lpstr>
      <vt:lpstr>Integrating Static Analysis within CI/CD</vt:lpstr>
      <vt:lpstr>Integrating Static Analysis within CI/CD</vt:lpstr>
      <vt:lpstr>DevOps: Monitoring and Logging</vt:lpstr>
      <vt:lpstr>Why Monitoring and Logging are Essential</vt:lpstr>
      <vt:lpstr>Why Monitoring and Logging are Essential</vt:lpstr>
      <vt:lpstr>Integration into the DevOps Workflow</vt:lpstr>
      <vt:lpstr>Integration into the DevOps Workflow</vt:lpstr>
      <vt:lpstr>Popular Tools for Monitoring and Logging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Logging, and Code Analysis</dc:title>
  <dc:creator>Jasdhir Singh</dc:creator>
  <cp:lastModifiedBy>Jasdhir Singh</cp:lastModifiedBy>
  <cp:revision>20</cp:revision>
  <dcterms:created xsi:type="dcterms:W3CDTF">2024-05-28T17:08:37Z</dcterms:created>
  <dcterms:modified xsi:type="dcterms:W3CDTF">2024-05-28T17:34:15Z</dcterms:modified>
</cp:coreProperties>
</file>