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DCFEE8-5CEF-4E3F-8E45-9D697163CA15}" type="datetimeFigureOut">
              <a:rPr lang="en-US" smtClean="0"/>
              <a:t>11/2/2022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807281-2A10-47F5-A0AA-B7A00305BB30}" type="slidenum">
              <a:rPr lang="en-US" smtClean="0"/>
              <a:t>‹#›</a:t>
            </a:fld>
            <a:endParaRPr lang="en-US"/>
          </a:p>
        </p:txBody>
      </p:sp>
    </p:spTree>
    <p:extLst>
      <p:ext uri="{BB962C8B-B14F-4D97-AF65-F5344CB8AC3E}">
        <p14:creationId xmlns:p14="http://schemas.microsoft.com/office/powerpoint/2010/main" val="83743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69F6EE62-6371-4088-8DFD-D8ADB38D940A}" type="datetime1">
              <a:rPr lang="en-US" smtClean="0"/>
              <a:t>11/2/2022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CF82FD6E-DCE7-4D5F-B4C2-25AA5546727B}"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AE42CB1-8DA9-4C67-9DAE-809151CD0A9C}"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DE111F8-230D-46BE-8327-8A3042593E89}"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7859A3C6-E1D9-4EB8-8854-CB9DCB198801}" type="datetime1">
              <a:rPr lang="en-US" smtClean="0"/>
              <a:t>11/2/2022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7B18663-DEE3-4078-9875-86C36686E570}"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6F2057C-2F94-498C-B9A3-7E66AF383C40}"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7A3110C5-C791-4B3C-AA17-F9E5B1AF6454}"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0F630918-FFD5-423A-BBAD-7A256E4C9C89}" type="datetime1">
              <a:rPr lang="en-US" smtClean="0"/>
              <a:t>11/2/2022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C1D2D593-9BF5-4630-B2AB-3F1DF39E2DAA}" type="datetime1">
              <a:rPr lang="en-US" smtClean="0"/>
              <a:t>11/2/2022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298C1FE-2AE4-4ACF-B172-99559730E4DF}" type="datetime1">
              <a:rPr lang="en-US" smtClean="0"/>
              <a:t>11/2/2022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1C68996-FDB3-4AA0-84C6-85FC85D21515}"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8D13601-E96C-4C43-8D60-D9744FD2CA85}"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D59BD36-6FC9-4B4F-9F81-7C8DE4D0939F}" type="datetime1">
              <a:rPr lang="en-US" smtClean="0"/>
              <a:t>11/2/2022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F82FD6E-DCE7-4D5F-B4C2-25AA5546727B}"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onarlint.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narcloud.io/documentation/getting-started/bitbucket-cloud/" TargetMode="External"/><Relationship Id="rId2" Type="http://schemas.openxmlformats.org/officeDocument/2006/relationships/hyperlink" Target="https://sonarcloud.io/documentation/getting-started/github/" TargetMode="External"/><Relationship Id="rId1" Type="http://schemas.openxmlformats.org/officeDocument/2006/relationships/slideLayout" Target="../slideLayouts/slideLayout2.xml"/><Relationship Id="rId5" Type="http://schemas.openxmlformats.org/officeDocument/2006/relationships/hyperlink" Target="https://sonarcloud.io/documentation/getting-started/gitlab/" TargetMode="External"/><Relationship Id="rId4" Type="http://schemas.openxmlformats.org/officeDocument/2006/relationships/hyperlink" Target="https://sonarcloud.io/documentation/getting-started/azure-devop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sonarcloud.io/documentation/appendices/pric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SonarCloud</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CF82FD6E-DCE7-4D5F-B4C2-25AA5546727B}" type="slidenum">
              <a:rPr lang="en-US" smtClean="0"/>
              <a:t>1</a:t>
            </a:fld>
            <a:endParaRPr lang="en-US"/>
          </a:p>
        </p:txBody>
      </p:sp>
    </p:spTree>
    <p:extLst>
      <p:ext uri="{BB962C8B-B14F-4D97-AF65-F5344CB8AC3E}">
        <p14:creationId xmlns:p14="http://schemas.microsoft.com/office/powerpoint/2010/main" val="324514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t>
            </a:r>
            <a:r>
              <a:rPr lang="en-US" dirty="0" err="1"/>
              <a:t>SonarCloud</a:t>
            </a:r>
            <a:r>
              <a:rPr lang="en-US" dirty="0"/>
              <a:t> Fits In</a:t>
            </a:r>
          </a:p>
        </p:txBody>
      </p:sp>
      <p:sp>
        <p:nvSpPr>
          <p:cNvPr id="3" name="Content Placeholder 2"/>
          <p:cNvSpPr>
            <a:spLocks noGrp="1"/>
          </p:cNvSpPr>
          <p:nvPr>
            <p:ph idx="1"/>
          </p:nvPr>
        </p:nvSpPr>
        <p:spPr/>
        <p:txBody>
          <a:bodyPr/>
          <a:lstStyle/>
          <a:p>
            <a:r>
              <a:rPr lang="en-US" dirty="0" err="1"/>
              <a:t>SonarCloud</a:t>
            </a:r>
            <a:r>
              <a:rPr lang="en-US" dirty="0"/>
              <a:t> is designed to be integrated into the software development process in order to intervene and prevent issues from reaching production. </a:t>
            </a:r>
          </a:p>
          <a:p>
            <a:r>
              <a:rPr lang="en-US" dirty="0"/>
              <a:t>It does so in three different places:</a:t>
            </a:r>
          </a:p>
          <a:p>
            <a:pPr lvl="1"/>
            <a:r>
              <a:rPr lang="en-US" dirty="0"/>
              <a:t>In the editor</a:t>
            </a:r>
          </a:p>
          <a:p>
            <a:pPr lvl="1"/>
            <a:r>
              <a:rPr lang="en-US" dirty="0"/>
              <a:t>in the pull request </a:t>
            </a:r>
          </a:p>
          <a:p>
            <a:pPr lvl="1"/>
            <a:r>
              <a:rPr lang="en-US" dirty="0"/>
              <a:t>in the codebase.</a:t>
            </a:r>
          </a:p>
        </p:txBody>
      </p:sp>
      <p:sp>
        <p:nvSpPr>
          <p:cNvPr id="4" name="Slide Number Placeholder 3"/>
          <p:cNvSpPr>
            <a:spLocks noGrp="1"/>
          </p:cNvSpPr>
          <p:nvPr>
            <p:ph type="sldNum" sz="quarter" idx="12"/>
          </p:nvPr>
        </p:nvSpPr>
        <p:spPr/>
        <p:txBody>
          <a:bodyPr/>
          <a:lstStyle/>
          <a:p>
            <a:fld id="{CF82FD6E-DCE7-4D5F-B4C2-25AA5546727B}" type="slidenum">
              <a:rPr lang="en-US" smtClean="0"/>
              <a:t>10</a:t>
            </a:fld>
            <a:endParaRPr lang="en-US"/>
          </a:p>
        </p:txBody>
      </p:sp>
    </p:spTree>
    <p:extLst>
      <p:ext uri="{BB962C8B-B14F-4D97-AF65-F5344CB8AC3E}">
        <p14:creationId xmlns:p14="http://schemas.microsoft.com/office/powerpoint/2010/main" val="247451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Editor</a:t>
            </a:r>
          </a:p>
        </p:txBody>
      </p:sp>
      <p:sp>
        <p:nvSpPr>
          <p:cNvPr id="3" name="Content Placeholder 2"/>
          <p:cNvSpPr>
            <a:spLocks noGrp="1"/>
          </p:cNvSpPr>
          <p:nvPr>
            <p:ph idx="1"/>
          </p:nvPr>
        </p:nvSpPr>
        <p:spPr/>
        <p:txBody>
          <a:bodyPr/>
          <a:lstStyle/>
          <a:p>
            <a:r>
              <a:rPr lang="en-US" sz="2200" dirty="0" err="1"/>
              <a:t>SonarCloud's</a:t>
            </a:r>
            <a:r>
              <a:rPr lang="en-US" sz="2200" dirty="0"/>
              <a:t> companion product, </a:t>
            </a:r>
            <a:r>
              <a:rPr lang="en-US" sz="2200" dirty="0" err="1">
                <a:hlinkClick r:id="rId2"/>
              </a:rPr>
              <a:t>SonarLint</a:t>
            </a:r>
            <a:r>
              <a:rPr lang="en-US" sz="2200" dirty="0"/>
              <a:t>, provides developers with immediate feedback right in the editor, catching issues before they even get to the repository.</a:t>
            </a:r>
          </a:p>
          <a:p>
            <a:r>
              <a:rPr lang="en-US" sz="2200" dirty="0" err="1"/>
              <a:t>SonarLint</a:t>
            </a:r>
            <a:r>
              <a:rPr lang="en-US" sz="2200" dirty="0"/>
              <a:t> also enables direct in-editor notifications from a connected </a:t>
            </a:r>
            <a:r>
              <a:rPr lang="en-US" sz="2200" dirty="0" err="1"/>
              <a:t>SonarCloud</a:t>
            </a:r>
            <a:r>
              <a:rPr lang="en-US" sz="2200" dirty="0"/>
              <a:t> account, providing developers with timely information about the results of code analysis done further along the development pipeline.</a:t>
            </a:r>
          </a:p>
          <a:p>
            <a:r>
              <a:rPr lang="en-US" sz="2200" dirty="0" err="1"/>
              <a:t>SonarLint</a:t>
            </a:r>
            <a:r>
              <a:rPr lang="en-US" sz="2200" dirty="0"/>
              <a:t> is available as an extension for the following code editors and IDEs:</a:t>
            </a:r>
          </a:p>
          <a:p>
            <a:r>
              <a:rPr lang="en-US" sz="2200" dirty="0"/>
              <a:t>Microsoft Visual Studio Code</a:t>
            </a:r>
          </a:p>
          <a:p>
            <a:r>
              <a:rPr lang="en-US" sz="2200" dirty="0"/>
              <a:t>Microsoft Visual Studio</a:t>
            </a:r>
          </a:p>
          <a:p>
            <a:r>
              <a:rPr lang="en-US" sz="2200" dirty="0" err="1"/>
              <a:t>IntelliJ</a:t>
            </a:r>
            <a:r>
              <a:rPr lang="en-US" sz="2200" dirty="0"/>
              <a:t> IDEA</a:t>
            </a:r>
          </a:p>
          <a:p>
            <a:r>
              <a:rPr lang="en-US" sz="2200" dirty="0"/>
              <a:t>Eclipse</a:t>
            </a:r>
          </a:p>
          <a:p>
            <a:endParaRPr lang="en-US" sz="2200" dirty="0"/>
          </a:p>
        </p:txBody>
      </p:sp>
      <p:sp>
        <p:nvSpPr>
          <p:cNvPr id="4" name="Slide Number Placeholder 3"/>
          <p:cNvSpPr>
            <a:spLocks noGrp="1"/>
          </p:cNvSpPr>
          <p:nvPr>
            <p:ph type="sldNum" sz="quarter" idx="12"/>
          </p:nvPr>
        </p:nvSpPr>
        <p:spPr/>
        <p:txBody>
          <a:bodyPr/>
          <a:lstStyle/>
          <a:p>
            <a:fld id="{CF82FD6E-DCE7-4D5F-B4C2-25AA5546727B}" type="slidenum">
              <a:rPr lang="en-US" smtClean="0"/>
              <a:t>11</a:t>
            </a:fld>
            <a:endParaRPr lang="en-US"/>
          </a:p>
        </p:txBody>
      </p:sp>
    </p:spTree>
    <p:extLst>
      <p:ext uri="{BB962C8B-B14F-4D97-AF65-F5344CB8AC3E}">
        <p14:creationId xmlns:p14="http://schemas.microsoft.com/office/powerpoint/2010/main" val="271663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Pull Request</a:t>
            </a:r>
          </a:p>
        </p:txBody>
      </p:sp>
      <p:sp>
        <p:nvSpPr>
          <p:cNvPr id="3" name="Content Placeholder 2"/>
          <p:cNvSpPr>
            <a:spLocks noGrp="1"/>
          </p:cNvSpPr>
          <p:nvPr>
            <p:ph idx="1"/>
          </p:nvPr>
        </p:nvSpPr>
        <p:spPr/>
        <p:txBody>
          <a:bodyPr/>
          <a:lstStyle/>
          <a:p>
            <a:r>
              <a:rPr lang="en-US" sz="2200" dirty="0" err="1"/>
              <a:t>SonarCloud</a:t>
            </a:r>
            <a:r>
              <a:rPr lang="en-US" sz="2200" dirty="0"/>
              <a:t> annotates the pull request interface of the repository service, providing the results of its code analysis on the PR branch right in the interface and granting or denying approval of the PR depending on quality gate criteria. </a:t>
            </a:r>
          </a:p>
          <a:p>
            <a:r>
              <a:rPr lang="en-US" sz="2200" dirty="0"/>
              <a:t>In effect, this augments human code review with automatic code review. </a:t>
            </a:r>
          </a:p>
          <a:p>
            <a:r>
              <a:rPr lang="en-US" sz="2200" dirty="0"/>
              <a:t>This feature is often referred to as </a:t>
            </a:r>
            <a:r>
              <a:rPr lang="en-US" sz="2200" i="1" dirty="0"/>
              <a:t>pull request decoration</a:t>
            </a:r>
            <a:r>
              <a:rPr lang="en-US" sz="2200" dirty="0"/>
              <a:t> because it "decorates" the pull request interface with additional information.</a:t>
            </a:r>
          </a:p>
        </p:txBody>
      </p:sp>
      <p:sp>
        <p:nvSpPr>
          <p:cNvPr id="4" name="Slide Number Placeholder 3"/>
          <p:cNvSpPr>
            <a:spLocks noGrp="1"/>
          </p:cNvSpPr>
          <p:nvPr>
            <p:ph type="sldNum" sz="quarter" idx="12"/>
          </p:nvPr>
        </p:nvSpPr>
        <p:spPr/>
        <p:txBody>
          <a:bodyPr/>
          <a:lstStyle/>
          <a:p>
            <a:fld id="{CF82FD6E-DCE7-4D5F-B4C2-25AA5546727B}" type="slidenum">
              <a:rPr lang="en-US" smtClean="0"/>
              <a:t>12</a:t>
            </a:fld>
            <a:endParaRPr lang="en-US"/>
          </a:p>
        </p:txBody>
      </p:sp>
    </p:spTree>
    <p:extLst>
      <p:ext uri="{BB962C8B-B14F-4D97-AF65-F5344CB8AC3E}">
        <p14:creationId xmlns:p14="http://schemas.microsoft.com/office/powerpoint/2010/main" val="381540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Codebase</a:t>
            </a:r>
          </a:p>
        </p:txBody>
      </p:sp>
      <p:sp>
        <p:nvSpPr>
          <p:cNvPr id="3" name="Content Placeholder 2"/>
          <p:cNvSpPr>
            <a:spLocks noGrp="1"/>
          </p:cNvSpPr>
          <p:nvPr>
            <p:ph idx="1"/>
          </p:nvPr>
        </p:nvSpPr>
        <p:spPr/>
        <p:txBody>
          <a:bodyPr/>
          <a:lstStyle/>
          <a:p>
            <a:r>
              <a:rPr lang="en-US" sz="2200" dirty="0"/>
              <a:t>Code analysis at the editor and pull request level helps to identify problems before they are merged into the main codebase. </a:t>
            </a:r>
          </a:p>
          <a:p>
            <a:r>
              <a:rPr lang="en-US" sz="2200" dirty="0"/>
              <a:t>However, there are some types of issues and hotspots that can only be found </a:t>
            </a:r>
            <a:r>
              <a:rPr lang="en-US" sz="2200" i="1" dirty="0"/>
              <a:t>after</a:t>
            </a:r>
            <a:r>
              <a:rPr lang="en-US" sz="2200" dirty="0"/>
              <a:t> code is merged. </a:t>
            </a:r>
          </a:p>
          <a:p>
            <a:r>
              <a:rPr lang="en-US" sz="2200" dirty="0"/>
              <a:t>To find these types of problems, </a:t>
            </a:r>
            <a:r>
              <a:rPr lang="en-US" sz="2200" dirty="0" err="1"/>
              <a:t>SonarCloud</a:t>
            </a:r>
            <a:r>
              <a:rPr lang="en-US" sz="2200" dirty="0"/>
              <a:t> needs to analyze the entire codebase as a single unit and (in the case of some languages) also analyze the results of compiling the code. </a:t>
            </a:r>
          </a:p>
          <a:p>
            <a:r>
              <a:rPr lang="en-US" sz="2200" dirty="0"/>
              <a:t>To do this </a:t>
            </a:r>
            <a:r>
              <a:rPr lang="en-US" sz="2200" dirty="0" err="1"/>
              <a:t>SonarCloud</a:t>
            </a:r>
            <a:r>
              <a:rPr lang="en-US" sz="2200" dirty="0"/>
              <a:t> offers two approaches: </a:t>
            </a:r>
          </a:p>
          <a:p>
            <a:pPr lvl="1"/>
            <a:r>
              <a:rPr lang="en-US" sz="1800" i="1" dirty="0"/>
              <a:t>automatic analysis</a:t>
            </a:r>
            <a:r>
              <a:rPr lang="en-US" sz="1800" dirty="0"/>
              <a:t> </a:t>
            </a:r>
          </a:p>
          <a:p>
            <a:pPr lvl="1"/>
            <a:r>
              <a:rPr lang="en-US" sz="1800" i="1" dirty="0"/>
              <a:t>CI-based Analysis</a:t>
            </a:r>
            <a:r>
              <a:rPr lang="en-US" sz="1800" dirty="0"/>
              <a:t>.</a:t>
            </a:r>
          </a:p>
        </p:txBody>
      </p:sp>
      <p:sp>
        <p:nvSpPr>
          <p:cNvPr id="4" name="Slide Number Placeholder 3"/>
          <p:cNvSpPr>
            <a:spLocks noGrp="1"/>
          </p:cNvSpPr>
          <p:nvPr>
            <p:ph type="sldNum" sz="quarter" idx="12"/>
          </p:nvPr>
        </p:nvSpPr>
        <p:spPr/>
        <p:txBody>
          <a:bodyPr/>
          <a:lstStyle/>
          <a:p>
            <a:fld id="{CF82FD6E-DCE7-4D5F-B4C2-25AA5546727B}" type="slidenum">
              <a:rPr lang="en-US" smtClean="0"/>
              <a:t>13</a:t>
            </a:fld>
            <a:endParaRPr lang="en-US"/>
          </a:p>
        </p:txBody>
      </p:sp>
    </p:spTree>
    <p:extLst>
      <p:ext uri="{BB962C8B-B14F-4D97-AF65-F5344CB8AC3E}">
        <p14:creationId xmlns:p14="http://schemas.microsoft.com/office/powerpoint/2010/main" val="1104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Codebase</a:t>
            </a:r>
          </a:p>
        </p:txBody>
      </p:sp>
      <p:sp>
        <p:nvSpPr>
          <p:cNvPr id="3" name="Content Placeholder 2"/>
          <p:cNvSpPr>
            <a:spLocks noGrp="1"/>
          </p:cNvSpPr>
          <p:nvPr>
            <p:ph idx="1"/>
          </p:nvPr>
        </p:nvSpPr>
        <p:spPr/>
        <p:txBody>
          <a:bodyPr/>
          <a:lstStyle/>
          <a:p>
            <a:r>
              <a:rPr lang="en-US" sz="2200" b="1" dirty="0"/>
              <a:t>Automatic Analysis</a:t>
            </a:r>
          </a:p>
          <a:p>
            <a:r>
              <a:rPr lang="en-US" sz="2200" dirty="0"/>
              <a:t>With automatic analysis </a:t>
            </a:r>
            <a:r>
              <a:rPr lang="en-US" sz="2200" dirty="0" err="1"/>
              <a:t>SonarCloud</a:t>
            </a:r>
            <a:r>
              <a:rPr lang="en-US" sz="2200" dirty="0"/>
              <a:t> detects every time that a pull request is merged and analyzes the new state of the code in your repository.</a:t>
            </a:r>
          </a:p>
          <a:p>
            <a:r>
              <a:rPr lang="en-US" sz="2200" b="1" dirty="0"/>
              <a:t>CI-based Analysis</a:t>
            </a:r>
          </a:p>
          <a:p>
            <a:r>
              <a:rPr lang="en-US" sz="2200" dirty="0"/>
              <a:t>CI-based analysis refers to the configuration of </a:t>
            </a:r>
            <a:r>
              <a:rPr lang="en-US" sz="2200" dirty="0" err="1"/>
              <a:t>SonarCloud</a:t>
            </a:r>
            <a:r>
              <a:rPr lang="en-US" sz="2200" dirty="0"/>
              <a:t> so that it performs analysis as part of your regular </a:t>
            </a:r>
            <a:r>
              <a:rPr lang="en-US" sz="2200" i="1" dirty="0"/>
              <a:t>continuous integration</a:t>
            </a:r>
            <a:r>
              <a:rPr lang="en-US" sz="2200" dirty="0"/>
              <a:t> (CI) process, in other words, your </a:t>
            </a:r>
            <a:r>
              <a:rPr lang="en-US" sz="2200" i="1" dirty="0"/>
              <a:t>build process</a:t>
            </a:r>
            <a:r>
              <a:rPr lang="en-US" sz="2200" dirty="0"/>
              <a:t>.</a:t>
            </a:r>
          </a:p>
        </p:txBody>
      </p:sp>
      <p:sp>
        <p:nvSpPr>
          <p:cNvPr id="4" name="Slide Number Placeholder 3"/>
          <p:cNvSpPr>
            <a:spLocks noGrp="1"/>
          </p:cNvSpPr>
          <p:nvPr>
            <p:ph type="sldNum" sz="quarter" idx="12"/>
          </p:nvPr>
        </p:nvSpPr>
        <p:spPr/>
        <p:txBody>
          <a:bodyPr/>
          <a:lstStyle/>
          <a:p>
            <a:fld id="{CF82FD6E-DCE7-4D5F-B4C2-25AA5546727B}" type="slidenum">
              <a:rPr lang="en-US" smtClean="0"/>
              <a:t>14</a:t>
            </a:fld>
            <a:endParaRPr lang="en-US"/>
          </a:p>
        </p:txBody>
      </p:sp>
    </p:spTree>
    <p:extLst>
      <p:ext uri="{BB962C8B-B14F-4D97-AF65-F5344CB8AC3E}">
        <p14:creationId xmlns:p14="http://schemas.microsoft.com/office/powerpoint/2010/main" val="341177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SonarCloud</a:t>
            </a:r>
            <a:r>
              <a:rPr lang="en-US" dirty="0"/>
              <a:t>?</a:t>
            </a:r>
          </a:p>
        </p:txBody>
      </p:sp>
      <p:sp>
        <p:nvSpPr>
          <p:cNvPr id="3" name="Content Placeholder 2"/>
          <p:cNvSpPr>
            <a:spLocks noGrp="1"/>
          </p:cNvSpPr>
          <p:nvPr>
            <p:ph idx="1"/>
          </p:nvPr>
        </p:nvSpPr>
        <p:spPr/>
        <p:txBody>
          <a:bodyPr/>
          <a:lstStyle/>
          <a:p>
            <a:r>
              <a:rPr lang="en-US" sz="2400" dirty="0" err="1"/>
              <a:t>SonarCloud</a:t>
            </a:r>
            <a:r>
              <a:rPr lang="en-US" sz="2400" dirty="0"/>
              <a:t> is a cloud-based code analysis service designed to detect code quality issues in 25 different programming languages, continuously ensuring the maintainability, reliability and security of your code.</a:t>
            </a:r>
          </a:p>
        </p:txBody>
      </p:sp>
      <p:sp>
        <p:nvSpPr>
          <p:cNvPr id="4" name="Slide Number Placeholder 3"/>
          <p:cNvSpPr>
            <a:spLocks noGrp="1"/>
          </p:cNvSpPr>
          <p:nvPr>
            <p:ph type="sldNum" sz="quarter" idx="12"/>
          </p:nvPr>
        </p:nvSpPr>
        <p:spPr/>
        <p:txBody>
          <a:bodyPr/>
          <a:lstStyle/>
          <a:p>
            <a:fld id="{CF82FD6E-DCE7-4D5F-B4C2-25AA5546727B}" type="slidenum">
              <a:rPr lang="en-US" smtClean="0"/>
              <a:t>2</a:t>
            </a:fld>
            <a:endParaRPr lang="en-US"/>
          </a:p>
        </p:txBody>
      </p:sp>
    </p:spTree>
    <p:extLst>
      <p:ext uri="{BB962C8B-B14F-4D97-AF65-F5344CB8AC3E}">
        <p14:creationId xmlns:p14="http://schemas.microsoft.com/office/powerpoint/2010/main" val="362477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SonarCloud</a:t>
            </a:r>
            <a:r>
              <a:rPr lang="en-US" dirty="0"/>
              <a:t> Do?</a:t>
            </a:r>
          </a:p>
        </p:txBody>
      </p:sp>
      <p:sp>
        <p:nvSpPr>
          <p:cNvPr id="3" name="Content Placeholder 2"/>
          <p:cNvSpPr>
            <a:spLocks noGrp="1"/>
          </p:cNvSpPr>
          <p:nvPr>
            <p:ph idx="1"/>
          </p:nvPr>
        </p:nvSpPr>
        <p:spPr/>
        <p:txBody>
          <a:bodyPr/>
          <a:lstStyle/>
          <a:p>
            <a:r>
              <a:rPr lang="en-US" sz="2400" dirty="0" err="1"/>
              <a:t>SonarCloud</a:t>
            </a:r>
            <a:r>
              <a:rPr lang="en-US" sz="2400" dirty="0"/>
              <a:t> uses state-of-the-art techniques in </a:t>
            </a:r>
            <a:r>
              <a:rPr lang="en-US" sz="2400" i="1" dirty="0"/>
              <a:t>static code analysis</a:t>
            </a:r>
            <a:r>
              <a:rPr lang="en-US" sz="2400" dirty="0"/>
              <a:t> to find problems, and potential problems, in the code that you and your team write.</a:t>
            </a:r>
          </a:p>
          <a:p>
            <a:r>
              <a:rPr lang="en-US" sz="2400" dirty="0"/>
              <a:t>Static analysis is called </a:t>
            </a:r>
            <a:r>
              <a:rPr lang="en-US" sz="2400" i="1" dirty="0"/>
              <a:t>static</a:t>
            </a:r>
            <a:r>
              <a:rPr lang="en-US" sz="2400" dirty="0"/>
              <a:t> because it does not rely on actually running the code (analysis of running code is called </a:t>
            </a:r>
            <a:r>
              <a:rPr lang="en-US" sz="2400" i="1" dirty="0"/>
              <a:t>dynamic analysis</a:t>
            </a:r>
            <a:r>
              <a:rPr lang="en-US" sz="2400" dirty="0"/>
              <a:t>). </a:t>
            </a:r>
          </a:p>
          <a:p>
            <a:r>
              <a:rPr lang="en-US" sz="2400" dirty="0"/>
              <a:t>As a result, </a:t>
            </a:r>
            <a:r>
              <a:rPr lang="en-US" sz="2400" dirty="0" err="1"/>
              <a:t>SonarCloud</a:t>
            </a:r>
            <a:r>
              <a:rPr lang="en-US" sz="2400" dirty="0"/>
              <a:t> offers an additional layer of verification, different from automated testing and human code-review.</a:t>
            </a:r>
          </a:p>
          <a:p>
            <a:r>
              <a:rPr lang="en-US" sz="2400" dirty="0"/>
              <a:t>Early detection of problems ensures that fewer issues get through to the later stages of the process and ultimately helps to increase the overall quality of your production code.</a:t>
            </a:r>
          </a:p>
          <a:p>
            <a:endParaRPr lang="en-US" sz="2400" dirty="0"/>
          </a:p>
        </p:txBody>
      </p:sp>
      <p:sp>
        <p:nvSpPr>
          <p:cNvPr id="4" name="Slide Number Placeholder 3"/>
          <p:cNvSpPr>
            <a:spLocks noGrp="1"/>
          </p:cNvSpPr>
          <p:nvPr>
            <p:ph type="sldNum" sz="quarter" idx="12"/>
          </p:nvPr>
        </p:nvSpPr>
        <p:spPr/>
        <p:txBody>
          <a:bodyPr/>
          <a:lstStyle/>
          <a:p>
            <a:fld id="{CF82FD6E-DCE7-4D5F-B4C2-25AA5546727B}" type="slidenum">
              <a:rPr lang="en-US" smtClean="0"/>
              <a:t>3</a:t>
            </a:fld>
            <a:endParaRPr lang="en-US"/>
          </a:p>
        </p:txBody>
      </p:sp>
    </p:spTree>
    <p:extLst>
      <p:ext uri="{BB962C8B-B14F-4D97-AF65-F5344CB8AC3E}">
        <p14:creationId xmlns:p14="http://schemas.microsoft.com/office/powerpoint/2010/main" val="140238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SonarCloud</a:t>
            </a:r>
            <a:r>
              <a:rPr lang="en-US" dirty="0"/>
              <a:t> Work?</a:t>
            </a:r>
          </a:p>
        </p:txBody>
      </p:sp>
      <p:sp>
        <p:nvSpPr>
          <p:cNvPr id="3" name="Content Placeholder 2"/>
          <p:cNvSpPr>
            <a:spLocks noGrp="1"/>
          </p:cNvSpPr>
          <p:nvPr>
            <p:ph idx="1"/>
          </p:nvPr>
        </p:nvSpPr>
        <p:spPr/>
        <p:txBody>
          <a:bodyPr/>
          <a:lstStyle/>
          <a:p>
            <a:r>
              <a:rPr lang="en-US" sz="2400" dirty="0" err="1"/>
              <a:t>SonarCloud</a:t>
            </a:r>
            <a:r>
              <a:rPr lang="en-US" sz="2400" dirty="0"/>
              <a:t> is a cloud service that works by connecting to the cloud-based code repository service that you already use. Currently, </a:t>
            </a:r>
            <a:r>
              <a:rPr lang="en-US" sz="2400" dirty="0" err="1"/>
              <a:t>SonarCloud</a:t>
            </a:r>
            <a:r>
              <a:rPr lang="en-US" sz="2400" dirty="0"/>
              <a:t> supports the following services:</a:t>
            </a:r>
          </a:p>
          <a:p>
            <a:r>
              <a:rPr lang="en-US" sz="2400" dirty="0" err="1">
                <a:hlinkClick r:id="rId2"/>
              </a:rPr>
              <a:t>GitHub</a:t>
            </a:r>
            <a:endParaRPr lang="en-US" sz="2400" dirty="0"/>
          </a:p>
          <a:p>
            <a:r>
              <a:rPr lang="en-US" sz="2400" dirty="0" err="1">
                <a:hlinkClick r:id="rId3"/>
              </a:rPr>
              <a:t>Bitbucket</a:t>
            </a:r>
            <a:r>
              <a:rPr lang="en-US" sz="2400" dirty="0">
                <a:hlinkClick r:id="rId3"/>
              </a:rPr>
              <a:t> Cloud</a:t>
            </a:r>
            <a:endParaRPr lang="en-US" sz="2400" dirty="0"/>
          </a:p>
          <a:p>
            <a:r>
              <a:rPr lang="en-US" sz="2400" dirty="0">
                <a:hlinkClick r:id="rId4"/>
              </a:rPr>
              <a:t>Azure </a:t>
            </a:r>
            <a:r>
              <a:rPr lang="en-US" sz="2400" dirty="0" err="1">
                <a:hlinkClick r:id="rId4"/>
              </a:rPr>
              <a:t>DevOps</a:t>
            </a:r>
            <a:r>
              <a:rPr lang="en-US" sz="2400" dirty="0">
                <a:hlinkClick r:id="rId4"/>
              </a:rPr>
              <a:t> Services</a:t>
            </a:r>
            <a:endParaRPr lang="en-US" sz="2400" dirty="0"/>
          </a:p>
          <a:p>
            <a:r>
              <a:rPr lang="en-US" sz="2400" dirty="0" err="1">
                <a:hlinkClick r:id="rId5"/>
              </a:rPr>
              <a:t>GitLab</a:t>
            </a:r>
            <a:endParaRPr lang="en-US" sz="2400" dirty="0"/>
          </a:p>
          <a:p>
            <a:endParaRPr lang="en-US" sz="2400" dirty="0"/>
          </a:p>
        </p:txBody>
      </p:sp>
      <p:sp>
        <p:nvSpPr>
          <p:cNvPr id="4" name="Slide Number Placeholder 3"/>
          <p:cNvSpPr>
            <a:spLocks noGrp="1"/>
          </p:cNvSpPr>
          <p:nvPr>
            <p:ph type="sldNum" sz="quarter" idx="12"/>
          </p:nvPr>
        </p:nvSpPr>
        <p:spPr/>
        <p:txBody>
          <a:bodyPr/>
          <a:lstStyle/>
          <a:p>
            <a:fld id="{CF82FD6E-DCE7-4D5F-B4C2-25AA5546727B}" type="slidenum">
              <a:rPr lang="en-US" smtClean="0"/>
              <a:t>4</a:t>
            </a:fld>
            <a:endParaRPr lang="en-US"/>
          </a:p>
        </p:txBody>
      </p:sp>
    </p:spTree>
    <p:extLst>
      <p:ext uri="{BB962C8B-B14F-4D97-AF65-F5344CB8AC3E}">
        <p14:creationId xmlns:p14="http://schemas.microsoft.com/office/powerpoint/2010/main" val="235844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Does It Cost?</a:t>
            </a:r>
          </a:p>
        </p:txBody>
      </p:sp>
      <p:sp>
        <p:nvSpPr>
          <p:cNvPr id="3" name="Content Placeholder 2"/>
          <p:cNvSpPr>
            <a:spLocks noGrp="1"/>
          </p:cNvSpPr>
          <p:nvPr>
            <p:ph idx="1"/>
          </p:nvPr>
        </p:nvSpPr>
        <p:spPr/>
        <p:txBody>
          <a:bodyPr/>
          <a:lstStyle/>
          <a:p>
            <a:r>
              <a:rPr lang="en-US" dirty="0" err="1"/>
              <a:t>SonarCloud</a:t>
            </a:r>
            <a:r>
              <a:rPr lang="en-US" dirty="0"/>
              <a:t> is free to use for all open source projects. Any public repository on any of the supported services can be analyzed free of charge.</a:t>
            </a:r>
          </a:p>
          <a:p>
            <a:r>
              <a:rPr lang="en-US" dirty="0"/>
              <a:t>For private repositories, a </a:t>
            </a:r>
            <a:r>
              <a:rPr lang="en-US" dirty="0">
                <a:hlinkClick r:id="rId2"/>
              </a:rPr>
              <a:t>paid tier</a:t>
            </a:r>
            <a:r>
              <a:rPr lang="en-US" dirty="0"/>
              <a:t> is available.</a:t>
            </a:r>
          </a:p>
          <a:p>
            <a:endParaRPr lang="en-US" dirty="0"/>
          </a:p>
        </p:txBody>
      </p:sp>
      <p:sp>
        <p:nvSpPr>
          <p:cNvPr id="4" name="Slide Number Placeholder 3"/>
          <p:cNvSpPr>
            <a:spLocks noGrp="1"/>
          </p:cNvSpPr>
          <p:nvPr>
            <p:ph type="sldNum" sz="quarter" idx="12"/>
          </p:nvPr>
        </p:nvSpPr>
        <p:spPr/>
        <p:txBody>
          <a:bodyPr/>
          <a:lstStyle/>
          <a:p>
            <a:fld id="{CF82FD6E-DCE7-4D5F-B4C2-25AA5546727B}" type="slidenum">
              <a:rPr lang="en-US" smtClean="0"/>
              <a:t>5</a:t>
            </a:fld>
            <a:endParaRPr lang="en-US"/>
          </a:p>
        </p:txBody>
      </p:sp>
    </p:spTree>
    <p:extLst>
      <p:ext uri="{BB962C8B-B14F-4D97-AF65-F5344CB8AC3E}">
        <p14:creationId xmlns:p14="http://schemas.microsoft.com/office/powerpoint/2010/main" val="381502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SonarCloud</a:t>
            </a:r>
            <a:endParaRPr lang="en-US" dirty="0"/>
          </a:p>
        </p:txBody>
      </p:sp>
      <p:sp>
        <p:nvSpPr>
          <p:cNvPr id="3" name="Content Placeholder 2"/>
          <p:cNvSpPr>
            <a:spLocks noGrp="1"/>
          </p:cNvSpPr>
          <p:nvPr>
            <p:ph idx="1"/>
          </p:nvPr>
        </p:nvSpPr>
        <p:spPr/>
        <p:txBody>
          <a:bodyPr/>
          <a:lstStyle/>
          <a:p>
            <a:r>
              <a:rPr lang="en-US" b="1" dirty="0"/>
              <a:t>What Languages Does It Support?</a:t>
            </a:r>
          </a:p>
          <a:p>
            <a:r>
              <a:rPr lang="en-US" dirty="0" err="1"/>
              <a:t>SonarCloud</a:t>
            </a:r>
            <a:r>
              <a:rPr lang="en-US" dirty="0"/>
              <a:t> supports over 20 languages including Java, JavaScript, TypeScript, Python, C# and C/C++.</a:t>
            </a:r>
          </a:p>
          <a:p>
            <a:r>
              <a:rPr lang="en-US" b="1" dirty="0"/>
              <a:t>No On-Premises Repositories</a:t>
            </a:r>
          </a:p>
          <a:p>
            <a:r>
              <a:rPr lang="en-US" dirty="0" err="1"/>
              <a:t>SonarCloud</a:t>
            </a:r>
            <a:r>
              <a:rPr lang="en-US" dirty="0"/>
              <a:t> does not work with on-premises code repositories. For on-premise support, see </a:t>
            </a:r>
            <a:r>
              <a:rPr lang="en-US" dirty="0" err="1">
                <a:hlinkClick r:id="rId2"/>
              </a:rPr>
              <a:t>SonarQube</a:t>
            </a:r>
            <a:r>
              <a:rPr lang="en-US" dirty="0"/>
              <a:t>.</a:t>
            </a:r>
          </a:p>
          <a:p>
            <a:endParaRPr lang="en-US" dirty="0"/>
          </a:p>
        </p:txBody>
      </p:sp>
      <p:sp>
        <p:nvSpPr>
          <p:cNvPr id="4" name="Slide Number Placeholder 3"/>
          <p:cNvSpPr>
            <a:spLocks noGrp="1"/>
          </p:cNvSpPr>
          <p:nvPr>
            <p:ph type="sldNum" sz="quarter" idx="12"/>
          </p:nvPr>
        </p:nvSpPr>
        <p:spPr/>
        <p:txBody>
          <a:bodyPr/>
          <a:lstStyle/>
          <a:p>
            <a:fld id="{CF82FD6E-DCE7-4D5F-B4C2-25AA5546727B}" type="slidenum">
              <a:rPr lang="en-US" smtClean="0"/>
              <a:t>6</a:t>
            </a:fld>
            <a:endParaRPr lang="en-US"/>
          </a:p>
        </p:txBody>
      </p:sp>
    </p:spTree>
    <p:extLst>
      <p:ext uri="{BB962C8B-B14F-4D97-AF65-F5344CB8AC3E}">
        <p14:creationId xmlns:p14="http://schemas.microsoft.com/office/powerpoint/2010/main" val="188697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SonarCloud</a:t>
            </a:r>
            <a:r>
              <a:rPr lang="en-US" dirty="0"/>
              <a:t> Detect?</a:t>
            </a:r>
          </a:p>
        </p:txBody>
      </p:sp>
      <p:sp>
        <p:nvSpPr>
          <p:cNvPr id="3" name="Content Placeholder 2"/>
          <p:cNvSpPr>
            <a:spLocks noGrp="1"/>
          </p:cNvSpPr>
          <p:nvPr>
            <p:ph idx="1"/>
          </p:nvPr>
        </p:nvSpPr>
        <p:spPr/>
        <p:txBody>
          <a:bodyPr/>
          <a:lstStyle/>
          <a:p>
            <a:r>
              <a:rPr lang="en-US" dirty="0" err="1"/>
              <a:t>SonarCloud</a:t>
            </a:r>
            <a:r>
              <a:rPr lang="en-US" dirty="0"/>
              <a:t> identifies both </a:t>
            </a:r>
            <a:r>
              <a:rPr lang="en-US" i="1" dirty="0"/>
              <a:t>issues</a:t>
            </a:r>
            <a:r>
              <a:rPr lang="en-US" dirty="0"/>
              <a:t> and </a:t>
            </a:r>
            <a:r>
              <a:rPr lang="en-US" i="1" dirty="0"/>
              <a:t>security hotspots</a:t>
            </a:r>
            <a:r>
              <a:rPr lang="en-US" dirty="0"/>
              <a:t> in your code.</a:t>
            </a:r>
          </a:p>
        </p:txBody>
      </p:sp>
      <p:sp>
        <p:nvSpPr>
          <p:cNvPr id="4" name="Slide Number Placeholder 3"/>
          <p:cNvSpPr>
            <a:spLocks noGrp="1"/>
          </p:cNvSpPr>
          <p:nvPr>
            <p:ph type="sldNum" sz="quarter" idx="12"/>
          </p:nvPr>
        </p:nvSpPr>
        <p:spPr/>
        <p:txBody>
          <a:bodyPr/>
          <a:lstStyle/>
          <a:p>
            <a:fld id="{CF82FD6E-DCE7-4D5F-B4C2-25AA5546727B}" type="slidenum">
              <a:rPr lang="en-US" smtClean="0"/>
              <a:t>7</a:t>
            </a:fld>
            <a:endParaRPr lang="en-US"/>
          </a:p>
        </p:txBody>
      </p:sp>
    </p:spTree>
    <p:extLst>
      <p:ext uri="{BB962C8B-B14F-4D97-AF65-F5344CB8AC3E}">
        <p14:creationId xmlns:p14="http://schemas.microsoft.com/office/powerpoint/2010/main" val="384599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sz="2400" dirty="0"/>
              <a:t>In </a:t>
            </a:r>
            <a:r>
              <a:rPr lang="en-US" sz="2400" dirty="0" err="1"/>
              <a:t>SonarCloud</a:t>
            </a:r>
            <a:r>
              <a:rPr lang="en-US" sz="2400" dirty="0"/>
              <a:t> terminology, an issue is a problem in your code that requires fixing. </a:t>
            </a:r>
          </a:p>
          <a:p>
            <a:r>
              <a:rPr lang="en-US" sz="2400" dirty="0"/>
              <a:t>When scanning for issues, </a:t>
            </a:r>
            <a:r>
              <a:rPr lang="en-US" sz="2400" dirty="0" err="1"/>
              <a:t>SonarCloud's</a:t>
            </a:r>
            <a:r>
              <a:rPr lang="en-US" sz="2400" dirty="0"/>
              <a:t> algorithms are purposely </a:t>
            </a:r>
            <a:r>
              <a:rPr lang="en-US" sz="2400" i="1" dirty="0"/>
              <a:t>conservative</a:t>
            </a:r>
            <a:r>
              <a:rPr lang="en-US" sz="2400" dirty="0"/>
              <a:t>. </a:t>
            </a:r>
          </a:p>
          <a:p>
            <a:r>
              <a:rPr lang="en-US" sz="2400" dirty="0"/>
              <a:t>They are designed to minimize the number of false positives (that is, things wrongly identified as problems). </a:t>
            </a:r>
          </a:p>
          <a:p>
            <a:r>
              <a:rPr lang="en-US" sz="2400" dirty="0"/>
              <a:t>If </a:t>
            </a:r>
            <a:r>
              <a:rPr lang="en-US" sz="2400" dirty="0" err="1"/>
              <a:t>SonarCloud</a:t>
            </a:r>
            <a:r>
              <a:rPr lang="en-US" sz="2400" dirty="0"/>
              <a:t> identifies an issue, you can be quite confident that it really is something that should be fixed. </a:t>
            </a:r>
          </a:p>
          <a:p>
            <a:r>
              <a:rPr lang="en-US" sz="2400" dirty="0" err="1"/>
              <a:t>SonarCloud</a:t>
            </a:r>
            <a:r>
              <a:rPr lang="en-US" sz="2400" dirty="0"/>
              <a:t> will not overwhelm the developer with false alarms concerning issues.</a:t>
            </a:r>
          </a:p>
        </p:txBody>
      </p:sp>
      <p:sp>
        <p:nvSpPr>
          <p:cNvPr id="4" name="Slide Number Placeholder 3"/>
          <p:cNvSpPr>
            <a:spLocks noGrp="1"/>
          </p:cNvSpPr>
          <p:nvPr>
            <p:ph type="sldNum" sz="quarter" idx="12"/>
          </p:nvPr>
        </p:nvSpPr>
        <p:spPr/>
        <p:txBody>
          <a:bodyPr/>
          <a:lstStyle/>
          <a:p>
            <a:fld id="{CF82FD6E-DCE7-4D5F-B4C2-25AA5546727B}" type="slidenum">
              <a:rPr lang="en-US" smtClean="0"/>
              <a:t>8</a:t>
            </a:fld>
            <a:endParaRPr lang="en-US"/>
          </a:p>
        </p:txBody>
      </p:sp>
    </p:spTree>
    <p:extLst>
      <p:ext uri="{BB962C8B-B14F-4D97-AF65-F5344CB8AC3E}">
        <p14:creationId xmlns:p14="http://schemas.microsoft.com/office/powerpoint/2010/main" val="385912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pPr marL="0" indent="0">
              <a:buNone/>
            </a:pPr>
            <a:r>
              <a:rPr lang="en-US" sz="2200" dirty="0"/>
              <a:t>Issues are grouped into three types:</a:t>
            </a:r>
          </a:p>
          <a:p>
            <a:r>
              <a:rPr lang="en-US" sz="2200" b="1" dirty="0"/>
              <a:t>Code Smells</a:t>
            </a:r>
            <a:r>
              <a:rPr lang="en-US" sz="2200" dirty="0"/>
              <a:t>: These are characteristic of the code that, while not actually preventing the proper functioning of the program, may indicate deeper problems that negatively affect the </a:t>
            </a:r>
            <a:r>
              <a:rPr lang="en-US" sz="2200" i="1" dirty="0"/>
              <a:t>maintainability</a:t>
            </a:r>
            <a:r>
              <a:rPr lang="en-US" sz="2200" dirty="0"/>
              <a:t> of the code. </a:t>
            </a:r>
          </a:p>
          <a:p>
            <a:r>
              <a:rPr lang="en-US" sz="2200" dirty="0"/>
              <a:t>Early identification of these types of issues can help to alleviate </a:t>
            </a:r>
            <a:r>
              <a:rPr lang="en-US" sz="2200" i="1" dirty="0"/>
              <a:t>technical debt</a:t>
            </a:r>
            <a:r>
              <a:rPr lang="en-US" sz="2200" dirty="0"/>
              <a:t> in the application.</a:t>
            </a:r>
          </a:p>
          <a:p>
            <a:r>
              <a:rPr lang="en-US" sz="2200" b="1" dirty="0"/>
              <a:t>Bugs</a:t>
            </a:r>
            <a:r>
              <a:rPr lang="en-US" sz="2200" dirty="0"/>
              <a:t>: These are errors in the code that can prevent the program from operating as intended. </a:t>
            </a:r>
          </a:p>
          <a:p>
            <a:r>
              <a:rPr lang="en-US" sz="2200" dirty="0"/>
              <a:t>They affect code </a:t>
            </a:r>
            <a:r>
              <a:rPr lang="en-US" sz="2200" i="1" dirty="0"/>
              <a:t>reliability</a:t>
            </a:r>
            <a:r>
              <a:rPr lang="en-US" sz="2200" dirty="0"/>
              <a:t>.</a:t>
            </a:r>
          </a:p>
          <a:p>
            <a:r>
              <a:rPr lang="en-US" sz="2200" b="1" dirty="0"/>
              <a:t>Vulnerabilities</a:t>
            </a:r>
            <a:r>
              <a:rPr lang="en-US" sz="2200" dirty="0"/>
              <a:t>: These are problems in the code that could be exploited by a bad actor to compromise the </a:t>
            </a:r>
            <a:r>
              <a:rPr lang="en-US" sz="2200" i="1" dirty="0"/>
              <a:t>security</a:t>
            </a:r>
            <a:r>
              <a:rPr lang="en-US" sz="2200" dirty="0"/>
              <a:t> of the application.</a:t>
            </a:r>
          </a:p>
          <a:p>
            <a:endParaRPr lang="en-US" sz="2200" dirty="0"/>
          </a:p>
        </p:txBody>
      </p:sp>
      <p:sp>
        <p:nvSpPr>
          <p:cNvPr id="4" name="Slide Number Placeholder 3"/>
          <p:cNvSpPr>
            <a:spLocks noGrp="1"/>
          </p:cNvSpPr>
          <p:nvPr>
            <p:ph type="sldNum" sz="quarter" idx="12"/>
          </p:nvPr>
        </p:nvSpPr>
        <p:spPr/>
        <p:txBody>
          <a:bodyPr/>
          <a:lstStyle/>
          <a:p>
            <a:fld id="{CF82FD6E-DCE7-4D5F-B4C2-25AA5546727B}" type="slidenum">
              <a:rPr lang="en-US" smtClean="0"/>
              <a:t>9</a:t>
            </a:fld>
            <a:endParaRPr lang="en-US"/>
          </a:p>
        </p:txBody>
      </p:sp>
    </p:spTree>
    <p:extLst>
      <p:ext uri="{BB962C8B-B14F-4D97-AF65-F5344CB8AC3E}">
        <p14:creationId xmlns:p14="http://schemas.microsoft.com/office/powerpoint/2010/main" val="3058389930"/>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25</TotalTime>
  <Words>857</Words>
  <Application>Microsoft Office PowerPoint</Application>
  <PresentationFormat>On-screen Show (4:3)</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Learner Template</vt:lpstr>
      <vt:lpstr>SonarCloud</vt:lpstr>
      <vt:lpstr>What is SonarCloud?</vt:lpstr>
      <vt:lpstr>What Does SonarCloud Do?</vt:lpstr>
      <vt:lpstr>How Does SonarCloud Work?</vt:lpstr>
      <vt:lpstr>How Much Does It Cost?</vt:lpstr>
      <vt:lpstr>SonarCloud</vt:lpstr>
      <vt:lpstr>What Does SonarCloud Detect?</vt:lpstr>
      <vt:lpstr>Issues</vt:lpstr>
      <vt:lpstr>Issues</vt:lpstr>
      <vt:lpstr>Where SonarCloud Fits In</vt:lpstr>
      <vt:lpstr>In the Editor</vt:lpstr>
      <vt:lpstr>In the Pull Request</vt:lpstr>
      <vt:lpstr>In the Codebase</vt:lpstr>
      <vt:lpstr>In the Codebase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SonarCloud</dc:title>
  <dc:creator>Windows User</dc:creator>
  <cp:lastModifiedBy>Jasdhir Singh</cp:lastModifiedBy>
  <cp:revision>31</cp:revision>
  <dcterms:created xsi:type="dcterms:W3CDTF">2021-03-30T11:01:21Z</dcterms:created>
  <dcterms:modified xsi:type="dcterms:W3CDTF">2022-11-02T08:29:43Z</dcterms:modified>
</cp:coreProperties>
</file>