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0" d="100"/>
          <a:sy n="60" d="100"/>
        </p:scale>
        <p:origin x="1388"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F29529-B965-4B77-B0B6-365FF0B46F0F}" type="datetimeFigureOut">
              <a:rPr lang="en-US" smtClean="0"/>
              <a:t>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C6690C-137A-42CB-8882-4289A667787C}" type="slidenum">
              <a:rPr lang="en-US" smtClean="0"/>
              <a:t>‹#›</a:t>
            </a:fld>
            <a:endParaRPr lang="en-US"/>
          </a:p>
        </p:txBody>
      </p:sp>
    </p:spTree>
    <p:extLst>
      <p:ext uri="{BB962C8B-B14F-4D97-AF65-F5344CB8AC3E}">
        <p14:creationId xmlns:p14="http://schemas.microsoft.com/office/powerpoint/2010/main" val="67266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F96067D-0E0B-4FF9-8D31-657AF0EFACE2}" type="datetime1">
              <a:rPr lang="en-US" smtClean="0"/>
              <a:t>1/2/2024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6B5F4E7-2861-481A-B05C-1E21C5B7250F}"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A659722-DC4D-420A-A2E8-510AD3712313}" type="datetime1">
              <a:rPr lang="en-US" smtClean="0"/>
              <a:t>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663D592-967A-452D-942A-A83A7FA80DBA}" type="datetime1">
              <a:rPr lang="en-US" smtClean="0"/>
              <a:t>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8398E6FC-FB69-43A3-A7C1-C962E3315738}" type="datetime1">
              <a:rPr lang="en-US" smtClean="0"/>
              <a:t>1/2/2024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6B5F4E7-2861-481A-B05C-1E21C5B7250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9390D1F-D3C1-4F16-A709-A93A93D8091D}" type="datetime1">
              <a:rPr lang="en-US" smtClean="0"/>
              <a:t>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E59F0A9-B1FE-498A-AC1F-3E20EB3CDDAA}" type="datetime1">
              <a:rPr lang="en-US" smtClean="0"/>
              <a:t>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799C606-D4D5-4B7C-B596-1B3601917D39}" type="datetime1">
              <a:rPr lang="en-US" smtClean="0"/>
              <a:t>1/2/2024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EC613011-A8BB-40FB-923E-EA448CF31683}" type="datetime1">
              <a:rPr lang="en-US" smtClean="0"/>
              <a:t>1/2/2024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BF6D219-1C90-4324-ACA8-1E9DE551C385}" type="datetime1">
              <a:rPr lang="en-US" smtClean="0"/>
              <a:t>1/2/2024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F82416B-16BC-42A0-9E05-4CA4539B8E3C}" type="datetime1">
              <a:rPr lang="en-US" smtClean="0"/>
              <a:t>1/2/2024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FE76137-B698-48CB-871D-49EAB57953F3}" type="datetime1">
              <a:rPr lang="en-US" smtClean="0"/>
              <a:t>1/2/2024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0134025-110E-419E-9739-6DC4A9DACB5A}" type="datetime1">
              <a:rPr lang="en-US" smtClean="0"/>
              <a:t>1/2/2024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6B5F4E7-2861-481A-B05C-1E21C5B7250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3E425396-8B4C-4927-BF0D-455CE21EBCBD}" type="datetime1">
              <a:rPr lang="en-US" smtClean="0"/>
              <a:t>1/2/2024</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6B5F4E7-2861-481A-B05C-1E21C5B7250F}"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CSS3</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46B5F4E7-2861-481A-B05C-1E21C5B7250F}" type="slidenum">
              <a:rPr lang="en-US" smtClean="0"/>
              <a:t>1</a:t>
            </a:fld>
            <a:endParaRPr lang="en-US"/>
          </a:p>
        </p:txBody>
      </p:sp>
    </p:spTree>
    <p:extLst>
      <p:ext uri="{BB962C8B-B14F-4D97-AF65-F5344CB8AC3E}">
        <p14:creationId xmlns:p14="http://schemas.microsoft.com/office/powerpoint/2010/main" val="282055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A872-8C11-31A6-8D9A-174B160700BE}"/>
              </a:ext>
            </a:extLst>
          </p:cNvPr>
          <p:cNvSpPr>
            <a:spLocks noGrp="1"/>
          </p:cNvSpPr>
          <p:nvPr>
            <p:ph type="title"/>
          </p:nvPr>
        </p:nvSpPr>
        <p:spPr/>
        <p:txBody>
          <a:bodyPr/>
          <a:lstStyle/>
          <a:p>
            <a:r>
              <a:rPr lang="en-US" dirty="0"/>
              <a:t>Flex Container and Flex items</a:t>
            </a:r>
          </a:p>
        </p:txBody>
      </p:sp>
      <p:sp>
        <p:nvSpPr>
          <p:cNvPr id="3" name="Content Placeholder 2">
            <a:extLst>
              <a:ext uri="{FF2B5EF4-FFF2-40B4-BE49-F238E27FC236}">
                <a16:creationId xmlns:a16="http://schemas.microsoft.com/office/drawing/2014/main" id="{B7A97E81-7E69-E1F1-CED6-6CA3DB0A1FAA}"/>
              </a:ext>
            </a:extLst>
          </p:cNvPr>
          <p:cNvSpPr>
            <a:spLocks noGrp="1"/>
          </p:cNvSpPr>
          <p:nvPr>
            <p:ph idx="1"/>
          </p:nvPr>
        </p:nvSpPr>
        <p:spPr/>
        <p:txBody>
          <a:bodyPr/>
          <a:lstStyle/>
          <a:p>
            <a:r>
              <a:rPr lang="en-US" dirty="0"/>
              <a:t>In any flexbox layout, the first step is to create a flex container. </a:t>
            </a:r>
          </a:p>
          <a:p>
            <a:r>
              <a:rPr lang="en-US" dirty="0"/>
              <a:t>The flex container is an area of document laid out using flexbox. </a:t>
            </a:r>
          </a:p>
          <a:p>
            <a:r>
              <a:rPr lang="en-US" dirty="0"/>
              <a:t>We can define the flex container by setting the display property to flex or inline-flex. </a:t>
            </a:r>
          </a:p>
          <a:p>
            <a:r>
              <a:rPr lang="en-US" dirty="0"/>
              <a:t>The direct children of the flex container are called flex items.</a:t>
            </a:r>
          </a:p>
        </p:txBody>
      </p:sp>
      <p:sp>
        <p:nvSpPr>
          <p:cNvPr id="4" name="Slide Number Placeholder 3">
            <a:extLst>
              <a:ext uri="{FF2B5EF4-FFF2-40B4-BE49-F238E27FC236}">
                <a16:creationId xmlns:a16="http://schemas.microsoft.com/office/drawing/2014/main" id="{80DC62F9-25A4-A81F-2D44-C73923C1FEEC}"/>
              </a:ext>
            </a:extLst>
          </p:cNvPr>
          <p:cNvSpPr>
            <a:spLocks noGrp="1"/>
          </p:cNvSpPr>
          <p:nvPr>
            <p:ph type="sldNum" sz="quarter" idx="12"/>
          </p:nvPr>
        </p:nvSpPr>
        <p:spPr/>
        <p:txBody>
          <a:bodyPr/>
          <a:lstStyle/>
          <a:p>
            <a:fld id="{46B5F4E7-2861-481A-B05C-1E21C5B7250F}" type="slidenum">
              <a:rPr lang="en-US" smtClean="0"/>
              <a:t>10</a:t>
            </a:fld>
            <a:endParaRPr lang="en-US"/>
          </a:p>
        </p:txBody>
      </p:sp>
    </p:spTree>
    <p:extLst>
      <p:ext uri="{BB962C8B-B14F-4D97-AF65-F5344CB8AC3E}">
        <p14:creationId xmlns:p14="http://schemas.microsoft.com/office/powerpoint/2010/main" val="168384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1514-0017-9533-9F18-1B06EFFC8D81}"/>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A4223C92-82D8-16CB-BD5D-1797B399F675}"/>
              </a:ext>
            </a:extLst>
          </p:cNvPr>
          <p:cNvSpPr>
            <a:spLocks noGrp="1"/>
          </p:cNvSpPr>
          <p:nvPr>
            <p:ph idx="1"/>
          </p:nvPr>
        </p:nvSpPr>
        <p:spPr>
          <a:xfrm>
            <a:off x="152400" y="1719263"/>
            <a:ext cx="8915400" cy="4411662"/>
          </a:xfrm>
        </p:spPr>
        <p:txBody>
          <a:bodyPr/>
          <a:lstStyle/>
          <a:p>
            <a:r>
              <a:rPr lang="en-US" sz="2400" dirty="0"/>
              <a:t>CSS Grid Layout brings a two-dimensional grid system to CSS unlike Flexbox, which is one-dimensional. </a:t>
            </a:r>
          </a:p>
          <a:p>
            <a:r>
              <a:rPr lang="en-US" sz="2400" dirty="0"/>
              <a:t>A grid is comprised of columns and rows in which we can place our items. </a:t>
            </a:r>
          </a:p>
          <a:p>
            <a:r>
              <a:rPr lang="en-US" sz="2400" dirty="0"/>
              <a:t>Items can be positioned on the grid explicitly using numbers. </a:t>
            </a:r>
          </a:p>
          <a:p>
            <a:r>
              <a:rPr lang="en-US" sz="2400" dirty="0"/>
              <a:t>CSS Grid will also calculate where items go when they are not given specific positions.</a:t>
            </a:r>
          </a:p>
          <a:p>
            <a:r>
              <a:rPr lang="en-US" sz="2400" dirty="0"/>
              <a:t>By setting the display property of an </a:t>
            </a:r>
            <a:r>
              <a:rPr lang="en-US" sz="2400" dirty="0" err="1"/>
              <a:t>HTMl</a:t>
            </a:r>
            <a:r>
              <a:rPr lang="en-US" sz="2400" dirty="0"/>
              <a:t> element to grid, we turn that element into a grid container. All direct children of the grid container are grid items.</a:t>
            </a:r>
          </a:p>
        </p:txBody>
      </p:sp>
      <p:sp>
        <p:nvSpPr>
          <p:cNvPr id="4" name="Slide Number Placeholder 3">
            <a:extLst>
              <a:ext uri="{FF2B5EF4-FFF2-40B4-BE49-F238E27FC236}">
                <a16:creationId xmlns:a16="http://schemas.microsoft.com/office/drawing/2014/main" id="{F9174500-3407-0268-0C87-C3E84B40E791}"/>
              </a:ext>
            </a:extLst>
          </p:cNvPr>
          <p:cNvSpPr>
            <a:spLocks noGrp="1"/>
          </p:cNvSpPr>
          <p:nvPr>
            <p:ph type="sldNum" sz="quarter" idx="12"/>
          </p:nvPr>
        </p:nvSpPr>
        <p:spPr/>
        <p:txBody>
          <a:bodyPr/>
          <a:lstStyle/>
          <a:p>
            <a:fld id="{46B5F4E7-2861-481A-B05C-1E21C5B7250F}" type="slidenum">
              <a:rPr lang="en-US" smtClean="0"/>
              <a:t>11</a:t>
            </a:fld>
            <a:endParaRPr lang="en-US"/>
          </a:p>
        </p:txBody>
      </p:sp>
    </p:spTree>
    <p:extLst>
      <p:ext uri="{BB962C8B-B14F-4D97-AF65-F5344CB8AC3E}">
        <p14:creationId xmlns:p14="http://schemas.microsoft.com/office/powerpoint/2010/main" val="74542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CB44-7936-0C79-E29F-788F07A81570}"/>
              </a:ext>
            </a:extLst>
          </p:cNvPr>
          <p:cNvSpPr>
            <a:spLocks noGrp="1"/>
          </p:cNvSpPr>
          <p:nvPr>
            <p:ph type="title"/>
          </p:nvPr>
        </p:nvSpPr>
        <p:spPr/>
        <p:txBody>
          <a:bodyPr/>
          <a:lstStyle/>
          <a:p>
            <a:r>
              <a:rPr lang="en-US" dirty="0"/>
              <a:t>CSS Variables</a:t>
            </a:r>
          </a:p>
        </p:txBody>
      </p:sp>
      <p:sp>
        <p:nvSpPr>
          <p:cNvPr id="3" name="Content Placeholder 2">
            <a:extLst>
              <a:ext uri="{FF2B5EF4-FFF2-40B4-BE49-F238E27FC236}">
                <a16:creationId xmlns:a16="http://schemas.microsoft.com/office/drawing/2014/main" id="{F2D83D83-3E10-B9CE-D925-3ADBB539F139}"/>
              </a:ext>
            </a:extLst>
          </p:cNvPr>
          <p:cNvSpPr>
            <a:spLocks noGrp="1"/>
          </p:cNvSpPr>
          <p:nvPr>
            <p:ph idx="1"/>
          </p:nvPr>
        </p:nvSpPr>
        <p:spPr/>
        <p:txBody>
          <a:bodyPr/>
          <a:lstStyle/>
          <a:p>
            <a:r>
              <a:rPr lang="en-US" sz="2400" dirty="0"/>
              <a:t>The var() function is used to insert the value of a CSS variable.</a:t>
            </a:r>
          </a:p>
          <a:p>
            <a:r>
              <a:rPr lang="en-US" sz="2400" dirty="0"/>
              <a:t>CSS variables have access to the DOM, which means that you can create variables with local or global scope, change the variables with JavaScript, and change the variables based on media queries.</a:t>
            </a:r>
          </a:p>
          <a:p>
            <a:r>
              <a:rPr lang="en-US" sz="2400" dirty="0"/>
              <a:t>A good way to use CSS variables is when it comes to the colors of your design. Instead of copy and paste the same colors over and over again, you can place them in variables.</a:t>
            </a:r>
          </a:p>
        </p:txBody>
      </p:sp>
      <p:sp>
        <p:nvSpPr>
          <p:cNvPr id="4" name="Slide Number Placeholder 3">
            <a:extLst>
              <a:ext uri="{FF2B5EF4-FFF2-40B4-BE49-F238E27FC236}">
                <a16:creationId xmlns:a16="http://schemas.microsoft.com/office/drawing/2014/main" id="{2FBE5EA9-5765-B5B8-D8B4-B2469627314C}"/>
              </a:ext>
            </a:extLst>
          </p:cNvPr>
          <p:cNvSpPr>
            <a:spLocks noGrp="1"/>
          </p:cNvSpPr>
          <p:nvPr>
            <p:ph type="sldNum" sz="quarter" idx="12"/>
          </p:nvPr>
        </p:nvSpPr>
        <p:spPr/>
        <p:txBody>
          <a:bodyPr/>
          <a:lstStyle/>
          <a:p>
            <a:fld id="{46B5F4E7-2861-481A-B05C-1E21C5B7250F}" type="slidenum">
              <a:rPr lang="en-US" smtClean="0"/>
              <a:t>12</a:t>
            </a:fld>
            <a:endParaRPr lang="en-US"/>
          </a:p>
        </p:txBody>
      </p:sp>
    </p:spTree>
    <p:extLst>
      <p:ext uri="{BB962C8B-B14F-4D97-AF65-F5344CB8AC3E}">
        <p14:creationId xmlns:p14="http://schemas.microsoft.com/office/powerpoint/2010/main" val="332264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8A62-38B6-BBF0-6C7A-A778A1E0E722}"/>
              </a:ext>
            </a:extLst>
          </p:cNvPr>
          <p:cNvSpPr>
            <a:spLocks noGrp="1"/>
          </p:cNvSpPr>
          <p:nvPr>
            <p:ph type="title"/>
          </p:nvPr>
        </p:nvSpPr>
        <p:spPr/>
        <p:txBody>
          <a:bodyPr/>
          <a:lstStyle/>
          <a:p>
            <a:r>
              <a:rPr lang="en-US" dirty="0"/>
              <a:t>Syntax of the var() Function</a:t>
            </a:r>
          </a:p>
        </p:txBody>
      </p:sp>
      <p:pic>
        <p:nvPicPr>
          <p:cNvPr id="6" name="Content Placeholder 5">
            <a:extLst>
              <a:ext uri="{FF2B5EF4-FFF2-40B4-BE49-F238E27FC236}">
                <a16:creationId xmlns:a16="http://schemas.microsoft.com/office/drawing/2014/main" id="{5E24D82C-F908-0573-12FC-63A2F3875B62}"/>
              </a:ext>
            </a:extLst>
          </p:cNvPr>
          <p:cNvPicPr>
            <a:picLocks noGrp="1" noChangeAspect="1"/>
          </p:cNvPicPr>
          <p:nvPr>
            <p:ph idx="1"/>
          </p:nvPr>
        </p:nvPicPr>
        <p:blipFill>
          <a:blip r:embed="rId2"/>
          <a:stretch>
            <a:fillRect/>
          </a:stretch>
        </p:blipFill>
        <p:spPr>
          <a:xfrm>
            <a:off x="457200" y="1995900"/>
            <a:ext cx="8229600" cy="3858388"/>
          </a:xfrm>
        </p:spPr>
      </p:pic>
      <p:sp>
        <p:nvSpPr>
          <p:cNvPr id="4" name="Slide Number Placeholder 3">
            <a:extLst>
              <a:ext uri="{FF2B5EF4-FFF2-40B4-BE49-F238E27FC236}">
                <a16:creationId xmlns:a16="http://schemas.microsoft.com/office/drawing/2014/main" id="{F2937EAC-F5B0-F4CC-D20E-A045FEA6D0EA}"/>
              </a:ext>
            </a:extLst>
          </p:cNvPr>
          <p:cNvSpPr>
            <a:spLocks noGrp="1"/>
          </p:cNvSpPr>
          <p:nvPr>
            <p:ph type="sldNum" sz="quarter" idx="12"/>
          </p:nvPr>
        </p:nvSpPr>
        <p:spPr/>
        <p:txBody>
          <a:bodyPr/>
          <a:lstStyle/>
          <a:p>
            <a:fld id="{46B5F4E7-2861-481A-B05C-1E21C5B7250F}" type="slidenum">
              <a:rPr lang="en-US" smtClean="0"/>
              <a:t>13</a:t>
            </a:fld>
            <a:endParaRPr lang="en-US"/>
          </a:p>
        </p:txBody>
      </p:sp>
    </p:spTree>
    <p:extLst>
      <p:ext uri="{BB962C8B-B14F-4D97-AF65-F5344CB8AC3E}">
        <p14:creationId xmlns:p14="http://schemas.microsoft.com/office/powerpoint/2010/main" val="313146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022C-6491-9EE3-81B2-954C7CB74EF9}"/>
              </a:ext>
            </a:extLst>
          </p:cNvPr>
          <p:cNvSpPr>
            <a:spLocks noGrp="1"/>
          </p:cNvSpPr>
          <p:nvPr>
            <p:ph type="title"/>
          </p:nvPr>
        </p:nvSpPr>
        <p:spPr/>
        <p:txBody>
          <a:bodyPr/>
          <a:lstStyle/>
          <a:p>
            <a:r>
              <a:rPr lang="en-US" dirty="0"/>
              <a:t>How var() Works</a:t>
            </a:r>
          </a:p>
        </p:txBody>
      </p:sp>
      <p:sp>
        <p:nvSpPr>
          <p:cNvPr id="3" name="Content Placeholder 2">
            <a:extLst>
              <a:ext uri="{FF2B5EF4-FFF2-40B4-BE49-F238E27FC236}">
                <a16:creationId xmlns:a16="http://schemas.microsoft.com/office/drawing/2014/main" id="{B47D3490-3215-F2DD-0E1A-2969A31604E9}"/>
              </a:ext>
            </a:extLst>
          </p:cNvPr>
          <p:cNvSpPr>
            <a:spLocks noGrp="1"/>
          </p:cNvSpPr>
          <p:nvPr>
            <p:ph idx="1"/>
          </p:nvPr>
        </p:nvSpPr>
        <p:spPr>
          <a:xfrm>
            <a:off x="152400" y="1719263"/>
            <a:ext cx="8915400" cy="4411662"/>
          </a:xfrm>
        </p:spPr>
        <p:txBody>
          <a:bodyPr/>
          <a:lstStyle/>
          <a:p>
            <a:r>
              <a:rPr lang="en-US" sz="2200" dirty="0"/>
              <a:t>CSS variables can have a global or local scope.</a:t>
            </a:r>
          </a:p>
          <a:p>
            <a:r>
              <a:rPr lang="en-US" sz="2200" dirty="0"/>
              <a:t>Global variables can be accessed/used through the entire document, while local variables can be used only inside the selector where it is declared.</a:t>
            </a:r>
          </a:p>
          <a:p>
            <a:r>
              <a:rPr lang="en-US" sz="2200" dirty="0"/>
              <a:t>To create a variable with global scope, declare it inside the </a:t>
            </a:r>
            <a:r>
              <a:rPr lang="en-US" sz="2200" dirty="0">
                <a:highlight>
                  <a:srgbClr val="FFFF00"/>
                </a:highlight>
              </a:rPr>
              <a:t>:root </a:t>
            </a:r>
            <a:r>
              <a:rPr lang="en-US" sz="2200" dirty="0"/>
              <a:t>selector. The :root selector matches the document's root element.</a:t>
            </a:r>
          </a:p>
          <a:p>
            <a:r>
              <a:rPr lang="en-US" sz="2200" dirty="0"/>
              <a:t>To create a variable with local scope, declare it inside the selector that is going to use it.</a:t>
            </a:r>
          </a:p>
          <a:p>
            <a:r>
              <a:rPr lang="en-US" sz="2200" dirty="0"/>
              <a:t>The following example is equal to the example above, but here we use the var() function.</a:t>
            </a:r>
          </a:p>
          <a:p>
            <a:r>
              <a:rPr lang="en-US" sz="2200" dirty="0"/>
              <a:t>First, we declare two global variables (--blue and --white). </a:t>
            </a:r>
          </a:p>
          <a:p>
            <a:r>
              <a:rPr lang="en-US" sz="2200" dirty="0"/>
              <a:t>Then, we use the var() function to insert the value of the variables later in the style sheet:</a:t>
            </a:r>
          </a:p>
        </p:txBody>
      </p:sp>
      <p:sp>
        <p:nvSpPr>
          <p:cNvPr id="4" name="Slide Number Placeholder 3">
            <a:extLst>
              <a:ext uri="{FF2B5EF4-FFF2-40B4-BE49-F238E27FC236}">
                <a16:creationId xmlns:a16="http://schemas.microsoft.com/office/drawing/2014/main" id="{5A5CC199-FFD0-9DC3-BC18-AB1915482677}"/>
              </a:ext>
            </a:extLst>
          </p:cNvPr>
          <p:cNvSpPr>
            <a:spLocks noGrp="1"/>
          </p:cNvSpPr>
          <p:nvPr>
            <p:ph type="sldNum" sz="quarter" idx="12"/>
          </p:nvPr>
        </p:nvSpPr>
        <p:spPr/>
        <p:txBody>
          <a:bodyPr/>
          <a:lstStyle/>
          <a:p>
            <a:fld id="{46B5F4E7-2861-481A-B05C-1E21C5B7250F}" type="slidenum">
              <a:rPr lang="en-US" smtClean="0"/>
              <a:t>14</a:t>
            </a:fld>
            <a:endParaRPr lang="en-US"/>
          </a:p>
        </p:txBody>
      </p:sp>
    </p:spTree>
    <p:extLst>
      <p:ext uri="{BB962C8B-B14F-4D97-AF65-F5344CB8AC3E}">
        <p14:creationId xmlns:p14="http://schemas.microsoft.com/office/powerpoint/2010/main" val="173084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B44D-10CA-184F-B174-5D46ECEDDB31}"/>
              </a:ext>
            </a:extLst>
          </p:cNvPr>
          <p:cNvSpPr>
            <a:spLocks noGrp="1"/>
          </p:cNvSpPr>
          <p:nvPr>
            <p:ph type="title"/>
          </p:nvPr>
        </p:nvSpPr>
        <p:spPr/>
        <p:txBody>
          <a:bodyPr/>
          <a:lstStyle/>
          <a:p>
            <a:r>
              <a:rPr lang="en-US" dirty="0"/>
              <a:t>CSS Variables</a:t>
            </a:r>
          </a:p>
        </p:txBody>
      </p:sp>
      <p:pic>
        <p:nvPicPr>
          <p:cNvPr id="6" name="Content Placeholder 5">
            <a:extLst>
              <a:ext uri="{FF2B5EF4-FFF2-40B4-BE49-F238E27FC236}">
                <a16:creationId xmlns:a16="http://schemas.microsoft.com/office/drawing/2014/main" id="{1CBDDAF0-18F8-E171-3A12-FF14192B845F}"/>
              </a:ext>
            </a:extLst>
          </p:cNvPr>
          <p:cNvPicPr>
            <a:picLocks noGrp="1" noChangeAspect="1"/>
          </p:cNvPicPr>
          <p:nvPr>
            <p:ph idx="1"/>
          </p:nvPr>
        </p:nvPicPr>
        <p:blipFill>
          <a:blip r:embed="rId2"/>
          <a:stretch>
            <a:fillRect/>
          </a:stretch>
        </p:blipFill>
        <p:spPr>
          <a:xfrm>
            <a:off x="448056" y="1752600"/>
            <a:ext cx="4123944" cy="4411662"/>
          </a:xfrm>
        </p:spPr>
      </p:pic>
      <p:sp>
        <p:nvSpPr>
          <p:cNvPr id="4" name="Slide Number Placeholder 3">
            <a:extLst>
              <a:ext uri="{FF2B5EF4-FFF2-40B4-BE49-F238E27FC236}">
                <a16:creationId xmlns:a16="http://schemas.microsoft.com/office/drawing/2014/main" id="{3E3888E7-D07A-96F2-3BB5-4B77BF5243FD}"/>
              </a:ext>
            </a:extLst>
          </p:cNvPr>
          <p:cNvSpPr>
            <a:spLocks noGrp="1"/>
          </p:cNvSpPr>
          <p:nvPr>
            <p:ph type="sldNum" sz="quarter" idx="12"/>
          </p:nvPr>
        </p:nvSpPr>
        <p:spPr/>
        <p:txBody>
          <a:bodyPr/>
          <a:lstStyle/>
          <a:p>
            <a:fld id="{46B5F4E7-2861-481A-B05C-1E21C5B7250F}" type="slidenum">
              <a:rPr lang="en-US" smtClean="0"/>
              <a:t>15</a:t>
            </a:fld>
            <a:endParaRPr lang="en-US"/>
          </a:p>
        </p:txBody>
      </p:sp>
      <p:pic>
        <p:nvPicPr>
          <p:cNvPr id="8" name="Picture 7">
            <a:extLst>
              <a:ext uri="{FF2B5EF4-FFF2-40B4-BE49-F238E27FC236}">
                <a16:creationId xmlns:a16="http://schemas.microsoft.com/office/drawing/2014/main" id="{13414EAC-18E2-0A02-1BE5-E317AEB3F76B}"/>
              </a:ext>
            </a:extLst>
          </p:cNvPr>
          <p:cNvPicPr>
            <a:picLocks noChangeAspect="1"/>
          </p:cNvPicPr>
          <p:nvPr/>
        </p:nvPicPr>
        <p:blipFill>
          <a:blip r:embed="rId3"/>
          <a:stretch>
            <a:fillRect/>
          </a:stretch>
        </p:blipFill>
        <p:spPr>
          <a:xfrm>
            <a:off x="4881428" y="1600201"/>
            <a:ext cx="3814516" cy="5105400"/>
          </a:xfrm>
          <a:prstGeom prst="rect">
            <a:avLst/>
          </a:prstGeom>
          <a:ln w="38100">
            <a:solidFill>
              <a:srgbClr val="00B050"/>
            </a:solidFill>
          </a:ln>
        </p:spPr>
      </p:pic>
    </p:spTree>
    <p:extLst>
      <p:ext uri="{BB962C8B-B14F-4D97-AF65-F5344CB8AC3E}">
        <p14:creationId xmlns:p14="http://schemas.microsoft.com/office/powerpoint/2010/main" val="2541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a:t>
            </a:r>
          </a:p>
        </p:txBody>
      </p:sp>
      <p:sp>
        <p:nvSpPr>
          <p:cNvPr id="3" name="Content Placeholder 2"/>
          <p:cNvSpPr>
            <a:spLocks noGrp="1"/>
          </p:cNvSpPr>
          <p:nvPr>
            <p:ph idx="1"/>
          </p:nvPr>
        </p:nvSpPr>
        <p:spPr/>
        <p:txBody>
          <a:bodyPr/>
          <a:lstStyle/>
          <a:p>
            <a:r>
              <a:rPr lang="en-US" dirty="0"/>
              <a:t>CSS3 is the latest version of CSS</a:t>
            </a:r>
            <a:r>
              <a:rPr lang="en-US"/>
              <a:t>. </a:t>
            </a:r>
          </a:p>
          <a:p>
            <a:r>
              <a:rPr lang="en-US"/>
              <a:t>CSS3 </a:t>
            </a:r>
            <a:r>
              <a:rPr lang="en-US" dirty="0"/>
              <a:t>supports responsive web design, all kinds of transitions, transformations, and animations and provides box-sizing tools that enable the user to adjust the size of any element without changing the dimensions or padding of the element.</a:t>
            </a:r>
          </a:p>
        </p:txBody>
      </p:sp>
      <p:sp>
        <p:nvSpPr>
          <p:cNvPr id="4" name="Slide Number Placeholder 3"/>
          <p:cNvSpPr>
            <a:spLocks noGrp="1"/>
          </p:cNvSpPr>
          <p:nvPr>
            <p:ph type="sldNum" sz="quarter" idx="12"/>
          </p:nvPr>
        </p:nvSpPr>
        <p:spPr/>
        <p:txBody>
          <a:bodyPr/>
          <a:lstStyle/>
          <a:p>
            <a:fld id="{46B5F4E7-2861-481A-B05C-1E21C5B7250F}" type="slidenum">
              <a:rPr lang="en-US" smtClean="0"/>
              <a:t>2</a:t>
            </a:fld>
            <a:endParaRPr lang="en-US"/>
          </a:p>
        </p:txBody>
      </p:sp>
    </p:spTree>
    <p:extLst>
      <p:ext uri="{BB962C8B-B14F-4D97-AF65-F5344CB8AC3E}">
        <p14:creationId xmlns:p14="http://schemas.microsoft.com/office/powerpoint/2010/main" val="132419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Web design</a:t>
            </a:r>
          </a:p>
        </p:txBody>
      </p:sp>
      <p:sp>
        <p:nvSpPr>
          <p:cNvPr id="3" name="Content Placeholder 2"/>
          <p:cNvSpPr>
            <a:spLocks noGrp="1"/>
          </p:cNvSpPr>
          <p:nvPr>
            <p:ph idx="1"/>
          </p:nvPr>
        </p:nvSpPr>
        <p:spPr/>
        <p:txBody>
          <a:bodyPr/>
          <a:lstStyle/>
          <a:p>
            <a:r>
              <a:rPr lang="en-US" sz="2400" dirty="0"/>
              <a:t>Responsive Web design is the approach that allows websites and pages to render (or display) on all devices and screen sizes by automatically adapting to the screen, whether it’s a desktop, laptop, tablet, or smartphone. </a:t>
            </a:r>
          </a:p>
          <a:p>
            <a:r>
              <a:rPr lang="en-US" sz="2400" dirty="0"/>
              <a:t>Responsive web design works through CSS, using various settings to serve different style properties depending on the screen size, orientation, resolution, color capability, and other characteristics of the user’s device. </a:t>
            </a:r>
          </a:p>
          <a:p>
            <a:r>
              <a:rPr lang="en-US" sz="2400" dirty="0"/>
              <a:t>It is a combination of flexible grids, flex boxes, flexible images, and media queries.</a:t>
            </a:r>
          </a:p>
        </p:txBody>
      </p:sp>
      <p:sp>
        <p:nvSpPr>
          <p:cNvPr id="4" name="Slide Number Placeholder 3"/>
          <p:cNvSpPr>
            <a:spLocks noGrp="1"/>
          </p:cNvSpPr>
          <p:nvPr>
            <p:ph type="sldNum" sz="quarter" idx="12"/>
          </p:nvPr>
        </p:nvSpPr>
        <p:spPr/>
        <p:txBody>
          <a:bodyPr/>
          <a:lstStyle/>
          <a:p>
            <a:fld id="{46B5F4E7-2861-481A-B05C-1E21C5B7250F}" type="slidenum">
              <a:rPr lang="en-US" smtClean="0"/>
              <a:t>3</a:t>
            </a:fld>
            <a:endParaRPr lang="en-US"/>
          </a:p>
        </p:txBody>
      </p:sp>
    </p:spTree>
    <p:extLst>
      <p:ext uri="{BB962C8B-B14F-4D97-AF65-F5344CB8AC3E}">
        <p14:creationId xmlns:p14="http://schemas.microsoft.com/office/powerpoint/2010/main" val="346155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Web design</a:t>
            </a: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217" r="20221" b="74036"/>
          <a:stretch/>
        </p:blipFill>
        <p:spPr>
          <a:xfrm>
            <a:off x="304800" y="1676399"/>
            <a:ext cx="3810000" cy="2098653"/>
          </a:xfrm>
        </p:spPr>
      </p:pic>
      <p:sp>
        <p:nvSpPr>
          <p:cNvPr id="4" name="Slide Number Placeholder 3"/>
          <p:cNvSpPr>
            <a:spLocks noGrp="1"/>
          </p:cNvSpPr>
          <p:nvPr>
            <p:ph type="sldNum" sz="quarter" idx="12"/>
          </p:nvPr>
        </p:nvSpPr>
        <p:spPr/>
        <p:txBody>
          <a:bodyPr/>
          <a:lstStyle/>
          <a:p>
            <a:fld id="{46B5F4E7-2861-481A-B05C-1E21C5B7250F}" type="slidenum">
              <a:rPr lang="en-US" smtClean="0"/>
              <a:t>4</a:t>
            </a:fld>
            <a:endParaRPr lang="en-US"/>
          </a:p>
        </p:txBody>
      </p:sp>
      <p:pic>
        <p:nvPicPr>
          <p:cNvPr id="6"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t="27692" b="36538"/>
          <a:stretch/>
        </p:blipFill>
        <p:spPr bwMode="auto">
          <a:xfrm>
            <a:off x="4724400" y="1595284"/>
            <a:ext cx="4233730" cy="213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6412" t="62536" r="9088"/>
          <a:stretch/>
        </p:blipFill>
        <p:spPr bwMode="auto">
          <a:xfrm>
            <a:off x="2667000" y="4209862"/>
            <a:ext cx="3429000" cy="214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13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p:txBody>
          <a:bodyPr/>
          <a:lstStyle/>
          <a:p>
            <a:r>
              <a:rPr lang="en-US" sz="2600" dirty="0"/>
              <a:t>Media queries allow you to customize the presentation of your web pages for a specific range of devices like mobile phones, tablets, desktops, etc. without any change in markups. </a:t>
            </a:r>
          </a:p>
          <a:p>
            <a:r>
              <a:rPr lang="en-US" sz="2600" dirty="0"/>
              <a:t>It composed of a media type and expressions that check for the conditions of particular media features. </a:t>
            </a:r>
          </a:p>
          <a:p>
            <a:r>
              <a:rPr lang="en-US" sz="2600" dirty="0"/>
              <a:t>It is a logical expression that is either true or false.</a:t>
            </a:r>
          </a:p>
        </p:txBody>
      </p:sp>
      <p:sp>
        <p:nvSpPr>
          <p:cNvPr id="4" name="Slide Number Placeholder 3"/>
          <p:cNvSpPr>
            <a:spLocks noGrp="1"/>
          </p:cNvSpPr>
          <p:nvPr>
            <p:ph type="sldNum" sz="quarter" idx="12"/>
          </p:nvPr>
        </p:nvSpPr>
        <p:spPr/>
        <p:txBody>
          <a:bodyPr/>
          <a:lstStyle/>
          <a:p>
            <a:fld id="{46B5F4E7-2861-481A-B05C-1E21C5B7250F}" type="slidenum">
              <a:rPr lang="en-US" smtClean="0"/>
              <a:t>5</a:t>
            </a:fld>
            <a:endParaRPr lang="en-US"/>
          </a:p>
        </p:txBody>
      </p:sp>
    </p:spTree>
    <p:extLst>
      <p:ext uri="{BB962C8B-B14F-4D97-AF65-F5344CB8AC3E}">
        <p14:creationId xmlns:p14="http://schemas.microsoft.com/office/powerpoint/2010/main" val="350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 - Syntax</a:t>
            </a:r>
          </a:p>
        </p:txBody>
      </p:sp>
      <p:sp>
        <p:nvSpPr>
          <p:cNvPr id="3" name="Content Placeholder 2"/>
          <p:cNvSpPr>
            <a:spLocks noGrp="1"/>
          </p:cNvSpPr>
          <p:nvPr>
            <p:ph idx="1"/>
          </p:nvPr>
        </p:nvSpPr>
        <p:spPr/>
        <p:txBody>
          <a:bodyPr/>
          <a:lstStyle/>
          <a:p>
            <a:r>
              <a:rPr lang="en-US" sz="2200" dirty="0"/>
              <a:t>A media query consists of an optional </a:t>
            </a:r>
            <a:r>
              <a:rPr lang="en-US" sz="2200" b="1" dirty="0"/>
              <a:t>media type</a:t>
            </a:r>
            <a:r>
              <a:rPr lang="en-US" sz="2200" dirty="0"/>
              <a:t> and any number of </a:t>
            </a:r>
            <a:r>
              <a:rPr lang="en-US" sz="2200" b="1" dirty="0"/>
              <a:t>media feature</a:t>
            </a:r>
            <a:r>
              <a:rPr lang="en-US" sz="2200" dirty="0"/>
              <a:t> expressions. </a:t>
            </a:r>
          </a:p>
          <a:p>
            <a:r>
              <a:rPr lang="en-US" sz="2200" dirty="0"/>
              <a:t>Multiple queries are often combined in various ways by using </a:t>
            </a:r>
            <a:r>
              <a:rPr lang="en-US" sz="2200" b="1" dirty="0"/>
              <a:t>logical operators</a:t>
            </a:r>
            <a:r>
              <a:rPr lang="en-US" sz="2200" dirty="0"/>
              <a:t>. </a:t>
            </a:r>
          </a:p>
          <a:p>
            <a:r>
              <a:rPr lang="en-US" sz="2200" dirty="0"/>
              <a:t>Media queries are case-insensitive. </a:t>
            </a:r>
          </a:p>
          <a:p>
            <a:r>
              <a:rPr lang="en-US" sz="2200" dirty="0"/>
              <a:t>A media query is true if the media sort of the media query matches the media sort of the device and every one expression within the media query are true. </a:t>
            </a:r>
          </a:p>
          <a:p>
            <a:r>
              <a:rPr lang="en-US" sz="2200" dirty="0"/>
              <a:t>It uses the @media rule to incorporate a block of CSS properties as long as a particular condition is true. </a:t>
            </a:r>
          </a:p>
          <a:p>
            <a:r>
              <a:rPr lang="en-US" sz="2200" dirty="0"/>
              <a:t>Queries involving unknown media types are always false.</a:t>
            </a:r>
          </a:p>
        </p:txBody>
      </p:sp>
      <p:sp>
        <p:nvSpPr>
          <p:cNvPr id="4" name="Slide Number Placeholder 3"/>
          <p:cNvSpPr>
            <a:spLocks noGrp="1"/>
          </p:cNvSpPr>
          <p:nvPr>
            <p:ph type="sldNum" sz="quarter" idx="12"/>
          </p:nvPr>
        </p:nvSpPr>
        <p:spPr/>
        <p:txBody>
          <a:bodyPr/>
          <a:lstStyle/>
          <a:p>
            <a:fld id="{46B5F4E7-2861-481A-B05C-1E21C5B7250F}"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5943600"/>
            <a:ext cx="6477000" cy="65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0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 - Syntax</a:t>
            </a:r>
          </a:p>
        </p:txBody>
      </p:sp>
      <p:sp>
        <p:nvSpPr>
          <p:cNvPr id="3" name="Content Placeholder 2"/>
          <p:cNvSpPr>
            <a:spLocks noGrp="1"/>
          </p:cNvSpPr>
          <p:nvPr>
            <p:ph idx="1"/>
          </p:nvPr>
        </p:nvSpPr>
        <p:spPr/>
        <p:txBody>
          <a:bodyPr/>
          <a:lstStyle/>
          <a:p>
            <a:r>
              <a:rPr lang="en-US" sz="2200" b="1" dirty="0"/>
              <a:t>Media Types </a:t>
            </a:r>
            <a:r>
              <a:rPr lang="en-US" sz="2200" dirty="0"/>
              <a:t>- It describes the category of a device.</a:t>
            </a:r>
          </a:p>
          <a:p>
            <a:pPr lvl="1"/>
            <a:r>
              <a:rPr lang="en-US" sz="2000" dirty="0"/>
              <a:t>all - used for all media type devices</a:t>
            </a:r>
          </a:p>
          <a:p>
            <a:pPr lvl="1"/>
            <a:r>
              <a:rPr lang="en-US" sz="2000" dirty="0"/>
              <a:t>print - used for printers</a:t>
            </a:r>
          </a:p>
          <a:p>
            <a:pPr lvl="1"/>
            <a:r>
              <a:rPr lang="en-US" sz="2000" dirty="0"/>
              <a:t>screen - used primarily for screens like computer screens, tablets, smart-phones, etc.</a:t>
            </a:r>
          </a:p>
          <a:p>
            <a:pPr lvl="1"/>
            <a:r>
              <a:rPr lang="en-US" sz="2000" dirty="0"/>
              <a:t>speech - used for </a:t>
            </a:r>
            <a:r>
              <a:rPr lang="en-US" sz="2000" dirty="0" err="1"/>
              <a:t>screenreaders</a:t>
            </a:r>
            <a:r>
              <a:rPr lang="en-US" sz="2000" dirty="0"/>
              <a:t> that "reads" the page aloud</a:t>
            </a:r>
          </a:p>
          <a:p>
            <a:r>
              <a:rPr lang="en-US" sz="2200" b="1" dirty="0"/>
              <a:t>Media features </a:t>
            </a:r>
            <a:r>
              <a:rPr lang="en-US" sz="2200" dirty="0"/>
              <a:t>- It describe specific characteristics of the user agent, output device, or environment. Some of the media features are grid, height, width, hover, max-aspect-ratio, max-</a:t>
            </a:r>
            <a:r>
              <a:rPr lang="en-US" sz="2200" dirty="0" err="1"/>
              <a:t>color,max</a:t>
            </a:r>
            <a:r>
              <a:rPr lang="en-US" sz="2200" dirty="0"/>
              <a:t>-color-index, max-</a:t>
            </a:r>
            <a:r>
              <a:rPr lang="en-US" sz="2200" dirty="0" err="1"/>
              <a:t>height,etc</a:t>
            </a:r>
            <a:r>
              <a:rPr lang="en-US" sz="2200" dirty="0"/>
              <a:t>.</a:t>
            </a:r>
          </a:p>
          <a:p>
            <a:r>
              <a:rPr lang="en-US" sz="2200" b="1" dirty="0"/>
              <a:t>Logical Operators </a:t>
            </a:r>
            <a:r>
              <a:rPr lang="en-US" sz="2200" dirty="0"/>
              <a:t>- It used to compose a media query . Logical Operators used in media queries are not, and, and only.</a:t>
            </a:r>
          </a:p>
          <a:p>
            <a:endParaRPr lang="en-US" sz="2200" dirty="0"/>
          </a:p>
        </p:txBody>
      </p:sp>
      <p:sp>
        <p:nvSpPr>
          <p:cNvPr id="4" name="Slide Number Placeholder 3"/>
          <p:cNvSpPr>
            <a:spLocks noGrp="1"/>
          </p:cNvSpPr>
          <p:nvPr>
            <p:ph type="sldNum" sz="quarter" idx="12"/>
          </p:nvPr>
        </p:nvSpPr>
        <p:spPr/>
        <p:txBody>
          <a:bodyPr/>
          <a:lstStyle/>
          <a:p>
            <a:fld id="{46B5F4E7-2861-481A-B05C-1E21C5B7250F}" type="slidenum">
              <a:rPr lang="en-US" smtClean="0"/>
              <a:t>7</a:t>
            </a:fld>
            <a:endParaRPr lang="en-US"/>
          </a:p>
        </p:txBody>
      </p:sp>
    </p:spTree>
    <p:extLst>
      <p:ext uri="{BB962C8B-B14F-4D97-AF65-F5344CB8AC3E}">
        <p14:creationId xmlns:p14="http://schemas.microsoft.com/office/powerpoint/2010/main" val="123142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 - </a:t>
            </a:r>
            <a:r>
              <a:rPr lang="en-US" i="1" dirty="0"/>
              <a:t>Example</a:t>
            </a:r>
            <a:endParaRPr lang="en-US" dirty="0"/>
          </a:p>
        </p:txBody>
      </p:sp>
      <p:sp>
        <p:nvSpPr>
          <p:cNvPr id="3" name="Content Placeholder 2"/>
          <p:cNvSpPr>
            <a:spLocks noGrp="1"/>
          </p:cNvSpPr>
          <p:nvPr>
            <p:ph idx="1"/>
          </p:nvPr>
        </p:nvSpPr>
        <p:spPr/>
        <p:txBody>
          <a:bodyPr/>
          <a:lstStyle/>
          <a:p>
            <a:r>
              <a:rPr lang="en-US" sz="2600" dirty="0"/>
              <a:t>It changes the background color of the &lt;body&gt; element to "red" and the font style to "Arial" when the browser window is 600px wide or less.</a:t>
            </a:r>
          </a:p>
        </p:txBody>
      </p:sp>
      <p:sp>
        <p:nvSpPr>
          <p:cNvPr id="4" name="Slide Number Placeholder 3"/>
          <p:cNvSpPr>
            <a:spLocks noGrp="1"/>
          </p:cNvSpPr>
          <p:nvPr>
            <p:ph type="sldNum" sz="quarter" idx="12"/>
          </p:nvPr>
        </p:nvSpPr>
        <p:spPr/>
        <p:txBody>
          <a:bodyPr/>
          <a:lstStyle/>
          <a:p>
            <a:fld id="{46B5F4E7-2861-481A-B05C-1E21C5B7250F}"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6172200" cy="2430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16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7442-D310-38CE-365B-E10A733C76B0}"/>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5B87BB90-2A26-3E6C-6922-DE1AB15CF0CE}"/>
              </a:ext>
            </a:extLst>
          </p:cNvPr>
          <p:cNvSpPr>
            <a:spLocks noGrp="1"/>
          </p:cNvSpPr>
          <p:nvPr>
            <p:ph idx="1"/>
          </p:nvPr>
        </p:nvSpPr>
        <p:spPr>
          <a:xfrm>
            <a:off x="152400" y="1719263"/>
            <a:ext cx="8839200" cy="4411662"/>
          </a:xfrm>
        </p:spPr>
        <p:txBody>
          <a:bodyPr/>
          <a:lstStyle/>
          <a:p>
            <a:r>
              <a:rPr lang="en-US" sz="2200" dirty="0"/>
              <a:t>Flexbox, short for "Flexible Box Layout," is a CSS layout module that provides a flexible and efficient way to arrange and align elements within a container. </a:t>
            </a:r>
          </a:p>
          <a:p>
            <a:r>
              <a:rPr lang="en-US" sz="2200" dirty="0"/>
              <a:t>Flexbox introduces a one-dimensional layout model, allowing you to align items along a single axis (either horizontally or vertically). </a:t>
            </a:r>
          </a:p>
          <a:p>
            <a:r>
              <a:rPr lang="en-US" sz="2200" dirty="0"/>
              <a:t>The main idea behind Flexbox is to distribute available space within the container and control the alignment and positioning of its child elements, also known as flex items.</a:t>
            </a:r>
          </a:p>
        </p:txBody>
      </p:sp>
      <p:sp>
        <p:nvSpPr>
          <p:cNvPr id="4" name="Slide Number Placeholder 3">
            <a:extLst>
              <a:ext uri="{FF2B5EF4-FFF2-40B4-BE49-F238E27FC236}">
                <a16:creationId xmlns:a16="http://schemas.microsoft.com/office/drawing/2014/main" id="{0060BAB8-AB79-888D-5BA0-152828E96B28}"/>
              </a:ext>
            </a:extLst>
          </p:cNvPr>
          <p:cNvSpPr>
            <a:spLocks noGrp="1"/>
          </p:cNvSpPr>
          <p:nvPr>
            <p:ph type="sldNum" sz="quarter" idx="12"/>
          </p:nvPr>
        </p:nvSpPr>
        <p:spPr/>
        <p:txBody>
          <a:bodyPr/>
          <a:lstStyle/>
          <a:p>
            <a:fld id="{46B5F4E7-2861-481A-B05C-1E21C5B7250F}" type="slidenum">
              <a:rPr lang="en-US" smtClean="0"/>
              <a:t>9</a:t>
            </a:fld>
            <a:endParaRPr lang="en-US"/>
          </a:p>
        </p:txBody>
      </p:sp>
    </p:spTree>
    <p:extLst>
      <p:ext uri="{BB962C8B-B14F-4D97-AF65-F5344CB8AC3E}">
        <p14:creationId xmlns:p14="http://schemas.microsoft.com/office/powerpoint/2010/main" val="807571100"/>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83</TotalTime>
  <Words>970</Words>
  <Application>Microsoft Office PowerPoint</Application>
  <PresentationFormat>On-screen Show (4:3)</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Learner Template</vt:lpstr>
      <vt:lpstr>CSS3</vt:lpstr>
      <vt:lpstr>CSS3</vt:lpstr>
      <vt:lpstr>Responsive Web design</vt:lpstr>
      <vt:lpstr>Responsive Web design</vt:lpstr>
      <vt:lpstr>Media Queries</vt:lpstr>
      <vt:lpstr>Media Queries - Syntax</vt:lpstr>
      <vt:lpstr>Media Queries - Syntax</vt:lpstr>
      <vt:lpstr>Media Queries - Example</vt:lpstr>
      <vt:lpstr>Flexbox</vt:lpstr>
      <vt:lpstr>Flex Container and Flex items</vt:lpstr>
      <vt:lpstr>Grid</vt:lpstr>
      <vt:lpstr>CSS Variables</vt:lpstr>
      <vt:lpstr>Syntax of the var() Function</vt:lpstr>
      <vt:lpstr>How var() Works</vt:lpstr>
      <vt:lpstr>CSS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dc:title>
  <dc:creator>Windows User</dc:creator>
  <cp:lastModifiedBy>Jasdhir Singh</cp:lastModifiedBy>
  <cp:revision>52</cp:revision>
  <dcterms:created xsi:type="dcterms:W3CDTF">2021-04-30T17:32:06Z</dcterms:created>
  <dcterms:modified xsi:type="dcterms:W3CDTF">2024-01-02T14:55:18Z</dcterms:modified>
</cp:coreProperties>
</file>