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39513C-B8E3-4FAB-A8A1-75CBBB65C33E}" type="datetimeFigureOut">
              <a:rPr lang="en-US" smtClean="0"/>
              <a:t>4/4/2022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53E15F-FC4C-4D2F-8DDB-8C3FF73E8313}" type="slidenum">
              <a:rPr lang="en-US" smtClean="0"/>
              <a:t>‹#›</a:t>
            </a:fld>
            <a:endParaRPr lang="en-US"/>
          </a:p>
        </p:txBody>
      </p:sp>
    </p:spTree>
    <p:extLst>
      <p:ext uri="{BB962C8B-B14F-4D97-AF65-F5344CB8AC3E}">
        <p14:creationId xmlns:p14="http://schemas.microsoft.com/office/powerpoint/2010/main" val="110465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B6A69797-2A58-4086-AA55-26186D9A9071}" type="datetime1">
              <a:rPr lang="en-US" smtClean="0"/>
              <a:t>4/4/2022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C187871C-8C6B-493D-ACCD-9C89C65E6B3F}"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498512C4-81E2-4C9B-9CBF-1773346CCCD2}" type="datetime1">
              <a:rPr lang="en-US" smtClean="0"/>
              <a:t>4/4/2022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87871C-8C6B-493D-ACCD-9C89C65E6B3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9AFB7188-1269-4D29-B0FD-E70B3C2E928A}" type="datetime1">
              <a:rPr lang="en-US" smtClean="0"/>
              <a:t>4/4/2022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87871C-8C6B-493D-ACCD-9C89C65E6B3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72D68971-969D-4C25-A729-08367EFAEA6C}" type="datetime1">
              <a:rPr lang="en-US" smtClean="0"/>
              <a:t>4/4/2022</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C187871C-8C6B-493D-ACCD-9C89C65E6B3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9CD4D5F6-784D-4AC3-B030-8A0F3D1443E7}" type="datetime1">
              <a:rPr lang="en-US" smtClean="0"/>
              <a:t>4/4/2022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87871C-8C6B-493D-ACCD-9C89C65E6B3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96439D0A-E6C5-4462-B8B4-1CB6F11CDC95}" type="datetime1">
              <a:rPr lang="en-US" smtClean="0"/>
              <a:t>4/4/2022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87871C-8C6B-493D-ACCD-9C89C65E6B3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96E5B5B9-EA7E-4558-A10D-8FCD273262FC}" type="datetime1">
              <a:rPr lang="en-US" smtClean="0"/>
              <a:t>4/4/2022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187871C-8C6B-493D-ACCD-9C89C65E6B3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9A44703A-E7EF-4C7D-93AD-78209A367E51}" type="datetime1">
              <a:rPr lang="en-US" smtClean="0"/>
              <a:t>4/4/2022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187871C-8C6B-493D-ACCD-9C89C65E6B3F}"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17E613F2-071D-4F3E-A600-68FC46432185}" type="datetime1">
              <a:rPr lang="en-US" smtClean="0"/>
              <a:t>4/4/2022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187871C-8C6B-493D-ACCD-9C89C65E6B3F}"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81C8E7F-BB8F-4714-A017-D8BC0BF5B36C}" type="datetime1">
              <a:rPr lang="en-US" smtClean="0"/>
              <a:t>4/4/2022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187871C-8C6B-493D-ACCD-9C89C65E6B3F}"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8F0239E-E277-4A43-827C-6EECE40F01C4}" type="datetime1">
              <a:rPr lang="en-US" smtClean="0"/>
              <a:t>4/4/2022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187871C-8C6B-493D-ACCD-9C89C65E6B3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0B2552D-A22A-4D39-ABAA-8395E33FC00C}" type="datetime1">
              <a:rPr lang="en-US" smtClean="0"/>
              <a:t>4/4/2022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187871C-8C6B-493D-ACCD-9C89C65E6B3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FE306AF2-D1E7-4FC6-BC2A-D3270491049E}" type="datetime1">
              <a:rPr lang="en-US" smtClean="0"/>
              <a:t>4/4/2022</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C187871C-8C6B-493D-ACCD-9C89C65E6B3F}"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ootstrapcdn.com/" TargetMode="External"/><Relationship Id="rId2" Type="http://schemas.openxmlformats.org/officeDocument/2006/relationships/hyperlink" Target="https://getbootstrap.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Bootstrap</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C187871C-8C6B-493D-ACCD-9C89C65E6B3F}" type="slidenum">
              <a:rPr lang="en-US" smtClean="0"/>
              <a:t>1</a:t>
            </a:fld>
            <a:endParaRPr lang="en-US"/>
          </a:p>
        </p:txBody>
      </p:sp>
    </p:spTree>
    <p:extLst>
      <p:ext uri="{BB962C8B-B14F-4D97-AF65-F5344CB8AC3E}">
        <p14:creationId xmlns:p14="http://schemas.microsoft.com/office/powerpoint/2010/main" val="113398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Tables</a:t>
            </a:r>
          </a:p>
        </p:txBody>
      </p:sp>
      <p:sp>
        <p:nvSpPr>
          <p:cNvPr id="3" name="Content Placeholder 2"/>
          <p:cNvSpPr>
            <a:spLocks noGrp="1"/>
          </p:cNvSpPr>
          <p:nvPr>
            <p:ph idx="1"/>
          </p:nvPr>
        </p:nvSpPr>
        <p:spPr/>
        <p:txBody>
          <a:bodyPr/>
          <a:lstStyle/>
          <a:p>
            <a:r>
              <a:rPr lang="en-US" sz="2400" dirty="0"/>
              <a:t>The bootstrap provides classes to style of HTML tables. </a:t>
            </a:r>
          </a:p>
          <a:p>
            <a:r>
              <a:rPr lang="en-US" sz="2400" dirty="0"/>
              <a:t>To change the default style of HTML table, add bootstrap .table class to the &lt;table&gt; element. </a:t>
            </a:r>
          </a:p>
          <a:p>
            <a:r>
              <a:rPr lang="en-US" sz="2400" dirty="0"/>
              <a:t>Bootstrap table classes used to create striped table rows, add borders to the cell and the tables, add the colors to the table rows, table headers and also allow us to differentiate handover rows, etc.</a:t>
            </a:r>
          </a:p>
        </p:txBody>
      </p:sp>
      <p:sp>
        <p:nvSpPr>
          <p:cNvPr id="4" name="Slide Number Placeholder 3"/>
          <p:cNvSpPr>
            <a:spLocks noGrp="1"/>
          </p:cNvSpPr>
          <p:nvPr>
            <p:ph type="sldNum" sz="quarter" idx="12"/>
          </p:nvPr>
        </p:nvSpPr>
        <p:spPr/>
        <p:txBody>
          <a:bodyPr/>
          <a:lstStyle/>
          <a:p>
            <a:fld id="{C187871C-8C6B-493D-ACCD-9C89C65E6B3F}" type="slidenum">
              <a:rPr lang="en-US" smtClean="0"/>
              <a:t>10</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495800"/>
            <a:ext cx="3429000" cy="1897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1958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Tables</a:t>
            </a:r>
          </a:p>
        </p:txBody>
      </p:sp>
      <p:sp>
        <p:nvSpPr>
          <p:cNvPr id="3" name="Content Placeholder 2"/>
          <p:cNvSpPr>
            <a:spLocks noGrp="1"/>
          </p:cNvSpPr>
          <p:nvPr>
            <p:ph idx="1"/>
          </p:nvPr>
        </p:nvSpPr>
        <p:spPr>
          <a:xfrm>
            <a:off x="304800" y="1719263"/>
            <a:ext cx="8686800" cy="4411662"/>
          </a:xfrm>
        </p:spPr>
        <p:txBody>
          <a:bodyPr/>
          <a:lstStyle/>
          <a:p>
            <a:r>
              <a:rPr lang="en-US" sz="2100" dirty="0"/>
              <a:t>The following classes are used with .table class like </a:t>
            </a:r>
            <a:br>
              <a:rPr lang="en-US" sz="2100" dirty="0"/>
            </a:br>
            <a:r>
              <a:rPr lang="en-US" sz="2100" dirty="0"/>
              <a:t>&lt;table class="table [class-name]"&gt; to add styles to the table:</a:t>
            </a:r>
          </a:p>
          <a:p>
            <a:r>
              <a:rPr lang="en-US" sz="2100" b="1" dirty="0">
                <a:solidFill>
                  <a:srgbClr val="FF0000"/>
                </a:solidFill>
              </a:rPr>
              <a:t>.table-dark </a:t>
            </a:r>
            <a:r>
              <a:rPr lang="en-US" sz="2100" dirty="0"/>
              <a:t>- used to get a dark background table with the light text.</a:t>
            </a:r>
          </a:p>
          <a:p>
            <a:r>
              <a:rPr lang="en-US" sz="2100" b="1" dirty="0">
                <a:solidFill>
                  <a:srgbClr val="FF0000"/>
                </a:solidFill>
              </a:rPr>
              <a:t>.table-bordered </a:t>
            </a:r>
            <a:r>
              <a:rPr lang="en-US" sz="2100" dirty="0"/>
              <a:t>- adds the border on all sides of the table and cells.</a:t>
            </a:r>
          </a:p>
          <a:p>
            <a:r>
              <a:rPr lang="en-US" sz="2100" b="1" dirty="0">
                <a:solidFill>
                  <a:srgbClr val="FF0000"/>
                </a:solidFill>
              </a:rPr>
              <a:t>.table-striped </a:t>
            </a:r>
            <a:r>
              <a:rPr lang="en-US" sz="2100" dirty="0"/>
              <a:t>- used to add zebra-stripes table rows.</a:t>
            </a:r>
          </a:p>
          <a:p>
            <a:r>
              <a:rPr lang="en-US" sz="2100" b="1" dirty="0">
                <a:solidFill>
                  <a:srgbClr val="FF0000"/>
                </a:solidFill>
              </a:rPr>
              <a:t>.table-hover </a:t>
            </a:r>
            <a:r>
              <a:rPr lang="en-US" sz="2100" dirty="0"/>
              <a:t>- applies the hover effect to the table rows and cells, </a:t>
            </a:r>
            <a:r>
              <a:rPr lang="en-US" sz="2100" dirty="0" err="1"/>
              <a:t>i.e</a:t>
            </a:r>
            <a:r>
              <a:rPr lang="en-US" sz="2100" dirty="0"/>
              <a:t>, you will get grey background when a cursor rolls over a cell or a row.</a:t>
            </a:r>
          </a:p>
          <a:p>
            <a:r>
              <a:rPr lang="en-US" sz="2100" b="1" dirty="0">
                <a:solidFill>
                  <a:srgbClr val="FF0000"/>
                </a:solidFill>
              </a:rPr>
              <a:t>.</a:t>
            </a:r>
            <a:r>
              <a:rPr lang="en-US" sz="2100" b="1" dirty="0" err="1">
                <a:solidFill>
                  <a:srgbClr val="FF0000"/>
                </a:solidFill>
              </a:rPr>
              <a:t>thead</a:t>
            </a:r>
            <a:r>
              <a:rPr lang="en-US" sz="2100" b="1" dirty="0">
                <a:solidFill>
                  <a:srgbClr val="FF0000"/>
                </a:solidFill>
              </a:rPr>
              <a:t>-light </a:t>
            </a:r>
            <a:r>
              <a:rPr lang="en-US" sz="2100" dirty="0"/>
              <a:t>- used within &lt;</a:t>
            </a:r>
            <a:r>
              <a:rPr lang="en-US" sz="2100" dirty="0" err="1"/>
              <a:t>thead</a:t>
            </a:r>
            <a:r>
              <a:rPr lang="en-US" sz="2100" dirty="0"/>
              <a:t>&gt;, it makes the table header to appear light.</a:t>
            </a:r>
          </a:p>
          <a:p>
            <a:r>
              <a:rPr lang="en-US" sz="2100" b="1" dirty="0">
                <a:solidFill>
                  <a:srgbClr val="FF0000"/>
                </a:solidFill>
              </a:rPr>
              <a:t>.</a:t>
            </a:r>
            <a:r>
              <a:rPr lang="en-US" sz="2100" b="1" dirty="0" err="1">
                <a:solidFill>
                  <a:srgbClr val="FF0000"/>
                </a:solidFill>
              </a:rPr>
              <a:t>thead</a:t>
            </a:r>
            <a:r>
              <a:rPr lang="en-US" sz="2100" b="1" dirty="0">
                <a:solidFill>
                  <a:srgbClr val="FF0000"/>
                </a:solidFill>
              </a:rPr>
              <a:t>- dark </a:t>
            </a:r>
            <a:r>
              <a:rPr lang="en-US" sz="2100" dirty="0"/>
              <a:t>- used within &lt;</a:t>
            </a:r>
            <a:r>
              <a:rPr lang="en-US" sz="2100" dirty="0" err="1"/>
              <a:t>thead</a:t>
            </a:r>
            <a:r>
              <a:rPr lang="en-US" sz="2100" dirty="0"/>
              <a:t>&gt;, it makes the table header to appear dark gray.</a:t>
            </a:r>
          </a:p>
          <a:p>
            <a:endParaRPr lang="en-US" sz="2100" dirty="0"/>
          </a:p>
        </p:txBody>
      </p:sp>
      <p:sp>
        <p:nvSpPr>
          <p:cNvPr id="4" name="Slide Number Placeholder 3"/>
          <p:cNvSpPr>
            <a:spLocks noGrp="1"/>
          </p:cNvSpPr>
          <p:nvPr>
            <p:ph type="sldNum" sz="quarter" idx="12"/>
          </p:nvPr>
        </p:nvSpPr>
        <p:spPr/>
        <p:txBody>
          <a:bodyPr/>
          <a:lstStyle/>
          <a:p>
            <a:fld id="{C187871C-8C6B-493D-ACCD-9C89C65E6B3F}" type="slidenum">
              <a:rPr lang="en-US" smtClean="0"/>
              <a:t>11</a:t>
            </a:fld>
            <a:endParaRPr lang="en-US"/>
          </a:p>
        </p:txBody>
      </p:sp>
    </p:spTree>
    <p:extLst>
      <p:ext uri="{BB962C8B-B14F-4D97-AF65-F5344CB8AC3E}">
        <p14:creationId xmlns:p14="http://schemas.microsoft.com/office/powerpoint/2010/main" val="2411999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Tables</a:t>
            </a:r>
          </a:p>
        </p:txBody>
      </p:sp>
      <p:sp>
        <p:nvSpPr>
          <p:cNvPr id="3" name="Content Placeholder 2"/>
          <p:cNvSpPr>
            <a:spLocks noGrp="1"/>
          </p:cNvSpPr>
          <p:nvPr>
            <p:ph idx="1"/>
          </p:nvPr>
        </p:nvSpPr>
        <p:spPr/>
        <p:txBody>
          <a:bodyPr/>
          <a:lstStyle/>
          <a:p>
            <a:r>
              <a:rPr lang="en-US" sz="2400" i="1" dirty="0"/>
              <a:t>Contextual classes</a:t>
            </a:r>
            <a:r>
              <a:rPr lang="en-US" sz="2400" dirty="0"/>
              <a:t> is used to color the table rows &lt;</a:t>
            </a:r>
            <a:r>
              <a:rPr lang="en-US" sz="2400" dirty="0" err="1"/>
              <a:t>tr</a:t>
            </a:r>
            <a:r>
              <a:rPr lang="en-US" sz="2400" dirty="0"/>
              <a:t>&gt; and cells &lt;td&gt; individually. </a:t>
            </a:r>
          </a:p>
          <a:p>
            <a:r>
              <a:rPr lang="en-US" sz="2400" dirty="0"/>
              <a:t>We can used these contextual classes in &lt;</a:t>
            </a:r>
            <a:r>
              <a:rPr lang="en-US" sz="2400" dirty="0" err="1"/>
              <a:t>tr</a:t>
            </a:r>
            <a:r>
              <a:rPr lang="en-US" sz="2400" dirty="0"/>
              <a:t>&gt; and &lt;</a:t>
            </a:r>
            <a:r>
              <a:rPr lang="en-US" sz="2400" dirty="0" err="1"/>
              <a:t>tr</a:t>
            </a:r>
            <a:r>
              <a:rPr lang="en-US" sz="2400" dirty="0"/>
              <a:t>&gt; of the &lt;table&gt; element: </a:t>
            </a:r>
          </a:p>
          <a:p>
            <a:r>
              <a:rPr lang="en-US" sz="2400" dirty="0"/>
              <a:t>.table-warning, .table-primary, .table-info, .table-success, .table-danger, .table-active, .table-light, .table-secondary and .table-dark. </a:t>
            </a:r>
          </a:p>
          <a:p>
            <a:r>
              <a:rPr lang="en-US" sz="2400" dirty="0"/>
              <a:t>(for example: &lt;</a:t>
            </a:r>
            <a:r>
              <a:rPr lang="en-US" sz="2400" dirty="0" err="1"/>
              <a:t>tr</a:t>
            </a:r>
            <a:r>
              <a:rPr lang="en-US" sz="2400" dirty="0"/>
              <a:t> class="table-primary"&gt;).</a:t>
            </a:r>
          </a:p>
        </p:txBody>
      </p:sp>
      <p:sp>
        <p:nvSpPr>
          <p:cNvPr id="4" name="Slide Number Placeholder 3"/>
          <p:cNvSpPr>
            <a:spLocks noGrp="1"/>
          </p:cNvSpPr>
          <p:nvPr>
            <p:ph type="sldNum" sz="quarter" idx="12"/>
          </p:nvPr>
        </p:nvSpPr>
        <p:spPr/>
        <p:txBody>
          <a:bodyPr/>
          <a:lstStyle/>
          <a:p>
            <a:fld id="{C187871C-8C6B-493D-ACCD-9C89C65E6B3F}" type="slidenum">
              <a:rPr lang="en-US" smtClean="0"/>
              <a:t>12</a:t>
            </a:fld>
            <a:endParaRPr lang="en-US"/>
          </a:p>
        </p:txBody>
      </p:sp>
    </p:spTree>
    <p:extLst>
      <p:ext uri="{BB962C8B-B14F-4D97-AF65-F5344CB8AC3E}">
        <p14:creationId xmlns:p14="http://schemas.microsoft.com/office/powerpoint/2010/main" val="2788177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Alerts</a:t>
            </a:r>
          </a:p>
        </p:txBody>
      </p:sp>
      <p:sp>
        <p:nvSpPr>
          <p:cNvPr id="3" name="Content Placeholder 2"/>
          <p:cNvSpPr>
            <a:spLocks noGrp="1"/>
          </p:cNvSpPr>
          <p:nvPr>
            <p:ph idx="1"/>
          </p:nvPr>
        </p:nvSpPr>
        <p:spPr/>
        <p:txBody>
          <a:bodyPr/>
          <a:lstStyle/>
          <a:p>
            <a:r>
              <a:rPr lang="en-US" sz="2400" dirty="0"/>
              <a:t>Bootstrap alerts provide the contextual feedback messages for user actions on the page. </a:t>
            </a:r>
          </a:p>
          <a:p>
            <a:r>
              <a:rPr lang="en-US" sz="2400" dirty="0"/>
              <a:t>Alert boxes contain text that needs the user's attention. </a:t>
            </a:r>
          </a:p>
          <a:p>
            <a:r>
              <a:rPr lang="en-US" sz="2400" dirty="0"/>
              <a:t>The .alert class is display the alert message on website. </a:t>
            </a:r>
          </a:p>
          <a:p>
            <a:r>
              <a:rPr lang="en-US" sz="2400" dirty="0"/>
              <a:t>The .alert class is used as base class then followed by contextual classes </a:t>
            </a:r>
          </a:p>
          <a:p>
            <a:r>
              <a:rPr lang="en-US" sz="2400" dirty="0"/>
              <a:t>The contextual alert classes are: </a:t>
            </a:r>
          </a:p>
          <a:p>
            <a:r>
              <a:rPr lang="en-US" sz="2200" dirty="0"/>
              <a:t>.alert-success, .alert-info, .alert-warning, .alert-danger, </a:t>
            </a:r>
            <a:br>
              <a:rPr lang="en-US" sz="2200" dirty="0"/>
            </a:br>
            <a:r>
              <a:rPr lang="en-US" sz="2200" dirty="0"/>
              <a:t>.alert-primary, .alert-secondary, .alert-light and .alert-dark. .</a:t>
            </a:r>
          </a:p>
        </p:txBody>
      </p:sp>
      <p:sp>
        <p:nvSpPr>
          <p:cNvPr id="4" name="Slide Number Placeholder 3"/>
          <p:cNvSpPr>
            <a:spLocks noGrp="1"/>
          </p:cNvSpPr>
          <p:nvPr>
            <p:ph type="sldNum" sz="quarter" idx="12"/>
          </p:nvPr>
        </p:nvSpPr>
        <p:spPr/>
        <p:txBody>
          <a:bodyPr/>
          <a:lstStyle/>
          <a:p>
            <a:fld id="{C187871C-8C6B-493D-ACCD-9C89C65E6B3F}" type="slidenum">
              <a:rPr lang="en-US" smtClean="0"/>
              <a:t>13</a:t>
            </a:fld>
            <a:endParaRPr lang="en-US"/>
          </a:p>
        </p:txBody>
      </p:sp>
    </p:spTree>
    <p:extLst>
      <p:ext uri="{BB962C8B-B14F-4D97-AF65-F5344CB8AC3E}">
        <p14:creationId xmlns:p14="http://schemas.microsoft.com/office/powerpoint/2010/main" val="3793813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Alerts</a:t>
            </a:r>
          </a:p>
        </p:txBody>
      </p:sp>
      <p:sp>
        <p:nvSpPr>
          <p:cNvPr id="3" name="Content Placeholder 2"/>
          <p:cNvSpPr>
            <a:spLocks noGrp="1"/>
          </p:cNvSpPr>
          <p:nvPr>
            <p:ph idx="1"/>
          </p:nvPr>
        </p:nvSpPr>
        <p:spPr/>
        <p:txBody>
          <a:bodyPr/>
          <a:lstStyle/>
          <a:p>
            <a:r>
              <a:rPr lang="en-US" sz="2200" dirty="0"/>
              <a:t>We can dismiss/close any alert messages by using .alert-dismissible class. </a:t>
            </a:r>
          </a:p>
          <a:p>
            <a:r>
              <a:rPr lang="en-US" sz="2200" dirty="0"/>
              <a:t>We can animate alerts when dismissing by using .fade and .show classes. Just add the data-dismiss="alert" attribute and class = "close" attribute to the &lt;button&gt; element to close the alert message boxes.</a:t>
            </a:r>
          </a:p>
        </p:txBody>
      </p:sp>
      <p:sp>
        <p:nvSpPr>
          <p:cNvPr id="4" name="Slide Number Placeholder 3"/>
          <p:cNvSpPr>
            <a:spLocks noGrp="1"/>
          </p:cNvSpPr>
          <p:nvPr>
            <p:ph type="sldNum" sz="quarter" idx="12"/>
          </p:nvPr>
        </p:nvSpPr>
        <p:spPr/>
        <p:txBody>
          <a:bodyPr/>
          <a:lstStyle/>
          <a:p>
            <a:fld id="{C187871C-8C6B-493D-ACCD-9C89C65E6B3F}" type="slidenum">
              <a:rPr lang="en-US" smtClean="0"/>
              <a:t>14</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038600"/>
            <a:ext cx="844769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416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forms</a:t>
            </a:r>
          </a:p>
        </p:txBody>
      </p:sp>
      <p:sp>
        <p:nvSpPr>
          <p:cNvPr id="3" name="Content Placeholder 2"/>
          <p:cNvSpPr>
            <a:spLocks noGrp="1"/>
          </p:cNvSpPr>
          <p:nvPr>
            <p:ph idx="1"/>
          </p:nvPr>
        </p:nvSpPr>
        <p:spPr/>
        <p:txBody>
          <a:bodyPr/>
          <a:lstStyle/>
          <a:p>
            <a:r>
              <a:rPr lang="en-US" sz="2400" dirty="0"/>
              <a:t>Bootstrap forms allow us to create elegant forms on the website. </a:t>
            </a:r>
          </a:p>
          <a:p>
            <a:r>
              <a:rPr lang="en-US" sz="2400" dirty="0"/>
              <a:t>We can style the all textual form controls like input, select, </a:t>
            </a:r>
            <a:r>
              <a:rPr lang="en-US" sz="2400" dirty="0" err="1"/>
              <a:t>textarea</a:t>
            </a:r>
            <a:r>
              <a:rPr lang="en-US" sz="2400" dirty="0"/>
              <a:t>, etc., by using .form-control class. </a:t>
            </a:r>
          </a:p>
          <a:p>
            <a:r>
              <a:rPr lang="en-US" sz="2400" dirty="0"/>
              <a:t>There are 3 different types of form layout – </a:t>
            </a:r>
          </a:p>
          <a:p>
            <a:pPr lvl="1"/>
            <a:r>
              <a:rPr lang="en-US" sz="2000" dirty="0"/>
              <a:t>Vertical Form layout</a:t>
            </a:r>
          </a:p>
          <a:p>
            <a:pPr lvl="1"/>
            <a:r>
              <a:rPr lang="en-US" sz="2000" dirty="0"/>
              <a:t>Horizontal Form layout</a:t>
            </a:r>
          </a:p>
          <a:p>
            <a:pPr lvl="1"/>
            <a:r>
              <a:rPr lang="en-US" sz="2000" dirty="0"/>
              <a:t>Inline Form layout.</a:t>
            </a:r>
          </a:p>
          <a:p>
            <a:endParaRPr lang="en-US" sz="2400" dirty="0"/>
          </a:p>
        </p:txBody>
      </p:sp>
      <p:sp>
        <p:nvSpPr>
          <p:cNvPr id="4" name="Slide Number Placeholder 3"/>
          <p:cNvSpPr>
            <a:spLocks noGrp="1"/>
          </p:cNvSpPr>
          <p:nvPr>
            <p:ph type="sldNum" sz="quarter" idx="12"/>
          </p:nvPr>
        </p:nvSpPr>
        <p:spPr/>
        <p:txBody>
          <a:bodyPr/>
          <a:lstStyle/>
          <a:p>
            <a:fld id="{C187871C-8C6B-493D-ACCD-9C89C65E6B3F}" type="slidenum">
              <a:rPr lang="en-US" smtClean="0"/>
              <a:t>15</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876800"/>
            <a:ext cx="62484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1976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forms</a:t>
            </a:r>
          </a:p>
        </p:txBody>
      </p:sp>
      <p:sp>
        <p:nvSpPr>
          <p:cNvPr id="3" name="Content Placeholder 2"/>
          <p:cNvSpPr>
            <a:spLocks noGrp="1"/>
          </p:cNvSpPr>
          <p:nvPr>
            <p:ph idx="1"/>
          </p:nvPr>
        </p:nvSpPr>
        <p:spPr/>
        <p:txBody>
          <a:bodyPr/>
          <a:lstStyle/>
          <a:p>
            <a:r>
              <a:rPr lang="en-US" sz="2200" dirty="0">
                <a:solidFill>
                  <a:srgbClr val="FF0000"/>
                </a:solidFill>
              </a:rPr>
              <a:t>Vertical Form Layout </a:t>
            </a:r>
            <a:r>
              <a:rPr lang="en-US" sz="2200" dirty="0"/>
              <a:t>- This is a default </a:t>
            </a:r>
            <a:r>
              <a:rPr lang="en-US" sz="2200" dirty="0" err="1"/>
              <a:t>default</a:t>
            </a:r>
            <a:r>
              <a:rPr lang="en-US" sz="2200" dirty="0"/>
              <a:t> form layout provided by Bootstrap.</a:t>
            </a:r>
          </a:p>
          <a:p>
            <a:r>
              <a:rPr lang="en-US" sz="2200" dirty="0">
                <a:solidFill>
                  <a:srgbClr val="FF0000"/>
                </a:solidFill>
              </a:rPr>
              <a:t>Horizontal Form Layout </a:t>
            </a:r>
            <a:r>
              <a:rPr lang="en-US" sz="2200" dirty="0"/>
              <a:t>- In this layout, labels and form controls are aligned side-by-side by using the Bootstrap grid classes. The .row class and the .col-*-* grid classes used on the form groups to define the width of the layout. Also, to center them vertically we use .col-form-label on the &lt;label&gt;elements.</a:t>
            </a:r>
          </a:p>
          <a:p>
            <a:r>
              <a:rPr lang="en-US" sz="2200" dirty="0">
                <a:solidFill>
                  <a:srgbClr val="FF0000"/>
                </a:solidFill>
              </a:rPr>
              <a:t>Inline Form layout </a:t>
            </a:r>
            <a:r>
              <a:rPr lang="en-US" sz="2200" dirty="0"/>
              <a:t>- In this layout, a series of labels, form controls, and buttons are displayed in a single horizontal row. The .form-inline class is used within &lt;form&gt; element to create inline form layout.</a:t>
            </a:r>
          </a:p>
          <a:p>
            <a:endParaRPr lang="en-US" sz="2200" dirty="0"/>
          </a:p>
        </p:txBody>
      </p:sp>
      <p:sp>
        <p:nvSpPr>
          <p:cNvPr id="4" name="Slide Number Placeholder 3"/>
          <p:cNvSpPr>
            <a:spLocks noGrp="1"/>
          </p:cNvSpPr>
          <p:nvPr>
            <p:ph type="sldNum" sz="quarter" idx="12"/>
          </p:nvPr>
        </p:nvSpPr>
        <p:spPr/>
        <p:txBody>
          <a:bodyPr/>
          <a:lstStyle/>
          <a:p>
            <a:fld id="{C187871C-8C6B-493D-ACCD-9C89C65E6B3F}" type="slidenum">
              <a:rPr lang="en-US" smtClean="0"/>
              <a:t>16</a:t>
            </a:fld>
            <a:endParaRPr lang="en-US"/>
          </a:p>
        </p:txBody>
      </p:sp>
    </p:spTree>
    <p:extLst>
      <p:ext uri="{BB962C8B-B14F-4D97-AF65-F5344CB8AC3E}">
        <p14:creationId xmlns:p14="http://schemas.microsoft.com/office/powerpoint/2010/main" val="569449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buttons</a:t>
            </a:r>
          </a:p>
        </p:txBody>
      </p:sp>
      <p:sp>
        <p:nvSpPr>
          <p:cNvPr id="3" name="Content Placeholder 2"/>
          <p:cNvSpPr>
            <a:spLocks noGrp="1"/>
          </p:cNvSpPr>
          <p:nvPr>
            <p:ph idx="1"/>
          </p:nvPr>
        </p:nvSpPr>
        <p:spPr/>
        <p:txBody>
          <a:bodyPr/>
          <a:lstStyle/>
          <a:p>
            <a:r>
              <a:rPr lang="en-US" sz="2400" dirty="0"/>
              <a:t>Bootstrap includes several button styles in which each styles serves a semantic purpose.</a:t>
            </a:r>
          </a:p>
          <a:p>
            <a:r>
              <a:rPr lang="en-US" sz="2400" dirty="0"/>
              <a:t>The .</a:t>
            </a:r>
            <a:r>
              <a:rPr lang="en-US" sz="2400" dirty="0" err="1"/>
              <a:t>btn</a:t>
            </a:r>
            <a:r>
              <a:rPr lang="en-US" sz="2400" dirty="0"/>
              <a:t> classes are designed to be used with the &lt;button&gt;, &lt;a&gt; and &lt;input&gt; element. </a:t>
            </a:r>
          </a:p>
          <a:p>
            <a:r>
              <a:rPr lang="en-US" sz="2400" dirty="0"/>
              <a:t>The contextual classes used with the .</a:t>
            </a:r>
            <a:r>
              <a:rPr lang="en-US" sz="2400" dirty="0" err="1"/>
              <a:t>btn</a:t>
            </a:r>
            <a:r>
              <a:rPr lang="en-US" sz="2400" dirty="0"/>
              <a:t> classes are </a:t>
            </a:r>
            <a:br>
              <a:rPr lang="en-US" sz="2400" dirty="0"/>
            </a:br>
            <a:r>
              <a:rPr lang="en-US" sz="2400" dirty="0" err="1"/>
              <a:t>btn</a:t>
            </a:r>
            <a:r>
              <a:rPr lang="en-US" sz="2400" dirty="0"/>
              <a:t>-primary, </a:t>
            </a:r>
            <a:r>
              <a:rPr lang="en-US" sz="2400" dirty="0" err="1"/>
              <a:t>btn</a:t>
            </a:r>
            <a:r>
              <a:rPr lang="en-US" sz="2400" dirty="0"/>
              <a:t>-secondary, </a:t>
            </a:r>
            <a:r>
              <a:rPr lang="en-US" sz="2400" dirty="0" err="1"/>
              <a:t>btn</a:t>
            </a:r>
            <a:r>
              <a:rPr lang="en-US" sz="2400" dirty="0"/>
              <a:t>-success, </a:t>
            </a:r>
            <a:r>
              <a:rPr lang="en-US" sz="2400" dirty="0" err="1"/>
              <a:t>btn</a:t>
            </a:r>
            <a:r>
              <a:rPr lang="en-US" sz="2400" dirty="0"/>
              <a:t>-danger, </a:t>
            </a:r>
            <a:r>
              <a:rPr lang="en-US" sz="2400" dirty="0" err="1"/>
              <a:t>btn</a:t>
            </a:r>
            <a:r>
              <a:rPr lang="en-US" sz="2400" dirty="0"/>
              <a:t>-warning, </a:t>
            </a:r>
            <a:r>
              <a:rPr lang="en-US" sz="2400" dirty="0" err="1"/>
              <a:t>btn</a:t>
            </a:r>
            <a:r>
              <a:rPr lang="en-US" sz="2400" dirty="0"/>
              <a:t>-info, </a:t>
            </a:r>
            <a:r>
              <a:rPr lang="en-US" sz="2400" dirty="0" err="1"/>
              <a:t>btn</a:t>
            </a:r>
            <a:r>
              <a:rPr lang="en-US" sz="2400" dirty="0"/>
              <a:t>-dark, </a:t>
            </a:r>
            <a:r>
              <a:rPr lang="en-US" sz="2400" dirty="0" err="1"/>
              <a:t>btn</a:t>
            </a:r>
            <a:r>
              <a:rPr lang="en-US" sz="2400" dirty="0"/>
              <a:t>-light, and </a:t>
            </a:r>
            <a:r>
              <a:rPr lang="en-US" sz="2400" dirty="0" err="1"/>
              <a:t>btn</a:t>
            </a:r>
            <a:r>
              <a:rPr lang="en-US" sz="2400" dirty="0"/>
              <a:t>-link. </a:t>
            </a:r>
          </a:p>
        </p:txBody>
      </p:sp>
      <p:sp>
        <p:nvSpPr>
          <p:cNvPr id="4" name="Slide Number Placeholder 3"/>
          <p:cNvSpPr>
            <a:spLocks noGrp="1"/>
          </p:cNvSpPr>
          <p:nvPr>
            <p:ph type="sldNum" sz="quarter" idx="12"/>
          </p:nvPr>
        </p:nvSpPr>
        <p:spPr/>
        <p:txBody>
          <a:bodyPr/>
          <a:lstStyle/>
          <a:p>
            <a:fld id="{C187871C-8C6B-493D-ACCD-9C89C65E6B3F}" type="slidenum">
              <a:rPr lang="en-US" smtClean="0"/>
              <a:t>17</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653116"/>
            <a:ext cx="8551506" cy="1214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6206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buttons</a:t>
            </a:r>
          </a:p>
        </p:txBody>
      </p:sp>
      <p:sp>
        <p:nvSpPr>
          <p:cNvPr id="3" name="Content Placeholder 2"/>
          <p:cNvSpPr>
            <a:spLocks noGrp="1"/>
          </p:cNvSpPr>
          <p:nvPr>
            <p:ph idx="1"/>
          </p:nvPr>
        </p:nvSpPr>
        <p:spPr/>
        <p:txBody>
          <a:bodyPr/>
          <a:lstStyle/>
          <a:p>
            <a:r>
              <a:rPr lang="en-US" sz="2200" dirty="0"/>
              <a:t>When using button classes on &lt;a&gt; elements, we should use role="button" attribute to convey the purpose.</a:t>
            </a:r>
          </a:p>
          <a:p>
            <a:r>
              <a:rPr lang="en-US" sz="2200" dirty="0"/>
              <a:t>The .</a:t>
            </a:r>
            <a:r>
              <a:rPr lang="en-US" sz="2200" dirty="0" err="1"/>
              <a:t>btn</a:t>
            </a:r>
            <a:r>
              <a:rPr lang="en-US" sz="2200" dirty="0"/>
              <a:t>-outline-* used to remove all background colors on any button. </a:t>
            </a:r>
          </a:p>
          <a:p>
            <a:r>
              <a:rPr lang="en-US" sz="2200" dirty="0"/>
              <a:t>The .</a:t>
            </a:r>
            <a:r>
              <a:rPr lang="en-US" sz="2200" dirty="0" err="1"/>
              <a:t>btn-lg</a:t>
            </a:r>
            <a:r>
              <a:rPr lang="en-US" sz="2200" dirty="0"/>
              <a:t> </a:t>
            </a:r>
            <a:r>
              <a:rPr lang="en-US" sz="2200" dirty="0" err="1"/>
              <a:t>or.btn-sm</a:t>
            </a:r>
            <a:r>
              <a:rPr lang="en-US" sz="2200" dirty="0"/>
              <a:t> classes are used to create larger and smaller buttons. </a:t>
            </a:r>
          </a:p>
          <a:p>
            <a:r>
              <a:rPr lang="en-US" sz="2200" dirty="0"/>
              <a:t>The .active and .disabled class are used to represent the active and disabled state programmatically.</a:t>
            </a:r>
          </a:p>
          <a:p>
            <a:endParaRPr lang="en-US" sz="2200" dirty="0"/>
          </a:p>
        </p:txBody>
      </p:sp>
      <p:sp>
        <p:nvSpPr>
          <p:cNvPr id="4" name="Slide Number Placeholder 3"/>
          <p:cNvSpPr>
            <a:spLocks noGrp="1"/>
          </p:cNvSpPr>
          <p:nvPr>
            <p:ph type="sldNum" sz="quarter" idx="12"/>
          </p:nvPr>
        </p:nvSpPr>
        <p:spPr/>
        <p:txBody>
          <a:bodyPr/>
          <a:lstStyle/>
          <a:p>
            <a:fld id="{C187871C-8C6B-493D-ACCD-9C89C65E6B3F}" type="slidenum">
              <a:rPr lang="en-US" smtClean="0"/>
              <a:t>18</a:t>
            </a:fld>
            <a:endParaRPr lang="en-US"/>
          </a:p>
        </p:txBody>
      </p:sp>
    </p:spTree>
    <p:extLst>
      <p:ext uri="{BB962C8B-B14F-4D97-AF65-F5344CB8AC3E}">
        <p14:creationId xmlns:p14="http://schemas.microsoft.com/office/powerpoint/2010/main" val="1400989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a:t>
            </a:r>
            <a:r>
              <a:rPr lang="en-US" dirty="0" err="1"/>
              <a:t>Navbar</a:t>
            </a:r>
            <a:endParaRPr lang="en-US" dirty="0"/>
          </a:p>
        </p:txBody>
      </p:sp>
      <p:sp>
        <p:nvSpPr>
          <p:cNvPr id="3" name="Content Placeholder 2"/>
          <p:cNvSpPr>
            <a:spLocks noGrp="1"/>
          </p:cNvSpPr>
          <p:nvPr>
            <p:ph idx="1"/>
          </p:nvPr>
        </p:nvSpPr>
        <p:spPr/>
        <p:txBody>
          <a:bodyPr/>
          <a:lstStyle/>
          <a:p>
            <a:r>
              <a:rPr lang="en-US" sz="2600" dirty="0"/>
              <a:t>Bootstrap allows us to create a responsive navigation header that includes support for navigation, branding, collapse plugin and more. </a:t>
            </a:r>
          </a:p>
          <a:p>
            <a:r>
              <a:rPr lang="en-US" sz="2600" dirty="0" err="1"/>
              <a:t>Navbars</a:t>
            </a:r>
            <a:r>
              <a:rPr lang="en-US" sz="2600" dirty="0"/>
              <a:t> require a wrapping .</a:t>
            </a:r>
            <a:r>
              <a:rPr lang="en-US" sz="2600" dirty="0" err="1"/>
              <a:t>navbar</a:t>
            </a:r>
            <a:r>
              <a:rPr lang="en-US" sz="2600" dirty="0"/>
              <a:t> with </a:t>
            </a:r>
            <a:br>
              <a:rPr lang="en-US" sz="2600" dirty="0"/>
            </a:br>
            <a:r>
              <a:rPr lang="en-US" sz="2600" dirty="0"/>
              <a:t>.</a:t>
            </a:r>
            <a:r>
              <a:rPr lang="en-US" sz="2600" dirty="0" err="1"/>
              <a:t>navbar</a:t>
            </a:r>
            <a:r>
              <a:rPr lang="en-US" sz="2600" dirty="0"/>
              <a:t>-expand{-</a:t>
            </a:r>
            <a:r>
              <a:rPr lang="en-US" sz="2600" dirty="0" err="1"/>
              <a:t>sm</a:t>
            </a:r>
            <a:r>
              <a:rPr lang="en-US" sz="2600" dirty="0"/>
              <a:t>|-md|-</a:t>
            </a:r>
            <a:r>
              <a:rPr lang="en-US" sz="2600" dirty="0" err="1"/>
              <a:t>lg</a:t>
            </a:r>
            <a:r>
              <a:rPr lang="en-US" sz="2600" dirty="0"/>
              <a:t>|-xl} for responsive collapsing and color scheme classes. </a:t>
            </a:r>
          </a:p>
        </p:txBody>
      </p:sp>
      <p:sp>
        <p:nvSpPr>
          <p:cNvPr id="4" name="Slide Number Placeholder 3"/>
          <p:cNvSpPr>
            <a:spLocks noGrp="1"/>
          </p:cNvSpPr>
          <p:nvPr>
            <p:ph type="sldNum" sz="quarter" idx="12"/>
          </p:nvPr>
        </p:nvSpPr>
        <p:spPr/>
        <p:txBody>
          <a:bodyPr/>
          <a:lstStyle/>
          <a:p>
            <a:fld id="{C187871C-8C6B-493D-ACCD-9C89C65E6B3F}" type="slidenum">
              <a:rPr lang="en-US" smtClean="0"/>
              <a:t>19</a:t>
            </a:fld>
            <a:endParaRPr lang="en-US"/>
          </a:p>
        </p:txBody>
      </p:sp>
    </p:spTree>
    <p:extLst>
      <p:ext uri="{BB962C8B-B14F-4D97-AF65-F5344CB8AC3E}">
        <p14:creationId xmlns:p14="http://schemas.microsoft.com/office/powerpoint/2010/main" val="74582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a:t>
            </a:r>
          </a:p>
        </p:txBody>
      </p:sp>
      <p:sp>
        <p:nvSpPr>
          <p:cNvPr id="3" name="Content Placeholder 2"/>
          <p:cNvSpPr>
            <a:spLocks noGrp="1"/>
          </p:cNvSpPr>
          <p:nvPr>
            <p:ph idx="1"/>
          </p:nvPr>
        </p:nvSpPr>
        <p:spPr/>
        <p:txBody>
          <a:bodyPr/>
          <a:lstStyle/>
          <a:p>
            <a:r>
              <a:rPr lang="en-US" sz="2400" dirty="0"/>
              <a:t>Bootstrap is an open-source framework and mobile-first approach for developing responsive websites. </a:t>
            </a:r>
          </a:p>
          <a:p>
            <a:r>
              <a:rPr lang="en-US" sz="2400" dirty="0"/>
              <a:t>It is a front-end framework programmed to support both HTML5 and CSS3. </a:t>
            </a:r>
          </a:p>
          <a:p>
            <a:r>
              <a:rPr lang="en-US" sz="2400" dirty="0"/>
              <a:t>It comprises the list of components such as Typography, Code, Table, Forms, Button, Images, Icons, etc. </a:t>
            </a:r>
          </a:p>
          <a:p>
            <a:r>
              <a:rPr lang="en-US" sz="2400" dirty="0"/>
              <a:t>A responsive website is a website that automatically adjusts the screen size and looks good on all devices, from smartphones to a desktop. </a:t>
            </a:r>
          </a:p>
          <a:p>
            <a:r>
              <a:rPr lang="en-US" sz="2400" dirty="0"/>
              <a:t>It is easy to use, saves time and customizable. </a:t>
            </a:r>
          </a:p>
          <a:p>
            <a:r>
              <a:rPr lang="en-US" sz="2400"/>
              <a:t>Bootstrap 5 </a:t>
            </a:r>
            <a:r>
              <a:rPr lang="en-US" sz="2400" dirty="0"/>
              <a:t>is the newest version of Bootstrap.</a:t>
            </a:r>
          </a:p>
        </p:txBody>
      </p:sp>
      <p:sp>
        <p:nvSpPr>
          <p:cNvPr id="4" name="Slide Number Placeholder 3"/>
          <p:cNvSpPr>
            <a:spLocks noGrp="1"/>
          </p:cNvSpPr>
          <p:nvPr>
            <p:ph type="sldNum" sz="quarter" idx="12"/>
          </p:nvPr>
        </p:nvSpPr>
        <p:spPr/>
        <p:txBody>
          <a:bodyPr/>
          <a:lstStyle/>
          <a:p>
            <a:fld id="{C187871C-8C6B-493D-ACCD-9C89C65E6B3F}" type="slidenum">
              <a:rPr lang="en-US" smtClean="0"/>
              <a:t>2</a:t>
            </a:fld>
            <a:endParaRPr lang="en-US"/>
          </a:p>
        </p:txBody>
      </p:sp>
    </p:spTree>
    <p:extLst>
      <p:ext uri="{BB962C8B-B14F-4D97-AF65-F5344CB8AC3E}">
        <p14:creationId xmlns:p14="http://schemas.microsoft.com/office/powerpoint/2010/main" val="218550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a:t>
            </a:r>
            <a:r>
              <a:rPr lang="en-US" dirty="0" err="1"/>
              <a:t>Navbar</a:t>
            </a:r>
            <a:endParaRPr lang="en-US" dirty="0"/>
          </a:p>
        </p:txBody>
      </p:sp>
      <p:sp>
        <p:nvSpPr>
          <p:cNvPr id="3" name="Content Placeholder 2"/>
          <p:cNvSpPr>
            <a:spLocks noGrp="1"/>
          </p:cNvSpPr>
          <p:nvPr>
            <p:ph idx="1"/>
          </p:nvPr>
        </p:nvSpPr>
        <p:spPr/>
        <p:txBody>
          <a:bodyPr/>
          <a:lstStyle/>
          <a:p>
            <a:pPr marL="0" indent="0">
              <a:buNone/>
            </a:pPr>
            <a:r>
              <a:rPr lang="en-US" sz="2400" dirty="0"/>
              <a:t>Some of the </a:t>
            </a:r>
            <a:r>
              <a:rPr lang="en-US" sz="2400" dirty="0" err="1"/>
              <a:t>navbars</a:t>
            </a:r>
            <a:r>
              <a:rPr lang="en-US" sz="2400" dirty="0"/>
              <a:t> sub-components are listed below with their purposes.</a:t>
            </a:r>
          </a:p>
          <a:p>
            <a:r>
              <a:rPr lang="en-US" sz="2400" dirty="0">
                <a:solidFill>
                  <a:srgbClr val="FF0000"/>
                </a:solidFill>
              </a:rPr>
              <a:t>.</a:t>
            </a:r>
            <a:r>
              <a:rPr lang="en-US" sz="2400" dirty="0" err="1">
                <a:solidFill>
                  <a:srgbClr val="FF0000"/>
                </a:solidFill>
              </a:rPr>
              <a:t>navbar</a:t>
            </a:r>
            <a:r>
              <a:rPr lang="en-US" sz="2400" dirty="0">
                <a:solidFill>
                  <a:srgbClr val="FF0000"/>
                </a:solidFill>
              </a:rPr>
              <a:t>-brand </a:t>
            </a:r>
            <a:r>
              <a:rPr lang="en-US" sz="2400" dirty="0"/>
              <a:t>- used with most elements that contain the name of the company, product, or project.</a:t>
            </a:r>
          </a:p>
          <a:p>
            <a:r>
              <a:rPr lang="en-US" sz="2400" dirty="0" err="1">
                <a:solidFill>
                  <a:srgbClr val="FF0000"/>
                </a:solidFill>
              </a:rPr>
              <a:t>navbar-toggler</a:t>
            </a:r>
            <a:r>
              <a:rPr lang="en-US" sz="2400" dirty="0"/>
              <a:t> - used for collapse plugin and other navigation toggling behaviors (allows to change the position on mobile devices)</a:t>
            </a:r>
          </a:p>
          <a:p>
            <a:r>
              <a:rPr lang="en-US" sz="2400" dirty="0">
                <a:solidFill>
                  <a:srgbClr val="FF0000"/>
                </a:solidFill>
              </a:rPr>
              <a:t>.form-inline </a:t>
            </a:r>
            <a:r>
              <a:rPr lang="en-US" sz="2400" dirty="0"/>
              <a:t>- used with any form-controls and actions.</a:t>
            </a:r>
          </a:p>
          <a:p>
            <a:r>
              <a:rPr lang="en-US" sz="2400" dirty="0">
                <a:solidFill>
                  <a:srgbClr val="FF0000"/>
                </a:solidFill>
              </a:rPr>
              <a:t>.</a:t>
            </a:r>
            <a:r>
              <a:rPr lang="en-US" sz="2400" dirty="0" err="1">
                <a:solidFill>
                  <a:srgbClr val="FF0000"/>
                </a:solidFill>
              </a:rPr>
              <a:t>navbar</a:t>
            </a:r>
            <a:r>
              <a:rPr lang="en-US" sz="2400" dirty="0">
                <a:solidFill>
                  <a:srgbClr val="FF0000"/>
                </a:solidFill>
              </a:rPr>
              <a:t>-text </a:t>
            </a:r>
            <a:r>
              <a:rPr lang="en-US" sz="2400" dirty="0"/>
              <a:t>- used to align the text vertically also makes it centered.</a:t>
            </a:r>
          </a:p>
          <a:p>
            <a:r>
              <a:rPr lang="en-US" sz="2400" dirty="0">
                <a:solidFill>
                  <a:srgbClr val="FF0000"/>
                </a:solidFill>
              </a:rPr>
              <a:t>.</a:t>
            </a:r>
            <a:r>
              <a:rPr lang="en-US" sz="2400" dirty="0" err="1">
                <a:solidFill>
                  <a:srgbClr val="FF0000"/>
                </a:solidFill>
              </a:rPr>
              <a:t>collapse.navbar</a:t>
            </a:r>
            <a:r>
              <a:rPr lang="en-US" sz="2400" dirty="0">
                <a:solidFill>
                  <a:srgbClr val="FF0000"/>
                </a:solidFill>
              </a:rPr>
              <a:t>-collapse </a:t>
            </a:r>
            <a:r>
              <a:rPr lang="en-US" sz="2400" dirty="0"/>
              <a:t>- used for grouping and hiding </a:t>
            </a:r>
            <a:r>
              <a:rPr lang="en-US" sz="2400" dirty="0" err="1"/>
              <a:t>navbar</a:t>
            </a:r>
            <a:r>
              <a:rPr lang="en-US" sz="2400" dirty="0"/>
              <a:t> contents depending upon the screen resolution.</a:t>
            </a:r>
          </a:p>
          <a:p>
            <a:endParaRPr lang="en-US" sz="2400" dirty="0"/>
          </a:p>
        </p:txBody>
      </p:sp>
      <p:sp>
        <p:nvSpPr>
          <p:cNvPr id="4" name="Slide Number Placeholder 3"/>
          <p:cNvSpPr>
            <a:spLocks noGrp="1"/>
          </p:cNvSpPr>
          <p:nvPr>
            <p:ph type="sldNum" sz="quarter" idx="12"/>
          </p:nvPr>
        </p:nvSpPr>
        <p:spPr/>
        <p:txBody>
          <a:bodyPr/>
          <a:lstStyle/>
          <a:p>
            <a:fld id="{C187871C-8C6B-493D-ACCD-9C89C65E6B3F}" type="slidenum">
              <a:rPr lang="en-US" smtClean="0"/>
              <a:t>20</a:t>
            </a:fld>
            <a:endParaRPr lang="en-US"/>
          </a:p>
        </p:txBody>
      </p:sp>
    </p:spTree>
    <p:extLst>
      <p:ext uri="{BB962C8B-B14F-4D97-AF65-F5344CB8AC3E}">
        <p14:creationId xmlns:p14="http://schemas.microsoft.com/office/powerpoint/2010/main" val="2736125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Colors</a:t>
            </a:r>
          </a:p>
        </p:txBody>
      </p:sp>
      <p:sp>
        <p:nvSpPr>
          <p:cNvPr id="3" name="Content Placeholder 2"/>
          <p:cNvSpPr>
            <a:spLocks noGrp="1"/>
          </p:cNvSpPr>
          <p:nvPr>
            <p:ph idx="1"/>
          </p:nvPr>
        </p:nvSpPr>
        <p:spPr/>
        <p:txBody>
          <a:bodyPr/>
          <a:lstStyle/>
          <a:p>
            <a:r>
              <a:rPr lang="en-US" sz="2200" dirty="0"/>
              <a:t>Bootstrap provides color utility classes that support for styling links with hover states.</a:t>
            </a:r>
          </a:p>
          <a:p>
            <a:r>
              <a:rPr lang="en-US" sz="2200" b="1" dirty="0">
                <a:solidFill>
                  <a:srgbClr val="FF0000"/>
                </a:solidFill>
              </a:rPr>
              <a:t>Text color </a:t>
            </a:r>
            <a:r>
              <a:rPr lang="en-US" sz="2200" dirty="0"/>
              <a:t>- used to set the color for text of an element. </a:t>
            </a:r>
          </a:p>
          <a:p>
            <a:r>
              <a:rPr lang="en-US" sz="2200" dirty="0"/>
              <a:t>The contextual text color classes are </a:t>
            </a:r>
          </a:p>
          <a:p>
            <a:r>
              <a:rPr lang="en-US" sz="2200" dirty="0"/>
              <a:t>.text-muted, .text-primary, .text-success, .text-info, .text-warning, .text-danger, .text-secondary, .text-white, .text-dark, .text-body, and .text-light.</a:t>
            </a:r>
          </a:p>
          <a:p>
            <a:r>
              <a:rPr lang="en-US" sz="2200" b="1" dirty="0">
                <a:solidFill>
                  <a:srgbClr val="FF0000"/>
                </a:solidFill>
              </a:rPr>
              <a:t>Background color </a:t>
            </a:r>
            <a:r>
              <a:rPr lang="en-US" sz="2200" dirty="0"/>
              <a:t>- used to set the background color for an element. </a:t>
            </a:r>
          </a:p>
          <a:p>
            <a:r>
              <a:rPr lang="en-US" sz="2200" dirty="0"/>
              <a:t>The contextual background color classes are similar to the contextual text color classes, here we use .</a:t>
            </a:r>
            <a:r>
              <a:rPr lang="en-US" sz="2200" dirty="0" err="1"/>
              <a:t>bg</a:t>
            </a:r>
            <a:r>
              <a:rPr lang="en-US" sz="2200" dirty="0"/>
              <a:t>-* instead of text-*.</a:t>
            </a:r>
          </a:p>
          <a:p>
            <a:endParaRPr lang="en-US" sz="2200" dirty="0"/>
          </a:p>
        </p:txBody>
      </p:sp>
      <p:sp>
        <p:nvSpPr>
          <p:cNvPr id="4" name="Slide Number Placeholder 3"/>
          <p:cNvSpPr>
            <a:spLocks noGrp="1"/>
          </p:cNvSpPr>
          <p:nvPr>
            <p:ph type="sldNum" sz="quarter" idx="12"/>
          </p:nvPr>
        </p:nvSpPr>
        <p:spPr/>
        <p:txBody>
          <a:bodyPr/>
          <a:lstStyle/>
          <a:p>
            <a:fld id="{C187871C-8C6B-493D-ACCD-9C89C65E6B3F}" type="slidenum">
              <a:rPr lang="en-US" smtClean="0"/>
              <a:t>21</a:t>
            </a:fld>
            <a:endParaRPr lang="en-US"/>
          </a:p>
        </p:txBody>
      </p:sp>
    </p:spTree>
    <p:extLst>
      <p:ext uri="{BB962C8B-B14F-4D97-AF65-F5344CB8AC3E}">
        <p14:creationId xmlns:p14="http://schemas.microsoft.com/office/powerpoint/2010/main" val="3912469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Colors</a:t>
            </a:r>
          </a:p>
        </p:txBody>
      </p:sp>
      <p:sp>
        <p:nvSpPr>
          <p:cNvPr id="4" name="Slide Number Placeholder 3"/>
          <p:cNvSpPr>
            <a:spLocks noGrp="1"/>
          </p:cNvSpPr>
          <p:nvPr>
            <p:ph type="sldNum" sz="quarter" idx="12"/>
          </p:nvPr>
        </p:nvSpPr>
        <p:spPr/>
        <p:txBody>
          <a:bodyPr/>
          <a:lstStyle/>
          <a:p>
            <a:fld id="{C187871C-8C6B-493D-ACCD-9C89C65E6B3F}" type="slidenum">
              <a:rPr lang="en-US" smtClean="0"/>
              <a:t>22</a:t>
            </a:fld>
            <a:endParaRPr lang="en-US"/>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8700" y="1905000"/>
            <a:ext cx="7086600" cy="3300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470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Download Bootstrap?</a:t>
            </a:r>
          </a:p>
        </p:txBody>
      </p:sp>
      <p:sp>
        <p:nvSpPr>
          <p:cNvPr id="3" name="Content Placeholder 2"/>
          <p:cNvSpPr>
            <a:spLocks noGrp="1"/>
          </p:cNvSpPr>
          <p:nvPr>
            <p:ph idx="1"/>
          </p:nvPr>
        </p:nvSpPr>
        <p:spPr/>
        <p:txBody>
          <a:bodyPr/>
          <a:lstStyle/>
          <a:p>
            <a:pPr marL="0" indent="0">
              <a:buNone/>
            </a:pPr>
            <a:r>
              <a:rPr lang="en-US" sz="2600" dirty="0"/>
              <a:t>There are two ways to download and start using Bootstrap for our website:</a:t>
            </a:r>
          </a:p>
          <a:p>
            <a:r>
              <a:rPr lang="en-US" sz="2600" dirty="0"/>
              <a:t>Download Bootstrap 4 - You can download the bootstrap from </a:t>
            </a:r>
            <a:r>
              <a:rPr lang="en-US" sz="2600" dirty="0">
                <a:hlinkClick r:id="rId2"/>
              </a:rPr>
              <a:t>getbootstrap.com</a:t>
            </a:r>
            <a:r>
              <a:rPr lang="en-US" sz="2600" dirty="0"/>
              <a:t>.</a:t>
            </a:r>
          </a:p>
          <a:p>
            <a:r>
              <a:rPr lang="en-US" sz="2600" dirty="0"/>
              <a:t>Include Bootstrap from a CDN - You can skip the download with </a:t>
            </a:r>
            <a:r>
              <a:rPr lang="en-US" sz="2600" dirty="0" err="1">
                <a:hlinkClick r:id="rId3"/>
              </a:rPr>
              <a:t>BootstrapCDN</a:t>
            </a:r>
            <a:r>
              <a:rPr lang="en-US" sz="2600" dirty="0"/>
              <a:t> by copying the links and paste it in the head section of the html code.</a:t>
            </a:r>
          </a:p>
          <a:p>
            <a:endParaRPr lang="en-US" sz="2600" dirty="0"/>
          </a:p>
        </p:txBody>
      </p:sp>
      <p:sp>
        <p:nvSpPr>
          <p:cNvPr id="4" name="Slide Number Placeholder 3"/>
          <p:cNvSpPr>
            <a:spLocks noGrp="1"/>
          </p:cNvSpPr>
          <p:nvPr>
            <p:ph type="sldNum" sz="quarter" idx="12"/>
          </p:nvPr>
        </p:nvSpPr>
        <p:spPr/>
        <p:txBody>
          <a:bodyPr/>
          <a:lstStyle/>
          <a:p>
            <a:fld id="{C187871C-8C6B-493D-ACCD-9C89C65E6B3F}" type="slidenum">
              <a:rPr lang="en-US" smtClean="0"/>
              <a:t>3</a:t>
            </a:fld>
            <a:endParaRPr lang="en-US"/>
          </a:p>
        </p:txBody>
      </p:sp>
    </p:spTree>
    <p:extLst>
      <p:ext uri="{BB962C8B-B14F-4D97-AF65-F5344CB8AC3E}">
        <p14:creationId xmlns:p14="http://schemas.microsoft.com/office/powerpoint/2010/main" val="377423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grid systems</a:t>
            </a:r>
          </a:p>
        </p:txBody>
      </p:sp>
      <p:sp>
        <p:nvSpPr>
          <p:cNvPr id="3" name="Content Placeholder 2"/>
          <p:cNvSpPr>
            <a:spLocks noGrp="1"/>
          </p:cNvSpPr>
          <p:nvPr>
            <p:ph idx="1"/>
          </p:nvPr>
        </p:nvSpPr>
        <p:spPr/>
        <p:txBody>
          <a:bodyPr/>
          <a:lstStyle/>
          <a:p>
            <a:r>
              <a:rPr lang="en-US" sz="2400" dirty="0"/>
              <a:t>Bootstrap grid system consists of series of containers, rows, and columns to layout and align content. </a:t>
            </a:r>
          </a:p>
          <a:p>
            <a:r>
              <a:rPr lang="en-US" sz="2400" dirty="0"/>
              <a:t>It creates a responsive layout and built with grid and </a:t>
            </a:r>
            <a:r>
              <a:rPr lang="en-US" sz="2400" dirty="0" err="1"/>
              <a:t>flexboxes</a:t>
            </a:r>
            <a:r>
              <a:rPr lang="en-US" sz="2400" dirty="0"/>
              <a:t>. </a:t>
            </a:r>
          </a:p>
          <a:p>
            <a:r>
              <a:rPr lang="en-US" sz="2400" dirty="0"/>
              <a:t>Bootstrap classifies the screen sizes ranging from extra small to extra large based on the pixels. </a:t>
            </a:r>
          </a:p>
          <a:p>
            <a:r>
              <a:rPr lang="en-US" sz="2400" dirty="0"/>
              <a:t>The transition between the various screen sizes is known as breakpoints. </a:t>
            </a:r>
          </a:p>
          <a:p>
            <a:r>
              <a:rPr lang="en-US" sz="2400" dirty="0"/>
              <a:t>Bootstrap grid system provides a set of responsive classes to specify the screen size.</a:t>
            </a:r>
          </a:p>
        </p:txBody>
      </p:sp>
      <p:sp>
        <p:nvSpPr>
          <p:cNvPr id="4" name="Slide Number Placeholder 3"/>
          <p:cNvSpPr>
            <a:spLocks noGrp="1"/>
          </p:cNvSpPr>
          <p:nvPr>
            <p:ph type="sldNum" sz="quarter" idx="12"/>
          </p:nvPr>
        </p:nvSpPr>
        <p:spPr/>
        <p:txBody>
          <a:bodyPr/>
          <a:lstStyle/>
          <a:p>
            <a:fld id="{C187871C-8C6B-493D-ACCD-9C89C65E6B3F}" type="slidenum">
              <a:rPr lang="en-US" smtClean="0"/>
              <a:t>4</a:t>
            </a:fld>
            <a:endParaRPr lang="en-US"/>
          </a:p>
        </p:txBody>
      </p:sp>
    </p:spTree>
    <p:extLst>
      <p:ext uri="{BB962C8B-B14F-4D97-AF65-F5344CB8AC3E}">
        <p14:creationId xmlns:p14="http://schemas.microsoft.com/office/powerpoint/2010/main" val="3927548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containers</a:t>
            </a:r>
          </a:p>
        </p:txBody>
      </p:sp>
      <p:sp>
        <p:nvSpPr>
          <p:cNvPr id="3" name="Content Placeholder 2"/>
          <p:cNvSpPr>
            <a:spLocks noGrp="1"/>
          </p:cNvSpPr>
          <p:nvPr>
            <p:ph idx="1"/>
          </p:nvPr>
        </p:nvSpPr>
        <p:spPr>
          <a:xfrm>
            <a:off x="152400" y="1719263"/>
            <a:ext cx="8915400" cy="4411662"/>
          </a:xfrm>
        </p:spPr>
        <p:txBody>
          <a:bodyPr/>
          <a:lstStyle/>
          <a:p>
            <a:r>
              <a:rPr lang="en-US" sz="2200" dirty="0"/>
              <a:t>Containers are the basic layout elements used to wrap the content in the website. </a:t>
            </a:r>
          </a:p>
          <a:p>
            <a:r>
              <a:rPr lang="en-US" sz="2200" dirty="0"/>
              <a:t>The container is the root of the Bootstrap 4 grid system which consists of all the elements and controls the layout width of a page.</a:t>
            </a:r>
          </a:p>
          <a:p>
            <a:r>
              <a:rPr lang="en-US" sz="2200" dirty="0"/>
              <a:t>Bootstrap provides two container classes:</a:t>
            </a:r>
          </a:p>
          <a:p>
            <a:pPr lvl="1"/>
            <a:r>
              <a:rPr lang="en-US" sz="2000" dirty="0"/>
              <a:t>.container - used to provide the responsive fixed width container</a:t>
            </a:r>
          </a:p>
          <a:p>
            <a:pPr lvl="1"/>
            <a:r>
              <a:rPr lang="en-US" sz="2000" dirty="0"/>
              <a:t>.container-fluid - used to provides a full-width container that spans the entire width of the viewport.</a:t>
            </a:r>
          </a:p>
          <a:p>
            <a:endParaRPr lang="en-US" sz="2200" dirty="0"/>
          </a:p>
        </p:txBody>
      </p:sp>
      <p:sp>
        <p:nvSpPr>
          <p:cNvPr id="4" name="Slide Number Placeholder 3"/>
          <p:cNvSpPr>
            <a:spLocks noGrp="1"/>
          </p:cNvSpPr>
          <p:nvPr>
            <p:ph type="sldNum" sz="quarter" idx="12"/>
          </p:nvPr>
        </p:nvSpPr>
        <p:spPr/>
        <p:txBody>
          <a:bodyPr/>
          <a:lstStyle/>
          <a:p>
            <a:fld id="{C187871C-8C6B-493D-ACCD-9C89C65E6B3F}" type="slidenum">
              <a:rPr lang="en-US" smtClean="0"/>
              <a:t>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9214" y="4800600"/>
            <a:ext cx="5745572"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7831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rows</a:t>
            </a:r>
          </a:p>
        </p:txBody>
      </p:sp>
      <p:sp>
        <p:nvSpPr>
          <p:cNvPr id="3" name="Content Placeholder 2"/>
          <p:cNvSpPr>
            <a:spLocks noGrp="1"/>
          </p:cNvSpPr>
          <p:nvPr>
            <p:ph idx="1"/>
          </p:nvPr>
        </p:nvSpPr>
        <p:spPr/>
        <p:txBody>
          <a:bodyPr/>
          <a:lstStyle/>
          <a:p>
            <a:r>
              <a:rPr lang="en-US" sz="2400" dirty="0"/>
              <a:t>Bootstrap rows are horizontal slices of the screen. </a:t>
            </a:r>
          </a:p>
          <a:p>
            <a:r>
              <a:rPr lang="en-US" sz="2400" dirty="0"/>
              <a:t>They are only used for containing columns or a wrapper for columns. </a:t>
            </a:r>
          </a:p>
          <a:p>
            <a:r>
              <a:rPr lang="en-US" sz="2400" dirty="0"/>
              <a:t>They have to be placed in containers to avoid the horizontal scroll on the page. </a:t>
            </a:r>
          </a:p>
          <a:p>
            <a:r>
              <a:rPr lang="en-US" sz="2400" dirty="0"/>
              <a:t>The bootstrap columns should be children for the row, to align properly. .row class is used to create the rows inside the container.</a:t>
            </a:r>
          </a:p>
        </p:txBody>
      </p:sp>
      <p:sp>
        <p:nvSpPr>
          <p:cNvPr id="4" name="Slide Number Placeholder 3"/>
          <p:cNvSpPr>
            <a:spLocks noGrp="1"/>
          </p:cNvSpPr>
          <p:nvPr>
            <p:ph type="sldNum" sz="quarter" idx="12"/>
          </p:nvPr>
        </p:nvSpPr>
        <p:spPr/>
        <p:txBody>
          <a:bodyPr/>
          <a:lstStyle/>
          <a:p>
            <a:fld id="{C187871C-8C6B-493D-ACCD-9C89C65E6B3F}" type="slidenum">
              <a:rPr lang="en-US" smtClean="0"/>
              <a:t>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774" y="5029200"/>
            <a:ext cx="2895600" cy="1408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2124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columns</a:t>
            </a:r>
          </a:p>
        </p:txBody>
      </p:sp>
      <p:sp>
        <p:nvSpPr>
          <p:cNvPr id="3" name="Content Placeholder 2"/>
          <p:cNvSpPr>
            <a:spLocks noGrp="1"/>
          </p:cNvSpPr>
          <p:nvPr>
            <p:ph idx="1"/>
          </p:nvPr>
        </p:nvSpPr>
        <p:spPr>
          <a:xfrm>
            <a:off x="457200" y="1719263"/>
            <a:ext cx="8534400" cy="4411662"/>
          </a:xfrm>
        </p:spPr>
        <p:txBody>
          <a:bodyPr/>
          <a:lstStyle/>
          <a:p>
            <a:r>
              <a:rPr lang="en-US" sz="2400" dirty="0"/>
              <a:t>.col class sets the width for the column dynamically that means we can set the width of each column in a row. </a:t>
            </a:r>
          </a:p>
          <a:p>
            <a:r>
              <a:rPr lang="en-US" sz="2400" dirty="0"/>
              <a:t>Grid system supports a maximum of 12 columns in a row and anything after that will be shifted to a next row.</a:t>
            </a:r>
          </a:p>
          <a:p>
            <a:r>
              <a:rPr lang="en-US" sz="2400" dirty="0"/>
              <a:t>You can set the size for the column (ranging from 1 to 12). </a:t>
            </a:r>
          </a:p>
          <a:p>
            <a:r>
              <a:rPr lang="en-US" sz="2400" i="1" dirty="0"/>
              <a:t>For example:</a:t>
            </a:r>
            <a:r>
              <a:rPr lang="en-US" sz="2400" dirty="0"/>
              <a:t> The .col-4 class creates 3 equal columns (because 12/4= 3 columns). </a:t>
            </a:r>
          </a:p>
          <a:p>
            <a:r>
              <a:rPr lang="en-US" sz="2400" dirty="0"/>
              <a:t>The col-6 class creates 2 equal columns. </a:t>
            </a:r>
          </a:p>
          <a:p>
            <a:r>
              <a:rPr lang="en-US" sz="2400" dirty="0"/>
              <a:t>We can also set different sizes for them</a:t>
            </a:r>
          </a:p>
          <a:p>
            <a:endParaRPr lang="en-US" sz="2400" dirty="0"/>
          </a:p>
        </p:txBody>
      </p:sp>
      <p:sp>
        <p:nvSpPr>
          <p:cNvPr id="4" name="Slide Number Placeholder 3"/>
          <p:cNvSpPr>
            <a:spLocks noGrp="1"/>
          </p:cNvSpPr>
          <p:nvPr>
            <p:ph type="sldNum" sz="quarter" idx="12"/>
          </p:nvPr>
        </p:nvSpPr>
        <p:spPr/>
        <p:txBody>
          <a:bodyPr/>
          <a:lstStyle/>
          <a:p>
            <a:fld id="{C187871C-8C6B-493D-ACCD-9C89C65E6B3F}" type="slidenum">
              <a:rPr lang="en-US" smtClean="0"/>
              <a:t>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4343399"/>
            <a:ext cx="1981200" cy="1886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462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columns</a:t>
            </a:r>
          </a:p>
        </p:txBody>
      </p:sp>
      <p:sp>
        <p:nvSpPr>
          <p:cNvPr id="3" name="Content Placeholder 2"/>
          <p:cNvSpPr>
            <a:spLocks noGrp="1"/>
          </p:cNvSpPr>
          <p:nvPr>
            <p:ph idx="1"/>
          </p:nvPr>
        </p:nvSpPr>
        <p:spPr/>
        <p:txBody>
          <a:bodyPr/>
          <a:lstStyle/>
          <a:p>
            <a:r>
              <a:rPr lang="en-US" sz="2200" dirty="0"/>
              <a:t>You can set the </a:t>
            </a:r>
            <a:r>
              <a:rPr lang="en-US" sz="2200" i="1" dirty="0"/>
              <a:t>Breakpoints</a:t>
            </a:r>
            <a:r>
              <a:rPr lang="en-US" sz="2200" dirty="0"/>
              <a:t> for columns and used to specify the screen resolution. .col-[breakpoint] class is used to </a:t>
            </a:r>
            <a:r>
              <a:rPr lang="en-US" sz="2200" dirty="0" err="1"/>
              <a:t>deine</a:t>
            </a:r>
            <a:r>
              <a:rPr lang="en-US" sz="2200" dirty="0"/>
              <a:t> the </a:t>
            </a:r>
            <a:r>
              <a:rPr lang="en-US" sz="2200" dirty="0" err="1"/>
              <a:t>behaviour</a:t>
            </a:r>
            <a:r>
              <a:rPr lang="en-US" sz="2200" dirty="0"/>
              <a:t> for the columns in the displayed devices. </a:t>
            </a:r>
          </a:p>
          <a:p>
            <a:r>
              <a:rPr lang="en-US" sz="2200" dirty="0"/>
              <a:t>There are 4 different breakpoint class listed below:</a:t>
            </a:r>
          </a:p>
          <a:p>
            <a:pPr lvl="1"/>
            <a:r>
              <a:rPr lang="en-US" sz="2000" dirty="0"/>
              <a:t>.col-</a:t>
            </a:r>
            <a:r>
              <a:rPr lang="en-US" sz="2000" dirty="0" err="1"/>
              <a:t>sm</a:t>
            </a:r>
            <a:r>
              <a:rPr lang="en-US" sz="2000" dirty="0"/>
              <a:t> - used for small devices where the screen width is equal to or greater than 576px</a:t>
            </a:r>
          </a:p>
          <a:p>
            <a:pPr lvl="1"/>
            <a:r>
              <a:rPr lang="en-US" sz="2000" dirty="0"/>
              <a:t>.col-md - used for medium devices where the screen width equal to or greater than 768px</a:t>
            </a:r>
          </a:p>
          <a:p>
            <a:pPr lvl="1"/>
            <a:r>
              <a:rPr lang="en-US" sz="2000" dirty="0"/>
              <a:t>.col-</a:t>
            </a:r>
            <a:r>
              <a:rPr lang="en-US" sz="2000" dirty="0" err="1"/>
              <a:t>lg</a:t>
            </a:r>
            <a:r>
              <a:rPr lang="en-US" sz="2000" dirty="0"/>
              <a:t>- used for large devices where the screen width equal to or greater than 992px</a:t>
            </a:r>
          </a:p>
          <a:p>
            <a:pPr lvl="1"/>
            <a:r>
              <a:rPr lang="en-US" sz="2000" dirty="0"/>
              <a:t>.col-xl - used for extra-large devices where the screen width equal to or greater than 1200px</a:t>
            </a:r>
          </a:p>
          <a:p>
            <a:endParaRPr lang="en-US" sz="2200" dirty="0"/>
          </a:p>
        </p:txBody>
      </p:sp>
      <p:sp>
        <p:nvSpPr>
          <p:cNvPr id="4" name="Slide Number Placeholder 3"/>
          <p:cNvSpPr>
            <a:spLocks noGrp="1"/>
          </p:cNvSpPr>
          <p:nvPr>
            <p:ph type="sldNum" sz="quarter" idx="12"/>
          </p:nvPr>
        </p:nvSpPr>
        <p:spPr/>
        <p:txBody>
          <a:bodyPr/>
          <a:lstStyle/>
          <a:p>
            <a:fld id="{C187871C-8C6B-493D-ACCD-9C89C65E6B3F}" type="slidenum">
              <a:rPr lang="en-US" smtClean="0"/>
              <a:t>8</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895" y="54078"/>
            <a:ext cx="2021920" cy="1351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324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 Example</a:t>
            </a:r>
          </a:p>
        </p:txBody>
      </p:sp>
      <p:sp>
        <p:nvSpPr>
          <p:cNvPr id="4" name="Slide Number Placeholder 3"/>
          <p:cNvSpPr>
            <a:spLocks noGrp="1"/>
          </p:cNvSpPr>
          <p:nvPr>
            <p:ph type="sldNum" sz="quarter" idx="12"/>
          </p:nvPr>
        </p:nvSpPr>
        <p:spPr/>
        <p:txBody>
          <a:bodyPr/>
          <a:lstStyle/>
          <a:p>
            <a:fld id="{C187871C-8C6B-493D-ACCD-9C89C65E6B3F}" type="slidenum">
              <a:rPr lang="en-US" smtClean="0"/>
              <a:t>9</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57350"/>
            <a:ext cx="7105650" cy="1771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3657600"/>
            <a:ext cx="3833813"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0044" y="3619500"/>
            <a:ext cx="3881758"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6335319"/>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48</TotalTime>
  <Words>1630</Words>
  <Application>Microsoft Office PowerPoint</Application>
  <PresentationFormat>On-screen Show (4:3)</PresentationFormat>
  <Paragraphs>131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Learner Template</vt:lpstr>
      <vt:lpstr>Bootstrap</vt:lpstr>
      <vt:lpstr>Bootstrap</vt:lpstr>
      <vt:lpstr>How to Download Bootstrap?</vt:lpstr>
      <vt:lpstr>Bootstrap grid systems</vt:lpstr>
      <vt:lpstr>Bootstrap containers</vt:lpstr>
      <vt:lpstr>Bootstrap rows</vt:lpstr>
      <vt:lpstr>Bootstrap columns</vt:lpstr>
      <vt:lpstr>Bootstrap columns</vt:lpstr>
      <vt:lpstr>Bootstrap - Example</vt:lpstr>
      <vt:lpstr>Bootstrap Tables</vt:lpstr>
      <vt:lpstr>Bootstrap Tables</vt:lpstr>
      <vt:lpstr>Bootstrap Tables</vt:lpstr>
      <vt:lpstr>Bootstrap Alerts</vt:lpstr>
      <vt:lpstr>Bootstrap Alerts</vt:lpstr>
      <vt:lpstr>Bootstrap forms</vt:lpstr>
      <vt:lpstr>Bootstrap forms</vt:lpstr>
      <vt:lpstr>Bootstrap buttons</vt:lpstr>
      <vt:lpstr>Bootstrap buttons</vt:lpstr>
      <vt:lpstr>Bootstrap Navbar</vt:lpstr>
      <vt:lpstr>Bootstrap Navbar</vt:lpstr>
      <vt:lpstr>Bootstrap Colors</vt:lpstr>
      <vt:lpstr>Bootstrap Colors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Windows User</dc:creator>
  <cp:lastModifiedBy>Jasdhir Singh</cp:lastModifiedBy>
  <cp:revision>50</cp:revision>
  <dcterms:created xsi:type="dcterms:W3CDTF">2021-04-30T18:37:40Z</dcterms:created>
  <dcterms:modified xsi:type="dcterms:W3CDTF">2022-04-04T17:13:20Z</dcterms:modified>
</cp:coreProperties>
</file>