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4" r:id="rId9"/>
    <p:sldId id="266" r:id="rId10"/>
    <p:sldId id="268" r:id="rId11"/>
    <p:sldId id="269" r:id="rId12"/>
    <p:sldId id="270" r:id="rId13"/>
    <p:sldId id="271" r:id="rId14"/>
    <p:sldId id="272" r:id="rId15"/>
    <p:sldId id="273" r:id="rId16"/>
    <p:sldId id="274" r:id="rId17"/>
    <p:sldId id="275" r:id="rId18"/>
    <p:sldId id="276" r:id="rId19"/>
    <p:sldId id="277" r:id="rId20"/>
    <p:sldId id="279" r:id="rId21"/>
    <p:sldId id="280" r:id="rId22"/>
    <p:sldId id="281" r:id="rId23"/>
    <p:sldId id="283" r:id="rId24"/>
    <p:sldId id="284" r:id="rId25"/>
    <p:sldId id="285" r:id="rId26"/>
    <p:sldId id="286" r:id="rId27"/>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38D37-8AA7-4027-A5F7-8E9775A19E51}"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64E3-44AE-4962-B593-2076ED2075D2}" type="slidenum">
              <a:rPr lang="en-US" smtClean="0"/>
              <a:t>‹#›</a:t>
            </a:fld>
            <a:endParaRPr lang="en-US"/>
          </a:p>
        </p:txBody>
      </p:sp>
    </p:spTree>
    <p:extLst>
      <p:ext uri="{BB962C8B-B14F-4D97-AF65-F5344CB8AC3E}">
        <p14:creationId xmlns:p14="http://schemas.microsoft.com/office/powerpoint/2010/main" val="122713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602837E-DC28-4EB7-93C4-ACAA52BE298B}" type="datetime1">
              <a:rPr lang="en-US" smtClean="0"/>
              <a:t>6/5/2023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D34C6703-EFA8-4630-B2E5-4FD5E7E39EBF}"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4840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8B5E22B-5F95-4F95-B872-48717219261A}" type="datetime1">
              <a:rPr lang="en-US" smtClean="0"/>
              <a:t>6/5/2023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3025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3851F8B-4C5C-48FF-BF80-15F2A132C7D8}" type="datetime1">
              <a:rPr lang="en-US" smtClean="0"/>
              <a:t>6/5/2023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8948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205E12A-2CEB-4F8E-8C60-988933CABEE0}" type="datetime1">
              <a:rPr lang="en-US" smtClean="0"/>
              <a:t>6/5/2023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6638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327CFAB-C54D-4B59-BB35-A06CCFCBFB92}" type="datetime1">
              <a:rPr lang="en-US" smtClean="0"/>
              <a:t>6/5/2023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44890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09B0426-D168-4EC5-90EA-42EC3DD8121A}" type="datetime1">
              <a:rPr lang="en-US" smtClean="0"/>
              <a:t>6/5/2023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0638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D5CCCA4-F029-43D0-8F06-816F978170CD}" type="datetime1">
              <a:rPr lang="en-US" smtClean="0"/>
              <a:t>6/5/2023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6607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955D8CB6-2A20-44B2-8147-68A08BC42A6D}" type="datetime1">
              <a:rPr lang="en-US" smtClean="0"/>
              <a:t>6/5/2023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7020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37E4801-6559-461C-81B6-2E1CB00C2007}" type="datetime1">
              <a:rPr lang="en-US" smtClean="0"/>
              <a:t>6/5/2023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7669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36B682D-7D1C-49DC-BAD5-45C848B02650}" type="datetime1">
              <a:rPr lang="en-US" smtClean="0"/>
              <a:t>6/5/2023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7263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86C7388-E9FB-4609-8F69-C7B026355762}" type="datetime1">
              <a:rPr lang="en-US" smtClean="0"/>
              <a:t>6/5/2023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0093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B7FF19D-A81C-4E3F-AE5C-2B8DB60A49C8}" type="datetime1">
              <a:rPr lang="en-US" smtClean="0"/>
              <a:t>6/5/2023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2613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C719596-7EA4-4FB7-A55E-7E64CD07C295}" type="datetime1">
              <a:rPr lang="en-US" smtClean="0"/>
              <a:t>6/5/2023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34C6703-EFA8-4630-B2E5-4FD5E7E39EBF}"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582957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8D86-981D-E5B2-91E9-9F4B8F7266BC}"/>
              </a:ext>
            </a:extLst>
          </p:cNvPr>
          <p:cNvSpPr>
            <a:spLocks noGrp="1"/>
          </p:cNvSpPr>
          <p:nvPr>
            <p:ph type="ctrTitle"/>
          </p:nvPr>
        </p:nvSpPr>
        <p:spPr/>
        <p:txBody>
          <a:bodyPr>
            <a:normAutofit/>
          </a:bodyPr>
          <a:lstStyle/>
          <a:p>
            <a:pPr algn="l"/>
            <a:r>
              <a:rPr lang="en-US" b="1" i="0" cap="all" dirty="0">
                <a:solidFill>
                  <a:srgbClr val="000000"/>
                </a:solidFill>
                <a:effectLst/>
                <a:latin typeface="Inter"/>
              </a:rPr>
              <a:t>SEARCH ENGINE OPTIMIZATION</a:t>
            </a:r>
            <a:endParaRPr lang="en-US" dirty="0"/>
          </a:p>
        </p:txBody>
      </p:sp>
      <p:sp>
        <p:nvSpPr>
          <p:cNvPr id="3" name="Subtitle 2">
            <a:extLst>
              <a:ext uri="{FF2B5EF4-FFF2-40B4-BE49-F238E27FC236}">
                <a16:creationId xmlns:a16="http://schemas.microsoft.com/office/drawing/2014/main" id="{32F31D3E-C2E8-F0D0-0C34-25DF5680682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FED05E3-74FF-0261-1703-BB5BE9EDE460}"/>
              </a:ext>
            </a:extLst>
          </p:cNvPr>
          <p:cNvSpPr>
            <a:spLocks noGrp="1"/>
          </p:cNvSpPr>
          <p:nvPr>
            <p:ph type="sldNum" sz="quarter" idx="4"/>
          </p:nvPr>
        </p:nvSpPr>
        <p:spPr/>
        <p:txBody>
          <a:bodyPr/>
          <a:lstStyle/>
          <a:p>
            <a:fld id="{D34C6703-EFA8-4630-B2E5-4FD5E7E39EBF}" type="slidenum">
              <a:rPr lang="en-US" smtClean="0"/>
              <a:t>1</a:t>
            </a:fld>
            <a:endParaRPr lang="en-US"/>
          </a:p>
        </p:txBody>
      </p:sp>
    </p:spTree>
    <p:extLst>
      <p:ext uri="{BB962C8B-B14F-4D97-AF65-F5344CB8AC3E}">
        <p14:creationId xmlns:p14="http://schemas.microsoft.com/office/powerpoint/2010/main" val="261775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221C-E815-81E7-E9BA-6BD7FCBC401A}"/>
              </a:ext>
            </a:extLst>
          </p:cNvPr>
          <p:cNvSpPr>
            <a:spLocks noGrp="1"/>
          </p:cNvSpPr>
          <p:nvPr>
            <p:ph type="title"/>
          </p:nvPr>
        </p:nvSpPr>
        <p:spPr/>
        <p:txBody>
          <a:bodyPr/>
          <a:lstStyle/>
          <a:p>
            <a:r>
              <a:rPr lang="en-US" dirty="0"/>
              <a:t>Special Meta Tags for Search Engines</a:t>
            </a:r>
          </a:p>
        </p:txBody>
      </p:sp>
      <p:sp>
        <p:nvSpPr>
          <p:cNvPr id="3" name="Content Placeholder 2">
            <a:extLst>
              <a:ext uri="{FF2B5EF4-FFF2-40B4-BE49-F238E27FC236}">
                <a16:creationId xmlns:a16="http://schemas.microsoft.com/office/drawing/2014/main" id="{003DD843-4A14-B822-10FF-728C06C90CD9}"/>
              </a:ext>
            </a:extLst>
          </p:cNvPr>
          <p:cNvSpPr>
            <a:spLocks noGrp="1"/>
          </p:cNvSpPr>
          <p:nvPr>
            <p:ph idx="1"/>
          </p:nvPr>
        </p:nvSpPr>
        <p:spPr/>
        <p:txBody>
          <a:bodyPr/>
          <a:lstStyle/>
          <a:p>
            <a:r>
              <a:rPr lang="en-US" dirty="0"/>
              <a:t>Meta robot tags are directives that search engines will always respect. Adding these robots tags can make the indexation of your website easier.</a:t>
            </a:r>
          </a:p>
          <a:p>
            <a:r>
              <a:rPr lang="en-US" dirty="0"/>
              <a:t>There is a difference between directives and suggestions. Meta robots tags or robots.txt files are directives and will always be obeyed. Canonical tags are recommendations that Google can decide to obey or not.</a:t>
            </a:r>
          </a:p>
        </p:txBody>
      </p:sp>
      <p:sp>
        <p:nvSpPr>
          <p:cNvPr id="4" name="Slide Number Placeholder 3">
            <a:extLst>
              <a:ext uri="{FF2B5EF4-FFF2-40B4-BE49-F238E27FC236}">
                <a16:creationId xmlns:a16="http://schemas.microsoft.com/office/drawing/2014/main" id="{4C23F40F-483D-12CD-F6BF-479725FFC64B}"/>
              </a:ext>
            </a:extLst>
          </p:cNvPr>
          <p:cNvSpPr>
            <a:spLocks noGrp="1"/>
          </p:cNvSpPr>
          <p:nvPr>
            <p:ph type="sldNum" sz="quarter" idx="12"/>
          </p:nvPr>
        </p:nvSpPr>
        <p:spPr/>
        <p:txBody>
          <a:bodyPr/>
          <a:lstStyle/>
          <a:p>
            <a:fld id="{D34C6703-EFA8-4630-B2E5-4FD5E7E39EBF}" type="slidenum">
              <a:rPr lang="en-US" smtClean="0"/>
              <a:t>10</a:t>
            </a:fld>
            <a:endParaRPr lang="en-US"/>
          </a:p>
        </p:txBody>
      </p:sp>
      <p:pic>
        <p:nvPicPr>
          <p:cNvPr id="6" name="Picture 5">
            <a:extLst>
              <a:ext uri="{FF2B5EF4-FFF2-40B4-BE49-F238E27FC236}">
                <a16:creationId xmlns:a16="http://schemas.microsoft.com/office/drawing/2014/main" id="{5B17B0DB-DB32-CE25-1BB8-6F0F13460FF8}"/>
              </a:ext>
            </a:extLst>
          </p:cNvPr>
          <p:cNvPicPr>
            <a:picLocks noChangeAspect="1"/>
          </p:cNvPicPr>
          <p:nvPr/>
        </p:nvPicPr>
        <p:blipFill>
          <a:blip r:embed="rId2"/>
          <a:stretch>
            <a:fillRect/>
          </a:stretch>
        </p:blipFill>
        <p:spPr>
          <a:xfrm>
            <a:off x="1204497" y="5276021"/>
            <a:ext cx="9596286" cy="854903"/>
          </a:xfrm>
          <a:prstGeom prst="rect">
            <a:avLst/>
          </a:prstGeom>
        </p:spPr>
      </p:pic>
    </p:spTree>
    <p:extLst>
      <p:ext uri="{BB962C8B-B14F-4D97-AF65-F5344CB8AC3E}">
        <p14:creationId xmlns:p14="http://schemas.microsoft.com/office/powerpoint/2010/main" val="311187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6388-5775-27F8-6645-A36490D871B0}"/>
              </a:ext>
            </a:extLst>
          </p:cNvPr>
          <p:cNvSpPr>
            <a:spLocks noGrp="1"/>
          </p:cNvSpPr>
          <p:nvPr>
            <p:ph type="title"/>
          </p:nvPr>
        </p:nvSpPr>
        <p:spPr/>
        <p:txBody>
          <a:bodyPr/>
          <a:lstStyle/>
          <a:p>
            <a:r>
              <a:rPr lang="en-US" dirty="0"/>
              <a:t>Special Meta Tags for Search Engines</a:t>
            </a:r>
          </a:p>
        </p:txBody>
      </p:sp>
      <p:sp>
        <p:nvSpPr>
          <p:cNvPr id="3" name="Content Placeholder 2">
            <a:extLst>
              <a:ext uri="{FF2B5EF4-FFF2-40B4-BE49-F238E27FC236}">
                <a16:creationId xmlns:a16="http://schemas.microsoft.com/office/drawing/2014/main" id="{81E5C127-60C4-2BF6-B7EF-1C26E03431FA}"/>
              </a:ext>
            </a:extLst>
          </p:cNvPr>
          <p:cNvSpPr>
            <a:spLocks noGrp="1"/>
          </p:cNvSpPr>
          <p:nvPr>
            <p:ph idx="1"/>
          </p:nvPr>
        </p:nvSpPr>
        <p:spPr/>
        <p:txBody>
          <a:bodyPr/>
          <a:lstStyle/>
          <a:p>
            <a:r>
              <a:rPr lang="en-US" sz="2400" dirty="0" err="1"/>
              <a:t>noindex</a:t>
            </a:r>
            <a:endParaRPr lang="en-US" sz="2400" dirty="0"/>
          </a:p>
          <a:p>
            <a:pPr lvl="1"/>
            <a:r>
              <a:rPr lang="en-US" sz="2000" dirty="0"/>
              <a:t>To not show this page in search results. Omitting </a:t>
            </a:r>
            <a:r>
              <a:rPr lang="en-US" sz="2000" dirty="0" err="1"/>
              <a:t>noindex</a:t>
            </a:r>
            <a:r>
              <a:rPr lang="en-US" sz="2000" dirty="0"/>
              <a:t> will indicate the page can be indexed and shown in search results.</a:t>
            </a:r>
          </a:p>
          <a:p>
            <a:pPr lvl="1"/>
            <a:r>
              <a:rPr lang="en-US" sz="2000" dirty="0"/>
              <a:t>When building a website, you might not want to index certain pages. Common use cases include settings pages, internal search pages, policies, and more.</a:t>
            </a:r>
          </a:p>
          <a:p>
            <a:r>
              <a:rPr lang="en-US" sz="2400" dirty="0" err="1"/>
              <a:t>nofollow</a:t>
            </a:r>
            <a:endParaRPr lang="en-US" sz="2400" dirty="0"/>
          </a:p>
          <a:p>
            <a:pPr lvl="1"/>
            <a:r>
              <a:rPr lang="en-US" sz="2000" dirty="0"/>
              <a:t>To not follow links on this page. Omitting this will allow robots to crawl and follow links on this page. Links found on other pages may enable crawling, so if link A appears in </a:t>
            </a:r>
            <a:r>
              <a:rPr lang="en-US" sz="2000" dirty="0" err="1"/>
              <a:t>pagesX</a:t>
            </a:r>
            <a:r>
              <a:rPr lang="en-US" sz="2000" dirty="0"/>
              <a:t> and Y, and X has a </a:t>
            </a:r>
            <a:r>
              <a:rPr lang="en-US" sz="2000" dirty="0" err="1"/>
              <a:t>nofollow</a:t>
            </a:r>
            <a:r>
              <a:rPr lang="en-US" sz="2000" dirty="0"/>
              <a:t> robots tag, but Y doesn't, Google may decide to crawl the link.</a:t>
            </a:r>
          </a:p>
        </p:txBody>
      </p:sp>
      <p:sp>
        <p:nvSpPr>
          <p:cNvPr id="4" name="Slide Number Placeholder 3">
            <a:extLst>
              <a:ext uri="{FF2B5EF4-FFF2-40B4-BE49-F238E27FC236}">
                <a16:creationId xmlns:a16="http://schemas.microsoft.com/office/drawing/2014/main" id="{CA46AA38-D317-CF87-65A4-2E7F0D163BB7}"/>
              </a:ext>
            </a:extLst>
          </p:cNvPr>
          <p:cNvSpPr>
            <a:spLocks noGrp="1"/>
          </p:cNvSpPr>
          <p:nvPr>
            <p:ph type="sldNum" sz="quarter" idx="12"/>
          </p:nvPr>
        </p:nvSpPr>
        <p:spPr/>
        <p:txBody>
          <a:bodyPr/>
          <a:lstStyle/>
          <a:p>
            <a:fld id="{D34C6703-EFA8-4630-B2E5-4FD5E7E39EBF}" type="slidenum">
              <a:rPr lang="en-US" smtClean="0"/>
              <a:t>11</a:t>
            </a:fld>
            <a:endParaRPr lang="en-US"/>
          </a:p>
        </p:txBody>
      </p:sp>
    </p:spTree>
    <p:extLst>
      <p:ext uri="{BB962C8B-B14F-4D97-AF65-F5344CB8AC3E}">
        <p14:creationId xmlns:p14="http://schemas.microsoft.com/office/powerpoint/2010/main" val="79989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2F5987-48A4-8E15-8EA7-5C72FC7159E3}"/>
              </a:ext>
            </a:extLst>
          </p:cNvPr>
          <p:cNvSpPr>
            <a:spLocks noGrp="1"/>
          </p:cNvSpPr>
          <p:nvPr>
            <p:ph type="ctrTitle"/>
          </p:nvPr>
        </p:nvSpPr>
        <p:spPr/>
        <p:txBody>
          <a:bodyPr/>
          <a:lstStyle/>
          <a:p>
            <a:r>
              <a:rPr lang="en-US" dirty="0"/>
              <a:t>Rendering and Ranking</a:t>
            </a:r>
          </a:p>
        </p:txBody>
      </p:sp>
      <p:sp>
        <p:nvSpPr>
          <p:cNvPr id="6" name="Subtitle 5">
            <a:extLst>
              <a:ext uri="{FF2B5EF4-FFF2-40B4-BE49-F238E27FC236}">
                <a16:creationId xmlns:a16="http://schemas.microsoft.com/office/drawing/2014/main" id="{FDD3A764-D076-017B-ECFD-E38171CDF3CF}"/>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EC13093C-68BE-01DB-54F0-8E1010F09CC3}"/>
              </a:ext>
            </a:extLst>
          </p:cNvPr>
          <p:cNvSpPr>
            <a:spLocks noGrp="1"/>
          </p:cNvSpPr>
          <p:nvPr>
            <p:ph type="sldNum" sz="quarter" idx="4"/>
          </p:nvPr>
        </p:nvSpPr>
        <p:spPr/>
        <p:txBody>
          <a:bodyPr/>
          <a:lstStyle/>
          <a:p>
            <a:fld id="{D34C6703-EFA8-4630-B2E5-4FD5E7E39EBF}" type="slidenum">
              <a:rPr lang="en-US" smtClean="0"/>
              <a:t>12</a:t>
            </a:fld>
            <a:endParaRPr lang="en-US"/>
          </a:p>
        </p:txBody>
      </p:sp>
    </p:spTree>
    <p:extLst>
      <p:ext uri="{BB962C8B-B14F-4D97-AF65-F5344CB8AC3E}">
        <p14:creationId xmlns:p14="http://schemas.microsoft.com/office/powerpoint/2010/main" val="59128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F817-B157-3F67-B53D-0CF56E5019B8}"/>
              </a:ext>
            </a:extLst>
          </p:cNvPr>
          <p:cNvSpPr>
            <a:spLocks noGrp="1"/>
          </p:cNvSpPr>
          <p:nvPr>
            <p:ph type="title"/>
          </p:nvPr>
        </p:nvSpPr>
        <p:spPr/>
        <p:txBody>
          <a:bodyPr/>
          <a:lstStyle/>
          <a:p>
            <a:r>
              <a:rPr lang="en-US" dirty="0"/>
              <a:t>Rendering and Ranking</a:t>
            </a:r>
          </a:p>
        </p:txBody>
      </p:sp>
      <p:sp>
        <p:nvSpPr>
          <p:cNvPr id="3" name="Content Placeholder 2">
            <a:extLst>
              <a:ext uri="{FF2B5EF4-FFF2-40B4-BE49-F238E27FC236}">
                <a16:creationId xmlns:a16="http://schemas.microsoft.com/office/drawing/2014/main" id="{4AA40800-6ADF-3B49-C90B-62AE9D956964}"/>
              </a:ext>
            </a:extLst>
          </p:cNvPr>
          <p:cNvSpPr>
            <a:spLocks noGrp="1"/>
          </p:cNvSpPr>
          <p:nvPr>
            <p:ph idx="1"/>
          </p:nvPr>
        </p:nvSpPr>
        <p:spPr/>
        <p:txBody>
          <a:bodyPr/>
          <a:lstStyle/>
          <a:p>
            <a:r>
              <a:rPr lang="en-US" dirty="0"/>
              <a:t>JavaScript is an important part of the web development ecosystem. In the past, most programming languages were sending all content directly from the server.</a:t>
            </a:r>
          </a:p>
          <a:p>
            <a:r>
              <a:rPr lang="en-US" dirty="0"/>
              <a:t>With technology like JavaScript, fetching information from the browser became more popular than ever. This, in turn, affected search engines and their ability to understand pages, as most bots were only parsing the initial HTML from the server and loading it to the browser.</a:t>
            </a:r>
          </a:p>
        </p:txBody>
      </p:sp>
      <p:sp>
        <p:nvSpPr>
          <p:cNvPr id="4" name="Slide Number Placeholder 3">
            <a:extLst>
              <a:ext uri="{FF2B5EF4-FFF2-40B4-BE49-F238E27FC236}">
                <a16:creationId xmlns:a16="http://schemas.microsoft.com/office/drawing/2014/main" id="{0C1594E1-EE1E-4F3B-5849-D88F3A0A3989}"/>
              </a:ext>
            </a:extLst>
          </p:cNvPr>
          <p:cNvSpPr>
            <a:spLocks noGrp="1"/>
          </p:cNvSpPr>
          <p:nvPr>
            <p:ph type="sldNum" sz="quarter" idx="12"/>
          </p:nvPr>
        </p:nvSpPr>
        <p:spPr/>
        <p:txBody>
          <a:bodyPr/>
          <a:lstStyle/>
          <a:p>
            <a:fld id="{D34C6703-EFA8-4630-B2E5-4FD5E7E39EBF}" type="slidenum">
              <a:rPr lang="en-US" smtClean="0"/>
              <a:t>13</a:t>
            </a:fld>
            <a:endParaRPr lang="en-US"/>
          </a:p>
        </p:txBody>
      </p:sp>
    </p:spTree>
    <p:extLst>
      <p:ext uri="{BB962C8B-B14F-4D97-AF65-F5344CB8AC3E}">
        <p14:creationId xmlns:p14="http://schemas.microsoft.com/office/powerpoint/2010/main" val="57596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B542EE-D773-BC21-4692-9F73EBF7EC20}"/>
              </a:ext>
            </a:extLst>
          </p:cNvPr>
          <p:cNvSpPr>
            <a:spLocks noGrp="1"/>
          </p:cNvSpPr>
          <p:nvPr>
            <p:ph type="ctrTitle"/>
          </p:nvPr>
        </p:nvSpPr>
        <p:spPr/>
        <p:txBody>
          <a:bodyPr/>
          <a:lstStyle/>
          <a:p>
            <a:r>
              <a:rPr lang="en-US" dirty="0"/>
              <a:t>Rendering Strategies</a:t>
            </a:r>
          </a:p>
        </p:txBody>
      </p:sp>
      <p:sp>
        <p:nvSpPr>
          <p:cNvPr id="6" name="Subtitle 5">
            <a:extLst>
              <a:ext uri="{FF2B5EF4-FFF2-40B4-BE49-F238E27FC236}">
                <a16:creationId xmlns:a16="http://schemas.microsoft.com/office/drawing/2014/main" id="{675F2169-B184-AD19-B1E2-EB2D404EF26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32E8E9A9-B32E-D7C7-8E8F-89CD974DF4B3}"/>
              </a:ext>
            </a:extLst>
          </p:cNvPr>
          <p:cNvSpPr>
            <a:spLocks noGrp="1"/>
          </p:cNvSpPr>
          <p:nvPr>
            <p:ph type="sldNum" sz="quarter" idx="4"/>
          </p:nvPr>
        </p:nvSpPr>
        <p:spPr/>
        <p:txBody>
          <a:bodyPr/>
          <a:lstStyle/>
          <a:p>
            <a:fld id="{D34C6703-EFA8-4630-B2E5-4FD5E7E39EBF}" type="slidenum">
              <a:rPr lang="en-US" smtClean="0"/>
              <a:t>14</a:t>
            </a:fld>
            <a:endParaRPr lang="en-US"/>
          </a:p>
        </p:txBody>
      </p:sp>
    </p:spTree>
    <p:extLst>
      <p:ext uri="{BB962C8B-B14F-4D97-AF65-F5344CB8AC3E}">
        <p14:creationId xmlns:p14="http://schemas.microsoft.com/office/powerpoint/2010/main" val="68182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B54B-7EA5-8FB2-52CC-895D273C455D}"/>
              </a:ext>
            </a:extLst>
          </p:cNvPr>
          <p:cNvSpPr>
            <a:spLocks noGrp="1"/>
          </p:cNvSpPr>
          <p:nvPr>
            <p:ph type="title"/>
          </p:nvPr>
        </p:nvSpPr>
        <p:spPr/>
        <p:txBody>
          <a:bodyPr/>
          <a:lstStyle/>
          <a:p>
            <a:r>
              <a:rPr lang="en-US" dirty="0"/>
              <a:t>Static Site Generation (SSG)</a:t>
            </a:r>
          </a:p>
        </p:txBody>
      </p:sp>
      <p:sp>
        <p:nvSpPr>
          <p:cNvPr id="3" name="Content Placeholder 2">
            <a:extLst>
              <a:ext uri="{FF2B5EF4-FFF2-40B4-BE49-F238E27FC236}">
                <a16:creationId xmlns:a16="http://schemas.microsoft.com/office/drawing/2014/main" id="{7485E7B8-B80D-EDA8-D314-EB57D7EA2FDE}"/>
              </a:ext>
            </a:extLst>
          </p:cNvPr>
          <p:cNvSpPr>
            <a:spLocks noGrp="1"/>
          </p:cNvSpPr>
          <p:nvPr>
            <p:ph idx="1"/>
          </p:nvPr>
        </p:nvSpPr>
        <p:spPr/>
        <p:txBody>
          <a:bodyPr/>
          <a:lstStyle/>
          <a:p>
            <a:r>
              <a:rPr lang="en-US" dirty="0"/>
              <a:t>Static site generation is where your HTML is generated at build time. </a:t>
            </a:r>
          </a:p>
          <a:p>
            <a:r>
              <a:rPr lang="en-US" dirty="0"/>
              <a:t>This HTML is then used for each request. </a:t>
            </a:r>
          </a:p>
          <a:p>
            <a:r>
              <a:rPr lang="en-US" dirty="0"/>
              <a:t>Static site generation is probably the best type of rendering strategy for SEO as not only do you have all the HTML on page load because it's pre-rendered, but it also helps with page performance – now another ranking factor when it comes to SEO.</a:t>
            </a:r>
          </a:p>
        </p:txBody>
      </p:sp>
      <p:sp>
        <p:nvSpPr>
          <p:cNvPr id="4" name="Slide Number Placeholder 3">
            <a:extLst>
              <a:ext uri="{FF2B5EF4-FFF2-40B4-BE49-F238E27FC236}">
                <a16:creationId xmlns:a16="http://schemas.microsoft.com/office/drawing/2014/main" id="{456E8CB3-D4CA-5E01-2F35-435F24D58F77}"/>
              </a:ext>
            </a:extLst>
          </p:cNvPr>
          <p:cNvSpPr>
            <a:spLocks noGrp="1"/>
          </p:cNvSpPr>
          <p:nvPr>
            <p:ph type="sldNum" sz="quarter" idx="12"/>
          </p:nvPr>
        </p:nvSpPr>
        <p:spPr/>
        <p:txBody>
          <a:bodyPr/>
          <a:lstStyle/>
          <a:p>
            <a:fld id="{D34C6703-EFA8-4630-B2E5-4FD5E7E39EBF}" type="slidenum">
              <a:rPr lang="en-US" smtClean="0"/>
              <a:t>15</a:t>
            </a:fld>
            <a:endParaRPr lang="en-US"/>
          </a:p>
        </p:txBody>
      </p:sp>
    </p:spTree>
    <p:extLst>
      <p:ext uri="{BB962C8B-B14F-4D97-AF65-F5344CB8AC3E}">
        <p14:creationId xmlns:p14="http://schemas.microsoft.com/office/powerpoint/2010/main" val="213710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6756-4C8D-EC3D-387D-2B8E3BA90BA7}"/>
              </a:ext>
            </a:extLst>
          </p:cNvPr>
          <p:cNvSpPr>
            <a:spLocks noGrp="1"/>
          </p:cNvSpPr>
          <p:nvPr>
            <p:ph type="title"/>
          </p:nvPr>
        </p:nvSpPr>
        <p:spPr/>
        <p:txBody>
          <a:bodyPr/>
          <a:lstStyle/>
          <a:p>
            <a:r>
              <a:rPr lang="en-US" dirty="0"/>
              <a:t>Server-Side Rendering (SSR)</a:t>
            </a:r>
          </a:p>
        </p:txBody>
      </p:sp>
      <p:sp>
        <p:nvSpPr>
          <p:cNvPr id="3" name="Content Placeholder 2">
            <a:extLst>
              <a:ext uri="{FF2B5EF4-FFF2-40B4-BE49-F238E27FC236}">
                <a16:creationId xmlns:a16="http://schemas.microsoft.com/office/drawing/2014/main" id="{C8AEC67A-684A-6350-44E4-F4007D0BA7FE}"/>
              </a:ext>
            </a:extLst>
          </p:cNvPr>
          <p:cNvSpPr>
            <a:spLocks noGrp="1"/>
          </p:cNvSpPr>
          <p:nvPr>
            <p:ph idx="1"/>
          </p:nvPr>
        </p:nvSpPr>
        <p:spPr/>
        <p:txBody>
          <a:bodyPr/>
          <a:lstStyle/>
          <a:p>
            <a:r>
              <a:rPr lang="en-US" dirty="0"/>
              <a:t>Like SSG, Server-Side Rendering (SSR) is pre-rendered, which also makes it great for SEO. </a:t>
            </a:r>
          </a:p>
          <a:p>
            <a:r>
              <a:rPr lang="en-US" dirty="0"/>
              <a:t>Instead of being generated at build time, as in SSG, SSR's HTML is generated at request time. </a:t>
            </a:r>
          </a:p>
          <a:p>
            <a:r>
              <a:rPr lang="en-US" dirty="0"/>
              <a:t>This is great for when you have pages that are very dynamic.</a:t>
            </a:r>
          </a:p>
        </p:txBody>
      </p:sp>
      <p:sp>
        <p:nvSpPr>
          <p:cNvPr id="4" name="Slide Number Placeholder 3">
            <a:extLst>
              <a:ext uri="{FF2B5EF4-FFF2-40B4-BE49-F238E27FC236}">
                <a16:creationId xmlns:a16="http://schemas.microsoft.com/office/drawing/2014/main" id="{5192B36E-1ADE-2C94-39E5-788218C5B17E}"/>
              </a:ext>
            </a:extLst>
          </p:cNvPr>
          <p:cNvSpPr>
            <a:spLocks noGrp="1"/>
          </p:cNvSpPr>
          <p:nvPr>
            <p:ph type="sldNum" sz="quarter" idx="12"/>
          </p:nvPr>
        </p:nvSpPr>
        <p:spPr/>
        <p:txBody>
          <a:bodyPr/>
          <a:lstStyle/>
          <a:p>
            <a:fld id="{D34C6703-EFA8-4630-B2E5-4FD5E7E39EBF}" type="slidenum">
              <a:rPr lang="en-US" smtClean="0"/>
              <a:t>16</a:t>
            </a:fld>
            <a:endParaRPr lang="en-US"/>
          </a:p>
        </p:txBody>
      </p:sp>
    </p:spTree>
    <p:extLst>
      <p:ext uri="{BB962C8B-B14F-4D97-AF65-F5344CB8AC3E}">
        <p14:creationId xmlns:p14="http://schemas.microsoft.com/office/powerpoint/2010/main" val="428280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6528-4993-A2CE-4764-4E843ACA2C3A}"/>
              </a:ext>
            </a:extLst>
          </p:cNvPr>
          <p:cNvSpPr>
            <a:spLocks noGrp="1"/>
          </p:cNvSpPr>
          <p:nvPr>
            <p:ph type="title"/>
          </p:nvPr>
        </p:nvSpPr>
        <p:spPr/>
        <p:txBody>
          <a:bodyPr/>
          <a:lstStyle/>
          <a:p>
            <a:r>
              <a:rPr lang="en-US" dirty="0"/>
              <a:t>Incremental Static Regeneration (ISR)</a:t>
            </a:r>
          </a:p>
        </p:txBody>
      </p:sp>
      <p:sp>
        <p:nvSpPr>
          <p:cNvPr id="3" name="Content Placeholder 2">
            <a:extLst>
              <a:ext uri="{FF2B5EF4-FFF2-40B4-BE49-F238E27FC236}">
                <a16:creationId xmlns:a16="http://schemas.microsoft.com/office/drawing/2014/main" id="{73D3C824-7B0E-AA4D-4C42-773072676EBB}"/>
              </a:ext>
            </a:extLst>
          </p:cNvPr>
          <p:cNvSpPr>
            <a:spLocks noGrp="1"/>
          </p:cNvSpPr>
          <p:nvPr>
            <p:ph idx="1"/>
          </p:nvPr>
        </p:nvSpPr>
        <p:spPr/>
        <p:txBody>
          <a:bodyPr/>
          <a:lstStyle/>
          <a:p>
            <a:r>
              <a:rPr lang="en-US" dirty="0"/>
              <a:t>If you have a very large amount of pages, generating them all at build time may not be feasible. </a:t>
            </a:r>
          </a:p>
          <a:p>
            <a:r>
              <a:rPr lang="en-US" dirty="0"/>
              <a:t>Incremental Static Regeneration enables developers and content editors to use static generation on a per-page basis, without needing to rebuild the entire site. </a:t>
            </a:r>
          </a:p>
          <a:p>
            <a:r>
              <a:rPr lang="en-US" dirty="0"/>
              <a:t>With ISR, you can retain the benefits of static while scaling to millions of pages.</a:t>
            </a:r>
          </a:p>
        </p:txBody>
      </p:sp>
      <p:sp>
        <p:nvSpPr>
          <p:cNvPr id="4" name="Slide Number Placeholder 3">
            <a:extLst>
              <a:ext uri="{FF2B5EF4-FFF2-40B4-BE49-F238E27FC236}">
                <a16:creationId xmlns:a16="http://schemas.microsoft.com/office/drawing/2014/main" id="{2086B834-A231-8088-719B-667283701028}"/>
              </a:ext>
            </a:extLst>
          </p:cNvPr>
          <p:cNvSpPr>
            <a:spLocks noGrp="1"/>
          </p:cNvSpPr>
          <p:nvPr>
            <p:ph type="sldNum" sz="quarter" idx="12"/>
          </p:nvPr>
        </p:nvSpPr>
        <p:spPr/>
        <p:txBody>
          <a:bodyPr/>
          <a:lstStyle/>
          <a:p>
            <a:fld id="{D34C6703-EFA8-4630-B2E5-4FD5E7E39EBF}" type="slidenum">
              <a:rPr lang="en-US" smtClean="0"/>
              <a:t>17</a:t>
            </a:fld>
            <a:endParaRPr lang="en-US"/>
          </a:p>
        </p:txBody>
      </p:sp>
    </p:spTree>
    <p:extLst>
      <p:ext uri="{BB962C8B-B14F-4D97-AF65-F5344CB8AC3E}">
        <p14:creationId xmlns:p14="http://schemas.microsoft.com/office/powerpoint/2010/main" val="400378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E93F-3596-346B-65D3-3688D5647366}"/>
              </a:ext>
            </a:extLst>
          </p:cNvPr>
          <p:cNvSpPr>
            <a:spLocks noGrp="1"/>
          </p:cNvSpPr>
          <p:nvPr>
            <p:ph type="title"/>
          </p:nvPr>
        </p:nvSpPr>
        <p:spPr/>
        <p:txBody>
          <a:bodyPr/>
          <a:lstStyle/>
          <a:p>
            <a:r>
              <a:rPr lang="en-US" dirty="0"/>
              <a:t>Client Side Rendering (CSR)</a:t>
            </a:r>
          </a:p>
        </p:txBody>
      </p:sp>
      <p:sp>
        <p:nvSpPr>
          <p:cNvPr id="3" name="Content Placeholder 2">
            <a:extLst>
              <a:ext uri="{FF2B5EF4-FFF2-40B4-BE49-F238E27FC236}">
                <a16:creationId xmlns:a16="http://schemas.microsoft.com/office/drawing/2014/main" id="{9287C6D2-A1AF-0EB0-E942-F054281BB5BE}"/>
              </a:ext>
            </a:extLst>
          </p:cNvPr>
          <p:cNvSpPr>
            <a:spLocks noGrp="1"/>
          </p:cNvSpPr>
          <p:nvPr>
            <p:ph idx="1"/>
          </p:nvPr>
        </p:nvSpPr>
        <p:spPr/>
        <p:txBody>
          <a:bodyPr/>
          <a:lstStyle/>
          <a:p>
            <a:r>
              <a:rPr lang="en-US" dirty="0"/>
              <a:t>Client-Side Rendering allows developers to make their websites entirely rendered in the browser with JavaScript. </a:t>
            </a:r>
          </a:p>
          <a:p>
            <a:r>
              <a:rPr lang="en-US" dirty="0"/>
              <a:t>On initial page load a single HTML file is generally served with little to no content until you fetch the JavaScript and the browser compiles everything.</a:t>
            </a:r>
          </a:p>
          <a:p>
            <a:r>
              <a:rPr lang="en-US" dirty="0"/>
              <a:t>As we commented above, in general Client-Side Rendering is not recommended for optimal SEO.</a:t>
            </a:r>
          </a:p>
          <a:p>
            <a:r>
              <a:rPr lang="en-US" dirty="0"/>
              <a:t>CSR is perfect for data heavy dashboards, account pages or any page that you do not require to be in any search engine index.</a:t>
            </a:r>
          </a:p>
        </p:txBody>
      </p:sp>
      <p:sp>
        <p:nvSpPr>
          <p:cNvPr id="4" name="Slide Number Placeholder 3">
            <a:extLst>
              <a:ext uri="{FF2B5EF4-FFF2-40B4-BE49-F238E27FC236}">
                <a16:creationId xmlns:a16="http://schemas.microsoft.com/office/drawing/2014/main" id="{532C4425-0D57-F29A-226B-0A02FB7CD10C}"/>
              </a:ext>
            </a:extLst>
          </p:cNvPr>
          <p:cNvSpPr>
            <a:spLocks noGrp="1"/>
          </p:cNvSpPr>
          <p:nvPr>
            <p:ph type="sldNum" sz="quarter" idx="12"/>
          </p:nvPr>
        </p:nvSpPr>
        <p:spPr/>
        <p:txBody>
          <a:bodyPr/>
          <a:lstStyle/>
          <a:p>
            <a:fld id="{D34C6703-EFA8-4630-B2E5-4FD5E7E39EBF}" type="slidenum">
              <a:rPr lang="en-US" smtClean="0"/>
              <a:t>18</a:t>
            </a:fld>
            <a:endParaRPr lang="en-US"/>
          </a:p>
        </p:txBody>
      </p:sp>
    </p:spTree>
    <p:extLst>
      <p:ext uri="{BB962C8B-B14F-4D97-AF65-F5344CB8AC3E}">
        <p14:creationId xmlns:p14="http://schemas.microsoft.com/office/powerpoint/2010/main" val="28808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C4D-FAC6-94DF-5D91-DD8AD9ADE1BD}"/>
              </a:ext>
            </a:extLst>
          </p:cNvPr>
          <p:cNvSpPr>
            <a:spLocks noGrp="1"/>
          </p:cNvSpPr>
          <p:nvPr>
            <p:ph type="title"/>
          </p:nvPr>
        </p:nvSpPr>
        <p:spPr/>
        <p:txBody>
          <a:bodyPr/>
          <a:lstStyle/>
          <a:p>
            <a:r>
              <a:rPr lang="en-US" dirty="0"/>
              <a:t>URL Structure</a:t>
            </a:r>
          </a:p>
        </p:txBody>
      </p:sp>
      <p:sp>
        <p:nvSpPr>
          <p:cNvPr id="3" name="Content Placeholder 2">
            <a:extLst>
              <a:ext uri="{FF2B5EF4-FFF2-40B4-BE49-F238E27FC236}">
                <a16:creationId xmlns:a16="http://schemas.microsoft.com/office/drawing/2014/main" id="{BC121946-831A-94D5-ED00-97DA028E3C29}"/>
              </a:ext>
            </a:extLst>
          </p:cNvPr>
          <p:cNvSpPr>
            <a:spLocks noGrp="1"/>
          </p:cNvSpPr>
          <p:nvPr>
            <p:ph idx="1"/>
          </p:nvPr>
        </p:nvSpPr>
        <p:spPr/>
        <p:txBody>
          <a:bodyPr/>
          <a:lstStyle/>
          <a:p>
            <a:r>
              <a:rPr lang="en-US" sz="2000" dirty="0"/>
              <a:t>URL Structure is an important part of an SEO strategy. </a:t>
            </a:r>
          </a:p>
          <a:p>
            <a:pPr marL="0" indent="0">
              <a:buNone/>
            </a:pPr>
            <a:r>
              <a:rPr lang="en-US" sz="2000" dirty="0"/>
              <a:t>You might want to follow some principles:</a:t>
            </a:r>
          </a:p>
          <a:p>
            <a:r>
              <a:rPr lang="en-US" sz="2000" b="1" dirty="0"/>
              <a:t>Semantic</a:t>
            </a:r>
            <a:r>
              <a:rPr lang="en-US" sz="2000" dirty="0"/>
              <a:t>: It's best to use URLs that are semantic, meaning that they use words instead of IDs or random numbers. Example: /learn/basics/create-</a:t>
            </a:r>
            <a:r>
              <a:rPr lang="en-US" sz="2000" dirty="0" err="1"/>
              <a:t>nextjs</a:t>
            </a:r>
            <a:r>
              <a:rPr lang="en-US" sz="2000" dirty="0"/>
              <a:t>-app is better than /learn/course-1/lesson-1</a:t>
            </a:r>
          </a:p>
          <a:p>
            <a:r>
              <a:rPr lang="en-US" sz="2000" b="1" dirty="0"/>
              <a:t>Patterns that are logical and consistent</a:t>
            </a:r>
            <a:r>
              <a:rPr lang="en-US" sz="2000" dirty="0"/>
              <a:t>: URLs should follow some sort of pattern that is consistent among pages. For example, you want to have a folder that groups all product pages, instead of having different paths for each product that you have.</a:t>
            </a:r>
          </a:p>
          <a:p>
            <a:r>
              <a:rPr lang="en-US" sz="2000" b="1" dirty="0"/>
              <a:t>Keyword focused</a:t>
            </a:r>
            <a:r>
              <a:rPr lang="en-US" sz="2000" dirty="0"/>
              <a:t>: Google still bases a considerable part of their systems on the keywords a website contains. You might want to use keywords in your URLs to facilitate understanding the purpose of the pages.</a:t>
            </a:r>
          </a:p>
          <a:p>
            <a:r>
              <a:rPr lang="en-US" sz="2000" b="1" dirty="0"/>
              <a:t>Not parameter-based</a:t>
            </a:r>
            <a:r>
              <a:rPr lang="en-US" sz="2000" dirty="0"/>
              <a:t>: Using parameters to build your URLs is generally not a good idea. They are not semantic in most cases, and search engines might confuse them and demote their rankings in results.</a:t>
            </a:r>
          </a:p>
        </p:txBody>
      </p:sp>
      <p:sp>
        <p:nvSpPr>
          <p:cNvPr id="4" name="Slide Number Placeholder 3">
            <a:extLst>
              <a:ext uri="{FF2B5EF4-FFF2-40B4-BE49-F238E27FC236}">
                <a16:creationId xmlns:a16="http://schemas.microsoft.com/office/drawing/2014/main" id="{40EC3A1C-4353-979F-36A4-A09BF21BEC86}"/>
              </a:ext>
            </a:extLst>
          </p:cNvPr>
          <p:cNvSpPr>
            <a:spLocks noGrp="1"/>
          </p:cNvSpPr>
          <p:nvPr>
            <p:ph type="sldNum" sz="quarter" idx="12"/>
          </p:nvPr>
        </p:nvSpPr>
        <p:spPr/>
        <p:txBody>
          <a:bodyPr/>
          <a:lstStyle/>
          <a:p>
            <a:fld id="{D34C6703-EFA8-4630-B2E5-4FD5E7E39EBF}" type="slidenum">
              <a:rPr lang="en-US" smtClean="0"/>
              <a:t>19</a:t>
            </a:fld>
            <a:endParaRPr lang="en-US"/>
          </a:p>
        </p:txBody>
      </p:sp>
    </p:spTree>
    <p:extLst>
      <p:ext uri="{BB962C8B-B14F-4D97-AF65-F5344CB8AC3E}">
        <p14:creationId xmlns:p14="http://schemas.microsoft.com/office/powerpoint/2010/main" val="417730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EE63-11CA-DDCC-FA3F-0859B1F90C90}"/>
              </a:ext>
            </a:extLst>
          </p:cNvPr>
          <p:cNvSpPr>
            <a:spLocks noGrp="1"/>
          </p:cNvSpPr>
          <p:nvPr>
            <p:ph type="title"/>
          </p:nvPr>
        </p:nvSpPr>
        <p:spPr/>
        <p:txBody>
          <a:bodyPr/>
          <a:lstStyle/>
          <a:p>
            <a:r>
              <a:rPr lang="en-US" dirty="0"/>
              <a:t>What is SEO?</a:t>
            </a:r>
          </a:p>
        </p:txBody>
      </p:sp>
      <p:sp>
        <p:nvSpPr>
          <p:cNvPr id="3" name="Content Placeholder 2">
            <a:extLst>
              <a:ext uri="{FF2B5EF4-FFF2-40B4-BE49-F238E27FC236}">
                <a16:creationId xmlns:a16="http://schemas.microsoft.com/office/drawing/2014/main" id="{5E29C29C-FB48-FAC2-A929-C5587B5DA658}"/>
              </a:ext>
            </a:extLst>
          </p:cNvPr>
          <p:cNvSpPr>
            <a:spLocks noGrp="1"/>
          </p:cNvSpPr>
          <p:nvPr>
            <p:ph idx="1"/>
          </p:nvPr>
        </p:nvSpPr>
        <p:spPr/>
        <p:txBody>
          <a:bodyPr/>
          <a:lstStyle/>
          <a:p>
            <a:r>
              <a:rPr lang="en-US" dirty="0"/>
              <a:t>SEO stands for Search Engine Optimization. </a:t>
            </a:r>
          </a:p>
          <a:p>
            <a:r>
              <a:rPr lang="en-US" dirty="0"/>
              <a:t>The goal of SEO is to create a strategy that will increase your rankings position in search engine results. </a:t>
            </a:r>
          </a:p>
          <a:p>
            <a:r>
              <a:rPr lang="en-US" dirty="0"/>
              <a:t>The higher the ranking, the more organic traffic to your site, which ultimately leads to more business for you!</a:t>
            </a:r>
          </a:p>
        </p:txBody>
      </p:sp>
      <p:sp>
        <p:nvSpPr>
          <p:cNvPr id="4" name="Slide Number Placeholder 3">
            <a:extLst>
              <a:ext uri="{FF2B5EF4-FFF2-40B4-BE49-F238E27FC236}">
                <a16:creationId xmlns:a16="http://schemas.microsoft.com/office/drawing/2014/main" id="{828D0A9C-1E2D-9E37-BCE7-CF927956785E}"/>
              </a:ext>
            </a:extLst>
          </p:cNvPr>
          <p:cNvSpPr>
            <a:spLocks noGrp="1"/>
          </p:cNvSpPr>
          <p:nvPr>
            <p:ph type="sldNum" sz="quarter" idx="12"/>
          </p:nvPr>
        </p:nvSpPr>
        <p:spPr/>
        <p:txBody>
          <a:bodyPr/>
          <a:lstStyle/>
          <a:p>
            <a:fld id="{D34C6703-EFA8-4630-B2E5-4FD5E7E39EBF}" type="slidenum">
              <a:rPr lang="en-US" smtClean="0"/>
              <a:t>2</a:t>
            </a:fld>
            <a:endParaRPr lang="en-US"/>
          </a:p>
        </p:txBody>
      </p:sp>
    </p:spTree>
    <p:extLst>
      <p:ext uri="{BB962C8B-B14F-4D97-AF65-F5344CB8AC3E}">
        <p14:creationId xmlns:p14="http://schemas.microsoft.com/office/powerpoint/2010/main" val="160008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DB4DF8-C0D0-B2A4-CB1B-9F0C42954A63}"/>
              </a:ext>
            </a:extLst>
          </p:cNvPr>
          <p:cNvSpPr>
            <a:spLocks noGrp="1"/>
          </p:cNvSpPr>
          <p:nvPr>
            <p:ph type="title"/>
          </p:nvPr>
        </p:nvSpPr>
        <p:spPr/>
        <p:txBody>
          <a:bodyPr/>
          <a:lstStyle/>
          <a:p>
            <a:r>
              <a:rPr lang="en-US" dirty="0"/>
              <a:t>Metadata</a:t>
            </a:r>
          </a:p>
        </p:txBody>
      </p:sp>
      <p:sp>
        <p:nvSpPr>
          <p:cNvPr id="7" name="Content Placeholder 6">
            <a:extLst>
              <a:ext uri="{FF2B5EF4-FFF2-40B4-BE49-F238E27FC236}">
                <a16:creationId xmlns:a16="http://schemas.microsoft.com/office/drawing/2014/main" id="{12A9F2A4-9136-E30E-C212-562774B44A16}"/>
              </a:ext>
            </a:extLst>
          </p:cNvPr>
          <p:cNvSpPr>
            <a:spLocks noGrp="1"/>
          </p:cNvSpPr>
          <p:nvPr>
            <p:ph idx="1"/>
          </p:nvPr>
        </p:nvSpPr>
        <p:spPr/>
        <p:txBody>
          <a:bodyPr/>
          <a:lstStyle/>
          <a:p>
            <a:r>
              <a:rPr lang="en-US" dirty="0"/>
              <a:t>Metadata is the abstract of the website's content and is used to attach a title, a description, and an image to the site.</a:t>
            </a:r>
          </a:p>
        </p:txBody>
      </p:sp>
      <p:sp>
        <p:nvSpPr>
          <p:cNvPr id="4" name="Slide Number Placeholder 3">
            <a:extLst>
              <a:ext uri="{FF2B5EF4-FFF2-40B4-BE49-F238E27FC236}">
                <a16:creationId xmlns:a16="http://schemas.microsoft.com/office/drawing/2014/main" id="{4CAAADB3-E8EF-6422-7C69-2BE01FC4828E}"/>
              </a:ext>
            </a:extLst>
          </p:cNvPr>
          <p:cNvSpPr>
            <a:spLocks noGrp="1"/>
          </p:cNvSpPr>
          <p:nvPr>
            <p:ph type="sldNum" sz="quarter" idx="12"/>
          </p:nvPr>
        </p:nvSpPr>
        <p:spPr/>
        <p:txBody>
          <a:bodyPr/>
          <a:lstStyle/>
          <a:p>
            <a:fld id="{D34C6703-EFA8-4630-B2E5-4FD5E7E39EBF}" type="slidenum">
              <a:rPr lang="en-US" smtClean="0"/>
              <a:t>20</a:t>
            </a:fld>
            <a:endParaRPr lang="en-US"/>
          </a:p>
        </p:txBody>
      </p:sp>
    </p:spTree>
    <p:extLst>
      <p:ext uri="{BB962C8B-B14F-4D97-AF65-F5344CB8AC3E}">
        <p14:creationId xmlns:p14="http://schemas.microsoft.com/office/powerpoint/2010/main" val="278578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9BF9-9F28-D04A-25F2-DCA472117804}"/>
              </a:ext>
            </a:extLst>
          </p:cNvPr>
          <p:cNvSpPr>
            <a:spLocks noGrp="1"/>
          </p:cNvSpPr>
          <p:nvPr>
            <p:ph type="title"/>
          </p:nvPr>
        </p:nvSpPr>
        <p:spPr/>
        <p:txBody>
          <a:bodyPr/>
          <a:lstStyle/>
          <a:p>
            <a:r>
              <a:rPr lang="en-US" dirty="0"/>
              <a:t>Title</a:t>
            </a:r>
          </a:p>
        </p:txBody>
      </p:sp>
      <p:sp>
        <p:nvSpPr>
          <p:cNvPr id="3" name="Content Placeholder 2">
            <a:extLst>
              <a:ext uri="{FF2B5EF4-FFF2-40B4-BE49-F238E27FC236}">
                <a16:creationId xmlns:a16="http://schemas.microsoft.com/office/drawing/2014/main" id="{10D95D0F-CC1A-2C94-2A60-1BA54BF8A9A5}"/>
              </a:ext>
            </a:extLst>
          </p:cNvPr>
          <p:cNvSpPr>
            <a:spLocks noGrp="1"/>
          </p:cNvSpPr>
          <p:nvPr>
            <p:ph idx="1"/>
          </p:nvPr>
        </p:nvSpPr>
        <p:spPr/>
        <p:txBody>
          <a:bodyPr/>
          <a:lstStyle/>
          <a:p>
            <a:r>
              <a:rPr lang="en-US" dirty="0"/>
              <a:t>The title tag is one of the most important SEO elements for two main reasons:</a:t>
            </a:r>
          </a:p>
          <a:p>
            <a:r>
              <a:rPr lang="en-US" dirty="0"/>
              <a:t>Firstly, it's what users see when they click to enter your website from search results.</a:t>
            </a:r>
          </a:p>
          <a:p>
            <a:r>
              <a:rPr lang="en-US" dirty="0"/>
              <a:t>Secondly, it's one of the main elements Google uses to understand what your page is about. Using keywords in the title is recommended because it usually leads to increased improved ranking positions in search engines.</a:t>
            </a:r>
          </a:p>
        </p:txBody>
      </p:sp>
      <p:sp>
        <p:nvSpPr>
          <p:cNvPr id="4" name="Slide Number Placeholder 3">
            <a:extLst>
              <a:ext uri="{FF2B5EF4-FFF2-40B4-BE49-F238E27FC236}">
                <a16:creationId xmlns:a16="http://schemas.microsoft.com/office/drawing/2014/main" id="{48788BCC-90FC-EA66-54D3-A76E71E83E6E}"/>
              </a:ext>
            </a:extLst>
          </p:cNvPr>
          <p:cNvSpPr>
            <a:spLocks noGrp="1"/>
          </p:cNvSpPr>
          <p:nvPr>
            <p:ph type="sldNum" sz="quarter" idx="12"/>
          </p:nvPr>
        </p:nvSpPr>
        <p:spPr/>
        <p:txBody>
          <a:bodyPr/>
          <a:lstStyle/>
          <a:p>
            <a:fld id="{D34C6703-EFA8-4630-B2E5-4FD5E7E39EBF}" type="slidenum">
              <a:rPr lang="en-US" smtClean="0"/>
              <a:t>21</a:t>
            </a:fld>
            <a:endParaRPr lang="en-US"/>
          </a:p>
        </p:txBody>
      </p:sp>
      <p:pic>
        <p:nvPicPr>
          <p:cNvPr id="6" name="Picture 5">
            <a:extLst>
              <a:ext uri="{FF2B5EF4-FFF2-40B4-BE49-F238E27FC236}">
                <a16:creationId xmlns:a16="http://schemas.microsoft.com/office/drawing/2014/main" id="{893F4582-94B9-7187-743E-0DFF06009399}"/>
              </a:ext>
            </a:extLst>
          </p:cNvPr>
          <p:cNvPicPr>
            <a:picLocks noChangeAspect="1"/>
          </p:cNvPicPr>
          <p:nvPr/>
        </p:nvPicPr>
        <p:blipFill>
          <a:blip r:embed="rId2"/>
          <a:stretch>
            <a:fillRect/>
          </a:stretch>
        </p:blipFill>
        <p:spPr>
          <a:xfrm>
            <a:off x="1016691" y="5811492"/>
            <a:ext cx="8492018" cy="621058"/>
          </a:xfrm>
          <a:prstGeom prst="rect">
            <a:avLst/>
          </a:prstGeom>
        </p:spPr>
      </p:pic>
    </p:spTree>
    <p:extLst>
      <p:ext uri="{BB962C8B-B14F-4D97-AF65-F5344CB8AC3E}">
        <p14:creationId xmlns:p14="http://schemas.microsoft.com/office/powerpoint/2010/main" val="148049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2BCB-B3B4-0A7B-407F-90537B142AEE}"/>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4745E757-F860-AD9B-12DF-EC28D3251683}"/>
              </a:ext>
            </a:extLst>
          </p:cNvPr>
          <p:cNvSpPr>
            <a:spLocks noGrp="1"/>
          </p:cNvSpPr>
          <p:nvPr>
            <p:ph idx="1"/>
          </p:nvPr>
        </p:nvSpPr>
        <p:spPr/>
        <p:txBody>
          <a:bodyPr/>
          <a:lstStyle/>
          <a:p>
            <a:r>
              <a:rPr lang="en-US" sz="2400" dirty="0"/>
              <a:t>The description meta tag is another important SEO element, but less so than the title. According to Google, this element is not taken into account for ranking purposes, but it can affect your click-through-rate on search results.</a:t>
            </a:r>
          </a:p>
          <a:p>
            <a:r>
              <a:rPr lang="en-US" sz="2400" dirty="0"/>
              <a:t>Use the description meta tag to complement the information in your title. Work in more keywords to the content here if there are some that didn't fit in the title. These keywords will appear in bold if a user's search contains them.</a:t>
            </a:r>
          </a:p>
        </p:txBody>
      </p:sp>
      <p:sp>
        <p:nvSpPr>
          <p:cNvPr id="4" name="Slide Number Placeholder 3">
            <a:extLst>
              <a:ext uri="{FF2B5EF4-FFF2-40B4-BE49-F238E27FC236}">
                <a16:creationId xmlns:a16="http://schemas.microsoft.com/office/drawing/2014/main" id="{7482D0FD-F1BA-B8D1-A141-95B3F1349215}"/>
              </a:ext>
            </a:extLst>
          </p:cNvPr>
          <p:cNvSpPr>
            <a:spLocks noGrp="1"/>
          </p:cNvSpPr>
          <p:nvPr>
            <p:ph type="sldNum" sz="quarter" idx="12"/>
          </p:nvPr>
        </p:nvSpPr>
        <p:spPr/>
        <p:txBody>
          <a:bodyPr/>
          <a:lstStyle/>
          <a:p>
            <a:fld id="{D34C6703-EFA8-4630-B2E5-4FD5E7E39EBF}" type="slidenum">
              <a:rPr lang="en-US" smtClean="0"/>
              <a:t>22</a:t>
            </a:fld>
            <a:endParaRPr lang="en-US"/>
          </a:p>
        </p:txBody>
      </p:sp>
      <p:grpSp>
        <p:nvGrpSpPr>
          <p:cNvPr id="11" name="Group 10">
            <a:extLst>
              <a:ext uri="{FF2B5EF4-FFF2-40B4-BE49-F238E27FC236}">
                <a16:creationId xmlns:a16="http://schemas.microsoft.com/office/drawing/2014/main" id="{FE8203DD-C907-F170-5DCC-46420DCF4E02}"/>
              </a:ext>
            </a:extLst>
          </p:cNvPr>
          <p:cNvGrpSpPr/>
          <p:nvPr/>
        </p:nvGrpSpPr>
        <p:grpSpPr>
          <a:xfrm>
            <a:off x="1745560" y="4435749"/>
            <a:ext cx="9134475" cy="1047752"/>
            <a:chOff x="1745560" y="4435749"/>
            <a:chExt cx="9134475" cy="1047752"/>
          </a:xfrm>
        </p:grpSpPr>
        <p:pic>
          <p:nvPicPr>
            <p:cNvPr id="6" name="Picture 5">
              <a:extLst>
                <a:ext uri="{FF2B5EF4-FFF2-40B4-BE49-F238E27FC236}">
                  <a16:creationId xmlns:a16="http://schemas.microsoft.com/office/drawing/2014/main" id="{9C81ABDA-C483-E333-934A-FEF5C3B286F4}"/>
                </a:ext>
              </a:extLst>
            </p:cNvPr>
            <p:cNvPicPr>
              <a:picLocks noChangeAspect="1"/>
            </p:cNvPicPr>
            <p:nvPr/>
          </p:nvPicPr>
          <p:blipFill>
            <a:blip r:embed="rId2"/>
            <a:stretch>
              <a:fillRect/>
            </a:stretch>
          </p:blipFill>
          <p:spPr>
            <a:xfrm>
              <a:off x="1745560" y="4435751"/>
              <a:ext cx="5162550" cy="1047750"/>
            </a:xfrm>
            <a:prstGeom prst="rect">
              <a:avLst/>
            </a:prstGeom>
          </p:spPr>
        </p:pic>
        <p:pic>
          <p:nvPicPr>
            <p:cNvPr id="10" name="Picture 9">
              <a:extLst>
                <a:ext uri="{FF2B5EF4-FFF2-40B4-BE49-F238E27FC236}">
                  <a16:creationId xmlns:a16="http://schemas.microsoft.com/office/drawing/2014/main" id="{EBD530C5-C792-3E71-BCF1-26B341421218}"/>
                </a:ext>
              </a:extLst>
            </p:cNvPr>
            <p:cNvPicPr>
              <a:picLocks noChangeAspect="1"/>
            </p:cNvPicPr>
            <p:nvPr/>
          </p:nvPicPr>
          <p:blipFill>
            <a:blip r:embed="rId3"/>
            <a:stretch>
              <a:fillRect/>
            </a:stretch>
          </p:blipFill>
          <p:spPr>
            <a:xfrm>
              <a:off x="6908110" y="4435749"/>
              <a:ext cx="3971925" cy="1047751"/>
            </a:xfrm>
            <a:prstGeom prst="rect">
              <a:avLst/>
            </a:prstGeom>
          </p:spPr>
        </p:pic>
      </p:grpSp>
    </p:spTree>
    <p:extLst>
      <p:ext uri="{BB962C8B-B14F-4D97-AF65-F5344CB8AC3E}">
        <p14:creationId xmlns:p14="http://schemas.microsoft.com/office/powerpoint/2010/main" val="3474178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E19A-635D-962A-B861-E2DF6468AF25}"/>
              </a:ext>
            </a:extLst>
          </p:cNvPr>
          <p:cNvSpPr>
            <a:spLocks noGrp="1"/>
          </p:cNvSpPr>
          <p:nvPr>
            <p:ph type="title"/>
          </p:nvPr>
        </p:nvSpPr>
        <p:spPr/>
        <p:txBody>
          <a:bodyPr/>
          <a:lstStyle/>
          <a:p>
            <a:r>
              <a:rPr lang="en-US" dirty="0"/>
              <a:t>On Page SEO</a:t>
            </a:r>
          </a:p>
        </p:txBody>
      </p:sp>
      <p:sp>
        <p:nvSpPr>
          <p:cNvPr id="3" name="Content Placeholder 2">
            <a:extLst>
              <a:ext uri="{FF2B5EF4-FFF2-40B4-BE49-F238E27FC236}">
                <a16:creationId xmlns:a16="http://schemas.microsoft.com/office/drawing/2014/main" id="{EDA904D2-EE25-F035-B4FB-1224A4B35DB1}"/>
              </a:ext>
            </a:extLst>
          </p:cNvPr>
          <p:cNvSpPr>
            <a:spLocks noGrp="1"/>
          </p:cNvSpPr>
          <p:nvPr>
            <p:ph idx="1"/>
          </p:nvPr>
        </p:nvSpPr>
        <p:spPr/>
        <p:txBody>
          <a:bodyPr/>
          <a:lstStyle/>
          <a:p>
            <a:r>
              <a:rPr lang="en-US" sz="2400" dirty="0"/>
              <a:t>On Page SEO, you deal with all the elements of SEO that you can control. </a:t>
            </a:r>
          </a:p>
          <a:p>
            <a:r>
              <a:rPr lang="en-US" sz="2400" dirty="0"/>
              <a:t>Elements related to content and HTML source code of a page, e.g., meta tags, keyword placement, and keyword density including the technical set-up, the content, and user-friendliness of your site. </a:t>
            </a:r>
          </a:p>
          <a:p>
            <a:r>
              <a:rPr lang="en-US" sz="2400" dirty="0"/>
              <a:t>So, On Page SEO optimization factors are linked with the elements of your website.</a:t>
            </a:r>
          </a:p>
          <a:p>
            <a:r>
              <a:rPr lang="en-US" sz="2400" dirty="0"/>
              <a:t>At a high level, on page SEO refers to the headings and links that make up the overall structure of the page. Headings indicate importance in the document and links connect the web together.</a:t>
            </a:r>
          </a:p>
          <a:p>
            <a:r>
              <a:rPr lang="en-US" sz="2400" dirty="0"/>
              <a:t>There are many On Page SEO factors that can help your site to rise higher on Search Engine Results Pages(SERPs). </a:t>
            </a:r>
          </a:p>
          <a:p>
            <a:endParaRPr lang="en-US" sz="2400" dirty="0"/>
          </a:p>
        </p:txBody>
      </p:sp>
      <p:sp>
        <p:nvSpPr>
          <p:cNvPr id="4" name="Slide Number Placeholder 3">
            <a:extLst>
              <a:ext uri="{FF2B5EF4-FFF2-40B4-BE49-F238E27FC236}">
                <a16:creationId xmlns:a16="http://schemas.microsoft.com/office/drawing/2014/main" id="{58E17FB8-B762-8DA1-777E-072B317FA0FF}"/>
              </a:ext>
            </a:extLst>
          </p:cNvPr>
          <p:cNvSpPr>
            <a:spLocks noGrp="1"/>
          </p:cNvSpPr>
          <p:nvPr>
            <p:ph type="sldNum" sz="quarter" idx="12"/>
          </p:nvPr>
        </p:nvSpPr>
        <p:spPr/>
        <p:txBody>
          <a:bodyPr/>
          <a:lstStyle/>
          <a:p>
            <a:fld id="{D34C6703-EFA8-4630-B2E5-4FD5E7E39EBF}" type="slidenum">
              <a:rPr lang="en-US" smtClean="0"/>
              <a:t>23</a:t>
            </a:fld>
            <a:endParaRPr lang="en-US"/>
          </a:p>
        </p:txBody>
      </p:sp>
    </p:spTree>
    <p:extLst>
      <p:ext uri="{BB962C8B-B14F-4D97-AF65-F5344CB8AC3E}">
        <p14:creationId xmlns:p14="http://schemas.microsoft.com/office/powerpoint/2010/main" val="1456048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3632-7F28-FB69-B624-971753D1D73D}"/>
              </a:ext>
            </a:extLst>
          </p:cNvPr>
          <p:cNvSpPr>
            <a:spLocks noGrp="1"/>
          </p:cNvSpPr>
          <p:nvPr>
            <p:ph type="title"/>
          </p:nvPr>
        </p:nvSpPr>
        <p:spPr/>
        <p:txBody>
          <a:bodyPr/>
          <a:lstStyle/>
          <a:p>
            <a:r>
              <a:rPr lang="en-US" dirty="0"/>
              <a:t>On Page SEO</a:t>
            </a:r>
          </a:p>
        </p:txBody>
      </p:sp>
      <p:sp>
        <p:nvSpPr>
          <p:cNvPr id="3" name="Content Placeholder 2">
            <a:extLst>
              <a:ext uri="{FF2B5EF4-FFF2-40B4-BE49-F238E27FC236}">
                <a16:creationId xmlns:a16="http://schemas.microsoft.com/office/drawing/2014/main" id="{2F9CD7CA-AB2B-47DE-CEC6-8259ABB1EF99}"/>
              </a:ext>
            </a:extLst>
          </p:cNvPr>
          <p:cNvSpPr>
            <a:spLocks noGrp="1"/>
          </p:cNvSpPr>
          <p:nvPr>
            <p:ph idx="1"/>
          </p:nvPr>
        </p:nvSpPr>
        <p:spPr/>
        <p:txBody>
          <a:bodyPr/>
          <a:lstStyle/>
          <a:p>
            <a:pPr marL="0" indent="0">
              <a:buNone/>
            </a:pPr>
            <a:r>
              <a:rPr lang="en-US" sz="2200" dirty="0"/>
              <a:t>Some of the most important On-Page SEO factors are as follows:</a:t>
            </a:r>
          </a:p>
          <a:p>
            <a:r>
              <a:rPr lang="en-US" sz="2200" dirty="0"/>
              <a:t>Keyword in the Title tag</a:t>
            </a:r>
          </a:p>
          <a:p>
            <a:r>
              <a:rPr lang="de-DE" sz="2200" dirty="0"/>
              <a:t>Keyword in meta description tag</a:t>
            </a:r>
            <a:endParaRPr lang="en-US" sz="2200" dirty="0"/>
          </a:p>
          <a:p>
            <a:r>
              <a:rPr lang="en-US" sz="2200" dirty="0"/>
              <a:t>Keyword in the H1 tag</a:t>
            </a:r>
          </a:p>
          <a:p>
            <a:r>
              <a:rPr lang="en-US" sz="2200" dirty="0"/>
              <a:t>Image Optimization</a:t>
            </a:r>
          </a:p>
          <a:p>
            <a:r>
              <a:rPr lang="en-US" sz="2200" dirty="0"/>
              <a:t>Canonical Tag</a:t>
            </a:r>
          </a:p>
          <a:p>
            <a:r>
              <a:rPr lang="en-US" sz="2200" dirty="0"/>
              <a:t>Outbound Links</a:t>
            </a:r>
          </a:p>
          <a:p>
            <a:r>
              <a:rPr lang="en-US" sz="2200" dirty="0"/>
              <a:t>Internal Links</a:t>
            </a:r>
          </a:p>
          <a:p>
            <a:r>
              <a:rPr lang="en-US" sz="2200" dirty="0"/>
              <a:t>Keyword in URL</a:t>
            </a:r>
          </a:p>
          <a:p>
            <a:r>
              <a:rPr lang="en-US" sz="2200" dirty="0"/>
              <a:t>Sitemap</a:t>
            </a:r>
          </a:p>
          <a:p>
            <a:r>
              <a:rPr lang="en-US" sz="2200" dirty="0"/>
              <a:t>Images and Multimedia Elements</a:t>
            </a:r>
          </a:p>
          <a:p>
            <a:r>
              <a:rPr lang="en-US" sz="2200" dirty="0"/>
              <a:t>URL Optimization</a:t>
            </a:r>
          </a:p>
        </p:txBody>
      </p:sp>
      <p:sp>
        <p:nvSpPr>
          <p:cNvPr id="4" name="Slide Number Placeholder 3">
            <a:extLst>
              <a:ext uri="{FF2B5EF4-FFF2-40B4-BE49-F238E27FC236}">
                <a16:creationId xmlns:a16="http://schemas.microsoft.com/office/drawing/2014/main" id="{49239F92-EC56-E20A-60F2-A84959607D9B}"/>
              </a:ext>
            </a:extLst>
          </p:cNvPr>
          <p:cNvSpPr>
            <a:spLocks noGrp="1"/>
          </p:cNvSpPr>
          <p:nvPr>
            <p:ph type="sldNum" sz="quarter" idx="12"/>
          </p:nvPr>
        </p:nvSpPr>
        <p:spPr/>
        <p:txBody>
          <a:bodyPr/>
          <a:lstStyle/>
          <a:p>
            <a:fld id="{D34C6703-EFA8-4630-B2E5-4FD5E7E39EBF}" type="slidenum">
              <a:rPr lang="en-US" smtClean="0"/>
              <a:t>24</a:t>
            </a:fld>
            <a:endParaRPr lang="en-US"/>
          </a:p>
        </p:txBody>
      </p:sp>
    </p:spTree>
    <p:extLst>
      <p:ext uri="{BB962C8B-B14F-4D97-AF65-F5344CB8AC3E}">
        <p14:creationId xmlns:p14="http://schemas.microsoft.com/office/powerpoint/2010/main" val="324283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F5F6-1CB5-6982-50AC-6DE5BD729D58}"/>
              </a:ext>
            </a:extLst>
          </p:cNvPr>
          <p:cNvSpPr>
            <a:spLocks noGrp="1"/>
          </p:cNvSpPr>
          <p:nvPr>
            <p:ph type="title"/>
          </p:nvPr>
        </p:nvSpPr>
        <p:spPr/>
        <p:txBody>
          <a:bodyPr/>
          <a:lstStyle/>
          <a:p>
            <a:r>
              <a:rPr lang="en-US" dirty="0"/>
              <a:t>Off-Page SEO</a:t>
            </a:r>
          </a:p>
        </p:txBody>
      </p:sp>
      <p:sp>
        <p:nvSpPr>
          <p:cNvPr id="3" name="Content Placeholder 2">
            <a:extLst>
              <a:ext uri="{FF2B5EF4-FFF2-40B4-BE49-F238E27FC236}">
                <a16:creationId xmlns:a16="http://schemas.microsoft.com/office/drawing/2014/main" id="{7400D0B7-05EF-C5D7-A886-BB104CCAFFC3}"/>
              </a:ext>
            </a:extLst>
          </p:cNvPr>
          <p:cNvSpPr>
            <a:spLocks noGrp="1"/>
          </p:cNvSpPr>
          <p:nvPr>
            <p:ph idx="1"/>
          </p:nvPr>
        </p:nvSpPr>
        <p:spPr>
          <a:xfrm>
            <a:off x="258417" y="1719263"/>
            <a:ext cx="11323983" cy="4411662"/>
          </a:xfrm>
        </p:spPr>
        <p:txBody>
          <a:bodyPr/>
          <a:lstStyle/>
          <a:p>
            <a:r>
              <a:rPr lang="en-US" sz="2200" dirty="0"/>
              <a:t>Off-page optimization refers to all the measures that can be taken outside the website to improve its ranking on search engine result pages. </a:t>
            </a:r>
          </a:p>
          <a:p>
            <a:r>
              <a:rPr lang="en-US" sz="2200" dirty="0"/>
              <a:t>Unlike on-page SEO, it does not deal with the optimization of your site or content itself. So, off-page optimization factors are not in the direct control of the website owner.</a:t>
            </a:r>
          </a:p>
          <a:p>
            <a:r>
              <a:rPr lang="en-US" sz="2200" dirty="0"/>
              <a:t>Off page optimization is as important as On Page optimization. </a:t>
            </a:r>
          </a:p>
          <a:p>
            <a:r>
              <a:rPr lang="en-US" sz="2200" dirty="0"/>
              <a:t>Off page SEO factors such as link building, social media, videos, blogging, etc., are very important for the SEO of your website. </a:t>
            </a:r>
          </a:p>
          <a:p>
            <a:r>
              <a:rPr lang="en-US" sz="2200" dirty="0"/>
              <a:t>It helps you get more clicks, more visits, and more exposure on social media. </a:t>
            </a:r>
          </a:p>
          <a:p>
            <a:r>
              <a:rPr lang="en-US" sz="2200" dirty="0"/>
              <a:t>It is a chain of events that occurs one after another. So, it is a long-term process, which is mainly focused on acquiring backlinks to your webpages from social media, authority sites, and social bookmarking</a:t>
            </a:r>
          </a:p>
        </p:txBody>
      </p:sp>
      <p:sp>
        <p:nvSpPr>
          <p:cNvPr id="4" name="Slide Number Placeholder 3">
            <a:extLst>
              <a:ext uri="{FF2B5EF4-FFF2-40B4-BE49-F238E27FC236}">
                <a16:creationId xmlns:a16="http://schemas.microsoft.com/office/drawing/2014/main" id="{363AE7E4-03EE-2AE4-F8DE-097FD1D46F09}"/>
              </a:ext>
            </a:extLst>
          </p:cNvPr>
          <p:cNvSpPr>
            <a:spLocks noGrp="1"/>
          </p:cNvSpPr>
          <p:nvPr>
            <p:ph type="sldNum" sz="quarter" idx="12"/>
          </p:nvPr>
        </p:nvSpPr>
        <p:spPr/>
        <p:txBody>
          <a:bodyPr/>
          <a:lstStyle/>
          <a:p>
            <a:fld id="{D34C6703-EFA8-4630-B2E5-4FD5E7E39EBF}" type="slidenum">
              <a:rPr lang="en-US" smtClean="0"/>
              <a:t>25</a:t>
            </a:fld>
            <a:endParaRPr lang="en-US"/>
          </a:p>
        </p:txBody>
      </p:sp>
    </p:spTree>
    <p:extLst>
      <p:ext uri="{BB962C8B-B14F-4D97-AF65-F5344CB8AC3E}">
        <p14:creationId xmlns:p14="http://schemas.microsoft.com/office/powerpoint/2010/main" val="3280972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9014-1A9D-BE40-A256-A37CC6F0BCCC}"/>
              </a:ext>
            </a:extLst>
          </p:cNvPr>
          <p:cNvSpPr>
            <a:spLocks noGrp="1"/>
          </p:cNvSpPr>
          <p:nvPr>
            <p:ph type="title"/>
          </p:nvPr>
        </p:nvSpPr>
        <p:spPr/>
        <p:txBody>
          <a:bodyPr/>
          <a:lstStyle/>
          <a:p>
            <a:r>
              <a:rPr lang="en-US" dirty="0"/>
              <a:t>Off page optimization techniques</a:t>
            </a:r>
          </a:p>
        </p:txBody>
      </p:sp>
      <p:sp>
        <p:nvSpPr>
          <p:cNvPr id="3" name="Content Placeholder 2">
            <a:extLst>
              <a:ext uri="{FF2B5EF4-FFF2-40B4-BE49-F238E27FC236}">
                <a16:creationId xmlns:a16="http://schemas.microsoft.com/office/drawing/2014/main" id="{3B2FADD6-6834-369C-C1BD-1D4408D34356}"/>
              </a:ext>
            </a:extLst>
          </p:cNvPr>
          <p:cNvSpPr>
            <a:spLocks noGrp="1"/>
          </p:cNvSpPr>
          <p:nvPr>
            <p:ph idx="1"/>
          </p:nvPr>
        </p:nvSpPr>
        <p:spPr/>
        <p:txBody>
          <a:bodyPr/>
          <a:lstStyle/>
          <a:p>
            <a:r>
              <a:rPr lang="en-US" dirty="0"/>
              <a:t>Creating Shareable Content</a:t>
            </a:r>
          </a:p>
          <a:p>
            <a:r>
              <a:rPr lang="en-US" dirty="0"/>
              <a:t>Influencer Outreach</a:t>
            </a:r>
          </a:p>
          <a:p>
            <a:r>
              <a:rPr lang="en-US" dirty="0"/>
              <a:t>Guest Author</a:t>
            </a:r>
          </a:p>
          <a:p>
            <a:r>
              <a:rPr lang="en-US" dirty="0"/>
              <a:t>Social Media Engagement</a:t>
            </a:r>
          </a:p>
          <a:p>
            <a:r>
              <a:rPr lang="en-US" dirty="0"/>
              <a:t>Social Bookmarking Sites</a:t>
            </a:r>
          </a:p>
          <a:p>
            <a:r>
              <a:rPr lang="en-US" dirty="0"/>
              <a:t>Forum Submission</a:t>
            </a:r>
          </a:p>
          <a:p>
            <a:r>
              <a:rPr lang="en-US" dirty="0"/>
              <a:t>Article Submission</a:t>
            </a:r>
          </a:p>
          <a:p>
            <a:r>
              <a:rPr lang="en-US" dirty="0"/>
              <a:t>Question and Answer</a:t>
            </a:r>
          </a:p>
        </p:txBody>
      </p:sp>
      <p:sp>
        <p:nvSpPr>
          <p:cNvPr id="4" name="Slide Number Placeholder 3">
            <a:extLst>
              <a:ext uri="{FF2B5EF4-FFF2-40B4-BE49-F238E27FC236}">
                <a16:creationId xmlns:a16="http://schemas.microsoft.com/office/drawing/2014/main" id="{4A62FB2B-98AF-D65A-B454-51BAD975C8C4}"/>
              </a:ext>
            </a:extLst>
          </p:cNvPr>
          <p:cNvSpPr>
            <a:spLocks noGrp="1"/>
          </p:cNvSpPr>
          <p:nvPr>
            <p:ph type="sldNum" sz="quarter" idx="12"/>
          </p:nvPr>
        </p:nvSpPr>
        <p:spPr/>
        <p:txBody>
          <a:bodyPr/>
          <a:lstStyle/>
          <a:p>
            <a:fld id="{D34C6703-EFA8-4630-B2E5-4FD5E7E39EBF}" type="slidenum">
              <a:rPr lang="en-US" smtClean="0"/>
              <a:t>26</a:t>
            </a:fld>
            <a:endParaRPr lang="en-US"/>
          </a:p>
        </p:txBody>
      </p:sp>
    </p:spTree>
    <p:extLst>
      <p:ext uri="{BB962C8B-B14F-4D97-AF65-F5344CB8AC3E}">
        <p14:creationId xmlns:p14="http://schemas.microsoft.com/office/powerpoint/2010/main" val="85242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5D32-1944-15ED-70B3-242E50897CEB}"/>
              </a:ext>
            </a:extLst>
          </p:cNvPr>
          <p:cNvSpPr>
            <a:spLocks noGrp="1"/>
          </p:cNvSpPr>
          <p:nvPr>
            <p:ph type="title"/>
          </p:nvPr>
        </p:nvSpPr>
        <p:spPr/>
        <p:txBody>
          <a:bodyPr/>
          <a:lstStyle/>
          <a:p>
            <a:r>
              <a:rPr lang="en-US" dirty="0"/>
              <a:t>Why is SEO so important?</a:t>
            </a:r>
          </a:p>
        </p:txBody>
      </p:sp>
      <p:sp>
        <p:nvSpPr>
          <p:cNvPr id="3" name="Content Placeholder 2">
            <a:extLst>
              <a:ext uri="{FF2B5EF4-FFF2-40B4-BE49-F238E27FC236}">
                <a16:creationId xmlns:a16="http://schemas.microsoft.com/office/drawing/2014/main" id="{B6A46E9C-EDC2-C99E-A84B-BA35859D7C1E}"/>
              </a:ext>
            </a:extLst>
          </p:cNvPr>
          <p:cNvSpPr>
            <a:spLocks noGrp="1"/>
          </p:cNvSpPr>
          <p:nvPr>
            <p:ph idx="1"/>
          </p:nvPr>
        </p:nvSpPr>
        <p:spPr/>
        <p:txBody>
          <a:bodyPr/>
          <a:lstStyle/>
          <a:p>
            <a:r>
              <a:rPr lang="en-US" sz="2400" dirty="0"/>
              <a:t>SEO is the key to increased conversion and confidence in your brand. </a:t>
            </a:r>
          </a:p>
          <a:p>
            <a:r>
              <a:rPr lang="en-US" sz="2400" dirty="0"/>
              <a:t>Higher search ranking placement equates to more organic visitors. </a:t>
            </a:r>
          </a:p>
          <a:p>
            <a:r>
              <a:rPr lang="en-US" sz="2400" dirty="0"/>
              <a:t>Search engine organic traffic – visitors who come to your site through clicking a result in a search engine – is key to many businesses for three reasons:</a:t>
            </a:r>
          </a:p>
          <a:p>
            <a:endParaRPr lang="en-US" sz="2400" dirty="0"/>
          </a:p>
          <a:p>
            <a:r>
              <a:rPr lang="en-US" sz="2400" dirty="0"/>
              <a:t>Qualitative – Increased chance that visitors turn into customers.</a:t>
            </a:r>
          </a:p>
          <a:p>
            <a:r>
              <a:rPr lang="en-US" sz="2400" dirty="0"/>
              <a:t>Trustable – Higher confidence in your brand or mission.</a:t>
            </a:r>
          </a:p>
          <a:p>
            <a:r>
              <a:rPr lang="en-US" sz="2400" dirty="0"/>
              <a:t>Low-Cost – Aside from the time and effort spent, having good SEO practices that result in higher search engine ranking is free. There is no direct cost to appear in top organic search results positions.</a:t>
            </a:r>
          </a:p>
        </p:txBody>
      </p:sp>
      <p:sp>
        <p:nvSpPr>
          <p:cNvPr id="4" name="Slide Number Placeholder 3">
            <a:extLst>
              <a:ext uri="{FF2B5EF4-FFF2-40B4-BE49-F238E27FC236}">
                <a16:creationId xmlns:a16="http://schemas.microsoft.com/office/drawing/2014/main" id="{537A564B-E471-61BA-E28A-17E91378BD2C}"/>
              </a:ext>
            </a:extLst>
          </p:cNvPr>
          <p:cNvSpPr>
            <a:spLocks noGrp="1"/>
          </p:cNvSpPr>
          <p:nvPr>
            <p:ph type="sldNum" sz="quarter" idx="12"/>
          </p:nvPr>
        </p:nvSpPr>
        <p:spPr/>
        <p:txBody>
          <a:bodyPr/>
          <a:lstStyle/>
          <a:p>
            <a:fld id="{D34C6703-EFA8-4630-B2E5-4FD5E7E39EBF}" type="slidenum">
              <a:rPr lang="en-US" smtClean="0"/>
              <a:t>3</a:t>
            </a:fld>
            <a:endParaRPr lang="en-US"/>
          </a:p>
        </p:txBody>
      </p:sp>
    </p:spTree>
    <p:extLst>
      <p:ext uri="{BB962C8B-B14F-4D97-AF65-F5344CB8AC3E}">
        <p14:creationId xmlns:p14="http://schemas.microsoft.com/office/powerpoint/2010/main" val="25823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D116-43F5-C3D6-0F79-499D4100ECF5}"/>
              </a:ext>
            </a:extLst>
          </p:cNvPr>
          <p:cNvSpPr>
            <a:spLocks noGrp="1"/>
          </p:cNvSpPr>
          <p:nvPr>
            <p:ph type="title"/>
          </p:nvPr>
        </p:nvSpPr>
        <p:spPr/>
        <p:txBody>
          <a:bodyPr/>
          <a:lstStyle/>
          <a:p>
            <a:r>
              <a:rPr lang="en-US" dirty="0"/>
              <a:t>Three Pillars of Optimization</a:t>
            </a:r>
          </a:p>
        </p:txBody>
      </p:sp>
      <p:sp>
        <p:nvSpPr>
          <p:cNvPr id="3" name="Content Placeholder 2">
            <a:extLst>
              <a:ext uri="{FF2B5EF4-FFF2-40B4-BE49-F238E27FC236}">
                <a16:creationId xmlns:a16="http://schemas.microsoft.com/office/drawing/2014/main" id="{DF301305-8E78-4634-BF4E-770B40ED11D2}"/>
              </a:ext>
            </a:extLst>
          </p:cNvPr>
          <p:cNvSpPr>
            <a:spLocks noGrp="1"/>
          </p:cNvSpPr>
          <p:nvPr>
            <p:ph idx="1"/>
          </p:nvPr>
        </p:nvSpPr>
        <p:spPr/>
        <p:txBody>
          <a:bodyPr/>
          <a:lstStyle/>
          <a:p>
            <a:r>
              <a:rPr lang="en-US" sz="2400" dirty="0"/>
              <a:t>Technical – Optimize your website for crawling and web performance.</a:t>
            </a:r>
          </a:p>
          <a:p>
            <a:r>
              <a:rPr lang="en-US" sz="2400" dirty="0"/>
              <a:t>Creation – Create a content strategy to target specific keywords.</a:t>
            </a:r>
          </a:p>
          <a:p>
            <a:r>
              <a:rPr lang="en-US" sz="2400" dirty="0"/>
              <a:t>Popularity – Boost your site's presence online so search engines know you are a trusted source. This is done through the use of backlinks – third-party sites that link back to your site.</a:t>
            </a:r>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B6AF80CF-7865-1D16-8503-18F89AAE9D6E}"/>
              </a:ext>
            </a:extLst>
          </p:cNvPr>
          <p:cNvSpPr>
            <a:spLocks noGrp="1"/>
          </p:cNvSpPr>
          <p:nvPr>
            <p:ph type="sldNum" sz="quarter" idx="12"/>
          </p:nvPr>
        </p:nvSpPr>
        <p:spPr/>
        <p:txBody>
          <a:bodyPr/>
          <a:lstStyle/>
          <a:p>
            <a:fld id="{D34C6703-EFA8-4630-B2E5-4FD5E7E39EBF}" type="slidenum">
              <a:rPr lang="en-US" smtClean="0"/>
              <a:t>4</a:t>
            </a:fld>
            <a:endParaRPr lang="en-US"/>
          </a:p>
        </p:txBody>
      </p:sp>
    </p:spTree>
    <p:extLst>
      <p:ext uri="{BB962C8B-B14F-4D97-AF65-F5344CB8AC3E}">
        <p14:creationId xmlns:p14="http://schemas.microsoft.com/office/powerpoint/2010/main" val="425991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E708-550F-CBBD-1A74-F4B578EC35D5}"/>
              </a:ext>
            </a:extLst>
          </p:cNvPr>
          <p:cNvSpPr>
            <a:spLocks noGrp="1"/>
          </p:cNvSpPr>
          <p:nvPr>
            <p:ph type="title"/>
          </p:nvPr>
        </p:nvSpPr>
        <p:spPr/>
        <p:txBody>
          <a:bodyPr/>
          <a:lstStyle/>
          <a:p>
            <a:r>
              <a:rPr lang="en-US" dirty="0"/>
              <a:t>Search Systems</a:t>
            </a:r>
          </a:p>
        </p:txBody>
      </p:sp>
      <p:sp>
        <p:nvSpPr>
          <p:cNvPr id="3" name="Content Placeholder 2">
            <a:extLst>
              <a:ext uri="{FF2B5EF4-FFF2-40B4-BE49-F238E27FC236}">
                <a16:creationId xmlns:a16="http://schemas.microsoft.com/office/drawing/2014/main" id="{FBECAB6A-9262-E8F0-7329-AC9EE4F78F69}"/>
              </a:ext>
            </a:extLst>
          </p:cNvPr>
          <p:cNvSpPr>
            <a:spLocks noGrp="1"/>
          </p:cNvSpPr>
          <p:nvPr>
            <p:ph idx="1"/>
          </p:nvPr>
        </p:nvSpPr>
        <p:spPr>
          <a:xfrm>
            <a:off x="609600" y="1719263"/>
            <a:ext cx="11456504" cy="4411662"/>
          </a:xfrm>
        </p:spPr>
        <p:txBody>
          <a:bodyPr/>
          <a:lstStyle/>
          <a:p>
            <a:r>
              <a:rPr lang="en-US" sz="2000" dirty="0"/>
              <a:t>Search Systems are what you typically refer to as Search Engines (Google, Bing, DuckDuckGo, etc.). They are massively complex systems that tackle some of the biggest challenges in technology history.</a:t>
            </a:r>
          </a:p>
          <a:p>
            <a:pPr marL="0" indent="0">
              <a:buNone/>
            </a:pPr>
            <a:r>
              <a:rPr lang="en-US" sz="2000" dirty="0"/>
              <a:t>Search Systems have four main responsibilities:</a:t>
            </a:r>
          </a:p>
          <a:p>
            <a:r>
              <a:rPr lang="en-US" sz="2000" dirty="0"/>
              <a:t>Crawling – the process of going through the Web and parsing the content in all websites. This is a massive task as there are over 350 million domains available.</a:t>
            </a:r>
          </a:p>
          <a:p>
            <a:r>
              <a:rPr lang="en-US" sz="2000" dirty="0"/>
              <a:t>Indexing – finding places to store all of the data gathered during the crawling stage so it can be accessed.</a:t>
            </a:r>
          </a:p>
          <a:p>
            <a:r>
              <a:rPr lang="en-US" sz="2000" dirty="0"/>
              <a:t>Rendering – executing any resources on the page such as JavaScript that might enhance the features and enrich content on the site. This process doesn't happen for all pages that are crawled and sometimes it happens before the content is actually indexed. Rendering might happen after indexing if there are no available resources to perform the task at the time.</a:t>
            </a:r>
          </a:p>
          <a:p>
            <a:r>
              <a:rPr lang="en-US" sz="2000" dirty="0"/>
              <a:t>Ranking – querying data to craft relevant results pages based on user input. This is where the different ranking criteria are applied in Search engines to give users the best answer to fulfill their intent.</a:t>
            </a:r>
          </a:p>
        </p:txBody>
      </p:sp>
      <p:sp>
        <p:nvSpPr>
          <p:cNvPr id="4" name="Slide Number Placeholder 3">
            <a:extLst>
              <a:ext uri="{FF2B5EF4-FFF2-40B4-BE49-F238E27FC236}">
                <a16:creationId xmlns:a16="http://schemas.microsoft.com/office/drawing/2014/main" id="{CB7E272F-DF73-D6BE-3FE4-687E43324770}"/>
              </a:ext>
            </a:extLst>
          </p:cNvPr>
          <p:cNvSpPr>
            <a:spLocks noGrp="1"/>
          </p:cNvSpPr>
          <p:nvPr>
            <p:ph type="sldNum" sz="quarter" idx="12"/>
          </p:nvPr>
        </p:nvSpPr>
        <p:spPr/>
        <p:txBody>
          <a:bodyPr/>
          <a:lstStyle/>
          <a:p>
            <a:fld id="{D34C6703-EFA8-4630-B2E5-4FD5E7E39EBF}" type="slidenum">
              <a:rPr lang="en-US" smtClean="0"/>
              <a:t>5</a:t>
            </a:fld>
            <a:endParaRPr lang="en-US"/>
          </a:p>
        </p:txBody>
      </p:sp>
    </p:spTree>
    <p:extLst>
      <p:ext uri="{BB962C8B-B14F-4D97-AF65-F5344CB8AC3E}">
        <p14:creationId xmlns:p14="http://schemas.microsoft.com/office/powerpoint/2010/main" val="259781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6532-FB01-B55A-9CC4-72FE9ABF90EF}"/>
              </a:ext>
            </a:extLst>
          </p:cNvPr>
          <p:cNvSpPr>
            <a:spLocks noGrp="1"/>
          </p:cNvSpPr>
          <p:nvPr>
            <p:ph type="title"/>
          </p:nvPr>
        </p:nvSpPr>
        <p:spPr/>
        <p:txBody>
          <a:bodyPr/>
          <a:lstStyle/>
          <a:p>
            <a:r>
              <a:rPr lang="en-US" dirty="0"/>
              <a:t>What are Web Crawlers?</a:t>
            </a:r>
          </a:p>
        </p:txBody>
      </p:sp>
      <p:sp>
        <p:nvSpPr>
          <p:cNvPr id="3" name="Content Placeholder 2">
            <a:extLst>
              <a:ext uri="{FF2B5EF4-FFF2-40B4-BE49-F238E27FC236}">
                <a16:creationId xmlns:a16="http://schemas.microsoft.com/office/drawing/2014/main" id="{C9BC85F3-A1D0-5387-0BCF-C6DDEBFA0E6E}"/>
              </a:ext>
            </a:extLst>
          </p:cNvPr>
          <p:cNvSpPr>
            <a:spLocks noGrp="1"/>
          </p:cNvSpPr>
          <p:nvPr>
            <p:ph idx="1"/>
          </p:nvPr>
        </p:nvSpPr>
        <p:spPr/>
        <p:txBody>
          <a:bodyPr/>
          <a:lstStyle/>
          <a:p>
            <a:r>
              <a:rPr lang="en-US" dirty="0"/>
              <a:t>In order for your website to appear in search results, Google (as well as other search engines such as Bing, Yandex, Baidu, Naver, Yahoo or DuckDuckGo) use web crawlers to navigate the website to discover websites and its web pages.</a:t>
            </a:r>
          </a:p>
          <a:p>
            <a:r>
              <a:rPr lang="en-US" dirty="0"/>
              <a:t>Web crawlers are a type of bot that emulate users and navigate through links found on the websites to index the pages. Web crawlers identify themselves using custom user-agents. Google has several web crawlers, but the ones that are used more often are Googlebot Desktop and Googlebot Smartphone.</a:t>
            </a:r>
          </a:p>
        </p:txBody>
      </p:sp>
      <p:sp>
        <p:nvSpPr>
          <p:cNvPr id="4" name="Slide Number Placeholder 3">
            <a:extLst>
              <a:ext uri="{FF2B5EF4-FFF2-40B4-BE49-F238E27FC236}">
                <a16:creationId xmlns:a16="http://schemas.microsoft.com/office/drawing/2014/main" id="{1F15262A-C647-CBA9-8133-F70E24E87C98}"/>
              </a:ext>
            </a:extLst>
          </p:cNvPr>
          <p:cNvSpPr>
            <a:spLocks noGrp="1"/>
          </p:cNvSpPr>
          <p:nvPr>
            <p:ph type="sldNum" sz="quarter" idx="12"/>
          </p:nvPr>
        </p:nvSpPr>
        <p:spPr/>
        <p:txBody>
          <a:bodyPr/>
          <a:lstStyle/>
          <a:p>
            <a:fld id="{D34C6703-EFA8-4630-B2E5-4FD5E7E39EBF}" type="slidenum">
              <a:rPr lang="en-US" smtClean="0"/>
              <a:t>6</a:t>
            </a:fld>
            <a:endParaRPr lang="en-US"/>
          </a:p>
        </p:txBody>
      </p:sp>
    </p:spTree>
    <p:extLst>
      <p:ext uri="{BB962C8B-B14F-4D97-AF65-F5344CB8AC3E}">
        <p14:creationId xmlns:p14="http://schemas.microsoft.com/office/powerpoint/2010/main" val="37301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E2C6CB-37CD-CAC2-96D0-0AB560C871BE}"/>
              </a:ext>
            </a:extLst>
          </p:cNvPr>
          <p:cNvSpPr>
            <a:spLocks noGrp="1"/>
          </p:cNvSpPr>
          <p:nvPr>
            <p:ph type="ctrTitle"/>
          </p:nvPr>
        </p:nvSpPr>
        <p:spPr/>
        <p:txBody>
          <a:bodyPr/>
          <a:lstStyle/>
          <a:p>
            <a:r>
              <a:rPr lang="en-US" dirty="0"/>
              <a:t>Crawling and Indexing</a:t>
            </a:r>
          </a:p>
        </p:txBody>
      </p:sp>
      <p:sp>
        <p:nvSpPr>
          <p:cNvPr id="6" name="Subtitle 5">
            <a:extLst>
              <a:ext uri="{FF2B5EF4-FFF2-40B4-BE49-F238E27FC236}">
                <a16:creationId xmlns:a16="http://schemas.microsoft.com/office/drawing/2014/main" id="{7A826EFF-F0F0-20B9-76F3-69C0630A895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6CD74A1-6CEE-E482-21EC-FB190BC9CDA2}"/>
              </a:ext>
            </a:extLst>
          </p:cNvPr>
          <p:cNvSpPr>
            <a:spLocks noGrp="1"/>
          </p:cNvSpPr>
          <p:nvPr>
            <p:ph type="sldNum" sz="quarter" idx="4"/>
          </p:nvPr>
        </p:nvSpPr>
        <p:spPr/>
        <p:txBody>
          <a:bodyPr/>
          <a:lstStyle/>
          <a:p>
            <a:fld id="{D34C6703-EFA8-4630-B2E5-4FD5E7E39EBF}" type="slidenum">
              <a:rPr lang="en-US" smtClean="0"/>
              <a:t>7</a:t>
            </a:fld>
            <a:endParaRPr lang="en-US"/>
          </a:p>
        </p:txBody>
      </p:sp>
    </p:spTree>
    <p:extLst>
      <p:ext uri="{BB962C8B-B14F-4D97-AF65-F5344CB8AC3E}">
        <p14:creationId xmlns:p14="http://schemas.microsoft.com/office/powerpoint/2010/main" val="324983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2EDE-4929-6F81-E3E8-2F1FEB9A65A6}"/>
              </a:ext>
            </a:extLst>
          </p:cNvPr>
          <p:cNvSpPr>
            <a:spLocks noGrp="1"/>
          </p:cNvSpPr>
          <p:nvPr>
            <p:ph type="title"/>
          </p:nvPr>
        </p:nvSpPr>
        <p:spPr/>
        <p:txBody>
          <a:bodyPr/>
          <a:lstStyle/>
          <a:p>
            <a:r>
              <a:rPr lang="en-US" dirty="0"/>
              <a:t>What is a robots.txt File?</a:t>
            </a:r>
          </a:p>
        </p:txBody>
      </p:sp>
      <p:sp>
        <p:nvSpPr>
          <p:cNvPr id="3" name="Content Placeholder 2">
            <a:extLst>
              <a:ext uri="{FF2B5EF4-FFF2-40B4-BE49-F238E27FC236}">
                <a16:creationId xmlns:a16="http://schemas.microsoft.com/office/drawing/2014/main" id="{58649C47-A8A8-F84A-CB8C-DCB87FA931C9}"/>
              </a:ext>
            </a:extLst>
          </p:cNvPr>
          <p:cNvSpPr>
            <a:spLocks noGrp="1"/>
          </p:cNvSpPr>
          <p:nvPr>
            <p:ph idx="1"/>
          </p:nvPr>
        </p:nvSpPr>
        <p:spPr/>
        <p:txBody>
          <a:bodyPr/>
          <a:lstStyle/>
          <a:p>
            <a:r>
              <a:rPr lang="en-US" sz="2400" dirty="0"/>
              <a:t>A robots.txt file tells search engine crawlers which pages or files the crawler can or can't request from your site. The robots.txt file is a web standard file that most good bots consume before requesting anything from a specific domain.</a:t>
            </a:r>
          </a:p>
          <a:p>
            <a:r>
              <a:rPr lang="en-US" sz="2400" dirty="0"/>
              <a:t>You might want to protect certain areas from your website from being crawled, and therefore indexed, such as your CMS or admin, user accounts in your e-commerce, or some API routes, to name a few.</a:t>
            </a:r>
          </a:p>
          <a:p>
            <a:r>
              <a:rPr lang="en-US" sz="2400" dirty="0"/>
              <a:t>These files must be served at the root of each host, or alternatively you can redirect the root /robots.txt path to a destination URL and most bots will follow.</a:t>
            </a:r>
          </a:p>
        </p:txBody>
      </p:sp>
      <p:sp>
        <p:nvSpPr>
          <p:cNvPr id="4" name="Slide Number Placeholder 3">
            <a:extLst>
              <a:ext uri="{FF2B5EF4-FFF2-40B4-BE49-F238E27FC236}">
                <a16:creationId xmlns:a16="http://schemas.microsoft.com/office/drawing/2014/main" id="{0FD720D0-E2C4-BE20-E4B7-AE92313A2554}"/>
              </a:ext>
            </a:extLst>
          </p:cNvPr>
          <p:cNvSpPr>
            <a:spLocks noGrp="1"/>
          </p:cNvSpPr>
          <p:nvPr>
            <p:ph type="sldNum" sz="quarter" idx="12"/>
          </p:nvPr>
        </p:nvSpPr>
        <p:spPr/>
        <p:txBody>
          <a:bodyPr/>
          <a:lstStyle/>
          <a:p>
            <a:fld id="{D34C6703-EFA8-4630-B2E5-4FD5E7E39EBF}" type="slidenum">
              <a:rPr lang="en-US" smtClean="0"/>
              <a:t>8</a:t>
            </a:fld>
            <a:endParaRPr lang="en-US"/>
          </a:p>
        </p:txBody>
      </p:sp>
    </p:spTree>
    <p:extLst>
      <p:ext uri="{BB962C8B-B14F-4D97-AF65-F5344CB8AC3E}">
        <p14:creationId xmlns:p14="http://schemas.microsoft.com/office/powerpoint/2010/main" val="390434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084B-49B5-9B00-8876-C86BFB60D8C2}"/>
              </a:ext>
            </a:extLst>
          </p:cNvPr>
          <p:cNvSpPr>
            <a:spLocks noGrp="1"/>
          </p:cNvSpPr>
          <p:nvPr>
            <p:ph type="title"/>
          </p:nvPr>
        </p:nvSpPr>
        <p:spPr/>
        <p:txBody>
          <a:bodyPr/>
          <a:lstStyle/>
          <a:p>
            <a:r>
              <a:rPr lang="en-US" dirty="0"/>
              <a:t>XML Sitemaps</a:t>
            </a:r>
          </a:p>
        </p:txBody>
      </p:sp>
      <p:sp>
        <p:nvSpPr>
          <p:cNvPr id="3" name="Content Placeholder 2">
            <a:extLst>
              <a:ext uri="{FF2B5EF4-FFF2-40B4-BE49-F238E27FC236}">
                <a16:creationId xmlns:a16="http://schemas.microsoft.com/office/drawing/2014/main" id="{3140E56B-0B6D-4242-B378-DA5082B96534}"/>
              </a:ext>
            </a:extLst>
          </p:cNvPr>
          <p:cNvSpPr>
            <a:spLocks noGrp="1"/>
          </p:cNvSpPr>
          <p:nvPr>
            <p:ph idx="1"/>
          </p:nvPr>
        </p:nvSpPr>
        <p:spPr/>
        <p:txBody>
          <a:bodyPr/>
          <a:lstStyle/>
          <a:p>
            <a:r>
              <a:rPr lang="en-US" sz="2400" dirty="0"/>
              <a:t>Sitemaps are the easiest way to communicate with Google. </a:t>
            </a:r>
          </a:p>
          <a:p>
            <a:r>
              <a:rPr lang="en-US" sz="2400" dirty="0"/>
              <a:t>They indicate the URLs that belong to your website and when they update so that Google can easily detect new content and crawl your website more efficiently.</a:t>
            </a:r>
          </a:p>
          <a:p>
            <a:r>
              <a:rPr lang="en-US" sz="2400" dirty="0"/>
              <a:t>Even though XML Sitemaps are the most known and used ones, they can also be created via RSS or Atom, or even via Text files if you prefer maximum simplicity.</a:t>
            </a:r>
          </a:p>
          <a:p>
            <a:r>
              <a:rPr lang="en-US" sz="2400" dirty="0"/>
              <a:t>A sitemap is a file where you provide information about the pages, videos, and other files on your site, and the relationships between them. Search engines like Google read this file to more intelligently crawl your site.</a:t>
            </a:r>
          </a:p>
        </p:txBody>
      </p:sp>
      <p:sp>
        <p:nvSpPr>
          <p:cNvPr id="4" name="Slide Number Placeholder 3">
            <a:extLst>
              <a:ext uri="{FF2B5EF4-FFF2-40B4-BE49-F238E27FC236}">
                <a16:creationId xmlns:a16="http://schemas.microsoft.com/office/drawing/2014/main" id="{1BA9C4CC-2DD5-FC78-3EAC-C957F6A9BCCF}"/>
              </a:ext>
            </a:extLst>
          </p:cNvPr>
          <p:cNvSpPr>
            <a:spLocks noGrp="1"/>
          </p:cNvSpPr>
          <p:nvPr>
            <p:ph type="sldNum" sz="quarter" idx="12"/>
          </p:nvPr>
        </p:nvSpPr>
        <p:spPr/>
        <p:txBody>
          <a:bodyPr/>
          <a:lstStyle/>
          <a:p>
            <a:fld id="{D34C6703-EFA8-4630-B2E5-4FD5E7E39EBF}" type="slidenum">
              <a:rPr lang="en-US" smtClean="0"/>
              <a:t>9</a:t>
            </a:fld>
            <a:endParaRPr lang="en-US"/>
          </a:p>
        </p:txBody>
      </p:sp>
    </p:spTree>
    <p:extLst>
      <p:ext uri="{BB962C8B-B14F-4D97-AF65-F5344CB8AC3E}">
        <p14:creationId xmlns:p14="http://schemas.microsoft.com/office/powerpoint/2010/main" val="329032696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114</TotalTime>
  <Words>2109</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Inter</vt:lpstr>
      <vt:lpstr>Wingdings</vt:lpstr>
      <vt:lpstr>Learner Template</vt:lpstr>
      <vt:lpstr>SEARCH ENGINE OPTIMIZATION</vt:lpstr>
      <vt:lpstr>What is SEO?</vt:lpstr>
      <vt:lpstr>Why is SEO so important?</vt:lpstr>
      <vt:lpstr>Three Pillars of Optimization</vt:lpstr>
      <vt:lpstr>Search Systems</vt:lpstr>
      <vt:lpstr>What are Web Crawlers?</vt:lpstr>
      <vt:lpstr>Crawling and Indexing</vt:lpstr>
      <vt:lpstr>What is a robots.txt File?</vt:lpstr>
      <vt:lpstr>XML Sitemaps</vt:lpstr>
      <vt:lpstr>Special Meta Tags for Search Engines</vt:lpstr>
      <vt:lpstr>Special Meta Tags for Search Engines</vt:lpstr>
      <vt:lpstr>Rendering and Ranking</vt:lpstr>
      <vt:lpstr>Rendering and Ranking</vt:lpstr>
      <vt:lpstr>Rendering Strategies</vt:lpstr>
      <vt:lpstr>Static Site Generation (SSG)</vt:lpstr>
      <vt:lpstr>Server-Side Rendering (SSR)</vt:lpstr>
      <vt:lpstr>Incremental Static Regeneration (ISR)</vt:lpstr>
      <vt:lpstr>Client Side Rendering (CSR)</vt:lpstr>
      <vt:lpstr>URL Structure</vt:lpstr>
      <vt:lpstr>Metadata</vt:lpstr>
      <vt:lpstr>Title</vt:lpstr>
      <vt:lpstr>Description</vt:lpstr>
      <vt:lpstr>On Page SEO</vt:lpstr>
      <vt:lpstr>On Page SEO</vt:lpstr>
      <vt:lpstr>Off-Page SEO</vt:lpstr>
      <vt:lpstr>Off page optimization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66</cp:revision>
  <dcterms:created xsi:type="dcterms:W3CDTF">2023-06-02T09:08:40Z</dcterms:created>
  <dcterms:modified xsi:type="dcterms:W3CDTF">2023-06-05T12:00:33Z</dcterms:modified>
</cp:coreProperties>
</file>