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ACF5A-F2E2-408E-98C6-80930FFF15C9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7BDE-F174-4309-8F5D-94DEE3712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8066E29-B37A-4B77-8B11-01038677D25D}" type="datetime1">
              <a:rPr lang="en-US" smtClean="0"/>
              <a:t>12/3/2021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0DD9D9-9A28-42C5-AB72-90783B002BC9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3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BB9A6B-E36F-412E-BC58-95DB58033D2B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A9BB728-654E-4050-8F45-1851052BB84E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B897F-8182-4EAE-B7BB-465C7C84E2B8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7A83E-4CB4-46B3-8F9B-1F83F28999B8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1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7541A1-0B1F-4087-9B7A-6F863112C170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C3856-4B7D-4BCD-B7A5-19B7A8786E6C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FF5823-4585-423A-B422-A58FEA5FB1AB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FBE2D-7A33-4292-A30A-8347FA861ACE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7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B6CC46-A2E9-4AE9-B432-29F59AD78272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C69FC2-8D9C-4629-9115-56F4FAABF537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CC7170F-E5C1-442A-A1F6-BAE3D5552608}" type="datetime1">
              <a:rPr lang="en-US" smtClean="0"/>
              <a:t>12/3/2021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4A9636C-864E-4B03-A2F4-6E0C2DFC5D3B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17028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6918-BD4F-44B8-BAC4-4900B37C1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HTTP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C3F0-44F3-438C-99FC-67FD22D1E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12529"/>
                </a:solidFill>
                <a:effectLst/>
                <a:latin typeface="futura-pt"/>
              </a:rPr>
              <a:t>Hypertext Transfer Protocol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DDEE9-7865-4F1A-B12E-F5EAA64CE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97CD-4AB4-46F1-95E6-A055897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6C83-1FC0-43A7-8E91-BFE26E25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a target resource such that it replaces the current representations with the one included in the PUT request</a:t>
            </a:r>
          </a:p>
          <a:p>
            <a:r>
              <a:rPr lang="en-US" dirty="0"/>
              <a:t>it is idempotent</a:t>
            </a:r>
          </a:p>
          <a:p>
            <a:r>
              <a:rPr lang="en-US" dirty="0"/>
              <a:t>Not safe</a:t>
            </a:r>
          </a:p>
          <a:p>
            <a:r>
              <a:rPr lang="en-US" dirty="0"/>
              <a:t>Not cacheable</a:t>
            </a:r>
          </a:p>
          <a:p>
            <a:r>
              <a:rPr lang="en-US" dirty="0"/>
              <a:t>Not allowed in HTML forms</a:t>
            </a:r>
          </a:p>
          <a:p>
            <a:r>
              <a:rPr lang="en-US" dirty="0"/>
              <a:t>response does NOT have a body</a:t>
            </a:r>
          </a:p>
          <a:p>
            <a:r>
              <a:rPr lang="en-US" dirty="0"/>
              <a:t>request does have a body</a:t>
            </a:r>
          </a:p>
          <a:p>
            <a:r>
              <a:rPr lang="en-US" dirty="0"/>
              <a:t>not supported by HTML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625AE-FF89-44F2-B03D-2EF55298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0A92-5594-423D-8AA4-FF27358A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8884-F60E-41FE-A3BB-E3A8CFEE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delete a resource</a:t>
            </a:r>
          </a:p>
          <a:p>
            <a:r>
              <a:rPr lang="en-US" dirty="0"/>
              <a:t>might have a request and/or response body</a:t>
            </a:r>
          </a:p>
          <a:p>
            <a:r>
              <a:rPr lang="en-US" dirty="0"/>
              <a:t>Not safe</a:t>
            </a:r>
          </a:p>
          <a:p>
            <a:r>
              <a:rPr lang="en-US" dirty="0"/>
              <a:t>Not cacheable</a:t>
            </a:r>
          </a:p>
          <a:p>
            <a:r>
              <a:rPr lang="en-US" dirty="0"/>
              <a:t>Not allowed in HTML forms</a:t>
            </a:r>
          </a:p>
          <a:p>
            <a:r>
              <a:rPr lang="en-US" dirty="0"/>
              <a:t>is idempotent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377A-3B17-41A9-9D0A-C550B890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3C2-E854-452B-8145-0069C8A0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CONNECT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24EC-F75F-47F1-9527-DFB6F692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 "tunnel"-- two-way communication with the resource</a:t>
            </a:r>
          </a:p>
          <a:p>
            <a:r>
              <a:rPr lang="en-US" dirty="0"/>
              <a:t>No request body</a:t>
            </a:r>
          </a:p>
          <a:p>
            <a:r>
              <a:rPr lang="en-US" dirty="0"/>
              <a:t>Receives a response body</a:t>
            </a:r>
          </a:p>
          <a:p>
            <a:r>
              <a:rPr lang="en-US" dirty="0"/>
              <a:t>Not safe, idempotent, cacheable, or supported by HTML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26148-D0B7-4825-B985-0AE953EB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CC68-A13A-4639-BAF0-0F03BCF4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B32C-9ABC-41DE-9BE2-68CBD606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options for communication with a particular resource</a:t>
            </a:r>
          </a:p>
          <a:p>
            <a:r>
              <a:rPr lang="en-US" dirty="0"/>
              <a:t>safe, idempotent</a:t>
            </a:r>
          </a:p>
          <a:p>
            <a:r>
              <a:rPr lang="en-US" dirty="0"/>
              <a:t>request has no body</a:t>
            </a:r>
          </a:p>
          <a:p>
            <a:r>
              <a:rPr lang="en-US" dirty="0"/>
              <a:t>response has a body</a:t>
            </a:r>
          </a:p>
          <a:p>
            <a:r>
              <a:rPr lang="en-US" dirty="0"/>
              <a:t>Not cacheable or available in HTML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DEDDA-714C-49A6-932D-42D8AA22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76E6-929A-40DD-AF2E-1968A276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TRACE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5212-21B7-4EA3-8078-010C88D1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loop-back test between client and resource</a:t>
            </a:r>
          </a:p>
          <a:p>
            <a:r>
              <a:rPr lang="en-US" dirty="0"/>
              <a:t>useful for debugging</a:t>
            </a:r>
          </a:p>
          <a:p>
            <a:r>
              <a:rPr lang="en-US" dirty="0"/>
              <a:t>no request body or response body</a:t>
            </a:r>
          </a:p>
          <a:p>
            <a:r>
              <a:rPr lang="en-US" dirty="0"/>
              <a:t>not safe, cacheable, or allowed in HTML forms</a:t>
            </a:r>
          </a:p>
          <a:p>
            <a:r>
              <a:rPr lang="en-US" dirty="0"/>
              <a:t>idempotent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60ACD-546E-4AE2-BF35-902E202E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BA1C-ED5E-4001-B5A7-4E48F777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PATCH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97FA-16AD-465D-A4EB-E91E0C39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update</a:t>
            </a:r>
          </a:p>
          <a:p>
            <a:r>
              <a:rPr lang="en-US" dirty="0"/>
              <a:t>changes partial aspects of a resource</a:t>
            </a:r>
          </a:p>
          <a:p>
            <a:r>
              <a:rPr lang="en-US" dirty="0"/>
              <a:t>request and response have a body</a:t>
            </a:r>
          </a:p>
          <a:p>
            <a:r>
              <a:rPr lang="en-US" dirty="0"/>
              <a:t>not safe, idempotent, allowed in HTML forms, or cacheable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25F59-92A2-4877-B345-E6A983FD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36B85B-D9E0-470D-A411-EFD466C8F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 - </a:t>
            </a:r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Status Codes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773372-9387-4A3C-8ECB-F1269A2CD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F320-F946-40D2-9F95-A8975C797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0FA3-5ED9-4C14-9722-D95C487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 - </a:t>
            </a:r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Status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470B-6F2D-407F-8A11-832BABB2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1719263"/>
            <a:ext cx="11678478" cy="4411662"/>
          </a:xfrm>
        </p:spPr>
        <p:txBody>
          <a:bodyPr/>
          <a:lstStyle/>
          <a:p>
            <a:r>
              <a:rPr lang="en-US" sz="2200" dirty="0"/>
              <a:t>HTTP response status codes indicate whether a specific HTTP request has been successfully completed. </a:t>
            </a:r>
          </a:p>
          <a:p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Status codes are issued by a server in response to a </a:t>
            </a:r>
            <a:r>
              <a:rPr lang="en-US" sz="2200" dirty="0">
                <a:solidFill>
                  <a:srgbClr val="202122"/>
                </a:solidFill>
                <a:latin typeface="Arial" panose="020B0604020202020204" pitchFamily="34" charset="0"/>
              </a:rPr>
              <a:t>client's request 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made to the server.</a:t>
            </a:r>
            <a:endParaRPr lang="en-US" sz="2200" dirty="0"/>
          </a:p>
          <a:p>
            <a:r>
              <a:rPr lang="en-US" sz="2200" dirty="0"/>
              <a:t>Responses are grouped in five classes</a:t>
            </a:r>
          </a:p>
          <a:p>
            <a:r>
              <a:rPr lang="en-US" sz="2200" b="1" i="1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1xx informational response (100–199)</a:t>
            </a:r>
            <a:r>
              <a:rPr lang="en-US" sz="2200" b="1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 the request was received, continuing process</a:t>
            </a:r>
          </a:p>
          <a:p>
            <a:r>
              <a:rPr lang="en-US" sz="2200" b="1" i="1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2xx successful (200–299) 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the request was successfully received, understood, and accepted </a:t>
            </a:r>
          </a:p>
          <a:p>
            <a:r>
              <a:rPr lang="en-US" sz="2200" b="1" i="1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3xx redirection (300–399)  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further action needs to be taken in order to complete the request</a:t>
            </a:r>
          </a:p>
          <a:p>
            <a:r>
              <a:rPr lang="en-US" sz="2200" b="1" i="1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4xx </a:t>
            </a:r>
            <a:r>
              <a:rPr lang="en-US" sz="2200" b="1" i="1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client error (400–499) 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the request contains bad syntax or cannot </a:t>
            </a:r>
            <a:r>
              <a:rPr lang="en-US" sz="22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 fulfilled</a:t>
            </a:r>
          </a:p>
          <a:p>
            <a:r>
              <a:rPr lang="en-US" sz="2200" b="1" i="1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5xx </a:t>
            </a:r>
            <a:r>
              <a:rPr lang="en-US" sz="2200" b="1" i="1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server error (500–599)  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the server failed to fulfil an apparently valid request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5992E-CF62-4C71-8BDA-CEE33F27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63AC0-293A-4893-9FF9-258FE7B0BEF8}"/>
              </a:ext>
            </a:extLst>
          </p:cNvPr>
          <p:cNvSpPr txBox="1"/>
          <p:nvPr/>
        </p:nvSpPr>
        <p:spPr>
          <a:xfrm>
            <a:off x="534227" y="6130925"/>
            <a:ext cx="6721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https://en.wikipedia.org/wiki/List_of_HTTP_status_codes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77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1A60-E1FB-4F9B-B505-2734F5C1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9065-5D24-408F-8D0E-ACDF2978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Transfer Protocol (HTTP) is a client-server protocol. </a:t>
            </a:r>
          </a:p>
          <a:p>
            <a:r>
              <a:rPr lang="en-US" dirty="0"/>
              <a:t>This means the client or consumer must initiate the communication.</a:t>
            </a:r>
          </a:p>
          <a:p>
            <a:r>
              <a:rPr lang="en-US" dirty="0"/>
              <a:t>Information is transferred via multiple messages.</a:t>
            </a:r>
          </a:p>
          <a:p>
            <a:r>
              <a:rPr lang="en-US" dirty="0"/>
              <a:t>The HTTP protocol is part of the application layer and thus requires some underlying communication protocol to transmit data- that protocol is TCP.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DA0A-41A5-494C-9493-3E1FD69E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F474-12B9-40A7-8C9E-BC5B1CDD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036291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HTTP Requests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BC462-64C1-45A4-AB0C-43D6BACB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026" y="1690689"/>
            <a:ext cx="5835373" cy="3684588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Verb</a:t>
            </a:r>
          </a:p>
          <a:p>
            <a:pPr lvl="1"/>
            <a:r>
              <a:rPr lang="en-US" sz="2000" dirty="0"/>
              <a:t>Indicates the executing HTTP method.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URI</a:t>
            </a:r>
          </a:p>
          <a:p>
            <a:pPr lvl="1"/>
            <a:r>
              <a:rPr lang="en-US" sz="2000" dirty="0"/>
              <a:t>Specifies the endpoint where the resource is located.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HTTP Version.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Request Header</a:t>
            </a:r>
          </a:p>
          <a:p>
            <a:pPr lvl="1"/>
            <a:r>
              <a:rPr lang="en-US" sz="2000" dirty="0"/>
              <a:t>META-DATA (information) of the Request as key-value pairs such as format supported by the client, browser type, etc.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Request Body</a:t>
            </a:r>
          </a:p>
          <a:p>
            <a:pPr lvl="1"/>
            <a:r>
              <a:rPr lang="en-US" sz="2000" dirty="0"/>
              <a:t>Message content or resource representation.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C67A80-9195-43AB-A4B0-21C848EC58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67506-F758-46F2-AC26-705BB0CF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701748" cy="469266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64CAEA-6D61-49CE-B633-56DDCD7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CDF-9A5E-48BD-8A0C-9AAEA63D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96535"/>
          </a:xfrm>
        </p:spPr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HTTP Responses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28B13-C8FA-478B-AEBC-6E8124A85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991" y="1630017"/>
            <a:ext cx="5670643" cy="4559646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HTTP Response</a:t>
            </a:r>
          </a:p>
          <a:p>
            <a:pPr lvl="1"/>
            <a:r>
              <a:rPr lang="en-US" sz="2000" dirty="0"/>
              <a:t>Response Code</a:t>
            </a:r>
          </a:p>
          <a:p>
            <a:pPr lvl="1"/>
            <a:r>
              <a:rPr lang="en-US" sz="2000" dirty="0"/>
              <a:t>200 (OK), 403 (Forbidden), 404 (Not Found), 500 (Internal Error), etc.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HTTP Version.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Response Header</a:t>
            </a:r>
          </a:p>
          <a:p>
            <a:pPr lvl="1"/>
            <a:r>
              <a:rPr lang="en-US" sz="2000" dirty="0"/>
              <a:t>META-DATA for the Response such as: content length, content type, date, etc.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Response Body</a:t>
            </a:r>
          </a:p>
          <a:p>
            <a:pPr lvl="1"/>
            <a:r>
              <a:rPr lang="en-US" sz="2000" dirty="0"/>
              <a:t>Some kind of payload in the case where HTTP is used in the context of a RESTful service then the body is a resource representation.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55EC9-6B22-407B-A6A8-047E61FCBC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FFEFC-F123-4797-9354-CCF3AA9F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24" y="1630017"/>
            <a:ext cx="5531754" cy="468382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6D42F-A46E-4344-90F0-7DE67A8B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A5B5AC-A9EE-4537-8939-A0783E0D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HTTP Verbs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76E025-BEDC-4F84-B676-B427E510B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588EA-09DC-4F00-91DF-619A56EF3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9666-BFFA-4F4D-A0B0-B54C5C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HTTP Verbs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C2B3-959A-4521-9E63-549028BA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5138737"/>
          </a:xfrm>
        </p:spPr>
        <p:txBody>
          <a:bodyPr/>
          <a:lstStyle/>
          <a:p>
            <a:r>
              <a:rPr lang="en-US" sz="2200" dirty="0"/>
              <a:t>HTTP request verbs or methods indicate the action that a client hopes to perform.</a:t>
            </a:r>
          </a:p>
          <a:p>
            <a:r>
              <a:rPr lang="en-US" sz="2200" dirty="0"/>
              <a:t>Characteristics of requests: (Basically, a request either is or isn't each of these)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idempotent</a:t>
            </a:r>
          </a:p>
          <a:p>
            <a:pPr lvl="1"/>
            <a:r>
              <a:rPr lang="en-US" sz="2000" dirty="0"/>
              <a:t>"identical request can be made once or several times in a row with the same effect while leaving the server in the same state"- MDN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safe</a:t>
            </a:r>
          </a:p>
          <a:p>
            <a:pPr lvl="1"/>
            <a:r>
              <a:rPr lang="en-US" sz="2000" dirty="0"/>
              <a:t>doesn't alter the server's state</a:t>
            </a:r>
          </a:p>
          <a:p>
            <a:pPr lvl="1"/>
            <a:r>
              <a:rPr lang="en-US" sz="2000" dirty="0"/>
              <a:t>read-only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cacheable</a:t>
            </a:r>
          </a:p>
          <a:p>
            <a:pPr lvl="1"/>
            <a:r>
              <a:rPr lang="en-US" sz="2000" dirty="0"/>
              <a:t>Determines if there is a chance the response to the corresponding method can be cached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allowed in HTML forms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request has a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8AEE1-D21C-4C83-9EB5-2800234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D535-CAC9-42BF-B4AF-7D1AAA18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DC31-EFCA-4228-89CC-5CBD2066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retrieve data</a:t>
            </a:r>
          </a:p>
          <a:p>
            <a:r>
              <a:rPr lang="en-US" dirty="0"/>
              <a:t>NO request body</a:t>
            </a:r>
          </a:p>
          <a:p>
            <a:r>
              <a:rPr lang="en-US" dirty="0"/>
              <a:t>safe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cacheable</a:t>
            </a:r>
          </a:p>
          <a:p>
            <a:r>
              <a:rPr lang="en-US" dirty="0"/>
              <a:t>allowed in HTML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F2EAD-243A-4862-8985-1261A2B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E094-C1AF-4E4D-BA11-72D3D6D5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A671-B2C3-4A1D-B7BF-19F3FA3E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719263"/>
            <a:ext cx="11618843" cy="4411662"/>
          </a:xfrm>
        </p:spPr>
        <p:txBody>
          <a:bodyPr/>
          <a:lstStyle/>
          <a:p>
            <a:r>
              <a:rPr lang="en-US" sz="2400" dirty="0"/>
              <a:t>Essentially the same as GET, but the server's response should not include a body.</a:t>
            </a:r>
          </a:p>
          <a:p>
            <a:r>
              <a:rPr lang="en-US" sz="2400" dirty="0"/>
              <a:t>Let's say you are planning to request a large amount of info and you want to test out the response without the risk of wasting bandwidth resources--&gt; HEAD</a:t>
            </a:r>
          </a:p>
          <a:p>
            <a:r>
              <a:rPr lang="en-US" sz="2400" dirty="0"/>
              <a:t>Used to retrieve data</a:t>
            </a:r>
          </a:p>
          <a:p>
            <a:r>
              <a:rPr lang="en-US" sz="2400" dirty="0"/>
              <a:t>NO request body</a:t>
            </a:r>
          </a:p>
          <a:p>
            <a:r>
              <a:rPr lang="en-US" sz="2400" dirty="0"/>
              <a:t>safe</a:t>
            </a:r>
          </a:p>
          <a:p>
            <a:r>
              <a:rPr lang="en-US" sz="2400" dirty="0"/>
              <a:t>idempotent</a:t>
            </a:r>
          </a:p>
          <a:p>
            <a:r>
              <a:rPr lang="en-US" sz="2400" dirty="0"/>
              <a:t>cacheable</a:t>
            </a:r>
          </a:p>
          <a:p>
            <a:r>
              <a:rPr lang="en-US" sz="2400" dirty="0"/>
              <a:t>NOT allowed in HTML forms</a:t>
            </a:r>
          </a:p>
          <a:p>
            <a:r>
              <a:rPr lang="en-US" sz="2400" dirty="0"/>
              <a:t>NO response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FDE6B-AED6-44F6-BD53-176613E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97AD-286C-4AEF-BF54-59A22FBE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futura-pt"/>
              </a:rPr>
              <a:t>POST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E571-18AF-4582-837C-44949621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"sends data to the server"</a:t>
            </a:r>
          </a:p>
          <a:p>
            <a:r>
              <a:rPr lang="en-US" dirty="0"/>
              <a:t>will often be used to create or update data</a:t>
            </a:r>
          </a:p>
          <a:p>
            <a:r>
              <a:rPr lang="en-US" dirty="0"/>
              <a:t>it is NOT idempotent</a:t>
            </a:r>
          </a:p>
          <a:p>
            <a:r>
              <a:rPr lang="en-US" dirty="0"/>
              <a:t>technically there are ways it can be cacheable, but typically isn't thought of as cacheable</a:t>
            </a:r>
          </a:p>
          <a:p>
            <a:r>
              <a:rPr lang="en-US" dirty="0"/>
              <a:t>NOT safe</a:t>
            </a:r>
          </a:p>
          <a:p>
            <a:r>
              <a:rPr lang="en-US" dirty="0"/>
              <a:t>allowed in HTML forms</a:t>
            </a:r>
          </a:p>
          <a:p>
            <a:r>
              <a:rPr lang="en-US" dirty="0"/>
              <a:t>request has a body</a:t>
            </a:r>
          </a:p>
          <a:p>
            <a:r>
              <a:rPr lang="en-US" dirty="0"/>
              <a:t>response has a 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E8E30-6A48-4478-B7BE-DAF52A07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636C-864E-4B03-A2F4-6E0C2DFC5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210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21</TotalTime>
  <Words>765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futura-pt</vt:lpstr>
      <vt:lpstr>Wingdings</vt:lpstr>
      <vt:lpstr>Learner Template</vt:lpstr>
      <vt:lpstr>HTTP</vt:lpstr>
      <vt:lpstr>HTTP</vt:lpstr>
      <vt:lpstr>HTTP Requests</vt:lpstr>
      <vt:lpstr>HTTP Responses</vt:lpstr>
      <vt:lpstr>HTTP Verbs</vt:lpstr>
      <vt:lpstr>HTTP Verbs</vt:lpstr>
      <vt:lpstr>GET</vt:lpstr>
      <vt:lpstr>HEAD</vt:lpstr>
      <vt:lpstr>POST</vt:lpstr>
      <vt:lpstr>PUT</vt:lpstr>
      <vt:lpstr>DELETE</vt:lpstr>
      <vt:lpstr>CONNECT</vt:lpstr>
      <vt:lpstr>OPTIONS</vt:lpstr>
      <vt:lpstr>TRACE</vt:lpstr>
      <vt:lpstr>PATCH</vt:lpstr>
      <vt:lpstr>HTTP  - Status Codes</vt:lpstr>
      <vt:lpstr>HTTP  - Status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Jasdhir Singh</dc:creator>
  <cp:lastModifiedBy>Jasdhir Singh</cp:lastModifiedBy>
  <cp:revision>38</cp:revision>
  <dcterms:created xsi:type="dcterms:W3CDTF">2021-12-03T07:31:15Z</dcterms:created>
  <dcterms:modified xsi:type="dcterms:W3CDTF">2021-12-03T07:52:58Z</dcterms:modified>
</cp:coreProperties>
</file>