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C77C8-71D6-426A-8E04-B5DAFC6B6DDC}"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A1279-731F-48D7-9C02-BFDE75FF936F}" type="slidenum">
              <a:rPr lang="en-US" smtClean="0"/>
              <a:t>‹#›</a:t>
            </a:fld>
            <a:endParaRPr lang="en-US"/>
          </a:p>
        </p:txBody>
      </p:sp>
    </p:spTree>
    <p:extLst>
      <p:ext uri="{BB962C8B-B14F-4D97-AF65-F5344CB8AC3E}">
        <p14:creationId xmlns:p14="http://schemas.microsoft.com/office/powerpoint/2010/main" val="212509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AB1B5A10-56C0-4750-BD8B-5270D0916C05}" type="datetime1">
              <a:rPr lang="en-US" smtClean="0"/>
              <a:t>12/3/2021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F9CFF85-DE8D-42E4-87E4-C8503F3550E2}"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23300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6F1FDF3-EFBA-4AA3-A71B-5804B63A9234}" type="datetime1">
              <a:rPr lang="en-US" smtClean="0"/>
              <a:t>12/3/2021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274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D6AA899-0DD3-4B7E-8646-8C4685B0FA97}" type="datetime1">
              <a:rPr lang="en-US" smtClean="0"/>
              <a:t>12/3/2021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39395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45995C86-9E49-4A70-BFED-72C2CC71819B}" type="datetime1">
              <a:rPr lang="en-US" smtClean="0"/>
              <a:t>12/3/2021</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F9CFF85-DE8D-42E4-87E4-C8503F3550E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5173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1EC1943-6AA8-4C09-AE87-8977E9484608}" type="datetime1">
              <a:rPr lang="en-US" smtClean="0"/>
              <a:t>12/3/2021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36937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7EFB97E-7808-403A-A07F-5A3B64893EC1}" type="datetime1">
              <a:rPr lang="en-US" smtClean="0"/>
              <a:t>12/3/2021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2130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E6C57113-F053-41B9-9166-575DD9A290FB}" type="datetime1">
              <a:rPr lang="en-US" smtClean="0"/>
              <a:t>12/3/2021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0138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9FE9E7A9-C5ED-4D86-842E-774F4A802A68}" type="datetime1">
              <a:rPr lang="en-US" smtClean="0"/>
              <a:t>12/3/2021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1999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D0C05976-9051-4F34-83AD-CEBA94109053}" type="datetime1">
              <a:rPr lang="en-US" smtClean="0"/>
              <a:t>12/3/2021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4567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3586456-3609-4FD5-9BD3-7964E471EC34}" type="datetime1">
              <a:rPr lang="en-US" smtClean="0"/>
              <a:t>12/3/2021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444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675E1BE-CB0A-428C-9A90-ADF83B35515C}" type="datetime1">
              <a:rPr lang="en-US" smtClean="0"/>
              <a:t>12/3/2021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1525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6078C9C-D3FB-4741-946A-06D53B1E2C93}" type="datetime1">
              <a:rPr lang="en-US" smtClean="0"/>
              <a:t>12/3/2021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9CFF85-DE8D-42E4-87E4-C8503F3550E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5641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A7E4A942-E03C-482F-937B-F4200C6C7ECF}" type="datetime1">
              <a:rPr lang="en-US" smtClean="0"/>
              <a:t>12/3/2021</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F9CFF85-DE8D-42E4-87E4-C8503F3550E2}"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272588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2B63-A0B4-4FD5-97B5-3946FAB0373D}"/>
              </a:ext>
            </a:extLst>
          </p:cNvPr>
          <p:cNvSpPr>
            <a:spLocks noGrp="1"/>
          </p:cNvSpPr>
          <p:nvPr>
            <p:ph type="ctrTitle"/>
          </p:nvPr>
        </p:nvSpPr>
        <p:spPr/>
        <p:txBody>
          <a:bodyPr/>
          <a:lstStyle/>
          <a:p>
            <a:r>
              <a:rPr lang="en-US" b="1" i="0" dirty="0">
                <a:solidFill>
                  <a:srgbClr val="212529"/>
                </a:solidFill>
                <a:effectLst/>
                <a:latin typeface="futura-pt"/>
              </a:rPr>
              <a:t>REST</a:t>
            </a:r>
            <a:endParaRPr lang="en-US" dirty="0"/>
          </a:p>
        </p:txBody>
      </p:sp>
      <p:sp>
        <p:nvSpPr>
          <p:cNvPr id="3" name="Subtitle 2">
            <a:extLst>
              <a:ext uri="{FF2B5EF4-FFF2-40B4-BE49-F238E27FC236}">
                <a16:creationId xmlns:a16="http://schemas.microsoft.com/office/drawing/2014/main" id="{3D601105-BEC8-482B-BBA5-4B12A220B3D2}"/>
              </a:ext>
            </a:extLst>
          </p:cNvPr>
          <p:cNvSpPr>
            <a:spLocks noGrp="1"/>
          </p:cNvSpPr>
          <p:nvPr>
            <p:ph type="subTitle" idx="1"/>
          </p:nvPr>
        </p:nvSpPr>
        <p:spPr/>
        <p:txBody>
          <a:bodyPr/>
          <a:lstStyle/>
          <a:p>
            <a:r>
              <a:rPr lang="en-US" b="1" i="0" dirty="0">
                <a:solidFill>
                  <a:srgbClr val="212529"/>
                </a:solidFill>
                <a:effectLst/>
                <a:latin typeface="futura-pt"/>
              </a:rPr>
              <a:t>Representational State Transfer</a:t>
            </a:r>
            <a:endParaRPr lang="en-US" dirty="0"/>
          </a:p>
        </p:txBody>
      </p:sp>
      <p:sp>
        <p:nvSpPr>
          <p:cNvPr id="4" name="Slide Number Placeholder 3">
            <a:extLst>
              <a:ext uri="{FF2B5EF4-FFF2-40B4-BE49-F238E27FC236}">
                <a16:creationId xmlns:a16="http://schemas.microsoft.com/office/drawing/2014/main" id="{6A96CA13-11C0-43C2-BD5C-237A17F2E90B}"/>
              </a:ext>
            </a:extLst>
          </p:cNvPr>
          <p:cNvSpPr>
            <a:spLocks noGrp="1"/>
          </p:cNvSpPr>
          <p:nvPr>
            <p:ph type="sldNum" sz="quarter" idx="4"/>
          </p:nvPr>
        </p:nvSpPr>
        <p:spPr/>
        <p:txBody>
          <a:bodyPr/>
          <a:lstStyle/>
          <a:p>
            <a:fld id="{7F9CFF85-DE8D-42E4-87E4-C8503F3550E2}" type="slidenum">
              <a:rPr lang="en-US" smtClean="0"/>
              <a:t>1</a:t>
            </a:fld>
            <a:endParaRPr lang="en-US"/>
          </a:p>
        </p:txBody>
      </p:sp>
    </p:spTree>
    <p:extLst>
      <p:ext uri="{BB962C8B-B14F-4D97-AF65-F5344CB8AC3E}">
        <p14:creationId xmlns:p14="http://schemas.microsoft.com/office/powerpoint/2010/main" val="4184836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099E-A354-4C58-8B02-619F70D306F5}"/>
              </a:ext>
            </a:extLst>
          </p:cNvPr>
          <p:cNvSpPr>
            <a:spLocks noGrp="1"/>
          </p:cNvSpPr>
          <p:nvPr>
            <p:ph type="title"/>
          </p:nvPr>
        </p:nvSpPr>
        <p:spPr/>
        <p:txBody>
          <a:bodyPr/>
          <a:lstStyle/>
          <a:p>
            <a:r>
              <a:rPr lang="en-US" b="1" i="0" dirty="0">
                <a:solidFill>
                  <a:srgbClr val="212529"/>
                </a:solidFill>
                <a:effectLst/>
                <a:latin typeface="futura-pt"/>
              </a:rPr>
              <a:t>RESTful URL construction</a:t>
            </a:r>
            <a:endParaRPr lang="en-US" dirty="0"/>
          </a:p>
        </p:txBody>
      </p:sp>
      <p:sp>
        <p:nvSpPr>
          <p:cNvPr id="3" name="Content Placeholder 2">
            <a:extLst>
              <a:ext uri="{FF2B5EF4-FFF2-40B4-BE49-F238E27FC236}">
                <a16:creationId xmlns:a16="http://schemas.microsoft.com/office/drawing/2014/main" id="{19D56CE3-B835-4047-93BD-C979D55D1D1A}"/>
              </a:ext>
            </a:extLst>
          </p:cNvPr>
          <p:cNvSpPr>
            <a:spLocks noGrp="1"/>
          </p:cNvSpPr>
          <p:nvPr>
            <p:ph idx="1"/>
          </p:nvPr>
        </p:nvSpPr>
        <p:spPr/>
        <p:txBody>
          <a:bodyPr/>
          <a:lstStyle/>
          <a:p>
            <a:r>
              <a:rPr lang="en-US" sz="2200" dirty="0"/>
              <a:t>Whenever possible use nouns to name resources:</a:t>
            </a:r>
          </a:p>
          <a:p>
            <a:pPr lvl="1"/>
            <a:r>
              <a:rPr lang="en-US" sz="2200" dirty="0"/>
              <a:t>users and a user</a:t>
            </a:r>
          </a:p>
          <a:p>
            <a:pPr lvl="1"/>
            <a:r>
              <a:rPr lang="en-US" sz="2200" dirty="0"/>
              <a:t>accounts and an account</a:t>
            </a:r>
          </a:p>
          <a:p>
            <a:pPr lvl="1"/>
            <a:r>
              <a:rPr lang="en-US" sz="2200" dirty="0"/>
              <a:t>etc.</a:t>
            </a:r>
          </a:p>
          <a:p>
            <a:r>
              <a:rPr lang="en-US" sz="2200" dirty="0"/>
              <a:t>Typically begin with the plural collection of a particular resource- (assuming your resource can be grouped into a collection):</a:t>
            </a:r>
          </a:p>
          <a:p>
            <a:pPr lvl="1"/>
            <a:r>
              <a:rPr lang="en-US" sz="2200" dirty="0"/>
              <a:t>Collections of resources are typically managed by the server</a:t>
            </a:r>
          </a:p>
          <a:p>
            <a:pPr lvl="2"/>
            <a:r>
              <a:rPr lang="en-US" sz="1900" dirty="0"/>
              <a:t>/users</a:t>
            </a:r>
          </a:p>
          <a:p>
            <a:pPr lvl="2"/>
            <a:r>
              <a:rPr lang="en-US" sz="1900" dirty="0"/>
              <a:t>/accounts</a:t>
            </a:r>
          </a:p>
          <a:p>
            <a:pPr lvl="2"/>
            <a:r>
              <a:rPr lang="en-US" sz="1900" dirty="0"/>
              <a:t>/students</a:t>
            </a:r>
          </a:p>
          <a:p>
            <a:pPr lvl="2"/>
            <a:r>
              <a:rPr lang="en-US" sz="1900" dirty="0"/>
              <a:t>/batches</a:t>
            </a:r>
          </a:p>
          <a:p>
            <a:pPr lvl="2"/>
            <a:r>
              <a:rPr lang="en-US" sz="1900" dirty="0"/>
              <a:t>/associates</a:t>
            </a:r>
          </a:p>
          <a:p>
            <a:pPr lvl="2"/>
            <a:r>
              <a:rPr lang="en-US" sz="1900" dirty="0"/>
              <a:t>etc.</a:t>
            </a:r>
          </a:p>
        </p:txBody>
      </p:sp>
      <p:sp>
        <p:nvSpPr>
          <p:cNvPr id="4" name="Slide Number Placeholder 3">
            <a:extLst>
              <a:ext uri="{FF2B5EF4-FFF2-40B4-BE49-F238E27FC236}">
                <a16:creationId xmlns:a16="http://schemas.microsoft.com/office/drawing/2014/main" id="{BB632CB6-FDF8-461B-B919-B0DB934C3415}"/>
              </a:ext>
            </a:extLst>
          </p:cNvPr>
          <p:cNvSpPr>
            <a:spLocks noGrp="1"/>
          </p:cNvSpPr>
          <p:nvPr>
            <p:ph type="sldNum" sz="quarter" idx="12"/>
          </p:nvPr>
        </p:nvSpPr>
        <p:spPr/>
        <p:txBody>
          <a:bodyPr/>
          <a:lstStyle/>
          <a:p>
            <a:fld id="{7F9CFF85-DE8D-42E4-87E4-C8503F3550E2}" type="slidenum">
              <a:rPr lang="en-US" smtClean="0"/>
              <a:t>10</a:t>
            </a:fld>
            <a:endParaRPr lang="en-US"/>
          </a:p>
        </p:txBody>
      </p:sp>
    </p:spTree>
    <p:extLst>
      <p:ext uri="{BB962C8B-B14F-4D97-AF65-F5344CB8AC3E}">
        <p14:creationId xmlns:p14="http://schemas.microsoft.com/office/powerpoint/2010/main" val="280830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5C5D-DF51-4F89-8B13-00FF72E8A536}"/>
              </a:ext>
            </a:extLst>
          </p:cNvPr>
          <p:cNvSpPr>
            <a:spLocks noGrp="1"/>
          </p:cNvSpPr>
          <p:nvPr>
            <p:ph type="title"/>
          </p:nvPr>
        </p:nvSpPr>
        <p:spPr/>
        <p:txBody>
          <a:bodyPr/>
          <a:lstStyle/>
          <a:p>
            <a:r>
              <a:rPr lang="en-US" b="1" i="0" dirty="0">
                <a:solidFill>
                  <a:srgbClr val="212529"/>
                </a:solidFill>
                <a:effectLst/>
                <a:latin typeface="futura-pt"/>
              </a:rPr>
              <a:t>RESTful URL construction</a:t>
            </a:r>
            <a:endParaRPr lang="en-US" dirty="0"/>
          </a:p>
        </p:txBody>
      </p:sp>
      <p:sp>
        <p:nvSpPr>
          <p:cNvPr id="3" name="Content Placeholder 2">
            <a:extLst>
              <a:ext uri="{FF2B5EF4-FFF2-40B4-BE49-F238E27FC236}">
                <a16:creationId xmlns:a16="http://schemas.microsoft.com/office/drawing/2014/main" id="{3AEB435D-37BF-45DC-BD8B-BB682B505C6C}"/>
              </a:ext>
            </a:extLst>
          </p:cNvPr>
          <p:cNvSpPr>
            <a:spLocks noGrp="1"/>
          </p:cNvSpPr>
          <p:nvPr>
            <p:ph idx="1"/>
          </p:nvPr>
        </p:nvSpPr>
        <p:spPr>
          <a:xfrm>
            <a:off x="609600" y="1719262"/>
            <a:ext cx="10972800" cy="4986337"/>
          </a:xfrm>
        </p:spPr>
        <p:txBody>
          <a:bodyPr/>
          <a:lstStyle/>
          <a:p>
            <a:r>
              <a:rPr lang="en-US" sz="2400" dirty="0"/>
              <a:t>Then use path parameters to identify a "singleton" resource in a specific document/record within a particular collection.</a:t>
            </a:r>
          </a:p>
          <a:p>
            <a:pPr lvl="1"/>
            <a:r>
              <a:rPr lang="en-US" sz="2000" dirty="0"/>
              <a:t>/users/{id}</a:t>
            </a:r>
          </a:p>
          <a:p>
            <a:pPr lvl="1"/>
            <a:r>
              <a:rPr lang="en-US" sz="2000" dirty="0"/>
              <a:t>/accounts/{id}</a:t>
            </a:r>
          </a:p>
          <a:p>
            <a:pPr lvl="1"/>
            <a:r>
              <a:rPr lang="en-US" sz="2000" dirty="0"/>
              <a:t>etc.</a:t>
            </a:r>
          </a:p>
          <a:p>
            <a:r>
              <a:rPr lang="en-US" sz="2400" dirty="0"/>
              <a:t>Capitalize on path structure to represent a </a:t>
            </a:r>
            <a:r>
              <a:rPr lang="en-US" sz="2400" dirty="0" err="1"/>
              <a:t>heirarchy</a:t>
            </a:r>
            <a:endParaRPr lang="en-US" sz="2400" dirty="0"/>
          </a:p>
          <a:p>
            <a:r>
              <a:rPr lang="en-US" sz="2400" dirty="0"/>
              <a:t>Identify stores of resources that are managed by the client</a:t>
            </a:r>
          </a:p>
          <a:p>
            <a:pPr lvl="1"/>
            <a:r>
              <a:rPr lang="en-US" sz="2000" dirty="0"/>
              <a:t>these will typically be a kind of sub-collection i.e.</a:t>
            </a:r>
          </a:p>
          <a:p>
            <a:pPr lvl="2"/>
            <a:r>
              <a:rPr lang="en-US" sz="1700" dirty="0"/>
              <a:t>/associates/{id}/projects</a:t>
            </a:r>
          </a:p>
          <a:p>
            <a:pPr lvl="1"/>
            <a:r>
              <a:rPr lang="en-US" sz="2000" dirty="0"/>
              <a:t>try not to go too many levels deep</a:t>
            </a:r>
          </a:p>
          <a:p>
            <a:r>
              <a:rPr lang="en-US" sz="2400" dirty="0"/>
              <a:t>Finally use query parameters to filter resources of a particular type. –</a:t>
            </a:r>
          </a:p>
          <a:p>
            <a:pPr lvl="1"/>
            <a:r>
              <a:rPr lang="en-US" sz="2000" dirty="0"/>
              <a:t>/associates/{id}/</a:t>
            </a:r>
            <a:r>
              <a:rPr lang="en-US" sz="2000" dirty="0" err="1"/>
              <a:t>projects?subject</a:t>
            </a:r>
            <a:r>
              <a:rPr lang="en-US" sz="2000" dirty="0"/>
              <a:t>=java - /associates/{id}/</a:t>
            </a:r>
            <a:r>
              <a:rPr lang="en-US" sz="2000" dirty="0" err="1"/>
              <a:t>projects?week</a:t>
            </a:r>
            <a:r>
              <a:rPr lang="en-US" sz="2000" dirty="0"/>
              <a:t>=2</a:t>
            </a:r>
          </a:p>
        </p:txBody>
      </p:sp>
      <p:sp>
        <p:nvSpPr>
          <p:cNvPr id="4" name="Slide Number Placeholder 3">
            <a:extLst>
              <a:ext uri="{FF2B5EF4-FFF2-40B4-BE49-F238E27FC236}">
                <a16:creationId xmlns:a16="http://schemas.microsoft.com/office/drawing/2014/main" id="{DBACC00E-86F3-4BFB-A41A-762A1A88AA77}"/>
              </a:ext>
            </a:extLst>
          </p:cNvPr>
          <p:cNvSpPr>
            <a:spLocks noGrp="1"/>
          </p:cNvSpPr>
          <p:nvPr>
            <p:ph type="sldNum" sz="quarter" idx="12"/>
          </p:nvPr>
        </p:nvSpPr>
        <p:spPr/>
        <p:txBody>
          <a:bodyPr/>
          <a:lstStyle/>
          <a:p>
            <a:fld id="{7F9CFF85-DE8D-42E4-87E4-C8503F3550E2}" type="slidenum">
              <a:rPr lang="en-US" smtClean="0"/>
              <a:t>11</a:t>
            </a:fld>
            <a:endParaRPr lang="en-US" dirty="0"/>
          </a:p>
        </p:txBody>
      </p:sp>
    </p:spTree>
    <p:extLst>
      <p:ext uri="{BB962C8B-B14F-4D97-AF65-F5344CB8AC3E}">
        <p14:creationId xmlns:p14="http://schemas.microsoft.com/office/powerpoint/2010/main" val="239749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D510-F34F-4D68-8E54-8598E8E4CA05}"/>
              </a:ext>
            </a:extLst>
          </p:cNvPr>
          <p:cNvSpPr>
            <a:spLocks noGrp="1"/>
          </p:cNvSpPr>
          <p:nvPr>
            <p:ph type="title"/>
          </p:nvPr>
        </p:nvSpPr>
        <p:spPr/>
        <p:txBody>
          <a:bodyPr/>
          <a:lstStyle/>
          <a:p>
            <a:r>
              <a:rPr lang="en-US" b="1" i="0" dirty="0">
                <a:solidFill>
                  <a:srgbClr val="212529"/>
                </a:solidFill>
                <a:effectLst/>
                <a:latin typeface="futura-pt"/>
              </a:rPr>
              <a:t>RESTful URL construction</a:t>
            </a:r>
            <a:endParaRPr lang="en-US" dirty="0"/>
          </a:p>
        </p:txBody>
      </p:sp>
      <p:sp>
        <p:nvSpPr>
          <p:cNvPr id="3" name="Content Placeholder 2">
            <a:extLst>
              <a:ext uri="{FF2B5EF4-FFF2-40B4-BE49-F238E27FC236}">
                <a16:creationId xmlns:a16="http://schemas.microsoft.com/office/drawing/2014/main" id="{DD4525E4-8363-4E58-8F17-5777B57FB427}"/>
              </a:ext>
            </a:extLst>
          </p:cNvPr>
          <p:cNvSpPr>
            <a:spLocks noGrp="1"/>
          </p:cNvSpPr>
          <p:nvPr>
            <p:ph idx="1"/>
          </p:nvPr>
        </p:nvSpPr>
        <p:spPr/>
        <p:txBody>
          <a:bodyPr/>
          <a:lstStyle/>
          <a:p>
            <a:r>
              <a:rPr lang="en-US" sz="2600" dirty="0"/>
              <a:t>Other style considerations</a:t>
            </a:r>
          </a:p>
          <a:p>
            <a:pPr lvl="1"/>
            <a:r>
              <a:rPr lang="en-US" sz="2200" dirty="0"/>
              <a:t>be consistent</a:t>
            </a:r>
          </a:p>
          <a:p>
            <a:pPr lvl="1"/>
            <a:r>
              <a:rPr lang="en-US" sz="2200" dirty="0"/>
              <a:t>tend toward lower case names and hyphens</a:t>
            </a:r>
          </a:p>
          <a:p>
            <a:pPr lvl="1"/>
            <a:r>
              <a:rPr lang="en-US" sz="2200" dirty="0"/>
              <a:t>use forward slash / and avoid trailing /</a:t>
            </a:r>
          </a:p>
          <a:p>
            <a:pPr lvl="1"/>
            <a:r>
              <a:rPr lang="en-US" sz="2200" dirty="0"/>
              <a:t>shy away from adding file extensions to your </a:t>
            </a:r>
            <a:r>
              <a:rPr lang="en-US" sz="2200" dirty="0" err="1"/>
              <a:t>url</a:t>
            </a:r>
            <a:endParaRPr lang="en-US" sz="2200" dirty="0"/>
          </a:p>
          <a:p>
            <a:pPr lvl="1"/>
            <a:r>
              <a:rPr lang="en-US" sz="2200" dirty="0"/>
              <a:t>don't use CRUD names in the </a:t>
            </a:r>
            <a:r>
              <a:rPr lang="en-US" sz="2200" dirty="0" err="1"/>
              <a:t>url</a:t>
            </a:r>
            <a:endParaRPr lang="en-US" sz="2200" dirty="0"/>
          </a:p>
          <a:p>
            <a:pPr lvl="1"/>
            <a:r>
              <a:rPr lang="en-US" sz="2200" dirty="0"/>
              <a:t>verbs should only be used in very particular types of resources where the resource itself is an executable function i.e. (from restfulapi.net)</a:t>
            </a:r>
          </a:p>
          <a:p>
            <a:pPr lvl="1"/>
            <a:r>
              <a:rPr lang="en-US" sz="2200" dirty="0"/>
              <a:t>http://api.example.com/song-management/users/{id}/playlist/play</a:t>
            </a:r>
          </a:p>
        </p:txBody>
      </p:sp>
      <p:sp>
        <p:nvSpPr>
          <p:cNvPr id="4" name="Slide Number Placeholder 3">
            <a:extLst>
              <a:ext uri="{FF2B5EF4-FFF2-40B4-BE49-F238E27FC236}">
                <a16:creationId xmlns:a16="http://schemas.microsoft.com/office/drawing/2014/main" id="{F6C8DE24-5177-4C41-A2E0-8EA89DF7403D}"/>
              </a:ext>
            </a:extLst>
          </p:cNvPr>
          <p:cNvSpPr>
            <a:spLocks noGrp="1"/>
          </p:cNvSpPr>
          <p:nvPr>
            <p:ph type="sldNum" sz="quarter" idx="12"/>
          </p:nvPr>
        </p:nvSpPr>
        <p:spPr/>
        <p:txBody>
          <a:bodyPr/>
          <a:lstStyle/>
          <a:p>
            <a:fld id="{7F9CFF85-DE8D-42E4-87E4-C8503F3550E2}" type="slidenum">
              <a:rPr lang="en-US" smtClean="0"/>
              <a:t>12</a:t>
            </a:fld>
            <a:endParaRPr lang="en-US"/>
          </a:p>
        </p:txBody>
      </p:sp>
    </p:spTree>
    <p:extLst>
      <p:ext uri="{BB962C8B-B14F-4D97-AF65-F5344CB8AC3E}">
        <p14:creationId xmlns:p14="http://schemas.microsoft.com/office/powerpoint/2010/main" val="411199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REST Architectural Constraints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6B652487-71BB-4744-8BAD-C1AE03141931}" type="slidenum">
              <a:rPr lang="en-US" smtClean="0"/>
              <a:t>13</a:t>
            </a:fld>
            <a:endParaRPr lang="en-US"/>
          </a:p>
        </p:txBody>
      </p:sp>
    </p:spTree>
    <p:extLst>
      <p:ext uri="{BB962C8B-B14F-4D97-AF65-F5344CB8AC3E}">
        <p14:creationId xmlns:p14="http://schemas.microsoft.com/office/powerpoint/2010/main" val="54159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REST</a:t>
            </a:r>
            <a:endParaRPr lang="en-US" dirty="0"/>
          </a:p>
        </p:txBody>
      </p:sp>
      <p:sp>
        <p:nvSpPr>
          <p:cNvPr id="3" name="Content Placeholder 2"/>
          <p:cNvSpPr>
            <a:spLocks noGrp="1"/>
          </p:cNvSpPr>
          <p:nvPr>
            <p:ph idx="1"/>
          </p:nvPr>
        </p:nvSpPr>
        <p:spPr/>
        <p:txBody>
          <a:bodyPr/>
          <a:lstStyle/>
          <a:p>
            <a:r>
              <a:rPr lang="en-US" sz="2400" dirty="0"/>
              <a:t>REST stands for </a:t>
            </a:r>
            <a:r>
              <a:rPr lang="en-US" sz="2400" b="1" dirty="0"/>
              <a:t>Re</a:t>
            </a:r>
            <a:r>
              <a:rPr lang="en-US" sz="2400" dirty="0"/>
              <a:t>presentational </a:t>
            </a:r>
            <a:r>
              <a:rPr lang="en-US" sz="2400" b="1" dirty="0"/>
              <a:t>S</a:t>
            </a:r>
            <a:r>
              <a:rPr lang="en-US" sz="2400" dirty="0"/>
              <a:t>tate </a:t>
            </a:r>
            <a:r>
              <a:rPr lang="en-US" sz="2400" b="1" dirty="0"/>
              <a:t>T</a:t>
            </a:r>
            <a:r>
              <a:rPr lang="en-US" sz="2400" dirty="0"/>
              <a:t>ransfer, a term coined by </a:t>
            </a:r>
            <a:r>
              <a:rPr lang="en-US" sz="2400" dirty="0">
                <a:hlinkClick r:id="rId2"/>
              </a:rPr>
              <a:t>Roy Fielding</a:t>
            </a:r>
            <a:r>
              <a:rPr lang="en-US" sz="2400" dirty="0"/>
              <a:t> in 2000. </a:t>
            </a:r>
          </a:p>
          <a:p>
            <a:r>
              <a:rPr lang="en-US" sz="2400" dirty="0"/>
              <a:t>It is an </a:t>
            </a:r>
            <a:r>
              <a:rPr lang="en-US" sz="2400" b="1" dirty="0"/>
              <a:t>architecture style</a:t>
            </a:r>
            <a:r>
              <a:rPr lang="en-US" sz="2400" dirty="0"/>
              <a:t> for designing loosely coupled applications over HTTP, that is often used in the development of web services.</a:t>
            </a:r>
          </a:p>
          <a:p>
            <a:r>
              <a:rPr lang="en-US" sz="2400" dirty="0"/>
              <a:t>REST does not enforce any rule regarding how it should be implemented at lower level, it just put high level design guidelines and leave you to think of your own implementation.</a:t>
            </a:r>
          </a:p>
        </p:txBody>
      </p:sp>
      <p:sp>
        <p:nvSpPr>
          <p:cNvPr id="4" name="Slide Number Placeholder 3"/>
          <p:cNvSpPr>
            <a:spLocks noGrp="1"/>
          </p:cNvSpPr>
          <p:nvPr>
            <p:ph type="sldNum" sz="quarter" idx="12"/>
          </p:nvPr>
        </p:nvSpPr>
        <p:spPr/>
        <p:txBody>
          <a:bodyPr/>
          <a:lstStyle/>
          <a:p>
            <a:fld id="{6B652487-71BB-4744-8BAD-C1AE03141931}" type="slidenum">
              <a:rPr lang="en-US" smtClean="0"/>
              <a:t>14</a:t>
            </a:fld>
            <a:endParaRPr lang="en-US"/>
          </a:p>
        </p:txBody>
      </p:sp>
    </p:spTree>
    <p:extLst>
      <p:ext uri="{BB962C8B-B14F-4D97-AF65-F5344CB8AC3E}">
        <p14:creationId xmlns:p14="http://schemas.microsoft.com/office/powerpoint/2010/main" val="362531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Constraints</a:t>
            </a:r>
          </a:p>
        </p:txBody>
      </p:sp>
      <p:sp>
        <p:nvSpPr>
          <p:cNvPr id="3" name="Content Placeholder 2"/>
          <p:cNvSpPr>
            <a:spLocks noGrp="1"/>
          </p:cNvSpPr>
          <p:nvPr>
            <p:ph idx="1"/>
          </p:nvPr>
        </p:nvSpPr>
        <p:spPr/>
        <p:txBody>
          <a:bodyPr/>
          <a:lstStyle/>
          <a:p>
            <a:r>
              <a:rPr lang="en-US" sz="2500" dirty="0"/>
              <a:t>REST defines </a:t>
            </a:r>
            <a:r>
              <a:rPr lang="en-US" sz="2500" b="1" dirty="0"/>
              <a:t>6 architectural constraints</a:t>
            </a:r>
            <a:r>
              <a:rPr lang="en-US" sz="2500" dirty="0"/>
              <a:t> which make any web service – a true </a:t>
            </a:r>
            <a:r>
              <a:rPr lang="en-US" sz="2500" dirty="0" err="1"/>
              <a:t>RESTful</a:t>
            </a:r>
            <a:r>
              <a:rPr lang="en-US" sz="2500" dirty="0"/>
              <a:t> API.</a:t>
            </a:r>
          </a:p>
          <a:p>
            <a:r>
              <a:rPr lang="en-US" sz="2500" dirty="0"/>
              <a:t>Uniform interface</a:t>
            </a:r>
          </a:p>
          <a:p>
            <a:r>
              <a:rPr lang="en-US" sz="2500" dirty="0"/>
              <a:t>Client–server</a:t>
            </a:r>
          </a:p>
          <a:p>
            <a:r>
              <a:rPr lang="en-US" sz="2500" dirty="0"/>
              <a:t>Stateless</a:t>
            </a:r>
          </a:p>
          <a:p>
            <a:r>
              <a:rPr lang="en-US" sz="2500" dirty="0"/>
              <a:t>Cacheable</a:t>
            </a:r>
          </a:p>
          <a:p>
            <a:r>
              <a:rPr lang="en-US" sz="2500" dirty="0"/>
              <a:t>Layered system</a:t>
            </a:r>
          </a:p>
          <a:p>
            <a:r>
              <a:rPr lang="en-US" sz="2500" dirty="0"/>
              <a:t>Code on demand (optional)</a:t>
            </a:r>
          </a:p>
          <a:p>
            <a:pPr marL="0" indent="0">
              <a:buNone/>
            </a:pPr>
            <a:endParaRPr lang="en-US" sz="2500" dirty="0"/>
          </a:p>
        </p:txBody>
      </p:sp>
      <p:sp>
        <p:nvSpPr>
          <p:cNvPr id="4" name="Slide Number Placeholder 3"/>
          <p:cNvSpPr>
            <a:spLocks noGrp="1"/>
          </p:cNvSpPr>
          <p:nvPr>
            <p:ph type="sldNum" sz="quarter" idx="12"/>
          </p:nvPr>
        </p:nvSpPr>
        <p:spPr/>
        <p:txBody>
          <a:bodyPr/>
          <a:lstStyle/>
          <a:p>
            <a:fld id="{6B652487-71BB-4744-8BAD-C1AE03141931}" type="slidenum">
              <a:rPr lang="en-US" smtClean="0"/>
              <a:t>15</a:t>
            </a:fld>
            <a:endParaRPr lang="en-US"/>
          </a:p>
        </p:txBody>
      </p:sp>
    </p:spTree>
    <p:extLst>
      <p:ext uri="{BB962C8B-B14F-4D97-AF65-F5344CB8AC3E}">
        <p14:creationId xmlns:p14="http://schemas.microsoft.com/office/powerpoint/2010/main" val="145747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interface</a:t>
            </a:r>
          </a:p>
        </p:txBody>
      </p:sp>
      <p:sp>
        <p:nvSpPr>
          <p:cNvPr id="3" name="Content Placeholder 2"/>
          <p:cNvSpPr>
            <a:spLocks noGrp="1"/>
          </p:cNvSpPr>
          <p:nvPr>
            <p:ph idx="1"/>
          </p:nvPr>
        </p:nvSpPr>
        <p:spPr/>
        <p:txBody>
          <a:bodyPr/>
          <a:lstStyle/>
          <a:p>
            <a:r>
              <a:rPr lang="en-US" sz="2500" dirty="0"/>
              <a:t>A resource in the system should have only one logical URI, and that should provide a way to fetch related or additional data. </a:t>
            </a:r>
          </a:p>
          <a:p>
            <a:r>
              <a:rPr lang="en-US" sz="2500" dirty="0"/>
              <a:t>It’s always better to </a:t>
            </a:r>
            <a:r>
              <a:rPr lang="en-US" sz="2500" b="1" dirty="0"/>
              <a:t>synonymize a resource with a web page</a:t>
            </a:r>
            <a:r>
              <a:rPr lang="en-US" sz="2500" dirty="0"/>
              <a:t>.</a:t>
            </a:r>
          </a:p>
          <a:p>
            <a:r>
              <a:rPr lang="en-US" sz="2500" dirty="0"/>
              <a:t>All resources should be accessible through a common approach such as HTTP GET and similarly modified using a consistent approach.</a:t>
            </a:r>
          </a:p>
        </p:txBody>
      </p:sp>
      <p:sp>
        <p:nvSpPr>
          <p:cNvPr id="4" name="Slide Number Placeholder 3"/>
          <p:cNvSpPr>
            <a:spLocks noGrp="1"/>
          </p:cNvSpPr>
          <p:nvPr>
            <p:ph type="sldNum" sz="quarter" idx="12"/>
          </p:nvPr>
        </p:nvSpPr>
        <p:spPr/>
        <p:txBody>
          <a:bodyPr/>
          <a:lstStyle/>
          <a:p>
            <a:fld id="{6B652487-71BB-4744-8BAD-C1AE03141931}" type="slidenum">
              <a:rPr lang="en-US" smtClean="0"/>
              <a:t>16</a:t>
            </a:fld>
            <a:endParaRPr lang="en-US"/>
          </a:p>
        </p:txBody>
      </p:sp>
    </p:spTree>
    <p:extLst>
      <p:ext uri="{BB962C8B-B14F-4D97-AF65-F5344CB8AC3E}">
        <p14:creationId xmlns:p14="http://schemas.microsoft.com/office/powerpoint/2010/main" val="231600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p>
        </p:txBody>
      </p:sp>
      <p:sp>
        <p:nvSpPr>
          <p:cNvPr id="3" name="Content Placeholder 2"/>
          <p:cNvSpPr>
            <a:spLocks noGrp="1"/>
          </p:cNvSpPr>
          <p:nvPr>
            <p:ph idx="1"/>
          </p:nvPr>
        </p:nvSpPr>
        <p:spPr/>
        <p:txBody>
          <a:bodyPr/>
          <a:lstStyle/>
          <a:p>
            <a:r>
              <a:rPr lang="en-US" sz="2400" dirty="0"/>
              <a:t>This constraint essentially means that client application and server application MUST be able to evolve separately without any dependency on each other. </a:t>
            </a:r>
          </a:p>
          <a:p>
            <a:r>
              <a:rPr lang="en-US" sz="2400" dirty="0"/>
              <a:t>A client should know only resource URIs, and that’s all. </a:t>
            </a:r>
          </a:p>
          <a:p>
            <a:r>
              <a:rPr lang="en-US" sz="2400" dirty="0"/>
              <a:t>Today, this is standard practice in web development, so nothing fancy is required from your side. </a:t>
            </a:r>
          </a:p>
          <a:p>
            <a:r>
              <a:rPr lang="en-US" sz="2400" dirty="0"/>
              <a:t>Keep it simple.</a:t>
            </a:r>
          </a:p>
        </p:txBody>
      </p:sp>
      <p:sp>
        <p:nvSpPr>
          <p:cNvPr id="4" name="Slide Number Placeholder 3"/>
          <p:cNvSpPr>
            <a:spLocks noGrp="1"/>
          </p:cNvSpPr>
          <p:nvPr>
            <p:ph type="sldNum" sz="quarter" idx="12"/>
          </p:nvPr>
        </p:nvSpPr>
        <p:spPr/>
        <p:txBody>
          <a:bodyPr/>
          <a:lstStyle/>
          <a:p>
            <a:fld id="{6B652487-71BB-4744-8BAD-C1AE03141931}" type="slidenum">
              <a:rPr lang="en-US" smtClean="0"/>
              <a:t>17</a:t>
            </a:fld>
            <a:endParaRPr lang="en-US"/>
          </a:p>
        </p:txBody>
      </p:sp>
    </p:spTree>
    <p:extLst>
      <p:ext uri="{BB962C8B-B14F-4D97-AF65-F5344CB8AC3E}">
        <p14:creationId xmlns:p14="http://schemas.microsoft.com/office/powerpoint/2010/main" val="83435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a:t>
            </a:r>
          </a:p>
        </p:txBody>
      </p:sp>
      <p:sp>
        <p:nvSpPr>
          <p:cNvPr id="3" name="Content Placeholder 2"/>
          <p:cNvSpPr>
            <a:spLocks noGrp="1"/>
          </p:cNvSpPr>
          <p:nvPr>
            <p:ph idx="1"/>
          </p:nvPr>
        </p:nvSpPr>
        <p:spPr/>
        <p:txBody>
          <a:bodyPr/>
          <a:lstStyle/>
          <a:p>
            <a:r>
              <a:rPr lang="en-US" sz="2400" dirty="0"/>
              <a:t>Make all client-server interactions stateless. </a:t>
            </a:r>
          </a:p>
          <a:p>
            <a:r>
              <a:rPr lang="en-US" sz="2400" dirty="0"/>
              <a:t>The server will not store anything about the latest HTTP request the client made. </a:t>
            </a:r>
          </a:p>
          <a:p>
            <a:r>
              <a:rPr lang="en-US" sz="2400" dirty="0"/>
              <a:t>It will treat every request as new. No session, no history.</a:t>
            </a:r>
          </a:p>
          <a:p>
            <a:r>
              <a:rPr lang="en-US" sz="2400" dirty="0"/>
              <a:t>If the client application needs to be a </a:t>
            </a:r>
            <a:r>
              <a:rPr lang="en-US" sz="2400" dirty="0" err="1"/>
              <a:t>stateful</a:t>
            </a:r>
            <a:r>
              <a:rPr lang="en-US" sz="2400" dirty="0"/>
              <a:t> application for the end-user, where user logs in once and do other authorized operations after that, then each request from the client should contain all the information necessary to service the request – including authentication and authorization details.</a:t>
            </a:r>
          </a:p>
          <a:p>
            <a:endParaRPr lang="en-US" sz="2400" dirty="0"/>
          </a:p>
        </p:txBody>
      </p:sp>
      <p:sp>
        <p:nvSpPr>
          <p:cNvPr id="4" name="Slide Number Placeholder 3"/>
          <p:cNvSpPr>
            <a:spLocks noGrp="1"/>
          </p:cNvSpPr>
          <p:nvPr>
            <p:ph type="sldNum" sz="quarter" idx="12"/>
          </p:nvPr>
        </p:nvSpPr>
        <p:spPr/>
        <p:txBody>
          <a:bodyPr/>
          <a:lstStyle/>
          <a:p>
            <a:fld id="{6B652487-71BB-4744-8BAD-C1AE03141931}" type="slidenum">
              <a:rPr lang="en-US" smtClean="0"/>
              <a:t>18</a:t>
            </a:fld>
            <a:endParaRPr lang="en-US"/>
          </a:p>
        </p:txBody>
      </p:sp>
    </p:spTree>
    <p:extLst>
      <p:ext uri="{BB962C8B-B14F-4D97-AF65-F5344CB8AC3E}">
        <p14:creationId xmlns:p14="http://schemas.microsoft.com/office/powerpoint/2010/main" val="2909706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Cacheable</a:t>
            </a:r>
          </a:p>
        </p:txBody>
      </p:sp>
      <p:sp>
        <p:nvSpPr>
          <p:cNvPr id="3" name="Content Placeholder 2"/>
          <p:cNvSpPr>
            <a:spLocks noGrp="1"/>
          </p:cNvSpPr>
          <p:nvPr>
            <p:ph idx="1"/>
          </p:nvPr>
        </p:nvSpPr>
        <p:spPr/>
        <p:txBody>
          <a:bodyPr/>
          <a:lstStyle/>
          <a:p>
            <a:r>
              <a:rPr lang="en-US" sz="2400" dirty="0"/>
              <a:t>Caching brings performance improvement for the client-side and better scope for scalability for a server because the load has reduced.</a:t>
            </a:r>
          </a:p>
          <a:p>
            <a:r>
              <a:rPr lang="en-US" sz="2400" dirty="0"/>
              <a:t>In REST, caching shall be applied to resources when applicable, and then these resources MUST declare themselves cacheable. </a:t>
            </a:r>
          </a:p>
          <a:p>
            <a:r>
              <a:rPr lang="en-US" sz="2400" dirty="0"/>
              <a:t>Caching can be implemented on the server or client-side.</a:t>
            </a:r>
          </a:p>
          <a:p>
            <a:endParaRPr lang="en-US" sz="2400" dirty="0"/>
          </a:p>
        </p:txBody>
      </p:sp>
      <p:sp>
        <p:nvSpPr>
          <p:cNvPr id="4" name="Slide Number Placeholder 3"/>
          <p:cNvSpPr>
            <a:spLocks noGrp="1"/>
          </p:cNvSpPr>
          <p:nvPr>
            <p:ph type="sldNum" sz="quarter" idx="12"/>
          </p:nvPr>
        </p:nvSpPr>
        <p:spPr/>
        <p:txBody>
          <a:bodyPr/>
          <a:lstStyle/>
          <a:p>
            <a:fld id="{6B652487-71BB-4744-8BAD-C1AE03141931}" type="slidenum">
              <a:rPr lang="en-US" smtClean="0"/>
              <a:t>19</a:t>
            </a:fld>
            <a:endParaRPr lang="en-US"/>
          </a:p>
        </p:txBody>
      </p:sp>
    </p:spTree>
    <p:extLst>
      <p:ext uri="{BB962C8B-B14F-4D97-AF65-F5344CB8AC3E}">
        <p14:creationId xmlns:p14="http://schemas.microsoft.com/office/powerpoint/2010/main" val="220345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A417-0FD8-4417-A362-C78448D601F8}"/>
              </a:ext>
            </a:extLst>
          </p:cNvPr>
          <p:cNvSpPr>
            <a:spLocks noGrp="1"/>
          </p:cNvSpPr>
          <p:nvPr>
            <p:ph type="title"/>
          </p:nvPr>
        </p:nvSpPr>
        <p:spPr/>
        <p:txBody>
          <a:bodyPr/>
          <a:lstStyle/>
          <a:p>
            <a:r>
              <a:rPr lang="en-US" b="1" i="0" dirty="0">
                <a:solidFill>
                  <a:srgbClr val="212529"/>
                </a:solidFill>
                <a:effectLst/>
                <a:latin typeface="futura-pt"/>
              </a:rPr>
              <a:t>REST</a:t>
            </a:r>
            <a:endParaRPr lang="en-US" dirty="0"/>
          </a:p>
        </p:txBody>
      </p:sp>
      <p:sp>
        <p:nvSpPr>
          <p:cNvPr id="3" name="Content Placeholder 2">
            <a:extLst>
              <a:ext uri="{FF2B5EF4-FFF2-40B4-BE49-F238E27FC236}">
                <a16:creationId xmlns:a16="http://schemas.microsoft.com/office/drawing/2014/main" id="{765FF112-BBA3-4405-B4BF-C4A60AABDE44}"/>
              </a:ext>
            </a:extLst>
          </p:cNvPr>
          <p:cNvSpPr>
            <a:spLocks noGrp="1"/>
          </p:cNvSpPr>
          <p:nvPr>
            <p:ph idx="1"/>
          </p:nvPr>
        </p:nvSpPr>
        <p:spPr/>
        <p:txBody>
          <a:bodyPr/>
          <a:lstStyle/>
          <a:p>
            <a:r>
              <a:rPr lang="en-US" dirty="0"/>
              <a:t>REST, or </a:t>
            </a:r>
            <a:r>
              <a:rPr lang="en-US" dirty="0" err="1"/>
              <a:t>REpresentational</a:t>
            </a:r>
            <a:r>
              <a:rPr lang="en-US" dirty="0"/>
              <a:t> State Transfer, is an architectural style for providing standards between computer systems on the web, making it easier for systems to communicate with each other.</a:t>
            </a:r>
          </a:p>
        </p:txBody>
      </p:sp>
      <p:sp>
        <p:nvSpPr>
          <p:cNvPr id="4" name="Slide Number Placeholder 3">
            <a:extLst>
              <a:ext uri="{FF2B5EF4-FFF2-40B4-BE49-F238E27FC236}">
                <a16:creationId xmlns:a16="http://schemas.microsoft.com/office/drawing/2014/main" id="{ACFE9C07-9119-4904-BC08-2697F1537419}"/>
              </a:ext>
            </a:extLst>
          </p:cNvPr>
          <p:cNvSpPr>
            <a:spLocks noGrp="1"/>
          </p:cNvSpPr>
          <p:nvPr>
            <p:ph type="sldNum" sz="quarter" idx="12"/>
          </p:nvPr>
        </p:nvSpPr>
        <p:spPr/>
        <p:txBody>
          <a:bodyPr/>
          <a:lstStyle/>
          <a:p>
            <a:fld id="{7F9CFF85-DE8D-42E4-87E4-C8503F3550E2}" type="slidenum">
              <a:rPr lang="en-US" smtClean="0"/>
              <a:t>2</a:t>
            </a:fld>
            <a:endParaRPr lang="en-US"/>
          </a:p>
        </p:txBody>
      </p:sp>
    </p:spTree>
    <p:extLst>
      <p:ext uri="{BB962C8B-B14F-4D97-AF65-F5344CB8AC3E}">
        <p14:creationId xmlns:p14="http://schemas.microsoft.com/office/powerpoint/2010/main" val="2353367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system</a:t>
            </a:r>
          </a:p>
        </p:txBody>
      </p:sp>
      <p:sp>
        <p:nvSpPr>
          <p:cNvPr id="3" name="Content Placeholder 2"/>
          <p:cNvSpPr>
            <a:spLocks noGrp="1"/>
          </p:cNvSpPr>
          <p:nvPr>
            <p:ph idx="1"/>
          </p:nvPr>
        </p:nvSpPr>
        <p:spPr/>
        <p:txBody>
          <a:bodyPr/>
          <a:lstStyle/>
          <a:p>
            <a:r>
              <a:rPr lang="en-US" sz="2500" dirty="0"/>
              <a:t>REST allows you to use a layered system architecture where you deploy the APIs on server A, and store data on server B and authenticate requests in Server C, </a:t>
            </a:r>
          </a:p>
          <a:p>
            <a:r>
              <a:rPr lang="en-US" sz="2500" dirty="0"/>
              <a:t>for example. A client cannot ordinarily tell whether it is connected directly to the end server or an intermediary along the way.</a:t>
            </a:r>
          </a:p>
        </p:txBody>
      </p:sp>
      <p:sp>
        <p:nvSpPr>
          <p:cNvPr id="4" name="Slide Number Placeholder 3"/>
          <p:cNvSpPr>
            <a:spLocks noGrp="1"/>
          </p:cNvSpPr>
          <p:nvPr>
            <p:ph type="sldNum" sz="quarter" idx="12"/>
          </p:nvPr>
        </p:nvSpPr>
        <p:spPr/>
        <p:txBody>
          <a:bodyPr/>
          <a:lstStyle/>
          <a:p>
            <a:fld id="{6B652487-71BB-4744-8BAD-C1AE03141931}" type="slidenum">
              <a:rPr lang="en-US" smtClean="0"/>
              <a:t>20</a:t>
            </a:fld>
            <a:endParaRPr lang="en-US"/>
          </a:p>
        </p:txBody>
      </p:sp>
    </p:spTree>
    <p:extLst>
      <p:ext uri="{BB962C8B-B14F-4D97-AF65-F5344CB8AC3E}">
        <p14:creationId xmlns:p14="http://schemas.microsoft.com/office/powerpoint/2010/main" val="304652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on demand (optional)</a:t>
            </a:r>
          </a:p>
        </p:txBody>
      </p:sp>
      <p:sp>
        <p:nvSpPr>
          <p:cNvPr id="3" name="Content Placeholder 2"/>
          <p:cNvSpPr>
            <a:spLocks noGrp="1"/>
          </p:cNvSpPr>
          <p:nvPr>
            <p:ph idx="1"/>
          </p:nvPr>
        </p:nvSpPr>
        <p:spPr/>
        <p:txBody>
          <a:bodyPr/>
          <a:lstStyle/>
          <a:p>
            <a:r>
              <a:rPr lang="en-US" sz="2500" dirty="0"/>
              <a:t>This constraint is optional. </a:t>
            </a:r>
          </a:p>
          <a:p>
            <a:r>
              <a:rPr lang="en-US" sz="2500" dirty="0"/>
              <a:t>Most of the time, you will be sending the static representations of resources in the form of XML or JSON. </a:t>
            </a:r>
          </a:p>
          <a:p>
            <a:r>
              <a:rPr lang="en-US" sz="2500" dirty="0"/>
              <a:t>But when you need to, you are free to return executable code to support a part of your application, e.g., clients may call your API to get a UI widget rendering code. </a:t>
            </a:r>
          </a:p>
          <a:p>
            <a:r>
              <a:rPr lang="en-US" sz="2500" dirty="0"/>
              <a:t>It is permitted.</a:t>
            </a:r>
          </a:p>
        </p:txBody>
      </p:sp>
      <p:sp>
        <p:nvSpPr>
          <p:cNvPr id="4" name="Slide Number Placeholder 3"/>
          <p:cNvSpPr>
            <a:spLocks noGrp="1"/>
          </p:cNvSpPr>
          <p:nvPr>
            <p:ph type="sldNum" sz="quarter" idx="12"/>
          </p:nvPr>
        </p:nvSpPr>
        <p:spPr/>
        <p:txBody>
          <a:bodyPr/>
          <a:lstStyle/>
          <a:p>
            <a:fld id="{6B652487-71BB-4744-8BAD-C1AE03141931}" type="slidenum">
              <a:rPr lang="en-US" smtClean="0"/>
              <a:t>21</a:t>
            </a:fld>
            <a:endParaRPr lang="en-US"/>
          </a:p>
        </p:txBody>
      </p:sp>
    </p:spTree>
    <p:extLst>
      <p:ext uri="{BB962C8B-B14F-4D97-AF65-F5344CB8AC3E}">
        <p14:creationId xmlns:p14="http://schemas.microsoft.com/office/powerpoint/2010/main" val="299168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Constraints</a:t>
            </a:r>
          </a:p>
        </p:txBody>
      </p:sp>
      <p:sp>
        <p:nvSpPr>
          <p:cNvPr id="3" name="Content Placeholder 2"/>
          <p:cNvSpPr>
            <a:spLocks noGrp="1"/>
          </p:cNvSpPr>
          <p:nvPr>
            <p:ph idx="1"/>
          </p:nvPr>
        </p:nvSpPr>
        <p:spPr/>
        <p:txBody>
          <a:bodyPr/>
          <a:lstStyle/>
          <a:p>
            <a:r>
              <a:rPr lang="en-US" i="1" dirty="0"/>
              <a:t>All the above constraints help you build a truly </a:t>
            </a:r>
            <a:r>
              <a:rPr lang="en-US" i="1" dirty="0" err="1"/>
              <a:t>RESTful</a:t>
            </a:r>
            <a:r>
              <a:rPr lang="en-US" i="1" dirty="0"/>
              <a:t> API, and you should follow them. Still, at times, you may find yourself violating one or two constraints. </a:t>
            </a:r>
          </a:p>
          <a:p>
            <a:r>
              <a:rPr lang="en-US" i="1" dirty="0"/>
              <a:t>Do not worry; you are still making a </a:t>
            </a:r>
            <a:r>
              <a:rPr lang="en-US" i="1" dirty="0" err="1"/>
              <a:t>RESTful</a:t>
            </a:r>
            <a:r>
              <a:rPr lang="en-US" i="1" dirty="0"/>
              <a:t> API – but not “truly </a:t>
            </a:r>
            <a:r>
              <a:rPr lang="en-US" i="1" dirty="0" err="1"/>
              <a:t>RESTful</a:t>
            </a:r>
            <a:r>
              <a:rPr lang="en-US" i="1" dirty="0"/>
              <a:t>.”</a:t>
            </a:r>
            <a:endParaRPr lang="en-US" dirty="0"/>
          </a:p>
        </p:txBody>
      </p:sp>
      <p:sp>
        <p:nvSpPr>
          <p:cNvPr id="4" name="Slide Number Placeholder 3"/>
          <p:cNvSpPr>
            <a:spLocks noGrp="1"/>
          </p:cNvSpPr>
          <p:nvPr>
            <p:ph type="sldNum" sz="quarter" idx="12"/>
          </p:nvPr>
        </p:nvSpPr>
        <p:spPr/>
        <p:txBody>
          <a:bodyPr/>
          <a:lstStyle/>
          <a:p>
            <a:fld id="{6B652487-71BB-4744-8BAD-C1AE03141931}" type="slidenum">
              <a:rPr lang="en-US" smtClean="0"/>
              <a:t>22</a:t>
            </a:fld>
            <a:endParaRPr lang="en-US"/>
          </a:p>
        </p:txBody>
      </p:sp>
    </p:spTree>
    <p:extLst>
      <p:ext uri="{BB962C8B-B14F-4D97-AF65-F5344CB8AC3E}">
        <p14:creationId xmlns:p14="http://schemas.microsoft.com/office/powerpoint/2010/main" val="125250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1EB4-393D-4B3B-9EDD-51C0549E8788}"/>
              </a:ext>
            </a:extLst>
          </p:cNvPr>
          <p:cNvSpPr>
            <a:spLocks noGrp="1"/>
          </p:cNvSpPr>
          <p:nvPr>
            <p:ph type="title"/>
          </p:nvPr>
        </p:nvSpPr>
        <p:spPr/>
        <p:txBody>
          <a:bodyPr/>
          <a:lstStyle/>
          <a:p>
            <a:r>
              <a:rPr lang="en-US" i="0" dirty="0">
                <a:solidFill>
                  <a:srgbClr val="212529"/>
                </a:solidFill>
                <a:effectLst/>
                <a:latin typeface="futura-pt"/>
              </a:rPr>
              <a:t>Exposing and Consuming RESTful API endpoints</a:t>
            </a:r>
            <a:endParaRPr lang="en-US" dirty="0"/>
          </a:p>
        </p:txBody>
      </p:sp>
      <p:sp>
        <p:nvSpPr>
          <p:cNvPr id="3" name="Content Placeholder 2">
            <a:extLst>
              <a:ext uri="{FF2B5EF4-FFF2-40B4-BE49-F238E27FC236}">
                <a16:creationId xmlns:a16="http://schemas.microsoft.com/office/drawing/2014/main" id="{168DED77-618C-470C-9B1E-28518319C38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73B7D88-C7AF-43CF-B943-E760C04C4438}"/>
              </a:ext>
            </a:extLst>
          </p:cNvPr>
          <p:cNvSpPr>
            <a:spLocks noGrp="1"/>
          </p:cNvSpPr>
          <p:nvPr>
            <p:ph type="sldNum" sz="quarter" idx="12"/>
          </p:nvPr>
        </p:nvSpPr>
        <p:spPr/>
        <p:txBody>
          <a:bodyPr/>
          <a:lstStyle/>
          <a:p>
            <a:fld id="{7F9CFF85-DE8D-42E4-87E4-C8503F3550E2}" type="slidenum">
              <a:rPr lang="en-US" smtClean="0"/>
              <a:t>23</a:t>
            </a:fld>
            <a:endParaRPr lang="en-US"/>
          </a:p>
        </p:txBody>
      </p:sp>
    </p:spTree>
    <p:extLst>
      <p:ext uri="{BB962C8B-B14F-4D97-AF65-F5344CB8AC3E}">
        <p14:creationId xmlns:p14="http://schemas.microsoft.com/office/powerpoint/2010/main" val="3972547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8C7E-A7A1-4597-BDD2-EA9C74C0B351}"/>
              </a:ext>
            </a:extLst>
          </p:cNvPr>
          <p:cNvSpPr>
            <a:spLocks noGrp="1"/>
          </p:cNvSpPr>
          <p:nvPr>
            <p:ph type="title"/>
          </p:nvPr>
        </p:nvSpPr>
        <p:spPr/>
        <p:txBody>
          <a:bodyPr/>
          <a:lstStyle/>
          <a:p>
            <a:r>
              <a:rPr lang="en-US" b="1" i="0" dirty="0">
                <a:solidFill>
                  <a:srgbClr val="212529"/>
                </a:solidFill>
                <a:effectLst/>
                <a:latin typeface="futura-pt"/>
              </a:rPr>
              <a:t>Rest with JSON</a:t>
            </a:r>
            <a:endParaRPr lang="en-US" dirty="0"/>
          </a:p>
        </p:txBody>
      </p:sp>
      <p:sp>
        <p:nvSpPr>
          <p:cNvPr id="3" name="Content Placeholder 2">
            <a:extLst>
              <a:ext uri="{FF2B5EF4-FFF2-40B4-BE49-F238E27FC236}">
                <a16:creationId xmlns:a16="http://schemas.microsoft.com/office/drawing/2014/main" id="{21BE0A47-B256-4619-BFA6-E78CB4BD26F6}"/>
              </a:ext>
            </a:extLst>
          </p:cNvPr>
          <p:cNvSpPr>
            <a:spLocks noGrp="1"/>
          </p:cNvSpPr>
          <p:nvPr>
            <p:ph idx="1"/>
          </p:nvPr>
        </p:nvSpPr>
        <p:spPr>
          <a:xfrm>
            <a:off x="457200" y="1719263"/>
            <a:ext cx="11569148" cy="4411662"/>
          </a:xfrm>
        </p:spPr>
        <p:txBody>
          <a:bodyPr/>
          <a:lstStyle/>
          <a:p>
            <a:r>
              <a:rPr lang="en-US" sz="2600" dirty="0"/>
              <a:t>One of the more popular ways to represent the state of an object for external use by another application in Rest is JSON. </a:t>
            </a:r>
          </a:p>
          <a:p>
            <a:r>
              <a:rPr lang="en-US" sz="2600" dirty="0"/>
              <a:t>There are multiple ways to create a JSON representation of a Java Object.</a:t>
            </a:r>
          </a:p>
          <a:p>
            <a:r>
              <a:rPr lang="en-US" sz="2600" dirty="0"/>
              <a:t>We will use the Jackson library for this.</a:t>
            </a:r>
          </a:p>
          <a:p>
            <a:endParaRPr lang="en-US" sz="2600" dirty="0"/>
          </a:p>
        </p:txBody>
      </p:sp>
      <p:sp>
        <p:nvSpPr>
          <p:cNvPr id="4" name="Slide Number Placeholder 3">
            <a:extLst>
              <a:ext uri="{FF2B5EF4-FFF2-40B4-BE49-F238E27FC236}">
                <a16:creationId xmlns:a16="http://schemas.microsoft.com/office/drawing/2014/main" id="{6954F6A0-28F3-4AB4-BD1B-E9C39701A3EF}"/>
              </a:ext>
            </a:extLst>
          </p:cNvPr>
          <p:cNvSpPr>
            <a:spLocks noGrp="1"/>
          </p:cNvSpPr>
          <p:nvPr>
            <p:ph type="sldNum" sz="quarter" idx="12"/>
          </p:nvPr>
        </p:nvSpPr>
        <p:spPr/>
        <p:txBody>
          <a:bodyPr/>
          <a:lstStyle/>
          <a:p>
            <a:fld id="{7F9CFF85-DE8D-42E4-87E4-C8503F3550E2}" type="slidenum">
              <a:rPr lang="en-US" smtClean="0"/>
              <a:t>24</a:t>
            </a:fld>
            <a:endParaRPr lang="en-US"/>
          </a:p>
        </p:txBody>
      </p:sp>
    </p:spTree>
    <p:extLst>
      <p:ext uri="{BB962C8B-B14F-4D97-AF65-F5344CB8AC3E}">
        <p14:creationId xmlns:p14="http://schemas.microsoft.com/office/powerpoint/2010/main" val="79765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87A7-291B-46F5-BD4D-B65D222794E9}"/>
              </a:ext>
            </a:extLst>
          </p:cNvPr>
          <p:cNvSpPr>
            <a:spLocks noGrp="1"/>
          </p:cNvSpPr>
          <p:nvPr>
            <p:ph type="title"/>
          </p:nvPr>
        </p:nvSpPr>
        <p:spPr/>
        <p:txBody>
          <a:bodyPr/>
          <a:lstStyle/>
          <a:p>
            <a:r>
              <a:rPr lang="en-US" b="1" i="0" dirty="0">
                <a:solidFill>
                  <a:srgbClr val="212529"/>
                </a:solidFill>
                <a:effectLst/>
                <a:latin typeface="futura-pt"/>
              </a:rPr>
              <a:t>REST</a:t>
            </a:r>
            <a:endParaRPr lang="en-US" dirty="0"/>
          </a:p>
        </p:txBody>
      </p:sp>
      <p:sp>
        <p:nvSpPr>
          <p:cNvPr id="3" name="Content Placeholder 2">
            <a:extLst>
              <a:ext uri="{FF2B5EF4-FFF2-40B4-BE49-F238E27FC236}">
                <a16:creationId xmlns:a16="http://schemas.microsoft.com/office/drawing/2014/main" id="{67361D63-EBED-4B11-8FC7-3B2269EA7F99}"/>
              </a:ext>
            </a:extLst>
          </p:cNvPr>
          <p:cNvSpPr>
            <a:spLocks noGrp="1"/>
          </p:cNvSpPr>
          <p:nvPr>
            <p:ph idx="1"/>
          </p:nvPr>
        </p:nvSpPr>
        <p:spPr/>
        <p:txBody>
          <a:bodyPr/>
          <a:lstStyle/>
          <a:p>
            <a:r>
              <a:rPr lang="en-US" sz="2000" dirty="0"/>
              <a:t>Stands for Representational State Transfer.</a:t>
            </a:r>
          </a:p>
          <a:p>
            <a:r>
              <a:rPr lang="en-US" sz="2000" dirty="0"/>
              <a:t>Defined originally by Roy Fielding in early 2000 .</a:t>
            </a:r>
          </a:p>
          <a:p>
            <a:r>
              <a:rPr lang="en-US" sz="2000" dirty="0"/>
              <a:t>REST is an architectural style that outlines communication between a client and server over the web.</a:t>
            </a:r>
          </a:p>
          <a:p>
            <a:r>
              <a:rPr lang="en-US" sz="2000" dirty="0"/>
              <a:t>Essentially for a web service to be RESTful it has to adhere to a set of guidelines or constraints.</a:t>
            </a:r>
          </a:p>
          <a:p>
            <a:r>
              <a:rPr lang="en-US" sz="2000" dirty="0"/>
              <a:t>A RESTful server should not retain information about the state of the client.</a:t>
            </a:r>
          </a:p>
          <a:p>
            <a:r>
              <a:rPr lang="en-US" sz="2000" dirty="0"/>
              <a:t>Clients communicate with the server through an interface that is standard in that it too follows another set of constraints: "defined by four interface constraints: identification of resources; manipulation of resources through representations; self-descriptive messages; and, hypermedia as the engine of application state." - Roy Fielding</a:t>
            </a:r>
          </a:p>
          <a:p>
            <a:r>
              <a:rPr lang="en-US" sz="2000" dirty="0"/>
              <a:t>In a RESTful system, the server creates an object or resource and returns the state of that object (the values contained within the object) when requested by the client.</a:t>
            </a:r>
          </a:p>
        </p:txBody>
      </p:sp>
      <p:sp>
        <p:nvSpPr>
          <p:cNvPr id="4" name="Slide Number Placeholder 3">
            <a:extLst>
              <a:ext uri="{FF2B5EF4-FFF2-40B4-BE49-F238E27FC236}">
                <a16:creationId xmlns:a16="http://schemas.microsoft.com/office/drawing/2014/main" id="{7F7BCE11-23EB-4E13-A314-0CB4BA03DF0A}"/>
              </a:ext>
            </a:extLst>
          </p:cNvPr>
          <p:cNvSpPr>
            <a:spLocks noGrp="1"/>
          </p:cNvSpPr>
          <p:nvPr>
            <p:ph type="sldNum" sz="quarter" idx="12"/>
          </p:nvPr>
        </p:nvSpPr>
        <p:spPr/>
        <p:txBody>
          <a:bodyPr/>
          <a:lstStyle/>
          <a:p>
            <a:fld id="{7F9CFF85-DE8D-42E4-87E4-C8503F3550E2}" type="slidenum">
              <a:rPr lang="en-US" smtClean="0"/>
              <a:t>3</a:t>
            </a:fld>
            <a:endParaRPr lang="en-US"/>
          </a:p>
        </p:txBody>
      </p:sp>
    </p:spTree>
    <p:extLst>
      <p:ext uri="{BB962C8B-B14F-4D97-AF65-F5344CB8AC3E}">
        <p14:creationId xmlns:p14="http://schemas.microsoft.com/office/powerpoint/2010/main" val="30261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0358-FA49-413D-8181-419889CEBED6}"/>
              </a:ext>
            </a:extLst>
          </p:cNvPr>
          <p:cNvSpPr>
            <a:spLocks noGrp="1"/>
          </p:cNvSpPr>
          <p:nvPr>
            <p:ph type="title"/>
          </p:nvPr>
        </p:nvSpPr>
        <p:spPr/>
        <p:txBody>
          <a:bodyPr/>
          <a:lstStyle/>
          <a:p>
            <a:r>
              <a:rPr lang="en-US" b="1" i="0" dirty="0">
                <a:solidFill>
                  <a:srgbClr val="212529"/>
                </a:solidFill>
                <a:effectLst/>
                <a:latin typeface="futura-pt"/>
              </a:rPr>
              <a:t>Resources and URLs in REST</a:t>
            </a:r>
            <a:endParaRPr lang="en-US" dirty="0"/>
          </a:p>
        </p:txBody>
      </p:sp>
      <p:sp>
        <p:nvSpPr>
          <p:cNvPr id="3" name="Content Placeholder 2">
            <a:extLst>
              <a:ext uri="{FF2B5EF4-FFF2-40B4-BE49-F238E27FC236}">
                <a16:creationId xmlns:a16="http://schemas.microsoft.com/office/drawing/2014/main" id="{199F6F32-ABBF-4951-98A3-F998D3187B22}"/>
              </a:ext>
            </a:extLst>
          </p:cNvPr>
          <p:cNvSpPr>
            <a:spLocks noGrp="1"/>
          </p:cNvSpPr>
          <p:nvPr>
            <p:ph idx="1"/>
          </p:nvPr>
        </p:nvSpPr>
        <p:spPr/>
        <p:txBody>
          <a:bodyPr/>
          <a:lstStyle/>
          <a:p>
            <a:r>
              <a:rPr lang="en-US" sz="2400" dirty="0"/>
              <a:t>Fielding defines resources in REST as information that can be named. </a:t>
            </a:r>
          </a:p>
          <a:p>
            <a:r>
              <a:rPr lang="en-US" sz="2400" dirty="0"/>
              <a:t>A service, document, image etc. might all be considered a resource.</a:t>
            </a:r>
          </a:p>
          <a:p>
            <a:r>
              <a:rPr lang="en-US" sz="2400" dirty="0"/>
              <a:t>It's important to note that the state associated with a resource might change over time, but those changes do not indicate new resources.</a:t>
            </a:r>
          </a:p>
          <a:p>
            <a:endParaRPr lang="en-US" sz="2400" dirty="0"/>
          </a:p>
          <a:p>
            <a:r>
              <a:rPr lang="en-US" sz="2400" dirty="0">
                <a:solidFill>
                  <a:srgbClr val="0070C0"/>
                </a:solidFill>
              </a:rPr>
              <a:t>For example, you might consider a resource to be the weather in Reston, VA. </a:t>
            </a:r>
          </a:p>
          <a:p>
            <a:r>
              <a:rPr lang="en-US" sz="2400" dirty="0">
                <a:solidFill>
                  <a:srgbClr val="0070C0"/>
                </a:solidFill>
              </a:rPr>
              <a:t>Today the weather is sunny and 90°F. Tomorrow it might be cloudy and 75°F.</a:t>
            </a:r>
          </a:p>
          <a:p>
            <a:r>
              <a:rPr lang="en-US" sz="2400" dirty="0">
                <a:solidFill>
                  <a:srgbClr val="0070C0"/>
                </a:solidFill>
              </a:rPr>
              <a:t>It's important to note the weather today and the weather tomorrow do not (based on this setup) indicate different resources- they just represent different states of the same resource.</a:t>
            </a:r>
          </a:p>
        </p:txBody>
      </p:sp>
      <p:sp>
        <p:nvSpPr>
          <p:cNvPr id="4" name="Slide Number Placeholder 3">
            <a:extLst>
              <a:ext uri="{FF2B5EF4-FFF2-40B4-BE49-F238E27FC236}">
                <a16:creationId xmlns:a16="http://schemas.microsoft.com/office/drawing/2014/main" id="{EDCAAB76-B97D-4AB3-A6EE-B81E68D628F4}"/>
              </a:ext>
            </a:extLst>
          </p:cNvPr>
          <p:cNvSpPr>
            <a:spLocks noGrp="1"/>
          </p:cNvSpPr>
          <p:nvPr>
            <p:ph type="sldNum" sz="quarter" idx="12"/>
          </p:nvPr>
        </p:nvSpPr>
        <p:spPr/>
        <p:txBody>
          <a:bodyPr/>
          <a:lstStyle/>
          <a:p>
            <a:fld id="{7F9CFF85-DE8D-42E4-87E4-C8503F3550E2}" type="slidenum">
              <a:rPr lang="en-US" smtClean="0"/>
              <a:t>4</a:t>
            </a:fld>
            <a:endParaRPr lang="en-US"/>
          </a:p>
        </p:txBody>
      </p:sp>
    </p:spTree>
    <p:extLst>
      <p:ext uri="{BB962C8B-B14F-4D97-AF65-F5344CB8AC3E}">
        <p14:creationId xmlns:p14="http://schemas.microsoft.com/office/powerpoint/2010/main" val="82679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F94B-8362-405A-877F-2AA24E1A7781}"/>
              </a:ext>
            </a:extLst>
          </p:cNvPr>
          <p:cNvSpPr>
            <a:spLocks noGrp="1"/>
          </p:cNvSpPr>
          <p:nvPr>
            <p:ph type="title"/>
          </p:nvPr>
        </p:nvSpPr>
        <p:spPr/>
        <p:txBody>
          <a:bodyPr/>
          <a:lstStyle/>
          <a:p>
            <a:r>
              <a:rPr lang="en-US" b="1" i="0" dirty="0">
                <a:solidFill>
                  <a:srgbClr val="212529"/>
                </a:solidFill>
                <a:effectLst/>
                <a:latin typeface="futura-pt"/>
              </a:rPr>
              <a:t>Resources and URLs in REST</a:t>
            </a:r>
            <a:endParaRPr lang="en-US" dirty="0"/>
          </a:p>
        </p:txBody>
      </p:sp>
      <p:sp>
        <p:nvSpPr>
          <p:cNvPr id="3" name="Content Placeholder 2">
            <a:extLst>
              <a:ext uri="{FF2B5EF4-FFF2-40B4-BE49-F238E27FC236}">
                <a16:creationId xmlns:a16="http://schemas.microsoft.com/office/drawing/2014/main" id="{5F918CC6-3AA6-4FA0-B223-05CEACC55488}"/>
              </a:ext>
            </a:extLst>
          </p:cNvPr>
          <p:cNvSpPr>
            <a:spLocks noGrp="1"/>
          </p:cNvSpPr>
          <p:nvPr>
            <p:ph idx="1"/>
          </p:nvPr>
        </p:nvSpPr>
        <p:spPr/>
        <p:txBody>
          <a:bodyPr/>
          <a:lstStyle/>
          <a:p>
            <a:r>
              <a:rPr lang="en-US" dirty="0"/>
              <a:t>The particular state of the resource that is what is returned to a client of a restful service is the resource representation, so "sunny and 90°F" was a resource representation.</a:t>
            </a:r>
          </a:p>
          <a:p>
            <a:r>
              <a:rPr lang="en-US" dirty="0"/>
              <a:t>Typically the format of a resource representation will adhere to some standard- like JSON or XML.</a:t>
            </a:r>
          </a:p>
          <a:p>
            <a:r>
              <a:rPr lang="en-US" dirty="0"/>
              <a:t>In order for resources to be useful to the distributed parts of a RESTful application; resources must be exposed in someway.</a:t>
            </a:r>
          </a:p>
        </p:txBody>
      </p:sp>
      <p:sp>
        <p:nvSpPr>
          <p:cNvPr id="4" name="Slide Number Placeholder 3">
            <a:extLst>
              <a:ext uri="{FF2B5EF4-FFF2-40B4-BE49-F238E27FC236}">
                <a16:creationId xmlns:a16="http://schemas.microsoft.com/office/drawing/2014/main" id="{44FE34BA-05F5-45C0-BC55-A53CFB8F981C}"/>
              </a:ext>
            </a:extLst>
          </p:cNvPr>
          <p:cNvSpPr>
            <a:spLocks noGrp="1"/>
          </p:cNvSpPr>
          <p:nvPr>
            <p:ph type="sldNum" sz="quarter" idx="12"/>
          </p:nvPr>
        </p:nvSpPr>
        <p:spPr/>
        <p:txBody>
          <a:bodyPr/>
          <a:lstStyle/>
          <a:p>
            <a:fld id="{7F9CFF85-DE8D-42E4-87E4-C8503F3550E2}" type="slidenum">
              <a:rPr lang="en-US" smtClean="0"/>
              <a:t>5</a:t>
            </a:fld>
            <a:endParaRPr lang="en-US"/>
          </a:p>
        </p:txBody>
      </p:sp>
    </p:spTree>
    <p:extLst>
      <p:ext uri="{BB962C8B-B14F-4D97-AF65-F5344CB8AC3E}">
        <p14:creationId xmlns:p14="http://schemas.microsoft.com/office/powerpoint/2010/main" val="411946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19-80FD-40CA-BC35-034D813848CE}"/>
              </a:ext>
            </a:extLst>
          </p:cNvPr>
          <p:cNvSpPr>
            <a:spLocks noGrp="1"/>
          </p:cNvSpPr>
          <p:nvPr>
            <p:ph type="title"/>
          </p:nvPr>
        </p:nvSpPr>
        <p:spPr/>
        <p:txBody>
          <a:bodyPr/>
          <a:lstStyle/>
          <a:p>
            <a:r>
              <a:rPr lang="en-US" b="1" i="0" dirty="0">
                <a:solidFill>
                  <a:srgbClr val="212529"/>
                </a:solidFill>
                <a:effectLst/>
                <a:latin typeface="futura-pt"/>
              </a:rPr>
              <a:t>Resources and URLs in REST</a:t>
            </a:r>
            <a:endParaRPr lang="en-US" dirty="0"/>
          </a:p>
        </p:txBody>
      </p:sp>
      <p:sp>
        <p:nvSpPr>
          <p:cNvPr id="3" name="Content Placeholder 2">
            <a:extLst>
              <a:ext uri="{FF2B5EF4-FFF2-40B4-BE49-F238E27FC236}">
                <a16:creationId xmlns:a16="http://schemas.microsoft.com/office/drawing/2014/main" id="{269ABEF3-620D-4EB6-904E-3E801887B71D}"/>
              </a:ext>
            </a:extLst>
          </p:cNvPr>
          <p:cNvSpPr>
            <a:spLocks noGrp="1"/>
          </p:cNvSpPr>
          <p:nvPr>
            <p:ph idx="1"/>
          </p:nvPr>
        </p:nvSpPr>
        <p:spPr/>
        <p:txBody>
          <a:bodyPr/>
          <a:lstStyle/>
          <a:p>
            <a:r>
              <a:rPr lang="en-US" dirty="0"/>
              <a:t>Resource identifier serve this purpose. </a:t>
            </a:r>
          </a:p>
          <a:p>
            <a:r>
              <a:rPr lang="en-US" dirty="0"/>
              <a:t>They make resources useful across the network and allow the client to request a resource's representation. </a:t>
            </a:r>
          </a:p>
          <a:p>
            <a:r>
              <a:rPr lang="en-US" dirty="0"/>
              <a:t>A particular resource identifier will be associated with a resource and will drive the manner in which relationships between this and other resources are established.</a:t>
            </a:r>
          </a:p>
        </p:txBody>
      </p:sp>
      <p:sp>
        <p:nvSpPr>
          <p:cNvPr id="4" name="Slide Number Placeholder 3">
            <a:extLst>
              <a:ext uri="{FF2B5EF4-FFF2-40B4-BE49-F238E27FC236}">
                <a16:creationId xmlns:a16="http://schemas.microsoft.com/office/drawing/2014/main" id="{29CEF893-93E2-465A-A361-4A64CFC68A0E}"/>
              </a:ext>
            </a:extLst>
          </p:cNvPr>
          <p:cNvSpPr>
            <a:spLocks noGrp="1"/>
          </p:cNvSpPr>
          <p:nvPr>
            <p:ph type="sldNum" sz="quarter" idx="12"/>
          </p:nvPr>
        </p:nvSpPr>
        <p:spPr/>
        <p:txBody>
          <a:bodyPr/>
          <a:lstStyle/>
          <a:p>
            <a:fld id="{7F9CFF85-DE8D-42E4-87E4-C8503F3550E2}" type="slidenum">
              <a:rPr lang="en-US" smtClean="0"/>
              <a:t>6</a:t>
            </a:fld>
            <a:endParaRPr lang="en-US"/>
          </a:p>
        </p:txBody>
      </p:sp>
    </p:spTree>
    <p:extLst>
      <p:ext uri="{BB962C8B-B14F-4D97-AF65-F5344CB8AC3E}">
        <p14:creationId xmlns:p14="http://schemas.microsoft.com/office/powerpoint/2010/main" val="63686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BA22-B00E-4307-94E5-E6D56460E773}"/>
              </a:ext>
            </a:extLst>
          </p:cNvPr>
          <p:cNvSpPr>
            <a:spLocks noGrp="1"/>
          </p:cNvSpPr>
          <p:nvPr>
            <p:ph type="title"/>
          </p:nvPr>
        </p:nvSpPr>
        <p:spPr/>
        <p:txBody>
          <a:bodyPr/>
          <a:lstStyle/>
          <a:p>
            <a:r>
              <a:rPr lang="en-US" b="1" i="0" dirty="0">
                <a:solidFill>
                  <a:srgbClr val="212529"/>
                </a:solidFill>
                <a:effectLst/>
                <a:latin typeface="futura-pt"/>
              </a:rPr>
              <a:t>URL</a:t>
            </a:r>
            <a:endParaRPr lang="en-US" dirty="0"/>
          </a:p>
        </p:txBody>
      </p:sp>
      <p:sp>
        <p:nvSpPr>
          <p:cNvPr id="3" name="Content Placeholder 2">
            <a:extLst>
              <a:ext uri="{FF2B5EF4-FFF2-40B4-BE49-F238E27FC236}">
                <a16:creationId xmlns:a16="http://schemas.microsoft.com/office/drawing/2014/main" id="{AD9069FC-B1B0-4BBA-96BB-E799907194B8}"/>
              </a:ext>
            </a:extLst>
          </p:cNvPr>
          <p:cNvSpPr>
            <a:spLocks noGrp="1"/>
          </p:cNvSpPr>
          <p:nvPr>
            <p:ph idx="1"/>
          </p:nvPr>
        </p:nvSpPr>
        <p:spPr/>
        <p:txBody>
          <a:bodyPr/>
          <a:lstStyle/>
          <a:p>
            <a:r>
              <a:rPr lang="en-US" dirty="0"/>
              <a:t>A URL is a very frequently used form of resource identifier in a RESTful service. </a:t>
            </a:r>
          </a:p>
          <a:p>
            <a:r>
              <a:rPr lang="en-US" dirty="0"/>
              <a:t>Ideally resource identifiers should change as little as possible over time (even as the state of the resource they identify changes).</a:t>
            </a:r>
          </a:p>
          <a:p>
            <a:r>
              <a:rPr lang="en-US" dirty="0"/>
              <a:t>URL stands for uniform resource locator and forms an address on the web.</a:t>
            </a:r>
          </a:p>
        </p:txBody>
      </p:sp>
      <p:sp>
        <p:nvSpPr>
          <p:cNvPr id="4" name="Slide Number Placeholder 3">
            <a:extLst>
              <a:ext uri="{FF2B5EF4-FFF2-40B4-BE49-F238E27FC236}">
                <a16:creationId xmlns:a16="http://schemas.microsoft.com/office/drawing/2014/main" id="{1D4C9EEB-E73E-419B-ACD4-BD9FE39909B6}"/>
              </a:ext>
            </a:extLst>
          </p:cNvPr>
          <p:cNvSpPr>
            <a:spLocks noGrp="1"/>
          </p:cNvSpPr>
          <p:nvPr>
            <p:ph type="sldNum" sz="quarter" idx="12"/>
          </p:nvPr>
        </p:nvSpPr>
        <p:spPr/>
        <p:txBody>
          <a:bodyPr/>
          <a:lstStyle/>
          <a:p>
            <a:fld id="{7F9CFF85-DE8D-42E4-87E4-C8503F3550E2}" type="slidenum">
              <a:rPr lang="en-US" smtClean="0"/>
              <a:t>7</a:t>
            </a:fld>
            <a:endParaRPr lang="en-US"/>
          </a:p>
        </p:txBody>
      </p:sp>
    </p:spTree>
    <p:extLst>
      <p:ext uri="{BB962C8B-B14F-4D97-AF65-F5344CB8AC3E}">
        <p14:creationId xmlns:p14="http://schemas.microsoft.com/office/powerpoint/2010/main" val="60712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468B-8316-431E-9688-67D89836F4F8}"/>
              </a:ext>
            </a:extLst>
          </p:cNvPr>
          <p:cNvSpPr>
            <a:spLocks noGrp="1"/>
          </p:cNvSpPr>
          <p:nvPr>
            <p:ph type="title"/>
          </p:nvPr>
        </p:nvSpPr>
        <p:spPr/>
        <p:txBody>
          <a:bodyPr/>
          <a:lstStyle/>
          <a:p>
            <a:r>
              <a:rPr lang="en-US" b="1" i="0" dirty="0">
                <a:solidFill>
                  <a:srgbClr val="212529"/>
                </a:solidFill>
                <a:effectLst/>
                <a:latin typeface="futura-pt"/>
              </a:rPr>
              <a:t>URL</a:t>
            </a:r>
            <a:endParaRPr lang="en-US" dirty="0"/>
          </a:p>
        </p:txBody>
      </p:sp>
      <p:sp>
        <p:nvSpPr>
          <p:cNvPr id="3" name="Content Placeholder 2">
            <a:extLst>
              <a:ext uri="{FF2B5EF4-FFF2-40B4-BE49-F238E27FC236}">
                <a16:creationId xmlns:a16="http://schemas.microsoft.com/office/drawing/2014/main" id="{E8783102-B39A-424F-B588-2537330A6A53}"/>
              </a:ext>
            </a:extLst>
          </p:cNvPr>
          <p:cNvSpPr>
            <a:spLocks noGrp="1"/>
          </p:cNvSpPr>
          <p:nvPr>
            <p:ph idx="1"/>
          </p:nvPr>
        </p:nvSpPr>
        <p:spPr>
          <a:xfrm>
            <a:off x="609599" y="1719263"/>
            <a:ext cx="11198087" cy="4411662"/>
          </a:xfrm>
        </p:spPr>
        <p:txBody>
          <a:bodyPr/>
          <a:lstStyle/>
          <a:p>
            <a:r>
              <a:rPr lang="en-US" sz="2000" dirty="0"/>
              <a:t>It follows a particular format: protocol domain name port path(path parameters) query-parameters anchor</a:t>
            </a:r>
          </a:p>
          <a:p>
            <a:r>
              <a:rPr lang="en-US" sz="2000" dirty="0"/>
              <a:t>Example:</a:t>
            </a:r>
          </a:p>
          <a:p>
            <a:r>
              <a:rPr lang="en-US" sz="2000" b="1" dirty="0">
                <a:highlight>
                  <a:srgbClr val="FFFF00"/>
                </a:highlight>
              </a:rPr>
              <a:t>https://app.revature.com/myActivities</a:t>
            </a:r>
          </a:p>
          <a:p>
            <a:pPr lvl="1"/>
            <a:r>
              <a:rPr lang="en-US" sz="2000" dirty="0"/>
              <a:t>protocol: http</a:t>
            </a:r>
          </a:p>
          <a:p>
            <a:pPr lvl="1"/>
            <a:r>
              <a:rPr lang="en-US" sz="2000" dirty="0"/>
              <a:t>domain name: app.revature.com</a:t>
            </a:r>
          </a:p>
          <a:p>
            <a:pPr lvl="1"/>
            <a:r>
              <a:rPr lang="en-US" sz="2000" dirty="0"/>
              <a:t>path: </a:t>
            </a:r>
            <a:r>
              <a:rPr lang="en-US" sz="2000" dirty="0" err="1"/>
              <a:t>myActivities</a:t>
            </a:r>
            <a:r>
              <a:rPr lang="en-US" sz="2000" dirty="0"/>
              <a:t> </a:t>
            </a:r>
          </a:p>
          <a:p>
            <a:r>
              <a:rPr lang="en-US" sz="2000" dirty="0"/>
              <a:t>Example:</a:t>
            </a:r>
          </a:p>
          <a:p>
            <a:r>
              <a:rPr lang="en-US" sz="2000" b="1" dirty="0">
                <a:highlight>
                  <a:srgbClr val="FFFF00"/>
                </a:highlight>
              </a:rPr>
              <a:t>https://www.youtube.com/watch?v=w5j2KwzzB-0</a:t>
            </a:r>
          </a:p>
          <a:p>
            <a:pPr lvl="1"/>
            <a:r>
              <a:rPr lang="en-US" sz="2000" dirty="0"/>
              <a:t>protocol: https</a:t>
            </a:r>
          </a:p>
          <a:p>
            <a:pPr lvl="1"/>
            <a:r>
              <a:rPr lang="en-US" sz="2000" dirty="0"/>
              <a:t>domain name: www.youtube.com</a:t>
            </a:r>
          </a:p>
          <a:p>
            <a:pPr lvl="1"/>
            <a:r>
              <a:rPr lang="en-US" sz="2000" dirty="0"/>
              <a:t>path: watch</a:t>
            </a:r>
          </a:p>
          <a:p>
            <a:pPr lvl="1"/>
            <a:r>
              <a:rPr lang="en-US" sz="2000" dirty="0"/>
              <a:t>parameter: v</a:t>
            </a:r>
          </a:p>
          <a:p>
            <a:pPr lvl="1"/>
            <a:r>
              <a:rPr lang="en-US" sz="2000" dirty="0"/>
              <a:t>value of the parameter: w5j2KwzzB-0</a:t>
            </a:r>
          </a:p>
        </p:txBody>
      </p:sp>
      <p:sp>
        <p:nvSpPr>
          <p:cNvPr id="4" name="Slide Number Placeholder 3">
            <a:extLst>
              <a:ext uri="{FF2B5EF4-FFF2-40B4-BE49-F238E27FC236}">
                <a16:creationId xmlns:a16="http://schemas.microsoft.com/office/drawing/2014/main" id="{A741A9B8-00E7-4B20-A416-3B7AC1E4F947}"/>
              </a:ext>
            </a:extLst>
          </p:cNvPr>
          <p:cNvSpPr>
            <a:spLocks noGrp="1"/>
          </p:cNvSpPr>
          <p:nvPr>
            <p:ph type="sldNum" sz="quarter" idx="12"/>
          </p:nvPr>
        </p:nvSpPr>
        <p:spPr/>
        <p:txBody>
          <a:bodyPr/>
          <a:lstStyle/>
          <a:p>
            <a:fld id="{7F9CFF85-DE8D-42E4-87E4-C8503F3550E2}" type="slidenum">
              <a:rPr lang="en-US" smtClean="0"/>
              <a:t>8</a:t>
            </a:fld>
            <a:endParaRPr lang="en-US"/>
          </a:p>
        </p:txBody>
      </p:sp>
    </p:spTree>
    <p:extLst>
      <p:ext uri="{BB962C8B-B14F-4D97-AF65-F5344CB8AC3E}">
        <p14:creationId xmlns:p14="http://schemas.microsoft.com/office/powerpoint/2010/main" val="414530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FA5D-AB6B-4627-BA82-2CCEC06F6B6F}"/>
              </a:ext>
            </a:extLst>
          </p:cNvPr>
          <p:cNvSpPr>
            <a:spLocks noGrp="1"/>
          </p:cNvSpPr>
          <p:nvPr>
            <p:ph type="ctrTitle"/>
          </p:nvPr>
        </p:nvSpPr>
        <p:spPr/>
        <p:txBody>
          <a:bodyPr/>
          <a:lstStyle/>
          <a:p>
            <a:r>
              <a:rPr lang="en-US" b="1" i="0" dirty="0">
                <a:solidFill>
                  <a:srgbClr val="212529"/>
                </a:solidFill>
                <a:effectLst/>
                <a:latin typeface="futura-pt"/>
              </a:rPr>
              <a:t>RESTful URL construction</a:t>
            </a:r>
            <a:endParaRPr lang="en-US" dirty="0"/>
          </a:p>
        </p:txBody>
      </p:sp>
      <p:sp>
        <p:nvSpPr>
          <p:cNvPr id="3" name="Content Placeholder 2">
            <a:extLst>
              <a:ext uri="{FF2B5EF4-FFF2-40B4-BE49-F238E27FC236}">
                <a16:creationId xmlns:a16="http://schemas.microsoft.com/office/drawing/2014/main" id="{06ABABA7-3447-4193-A883-FA329B064098}"/>
              </a:ext>
            </a:extLst>
          </p:cNvPr>
          <p:cNvSpPr>
            <a:spLocks noGrp="1"/>
          </p:cNvSpPr>
          <p:nvPr>
            <p:ph type="subTitle" idx="1"/>
          </p:nvPr>
        </p:nvSpPr>
        <p:spPr/>
        <p:txBody>
          <a:bodyPr/>
          <a:lstStyle/>
          <a:p>
            <a:r>
              <a:rPr lang="en-US" dirty="0"/>
              <a:t>There are some considerations to designing RESTful </a:t>
            </a:r>
            <a:r>
              <a:rPr lang="en-US" dirty="0" err="1"/>
              <a:t>urls</a:t>
            </a:r>
            <a:endParaRPr lang="en-US" dirty="0"/>
          </a:p>
        </p:txBody>
      </p:sp>
      <p:sp>
        <p:nvSpPr>
          <p:cNvPr id="4" name="Slide Number Placeholder 3">
            <a:extLst>
              <a:ext uri="{FF2B5EF4-FFF2-40B4-BE49-F238E27FC236}">
                <a16:creationId xmlns:a16="http://schemas.microsoft.com/office/drawing/2014/main" id="{CA9B1DC5-7122-4531-BF17-88325FAC0866}"/>
              </a:ext>
            </a:extLst>
          </p:cNvPr>
          <p:cNvSpPr>
            <a:spLocks noGrp="1"/>
          </p:cNvSpPr>
          <p:nvPr>
            <p:ph type="sldNum" sz="quarter" idx="4"/>
          </p:nvPr>
        </p:nvSpPr>
        <p:spPr/>
        <p:txBody>
          <a:bodyPr/>
          <a:lstStyle/>
          <a:p>
            <a:fld id="{7F9CFF85-DE8D-42E4-87E4-C8503F3550E2}" type="slidenum">
              <a:rPr lang="en-US" smtClean="0"/>
              <a:t>9</a:t>
            </a:fld>
            <a:endParaRPr lang="en-US"/>
          </a:p>
        </p:txBody>
      </p:sp>
    </p:spTree>
    <p:extLst>
      <p:ext uri="{BB962C8B-B14F-4D97-AF65-F5344CB8AC3E}">
        <p14:creationId xmlns:p14="http://schemas.microsoft.com/office/powerpoint/2010/main" val="304672964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87</TotalTime>
  <Words>1496</Words>
  <Application>Microsoft Office PowerPoint</Application>
  <PresentationFormat>Widescreen</PresentationFormat>
  <Paragraphs>153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futura-pt</vt:lpstr>
      <vt:lpstr>Wingdings</vt:lpstr>
      <vt:lpstr>Learner Template</vt:lpstr>
      <vt:lpstr>REST</vt:lpstr>
      <vt:lpstr>REST</vt:lpstr>
      <vt:lpstr>REST</vt:lpstr>
      <vt:lpstr>Resources and URLs in REST</vt:lpstr>
      <vt:lpstr>Resources and URLs in REST</vt:lpstr>
      <vt:lpstr>Resources and URLs in REST</vt:lpstr>
      <vt:lpstr>URL</vt:lpstr>
      <vt:lpstr>URL</vt:lpstr>
      <vt:lpstr>RESTful URL construction</vt:lpstr>
      <vt:lpstr>RESTful URL construction</vt:lpstr>
      <vt:lpstr>RESTful URL construction</vt:lpstr>
      <vt:lpstr>RESTful URL construction</vt:lpstr>
      <vt:lpstr>REST Architectural Constraints</vt:lpstr>
      <vt:lpstr>REST</vt:lpstr>
      <vt:lpstr>Architectural Constraints</vt:lpstr>
      <vt:lpstr>Uniform interface</vt:lpstr>
      <vt:lpstr>Client–server</vt:lpstr>
      <vt:lpstr>Stateless</vt:lpstr>
      <vt:lpstr>Cacheable</vt:lpstr>
      <vt:lpstr>Layered system</vt:lpstr>
      <vt:lpstr>Code on demand (optional)</vt:lpstr>
      <vt:lpstr>Architectural Constraints</vt:lpstr>
      <vt:lpstr>Exposing and Consuming RESTful API endpoints</vt:lpstr>
      <vt:lpstr>Rest with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Jasdhir Singh</dc:creator>
  <cp:lastModifiedBy>Jasdhir Singh</cp:lastModifiedBy>
  <cp:revision>31</cp:revision>
  <dcterms:created xsi:type="dcterms:W3CDTF">2021-12-03T07:53:26Z</dcterms:created>
  <dcterms:modified xsi:type="dcterms:W3CDTF">2021-12-03T18:55:37Z</dcterms:modified>
</cp:coreProperties>
</file>