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F0830-2D1A-4C07-AF15-25B99A7A7B50}"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FC504-1D38-4F14-9C88-DCD62AD3D73F}" type="slidenum">
              <a:rPr lang="en-US" smtClean="0"/>
              <a:t>‹#›</a:t>
            </a:fld>
            <a:endParaRPr lang="en-US"/>
          </a:p>
        </p:txBody>
      </p:sp>
    </p:spTree>
    <p:extLst>
      <p:ext uri="{BB962C8B-B14F-4D97-AF65-F5344CB8AC3E}">
        <p14:creationId xmlns:p14="http://schemas.microsoft.com/office/powerpoint/2010/main" val="159891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55F2B43-74F7-4F18-ACD4-E09907088E14}" type="datetime1">
              <a:rPr lang="en-US" smtClean="0"/>
              <a:t>5/15/2024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8E038F06-6476-4296-9C8C-BFE15906703A}"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94538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B3F3A16-5CBC-4CEB-AFCF-3C546AD7353F}"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7528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BF5507E-882C-428A-9F5B-B31A9A4DA249}"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0271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C231C12F-2C62-4F7E-83B2-EA330859C4A9}" type="datetime1">
              <a:rPr lang="en-US" smtClean="0"/>
              <a:t>5/15/2024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E038F06-6476-4296-9C8C-BFE15906703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0427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F140103-1AC3-4F73-A03B-8CB0FEB6F5D7}"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28435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0C6D4B4-4A13-475E-BD16-6FE941071224}"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389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1B893269-01CF-45DF-A143-8AC4C1910B84}" type="datetime1">
              <a:rPr lang="en-US" smtClean="0"/>
              <a:t>5/15/2024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8806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9B9001F-9E07-48A5-8F32-B8E317B02F07}" type="datetime1">
              <a:rPr lang="en-US" smtClean="0"/>
              <a:t>5/15/2024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6838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CB0D41B4-D224-4944-892D-985395700AF4}" type="datetime1">
              <a:rPr lang="en-US" smtClean="0"/>
              <a:t>5/15/2024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7117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DA4AD4B-BFB8-4C59-B2B2-459079923507}" type="datetime1">
              <a:rPr lang="en-US" smtClean="0"/>
              <a:t>5/15/2024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623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26C6743-5961-4FE6-8C1B-5B1BB9E4541C}" type="datetime1">
              <a:rPr lang="en-US" smtClean="0"/>
              <a:t>5/15/2024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4031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91A51C7-86EB-488B-8B58-E9A1D48450F6}" type="datetime1">
              <a:rPr lang="en-US" smtClean="0"/>
              <a:t>5/15/2024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038F06-6476-4296-9C8C-BFE15906703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9614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1527473E-F9E3-4518-A6F7-06593DFD4F04}" type="datetime1">
              <a:rPr lang="en-US" smtClean="0"/>
              <a:t>5/15/2024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E038F06-6476-4296-9C8C-BFE15906703A}"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857460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160B-2CC7-F5CF-4072-52A7DBAA283E}"/>
              </a:ext>
            </a:extLst>
          </p:cNvPr>
          <p:cNvSpPr>
            <a:spLocks noGrp="1"/>
          </p:cNvSpPr>
          <p:nvPr>
            <p:ph type="ctrTitle"/>
          </p:nvPr>
        </p:nvSpPr>
        <p:spPr/>
        <p:txBody>
          <a:bodyPr/>
          <a:lstStyle/>
          <a:p>
            <a:r>
              <a:rPr lang="en-US" dirty="0"/>
              <a:t>Integration Testing</a:t>
            </a:r>
          </a:p>
        </p:txBody>
      </p:sp>
      <p:sp>
        <p:nvSpPr>
          <p:cNvPr id="3" name="Subtitle 2">
            <a:extLst>
              <a:ext uri="{FF2B5EF4-FFF2-40B4-BE49-F238E27FC236}">
                <a16:creationId xmlns:a16="http://schemas.microsoft.com/office/drawing/2014/main" id="{FBBE07C9-D9FF-266D-185A-9E40285E9E1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89D2D4B-037F-A35F-EE2B-BC979E6F6068}"/>
              </a:ext>
            </a:extLst>
          </p:cNvPr>
          <p:cNvSpPr>
            <a:spLocks noGrp="1"/>
          </p:cNvSpPr>
          <p:nvPr>
            <p:ph type="sldNum" sz="quarter" idx="4"/>
          </p:nvPr>
        </p:nvSpPr>
        <p:spPr/>
        <p:txBody>
          <a:bodyPr/>
          <a:lstStyle/>
          <a:p>
            <a:fld id="{8E038F06-6476-4296-9C8C-BFE15906703A}" type="slidenum">
              <a:rPr lang="en-US" smtClean="0"/>
              <a:t>1</a:t>
            </a:fld>
            <a:endParaRPr lang="en-US"/>
          </a:p>
        </p:txBody>
      </p:sp>
    </p:spTree>
    <p:extLst>
      <p:ext uri="{BB962C8B-B14F-4D97-AF65-F5344CB8AC3E}">
        <p14:creationId xmlns:p14="http://schemas.microsoft.com/office/powerpoint/2010/main" val="374568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44AD-25F5-7BF0-4B5F-F92F7DBD6C7C}"/>
              </a:ext>
            </a:extLst>
          </p:cNvPr>
          <p:cNvSpPr>
            <a:spLocks noGrp="1"/>
          </p:cNvSpPr>
          <p:nvPr>
            <p:ph type="title"/>
          </p:nvPr>
        </p:nvSpPr>
        <p:spPr/>
        <p:txBody>
          <a:bodyPr/>
          <a:lstStyle/>
          <a:p>
            <a:r>
              <a:rPr lang="en-US" dirty="0"/>
              <a:t>Bottom Up Approach</a:t>
            </a:r>
          </a:p>
        </p:txBody>
      </p:sp>
      <p:sp>
        <p:nvSpPr>
          <p:cNvPr id="3" name="Content Placeholder 2">
            <a:extLst>
              <a:ext uri="{FF2B5EF4-FFF2-40B4-BE49-F238E27FC236}">
                <a16:creationId xmlns:a16="http://schemas.microsoft.com/office/drawing/2014/main" id="{1DF444D2-83DF-63EC-70AD-3BAA6AF9C504}"/>
              </a:ext>
            </a:extLst>
          </p:cNvPr>
          <p:cNvSpPr>
            <a:spLocks noGrp="1"/>
          </p:cNvSpPr>
          <p:nvPr>
            <p:ph idx="1"/>
          </p:nvPr>
        </p:nvSpPr>
        <p:spPr/>
        <p:txBody>
          <a:bodyPr/>
          <a:lstStyle/>
          <a:p>
            <a:r>
              <a:rPr lang="en-US" sz="2400" b="1" dirty="0"/>
              <a:t>Advantages</a:t>
            </a:r>
          </a:p>
          <a:p>
            <a:pPr lvl="1"/>
            <a:r>
              <a:rPr lang="en-US" sz="2000" dirty="0"/>
              <a:t>Bottom-up emphasizes coding and early testing, which can begin as soon as the first module has been specified.</a:t>
            </a:r>
          </a:p>
          <a:p>
            <a:pPr lvl="1"/>
            <a:r>
              <a:rPr lang="en-US" sz="2000" dirty="0"/>
              <a:t>Since the testing process is started from the low-level module, there is a lot of clarity and it’s easy to write tests.</a:t>
            </a:r>
          </a:p>
          <a:p>
            <a:pPr lvl="1"/>
            <a:r>
              <a:rPr lang="en-US" sz="2000" dirty="0"/>
              <a:t>It is not necessary to know about the details of the structural design.</a:t>
            </a:r>
          </a:p>
          <a:p>
            <a:pPr lvl="1"/>
            <a:r>
              <a:rPr lang="en-US" sz="2000" dirty="0"/>
              <a:t>It’s easier to develop test conditions in general, as you are starting from the lowest level.</a:t>
            </a:r>
          </a:p>
          <a:p>
            <a:r>
              <a:rPr lang="en-US" sz="2400" b="1" dirty="0"/>
              <a:t>Disadvantages</a:t>
            </a:r>
          </a:p>
          <a:p>
            <a:pPr lvl="1"/>
            <a:r>
              <a:rPr lang="en-US" sz="2000" dirty="0"/>
              <a:t>If the system consists of a greater number of sub-modules, this approach becomes time-consuming and complex.</a:t>
            </a:r>
          </a:p>
          <a:p>
            <a:pPr lvl="1"/>
            <a:r>
              <a:rPr lang="en-US" sz="2000" dirty="0"/>
              <a:t>Developers don’t have a clear idea about the behavior of the critical modules.</a:t>
            </a:r>
          </a:p>
        </p:txBody>
      </p:sp>
      <p:sp>
        <p:nvSpPr>
          <p:cNvPr id="4" name="Slide Number Placeholder 3">
            <a:extLst>
              <a:ext uri="{FF2B5EF4-FFF2-40B4-BE49-F238E27FC236}">
                <a16:creationId xmlns:a16="http://schemas.microsoft.com/office/drawing/2014/main" id="{F1991E02-DCAD-EBBA-00E6-60DB7952EA6E}"/>
              </a:ext>
            </a:extLst>
          </p:cNvPr>
          <p:cNvSpPr>
            <a:spLocks noGrp="1"/>
          </p:cNvSpPr>
          <p:nvPr>
            <p:ph type="sldNum" sz="quarter" idx="12"/>
          </p:nvPr>
        </p:nvSpPr>
        <p:spPr/>
        <p:txBody>
          <a:bodyPr/>
          <a:lstStyle/>
          <a:p>
            <a:fld id="{8E038F06-6476-4296-9C8C-BFE15906703A}" type="slidenum">
              <a:rPr lang="en-US" smtClean="0"/>
              <a:t>10</a:t>
            </a:fld>
            <a:endParaRPr lang="en-US"/>
          </a:p>
        </p:txBody>
      </p:sp>
    </p:spTree>
    <p:extLst>
      <p:ext uri="{BB962C8B-B14F-4D97-AF65-F5344CB8AC3E}">
        <p14:creationId xmlns:p14="http://schemas.microsoft.com/office/powerpoint/2010/main" val="237087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A473-CF24-26BA-4B7D-4D9CDF7AFEA7}"/>
              </a:ext>
            </a:extLst>
          </p:cNvPr>
          <p:cNvSpPr>
            <a:spLocks noGrp="1"/>
          </p:cNvSpPr>
          <p:nvPr>
            <p:ph type="title"/>
          </p:nvPr>
        </p:nvSpPr>
        <p:spPr/>
        <p:txBody>
          <a:bodyPr/>
          <a:lstStyle/>
          <a:p>
            <a:r>
              <a:rPr lang="en-US" dirty="0"/>
              <a:t>Top Down Approach</a:t>
            </a:r>
          </a:p>
        </p:txBody>
      </p:sp>
      <p:sp>
        <p:nvSpPr>
          <p:cNvPr id="3" name="Content Placeholder 2">
            <a:extLst>
              <a:ext uri="{FF2B5EF4-FFF2-40B4-BE49-F238E27FC236}">
                <a16:creationId xmlns:a16="http://schemas.microsoft.com/office/drawing/2014/main" id="{4A05B6B7-FA02-29E0-72EC-CEE5C80EE874}"/>
              </a:ext>
            </a:extLst>
          </p:cNvPr>
          <p:cNvSpPr>
            <a:spLocks noGrp="1"/>
          </p:cNvSpPr>
          <p:nvPr>
            <p:ph idx="1"/>
          </p:nvPr>
        </p:nvSpPr>
        <p:spPr/>
        <p:txBody>
          <a:bodyPr/>
          <a:lstStyle/>
          <a:p>
            <a:r>
              <a:rPr lang="en-US" sz="2600" dirty="0"/>
              <a:t>Top-down integration testing is an approach to software testing where the testing process starts from the topmost most critical modules of the software system and gradually progresses towards the lower-level modules. It involves testing the integration and interaction between different components of the software system in a hierarchical manner.</a:t>
            </a:r>
          </a:p>
          <a:p>
            <a:r>
              <a:rPr lang="en-US" sz="2600" dirty="0"/>
              <a:t>In top-down integration testing, the higher-level modules are tested first, while the lower-level modules are replaced with stubs or simulated versions that provide the expected behavior of the lower-level modules. As the testing progresses, the lower-level modules are gradually incorporated and tested in conjunction with the higher-level modules.</a:t>
            </a:r>
          </a:p>
        </p:txBody>
      </p:sp>
      <p:sp>
        <p:nvSpPr>
          <p:cNvPr id="4" name="Slide Number Placeholder 3">
            <a:extLst>
              <a:ext uri="{FF2B5EF4-FFF2-40B4-BE49-F238E27FC236}">
                <a16:creationId xmlns:a16="http://schemas.microsoft.com/office/drawing/2014/main" id="{6F3FAC3D-8B8B-2F03-1499-6062CA523648}"/>
              </a:ext>
            </a:extLst>
          </p:cNvPr>
          <p:cNvSpPr>
            <a:spLocks noGrp="1"/>
          </p:cNvSpPr>
          <p:nvPr>
            <p:ph type="sldNum" sz="quarter" idx="12"/>
          </p:nvPr>
        </p:nvSpPr>
        <p:spPr/>
        <p:txBody>
          <a:bodyPr/>
          <a:lstStyle/>
          <a:p>
            <a:fld id="{8E038F06-6476-4296-9C8C-BFE15906703A}" type="slidenum">
              <a:rPr lang="en-US" smtClean="0"/>
              <a:t>11</a:t>
            </a:fld>
            <a:endParaRPr lang="en-US"/>
          </a:p>
        </p:txBody>
      </p:sp>
    </p:spTree>
    <p:extLst>
      <p:ext uri="{BB962C8B-B14F-4D97-AF65-F5344CB8AC3E}">
        <p14:creationId xmlns:p14="http://schemas.microsoft.com/office/powerpoint/2010/main" val="187378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DA90-B672-C85C-3B18-2E297526C14A}"/>
              </a:ext>
            </a:extLst>
          </p:cNvPr>
          <p:cNvSpPr>
            <a:spLocks noGrp="1"/>
          </p:cNvSpPr>
          <p:nvPr>
            <p:ph type="title"/>
          </p:nvPr>
        </p:nvSpPr>
        <p:spPr/>
        <p:txBody>
          <a:bodyPr/>
          <a:lstStyle/>
          <a:p>
            <a:r>
              <a:rPr lang="en-US" dirty="0"/>
              <a:t>Top Down Approach</a:t>
            </a:r>
          </a:p>
        </p:txBody>
      </p:sp>
      <p:sp>
        <p:nvSpPr>
          <p:cNvPr id="3" name="Content Placeholder 2">
            <a:extLst>
              <a:ext uri="{FF2B5EF4-FFF2-40B4-BE49-F238E27FC236}">
                <a16:creationId xmlns:a16="http://schemas.microsoft.com/office/drawing/2014/main" id="{4209285C-799B-3366-59B4-CDB8743BDCB9}"/>
              </a:ext>
            </a:extLst>
          </p:cNvPr>
          <p:cNvSpPr>
            <a:spLocks noGrp="1"/>
          </p:cNvSpPr>
          <p:nvPr>
            <p:ph idx="1"/>
          </p:nvPr>
        </p:nvSpPr>
        <p:spPr/>
        <p:txBody>
          <a:bodyPr/>
          <a:lstStyle/>
          <a:p>
            <a:r>
              <a:rPr lang="en-US" b="1" dirty="0"/>
              <a:t>Advantages</a:t>
            </a:r>
          </a:p>
          <a:p>
            <a:pPr lvl="1"/>
            <a:r>
              <a:rPr lang="en-US" dirty="0"/>
              <a:t>Critical modules are tested first.</a:t>
            </a:r>
          </a:p>
          <a:p>
            <a:pPr lvl="1"/>
            <a:r>
              <a:rPr lang="en-US" dirty="0"/>
              <a:t>Developers have a clear idea about the behavior of the critical functionality of the application.</a:t>
            </a:r>
          </a:p>
          <a:p>
            <a:pPr lvl="1"/>
            <a:r>
              <a:rPr lang="en-US" dirty="0"/>
              <a:t>Easy to detect issues at the top level.</a:t>
            </a:r>
          </a:p>
          <a:p>
            <a:pPr lvl="1"/>
            <a:r>
              <a:rPr lang="en-US" dirty="0"/>
              <a:t>It is easier to isolate interface and data transfer errors due to the downward incremental nature of the testing process.</a:t>
            </a:r>
          </a:p>
          <a:p>
            <a:r>
              <a:rPr lang="en-US" b="1" dirty="0"/>
              <a:t>Disadvantages</a:t>
            </a:r>
          </a:p>
          <a:p>
            <a:pPr lvl="1"/>
            <a:r>
              <a:rPr lang="en-US" dirty="0"/>
              <a:t>It requires use of mocks, stubs and spies.</a:t>
            </a:r>
          </a:p>
          <a:p>
            <a:pPr lvl="1"/>
            <a:r>
              <a:rPr lang="en-US" dirty="0"/>
              <a:t>You still have to wait for the development of the critical modules.</a:t>
            </a:r>
          </a:p>
        </p:txBody>
      </p:sp>
      <p:sp>
        <p:nvSpPr>
          <p:cNvPr id="4" name="Slide Number Placeholder 3">
            <a:extLst>
              <a:ext uri="{FF2B5EF4-FFF2-40B4-BE49-F238E27FC236}">
                <a16:creationId xmlns:a16="http://schemas.microsoft.com/office/drawing/2014/main" id="{1986CBDC-25DA-5E96-B859-D55EACD60A39}"/>
              </a:ext>
            </a:extLst>
          </p:cNvPr>
          <p:cNvSpPr>
            <a:spLocks noGrp="1"/>
          </p:cNvSpPr>
          <p:nvPr>
            <p:ph type="sldNum" sz="quarter" idx="12"/>
          </p:nvPr>
        </p:nvSpPr>
        <p:spPr/>
        <p:txBody>
          <a:bodyPr/>
          <a:lstStyle/>
          <a:p>
            <a:fld id="{8E038F06-6476-4296-9C8C-BFE15906703A}" type="slidenum">
              <a:rPr lang="en-US" smtClean="0"/>
              <a:t>12</a:t>
            </a:fld>
            <a:endParaRPr lang="en-US"/>
          </a:p>
        </p:txBody>
      </p:sp>
    </p:spTree>
    <p:extLst>
      <p:ext uri="{BB962C8B-B14F-4D97-AF65-F5344CB8AC3E}">
        <p14:creationId xmlns:p14="http://schemas.microsoft.com/office/powerpoint/2010/main" val="4152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7D16-2EF3-0977-97EF-F505420FE5D8}"/>
              </a:ext>
            </a:extLst>
          </p:cNvPr>
          <p:cNvSpPr>
            <a:spLocks noGrp="1"/>
          </p:cNvSpPr>
          <p:nvPr>
            <p:ph type="title"/>
          </p:nvPr>
        </p:nvSpPr>
        <p:spPr/>
        <p:txBody>
          <a:bodyPr/>
          <a:lstStyle/>
          <a:p>
            <a:r>
              <a:rPr lang="en-US" dirty="0"/>
              <a:t>Integration Test Cases</a:t>
            </a:r>
          </a:p>
        </p:txBody>
      </p:sp>
      <p:sp>
        <p:nvSpPr>
          <p:cNvPr id="3" name="Content Placeholder 2">
            <a:extLst>
              <a:ext uri="{FF2B5EF4-FFF2-40B4-BE49-F238E27FC236}">
                <a16:creationId xmlns:a16="http://schemas.microsoft.com/office/drawing/2014/main" id="{BC056A8E-7AB9-4555-9874-493AB5FFCC0F}"/>
              </a:ext>
            </a:extLst>
          </p:cNvPr>
          <p:cNvSpPr>
            <a:spLocks noGrp="1"/>
          </p:cNvSpPr>
          <p:nvPr>
            <p:ph idx="1"/>
          </p:nvPr>
        </p:nvSpPr>
        <p:spPr/>
        <p:txBody>
          <a:bodyPr/>
          <a:lstStyle/>
          <a:p>
            <a:r>
              <a:rPr lang="en-US" dirty="0"/>
              <a:t>Integration test cases focus mainly on the interface between the modules, integrated links, and data transfer between the modules as modules/components that are already unit tested i.e. the functionality and other testing aspects have already been covered.</a:t>
            </a:r>
          </a:p>
          <a:p>
            <a:r>
              <a:rPr lang="en-US" dirty="0"/>
              <a:t>So, the main idea is to test if integrating two working modules works as expected when integrated.</a:t>
            </a:r>
          </a:p>
        </p:txBody>
      </p:sp>
      <p:sp>
        <p:nvSpPr>
          <p:cNvPr id="4" name="Slide Number Placeholder 3">
            <a:extLst>
              <a:ext uri="{FF2B5EF4-FFF2-40B4-BE49-F238E27FC236}">
                <a16:creationId xmlns:a16="http://schemas.microsoft.com/office/drawing/2014/main" id="{479FEB65-78B6-F17D-0B91-83E7A2C850A2}"/>
              </a:ext>
            </a:extLst>
          </p:cNvPr>
          <p:cNvSpPr>
            <a:spLocks noGrp="1"/>
          </p:cNvSpPr>
          <p:nvPr>
            <p:ph type="sldNum" sz="quarter" idx="12"/>
          </p:nvPr>
        </p:nvSpPr>
        <p:spPr/>
        <p:txBody>
          <a:bodyPr/>
          <a:lstStyle/>
          <a:p>
            <a:fld id="{8E038F06-6476-4296-9C8C-BFE15906703A}" type="slidenum">
              <a:rPr lang="en-US" smtClean="0"/>
              <a:t>13</a:t>
            </a:fld>
            <a:endParaRPr lang="en-US"/>
          </a:p>
        </p:txBody>
      </p:sp>
    </p:spTree>
    <p:extLst>
      <p:ext uri="{BB962C8B-B14F-4D97-AF65-F5344CB8AC3E}">
        <p14:creationId xmlns:p14="http://schemas.microsoft.com/office/powerpoint/2010/main" val="345434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F44F-DF49-8EB7-8BA0-C6C0896284CD}"/>
              </a:ext>
            </a:extLst>
          </p:cNvPr>
          <p:cNvSpPr>
            <a:spLocks noGrp="1"/>
          </p:cNvSpPr>
          <p:nvPr>
            <p:ph type="title"/>
          </p:nvPr>
        </p:nvSpPr>
        <p:spPr/>
        <p:txBody>
          <a:bodyPr/>
          <a:lstStyle/>
          <a:p>
            <a:r>
              <a:rPr lang="en-US" dirty="0"/>
              <a:t>Integration Test Cases</a:t>
            </a:r>
          </a:p>
        </p:txBody>
      </p:sp>
      <p:sp>
        <p:nvSpPr>
          <p:cNvPr id="3" name="Content Placeholder 2">
            <a:extLst>
              <a:ext uri="{FF2B5EF4-FFF2-40B4-BE49-F238E27FC236}">
                <a16:creationId xmlns:a16="http://schemas.microsoft.com/office/drawing/2014/main" id="{D177858C-7D5B-5E71-1E21-50944C7F1217}"/>
              </a:ext>
            </a:extLst>
          </p:cNvPr>
          <p:cNvSpPr>
            <a:spLocks noGrp="1"/>
          </p:cNvSpPr>
          <p:nvPr>
            <p:ph idx="1"/>
          </p:nvPr>
        </p:nvSpPr>
        <p:spPr/>
        <p:txBody>
          <a:bodyPr/>
          <a:lstStyle/>
          <a:p>
            <a:pPr marL="0" indent="0">
              <a:buNone/>
            </a:pPr>
            <a:r>
              <a:rPr lang="en-US" sz="2400" b="1" u="sng" dirty="0"/>
              <a:t>Example : Integration Test cases for </a:t>
            </a:r>
            <a:r>
              <a:rPr lang="en-US" sz="2400" b="1" u="sng" dirty="0" err="1"/>
              <a:t>Linkedin</a:t>
            </a:r>
            <a:r>
              <a:rPr lang="en-US" sz="2400" b="1" u="sng" dirty="0"/>
              <a:t> applications will include:</a:t>
            </a:r>
          </a:p>
          <a:p>
            <a:r>
              <a:rPr lang="en-US" sz="2400" dirty="0"/>
              <a:t>Verifying the interface link between the login page and the home page i.e. when a user enters the credentials and logs it should be directed to the homepage.</a:t>
            </a:r>
          </a:p>
          <a:p>
            <a:r>
              <a:rPr lang="en-US" sz="2400" dirty="0"/>
              <a:t>Verifying the interface link between the home page and the profile page i.e. profile page should open up.</a:t>
            </a:r>
          </a:p>
          <a:p>
            <a:r>
              <a:rPr lang="en-US" sz="2400" dirty="0"/>
              <a:t>Verify the interface link between the network page and your connection pages i.e. clicking the accept button on Invitations of the network page should show the accepted invitation on your connection page once clicked.</a:t>
            </a:r>
          </a:p>
          <a:p>
            <a:r>
              <a:rPr lang="en-US" sz="2400" dirty="0"/>
              <a:t>Verify the interface link between the Notification pages and say congrats button i.e. clicking say congrats button should direct towards the new message window.</a:t>
            </a:r>
          </a:p>
        </p:txBody>
      </p:sp>
      <p:sp>
        <p:nvSpPr>
          <p:cNvPr id="4" name="Slide Number Placeholder 3">
            <a:extLst>
              <a:ext uri="{FF2B5EF4-FFF2-40B4-BE49-F238E27FC236}">
                <a16:creationId xmlns:a16="http://schemas.microsoft.com/office/drawing/2014/main" id="{71ECAA0E-D22D-9363-6249-B3E164FAD1B3}"/>
              </a:ext>
            </a:extLst>
          </p:cNvPr>
          <p:cNvSpPr>
            <a:spLocks noGrp="1"/>
          </p:cNvSpPr>
          <p:nvPr>
            <p:ph type="sldNum" sz="quarter" idx="12"/>
          </p:nvPr>
        </p:nvSpPr>
        <p:spPr/>
        <p:txBody>
          <a:bodyPr/>
          <a:lstStyle/>
          <a:p>
            <a:fld id="{8E038F06-6476-4296-9C8C-BFE15906703A}" type="slidenum">
              <a:rPr lang="en-US" smtClean="0"/>
              <a:t>14</a:t>
            </a:fld>
            <a:endParaRPr lang="en-US"/>
          </a:p>
        </p:txBody>
      </p:sp>
    </p:spTree>
    <p:extLst>
      <p:ext uri="{BB962C8B-B14F-4D97-AF65-F5344CB8AC3E}">
        <p14:creationId xmlns:p14="http://schemas.microsoft.com/office/powerpoint/2010/main" val="167237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05FF-8543-8A47-7B2B-4D67C2F61909}"/>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88264F07-EF9B-5B92-1811-F967D147C0F3}"/>
              </a:ext>
            </a:extLst>
          </p:cNvPr>
          <p:cNvSpPr>
            <a:spLocks noGrp="1"/>
          </p:cNvSpPr>
          <p:nvPr>
            <p:ph idx="1"/>
          </p:nvPr>
        </p:nvSpPr>
        <p:spPr/>
        <p:txBody>
          <a:bodyPr/>
          <a:lstStyle/>
          <a:p>
            <a:r>
              <a:rPr lang="en-US" sz="2400" dirty="0"/>
              <a:t>As software systems grow larger and more complex, with components and services interacting in intricate ways, integration testing has become indispensable. By validating that all components and modules work correctly when combined, integration testing provides confidence that the overall system will operate as intended.</a:t>
            </a:r>
          </a:p>
          <a:p>
            <a:r>
              <a:rPr lang="en-US" sz="2400" dirty="0"/>
              <a:t>With the rise of modular architectures, microservices, and automated deployment, verifying these complex interactions early through integration testing is now a core discipline. Robust integration testing identifies defects arising from component interactions that unit tests alone cannot detect. Leveraging a integration testing framework can help streamline the process, ensuring that all modules and components are thoroughly vetted.</a:t>
            </a:r>
          </a:p>
        </p:txBody>
      </p:sp>
      <p:sp>
        <p:nvSpPr>
          <p:cNvPr id="4" name="Slide Number Placeholder 3">
            <a:extLst>
              <a:ext uri="{FF2B5EF4-FFF2-40B4-BE49-F238E27FC236}">
                <a16:creationId xmlns:a16="http://schemas.microsoft.com/office/drawing/2014/main" id="{3A5DCE92-7878-1C4F-EA16-B7BB6E7A9CD7}"/>
              </a:ext>
            </a:extLst>
          </p:cNvPr>
          <p:cNvSpPr>
            <a:spLocks noGrp="1"/>
          </p:cNvSpPr>
          <p:nvPr>
            <p:ph type="sldNum" sz="quarter" idx="12"/>
          </p:nvPr>
        </p:nvSpPr>
        <p:spPr/>
        <p:txBody>
          <a:bodyPr/>
          <a:lstStyle/>
          <a:p>
            <a:fld id="{8E038F06-6476-4296-9C8C-BFE15906703A}" type="slidenum">
              <a:rPr lang="en-US" smtClean="0"/>
              <a:t>2</a:t>
            </a:fld>
            <a:endParaRPr lang="en-US"/>
          </a:p>
        </p:txBody>
      </p:sp>
    </p:spTree>
    <p:extLst>
      <p:ext uri="{BB962C8B-B14F-4D97-AF65-F5344CB8AC3E}">
        <p14:creationId xmlns:p14="http://schemas.microsoft.com/office/powerpoint/2010/main" val="419135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9B76-8CA7-14E4-AC1E-732B913AA97E}"/>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00299AE1-B7C0-AA4B-5A6D-B3E7F4168F02}"/>
              </a:ext>
            </a:extLst>
          </p:cNvPr>
          <p:cNvSpPr>
            <a:spLocks noGrp="1"/>
          </p:cNvSpPr>
          <p:nvPr>
            <p:ph idx="1"/>
          </p:nvPr>
        </p:nvSpPr>
        <p:spPr/>
        <p:txBody>
          <a:bodyPr/>
          <a:lstStyle/>
          <a:p>
            <a:r>
              <a:rPr lang="en-US" dirty="0"/>
              <a:t>Unit Testing is a software testing process where individual units of code, such as methods, classes and modules are tested to see if they work as intended. </a:t>
            </a:r>
          </a:p>
          <a:p>
            <a:r>
              <a:rPr lang="en-US" dirty="0"/>
              <a:t>It is the first step in the software testing life cycle. </a:t>
            </a:r>
          </a:p>
          <a:p>
            <a:r>
              <a:rPr lang="en-US" dirty="0"/>
              <a:t>Unit testing in Java is generally done with JUnit. </a:t>
            </a:r>
          </a:p>
          <a:p>
            <a:r>
              <a:rPr lang="en-US" dirty="0"/>
              <a:t>The purpose of unit tests is to isolate and verify the correctness of individual units of your code. </a:t>
            </a:r>
          </a:p>
          <a:p>
            <a:r>
              <a:rPr lang="en-US" dirty="0"/>
              <a:t>A failed unit test can give early indications of potential issues, but integration tests will further ensure the entire system’s cohesion and functionality.</a:t>
            </a:r>
          </a:p>
        </p:txBody>
      </p:sp>
      <p:sp>
        <p:nvSpPr>
          <p:cNvPr id="4" name="Slide Number Placeholder 3">
            <a:extLst>
              <a:ext uri="{FF2B5EF4-FFF2-40B4-BE49-F238E27FC236}">
                <a16:creationId xmlns:a16="http://schemas.microsoft.com/office/drawing/2014/main" id="{64B00216-CA66-E6C5-E262-0EC840842C88}"/>
              </a:ext>
            </a:extLst>
          </p:cNvPr>
          <p:cNvSpPr>
            <a:spLocks noGrp="1"/>
          </p:cNvSpPr>
          <p:nvPr>
            <p:ph type="sldNum" sz="quarter" idx="12"/>
          </p:nvPr>
        </p:nvSpPr>
        <p:spPr/>
        <p:txBody>
          <a:bodyPr/>
          <a:lstStyle/>
          <a:p>
            <a:fld id="{8E038F06-6476-4296-9C8C-BFE15906703A}" type="slidenum">
              <a:rPr lang="en-US" smtClean="0"/>
              <a:t>3</a:t>
            </a:fld>
            <a:endParaRPr lang="en-US"/>
          </a:p>
        </p:txBody>
      </p:sp>
    </p:spTree>
    <p:extLst>
      <p:ext uri="{BB962C8B-B14F-4D97-AF65-F5344CB8AC3E}">
        <p14:creationId xmlns:p14="http://schemas.microsoft.com/office/powerpoint/2010/main" val="130619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027C-EC25-EEBD-7B1B-45A19B86D012}"/>
              </a:ext>
            </a:extLst>
          </p:cNvPr>
          <p:cNvSpPr>
            <a:spLocks noGrp="1"/>
          </p:cNvSpPr>
          <p:nvPr>
            <p:ph type="title"/>
          </p:nvPr>
        </p:nvSpPr>
        <p:spPr/>
        <p:txBody>
          <a:bodyPr/>
          <a:lstStyle/>
          <a:p>
            <a:r>
              <a:rPr lang="en-US" dirty="0"/>
              <a:t>What </a:t>
            </a:r>
            <a:r>
              <a:rPr lang="en-US"/>
              <a:t>is Integration </a:t>
            </a:r>
            <a:r>
              <a:rPr lang="en-US" dirty="0"/>
              <a:t>Testing?</a:t>
            </a:r>
          </a:p>
        </p:txBody>
      </p:sp>
      <p:sp>
        <p:nvSpPr>
          <p:cNvPr id="3" name="Content Placeholder 2">
            <a:extLst>
              <a:ext uri="{FF2B5EF4-FFF2-40B4-BE49-F238E27FC236}">
                <a16:creationId xmlns:a16="http://schemas.microsoft.com/office/drawing/2014/main" id="{D4DF043E-CDA6-E95E-23A6-34EAD656C957}"/>
              </a:ext>
            </a:extLst>
          </p:cNvPr>
          <p:cNvSpPr>
            <a:spLocks noGrp="1"/>
          </p:cNvSpPr>
          <p:nvPr>
            <p:ph idx="1"/>
          </p:nvPr>
        </p:nvSpPr>
        <p:spPr/>
        <p:txBody>
          <a:bodyPr/>
          <a:lstStyle/>
          <a:p>
            <a:r>
              <a:rPr lang="en-US" dirty="0"/>
              <a:t>Integration testing is an approach to software testing where different modules are coupled together and tested. </a:t>
            </a:r>
          </a:p>
          <a:p>
            <a:r>
              <a:rPr lang="en-US" dirty="0"/>
              <a:t>The goal is to see if the modules work as intended when coupled together. </a:t>
            </a:r>
          </a:p>
          <a:p>
            <a:r>
              <a:rPr lang="en-US" dirty="0"/>
              <a:t>It’s generally performed after unit testing and before system testing.</a:t>
            </a:r>
          </a:p>
          <a:p>
            <a:r>
              <a:rPr lang="en-US" dirty="0"/>
              <a:t>Integration testing is especially important for applications that consist of multiple layers and components that communicate with each other and with external systems or services.</a:t>
            </a:r>
          </a:p>
        </p:txBody>
      </p:sp>
      <p:sp>
        <p:nvSpPr>
          <p:cNvPr id="4" name="Slide Number Placeholder 3">
            <a:extLst>
              <a:ext uri="{FF2B5EF4-FFF2-40B4-BE49-F238E27FC236}">
                <a16:creationId xmlns:a16="http://schemas.microsoft.com/office/drawing/2014/main" id="{0EB8065E-2F70-4B71-500D-46E0FA3B10B3}"/>
              </a:ext>
            </a:extLst>
          </p:cNvPr>
          <p:cNvSpPr>
            <a:spLocks noGrp="1"/>
          </p:cNvSpPr>
          <p:nvPr>
            <p:ph type="sldNum" sz="quarter" idx="12"/>
          </p:nvPr>
        </p:nvSpPr>
        <p:spPr/>
        <p:txBody>
          <a:bodyPr/>
          <a:lstStyle/>
          <a:p>
            <a:fld id="{8E038F06-6476-4296-9C8C-BFE15906703A}" type="slidenum">
              <a:rPr lang="en-US" smtClean="0"/>
              <a:t>4</a:t>
            </a:fld>
            <a:endParaRPr lang="en-US"/>
          </a:p>
        </p:txBody>
      </p:sp>
    </p:spTree>
    <p:extLst>
      <p:ext uri="{BB962C8B-B14F-4D97-AF65-F5344CB8AC3E}">
        <p14:creationId xmlns:p14="http://schemas.microsoft.com/office/powerpoint/2010/main" val="389094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5746-02EA-A245-BFA5-BBA0CA20D183}"/>
              </a:ext>
            </a:extLst>
          </p:cNvPr>
          <p:cNvSpPr>
            <a:spLocks noGrp="1"/>
          </p:cNvSpPr>
          <p:nvPr>
            <p:ph type="title"/>
          </p:nvPr>
        </p:nvSpPr>
        <p:spPr/>
        <p:txBody>
          <a:bodyPr/>
          <a:lstStyle/>
          <a:p>
            <a:r>
              <a:rPr lang="en-US" dirty="0"/>
              <a:t>Differences Between Integration Testing and Unit Testing</a:t>
            </a:r>
          </a:p>
        </p:txBody>
      </p:sp>
      <p:sp>
        <p:nvSpPr>
          <p:cNvPr id="3" name="Content Placeholder 2">
            <a:extLst>
              <a:ext uri="{FF2B5EF4-FFF2-40B4-BE49-F238E27FC236}">
                <a16:creationId xmlns:a16="http://schemas.microsoft.com/office/drawing/2014/main" id="{0B692E23-6123-9C1E-60DD-66F82E6ED5AD}"/>
              </a:ext>
            </a:extLst>
          </p:cNvPr>
          <p:cNvSpPr>
            <a:spLocks noGrp="1"/>
          </p:cNvSpPr>
          <p:nvPr>
            <p:ph idx="1"/>
          </p:nvPr>
        </p:nvSpPr>
        <p:spPr/>
        <p:txBody>
          <a:bodyPr/>
          <a:lstStyle/>
          <a:p>
            <a:r>
              <a:rPr lang="en-US" sz="2400" b="1" dirty="0">
                <a:highlight>
                  <a:srgbClr val="FFFF00"/>
                </a:highlight>
              </a:rPr>
              <a:t>Scope</a:t>
            </a:r>
            <a:r>
              <a:rPr lang="en-US" sz="2400" dirty="0"/>
              <a:t>: Unit Testing aims to test the smallest testable units of code, whereas Integration Testing focuses on testing the interaction of multiple components of a system.</a:t>
            </a:r>
          </a:p>
          <a:p>
            <a:r>
              <a:rPr lang="en-US" sz="2400" b="1" dirty="0">
                <a:highlight>
                  <a:srgbClr val="FFFF00"/>
                </a:highlight>
              </a:rPr>
              <a:t>Complexity</a:t>
            </a:r>
            <a:r>
              <a:rPr lang="en-US" sz="2400" dirty="0"/>
              <a:t>: Unit tests tend to be simpler and more focused since they deal with individual components in isolation. They can be written and executed relatively easily. Integration tests, on the other hand, are generally more complex due to the need to coordinate and verify the interactions between multiple components. They require a higher level of setup and configuration to simulate real-world scenarios accurately.</a:t>
            </a:r>
          </a:p>
          <a:p>
            <a:r>
              <a:rPr lang="en-US" sz="2400" b="1" dirty="0">
                <a:highlight>
                  <a:srgbClr val="FFFF00"/>
                </a:highlight>
              </a:rPr>
              <a:t>Order of Execution</a:t>
            </a:r>
            <a:r>
              <a:rPr lang="en-US" sz="2400" dirty="0"/>
              <a:t>: Generally, unit testing is performed before integration testing. We first need to verify if individual units are functional. Only then can we integrate them into larger modules and test their relationships.</a:t>
            </a:r>
          </a:p>
        </p:txBody>
      </p:sp>
      <p:sp>
        <p:nvSpPr>
          <p:cNvPr id="4" name="Slide Number Placeholder 3">
            <a:extLst>
              <a:ext uri="{FF2B5EF4-FFF2-40B4-BE49-F238E27FC236}">
                <a16:creationId xmlns:a16="http://schemas.microsoft.com/office/drawing/2014/main" id="{93CB6313-061F-65A9-5B19-7AA2BD51A52D}"/>
              </a:ext>
            </a:extLst>
          </p:cNvPr>
          <p:cNvSpPr>
            <a:spLocks noGrp="1"/>
          </p:cNvSpPr>
          <p:nvPr>
            <p:ph type="sldNum" sz="quarter" idx="12"/>
          </p:nvPr>
        </p:nvSpPr>
        <p:spPr/>
        <p:txBody>
          <a:bodyPr/>
          <a:lstStyle/>
          <a:p>
            <a:fld id="{8E038F06-6476-4296-9C8C-BFE15906703A}" type="slidenum">
              <a:rPr lang="en-US" smtClean="0"/>
              <a:t>5</a:t>
            </a:fld>
            <a:endParaRPr lang="en-US"/>
          </a:p>
        </p:txBody>
      </p:sp>
    </p:spTree>
    <p:extLst>
      <p:ext uri="{BB962C8B-B14F-4D97-AF65-F5344CB8AC3E}">
        <p14:creationId xmlns:p14="http://schemas.microsoft.com/office/powerpoint/2010/main" val="112852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4571-2469-E20D-A200-7444E254A520}"/>
              </a:ext>
            </a:extLst>
          </p:cNvPr>
          <p:cNvSpPr>
            <a:spLocks noGrp="1"/>
          </p:cNvSpPr>
          <p:nvPr>
            <p:ph type="ctrTitle"/>
          </p:nvPr>
        </p:nvSpPr>
        <p:spPr/>
        <p:txBody>
          <a:bodyPr/>
          <a:lstStyle/>
          <a:p>
            <a:r>
              <a:rPr lang="en-US" dirty="0"/>
              <a:t>Different Approach to </a:t>
            </a:r>
            <a:br>
              <a:rPr lang="en-US" dirty="0"/>
            </a:br>
            <a:r>
              <a:rPr lang="en-US" dirty="0"/>
              <a:t>Integration Testing</a:t>
            </a:r>
          </a:p>
        </p:txBody>
      </p:sp>
      <p:sp>
        <p:nvSpPr>
          <p:cNvPr id="5" name="Subtitle 4">
            <a:extLst>
              <a:ext uri="{FF2B5EF4-FFF2-40B4-BE49-F238E27FC236}">
                <a16:creationId xmlns:a16="http://schemas.microsoft.com/office/drawing/2014/main" id="{E561946A-29B8-ACB0-57FC-68D80D44086F}"/>
              </a:ext>
            </a:extLst>
          </p:cNvPr>
          <p:cNvSpPr>
            <a:spLocks noGrp="1"/>
          </p:cNvSpPr>
          <p:nvPr>
            <p:ph type="subTitle" idx="1"/>
          </p:nvPr>
        </p:nvSpPr>
        <p:spPr/>
        <p:txBody>
          <a:bodyPr/>
          <a:lstStyle/>
          <a:p>
            <a:r>
              <a:rPr lang="en-US" dirty="0"/>
              <a:t>There are different strategies for conducting integration tests. The most common of them are the Big Bang approach and the incremental (top-down and bottom-up) approach.</a:t>
            </a:r>
          </a:p>
        </p:txBody>
      </p:sp>
      <p:sp>
        <p:nvSpPr>
          <p:cNvPr id="4" name="Slide Number Placeholder 3">
            <a:extLst>
              <a:ext uri="{FF2B5EF4-FFF2-40B4-BE49-F238E27FC236}">
                <a16:creationId xmlns:a16="http://schemas.microsoft.com/office/drawing/2014/main" id="{67B4BE70-B693-C02D-8394-C72EC8606893}"/>
              </a:ext>
            </a:extLst>
          </p:cNvPr>
          <p:cNvSpPr>
            <a:spLocks noGrp="1"/>
          </p:cNvSpPr>
          <p:nvPr>
            <p:ph type="sldNum" sz="quarter" idx="4"/>
          </p:nvPr>
        </p:nvSpPr>
        <p:spPr/>
        <p:txBody>
          <a:bodyPr/>
          <a:lstStyle/>
          <a:p>
            <a:fld id="{8E038F06-6476-4296-9C8C-BFE15906703A}" type="slidenum">
              <a:rPr lang="en-US" smtClean="0"/>
              <a:t>6</a:t>
            </a:fld>
            <a:endParaRPr lang="en-US"/>
          </a:p>
        </p:txBody>
      </p:sp>
    </p:spTree>
    <p:extLst>
      <p:ext uri="{BB962C8B-B14F-4D97-AF65-F5344CB8AC3E}">
        <p14:creationId xmlns:p14="http://schemas.microsoft.com/office/powerpoint/2010/main" val="110958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2EF8-5571-3B53-183B-03E328466284}"/>
              </a:ext>
            </a:extLst>
          </p:cNvPr>
          <p:cNvSpPr>
            <a:spLocks noGrp="1"/>
          </p:cNvSpPr>
          <p:nvPr>
            <p:ph type="title"/>
          </p:nvPr>
        </p:nvSpPr>
        <p:spPr/>
        <p:txBody>
          <a:bodyPr/>
          <a:lstStyle/>
          <a:p>
            <a:r>
              <a:rPr lang="en-US" dirty="0"/>
              <a:t>Big Bang</a:t>
            </a:r>
          </a:p>
        </p:txBody>
      </p:sp>
      <p:sp>
        <p:nvSpPr>
          <p:cNvPr id="3" name="Content Placeholder 2">
            <a:extLst>
              <a:ext uri="{FF2B5EF4-FFF2-40B4-BE49-F238E27FC236}">
                <a16:creationId xmlns:a16="http://schemas.microsoft.com/office/drawing/2014/main" id="{3851ED88-07A9-6E3D-27E9-C3CB0759B869}"/>
              </a:ext>
            </a:extLst>
          </p:cNvPr>
          <p:cNvSpPr>
            <a:spLocks noGrp="1"/>
          </p:cNvSpPr>
          <p:nvPr>
            <p:ph idx="1"/>
          </p:nvPr>
        </p:nvSpPr>
        <p:spPr/>
        <p:txBody>
          <a:bodyPr/>
          <a:lstStyle/>
          <a:p>
            <a:r>
              <a:rPr lang="en-US" dirty="0"/>
              <a:t>In this approach, most of the software modules are coupled together and tested. </a:t>
            </a:r>
          </a:p>
          <a:p>
            <a:r>
              <a:rPr lang="en-US" dirty="0"/>
              <a:t>It is suitable for small systems with fewer modules. </a:t>
            </a:r>
          </a:p>
          <a:p>
            <a:r>
              <a:rPr lang="en-US" dirty="0"/>
              <a:t>In some cases, the components of a system may be tightly coupled or highly interdependent, making incremental integration difficult or impractical.</a:t>
            </a:r>
          </a:p>
        </p:txBody>
      </p:sp>
      <p:sp>
        <p:nvSpPr>
          <p:cNvPr id="4" name="Slide Number Placeholder 3">
            <a:extLst>
              <a:ext uri="{FF2B5EF4-FFF2-40B4-BE49-F238E27FC236}">
                <a16:creationId xmlns:a16="http://schemas.microsoft.com/office/drawing/2014/main" id="{0FCBCB30-08F4-EDD9-34AC-12EBC4EA1D8D}"/>
              </a:ext>
            </a:extLst>
          </p:cNvPr>
          <p:cNvSpPr>
            <a:spLocks noGrp="1"/>
          </p:cNvSpPr>
          <p:nvPr>
            <p:ph type="sldNum" sz="quarter" idx="12"/>
          </p:nvPr>
        </p:nvSpPr>
        <p:spPr/>
        <p:txBody>
          <a:bodyPr/>
          <a:lstStyle/>
          <a:p>
            <a:fld id="{8E038F06-6476-4296-9C8C-BFE15906703A}" type="slidenum">
              <a:rPr lang="en-US" smtClean="0"/>
              <a:t>7</a:t>
            </a:fld>
            <a:endParaRPr lang="en-US"/>
          </a:p>
        </p:txBody>
      </p:sp>
    </p:spTree>
    <p:extLst>
      <p:ext uri="{BB962C8B-B14F-4D97-AF65-F5344CB8AC3E}">
        <p14:creationId xmlns:p14="http://schemas.microsoft.com/office/powerpoint/2010/main" val="117872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74B9-2C60-5CAA-AB9B-1C91FE7DD06E}"/>
              </a:ext>
            </a:extLst>
          </p:cNvPr>
          <p:cNvSpPr>
            <a:spLocks noGrp="1"/>
          </p:cNvSpPr>
          <p:nvPr>
            <p:ph type="title"/>
          </p:nvPr>
        </p:nvSpPr>
        <p:spPr/>
        <p:txBody>
          <a:bodyPr/>
          <a:lstStyle/>
          <a:p>
            <a:r>
              <a:rPr lang="en-US" dirty="0"/>
              <a:t>Big Bang</a:t>
            </a:r>
          </a:p>
        </p:txBody>
      </p:sp>
      <p:sp>
        <p:nvSpPr>
          <p:cNvPr id="3" name="Content Placeholder 2">
            <a:extLst>
              <a:ext uri="{FF2B5EF4-FFF2-40B4-BE49-F238E27FC236}">
                <a16:creationId xmlns:a16="http://schemas.microsoft.com/office/drawing/2014/main" id="{90505D69-0D71-798A-43F2-374E7512B103}"/>
              </a:ext>
            </a:extLst>
          </p:cNvPr>
          <p:cNvSpPr>
            <a:spLocks noGrp="1"/>
          </p:cNvSpPr>
          <p:nvPr>
            <p:ph idx="1"/>
          </p:nvPr>
        </p:nvSpPr>
        <p:spPr/>
        <p:txBody>
          <a:bodyPr/>
          <a:lstStyle/>
          <a:p>
            <a:r>
              <a:rPr lang="en-US" dirty="0"/>
              <a:t>Advantages of Big Bang</a:t>
            </a:r>
          </a:p>
          <a:p>
            <a:pPr lvl="1"/>
            <a:r>
              <a:rPr lang="en-US" dirty="0"/>
              <a:t>Convenient for smaller systems.</a:t>
            </a:r>
          </a:p>
          <a:p>
            <a:pPr lvl="1"/>
            <a:r>
              <a:rPr lang="en-US" dirty="0"/>
              <a:t>It’s less time consuming compared to the other approaches.</a:t>
            </a:r>
          </a:p>
          <a:p>
            <a:r>
              <a:rPr lang="en-US" dirty="0"/>
              <a:t>Disadvantages of Big Bang</a:t>
            </a:r>
          </a:p>
          <a:p>
            <a:pPr lvl="1"/>
            <a:r>
              <a:rPr lang="en-US" dirty="0"/>
              <a:t>With this approach, however, it is difficult to locate the root cause of the defects found while testing.</a:t>
            </a:r>
          </a:p>
          <a:p>
            <a:pPr lvl="1"/>
            <a:r>
              <a:rPr lang="en-US" dirty="0"/>
              <a:t>Since you are testing most of the modules at once, it is easy to miss out on some integrations.</a:t>
            </a:r>
          </a:p>
          <a:p>
            <a:pPr lvl="1"/>
            <a:r>
              <a:rPr lang="en-US" dirty="0"/>
              <a:t>Harder to maintain as complexity of the project increases.</a:t>
            </a:r>
          </a:p>
          <a:p>
            <a:pPr lvl="1"/>
            <a:r>
              <a:rPr lang="en-US" dirty="0"/>
              <a:t>You have to wait for the development of most of the modules.</a:t>
            </a:r>
          </a:p>
        </p:txBody>
      </p:sp>
      <p:sp>
        <p:nvSpPr>
          <p:cNvPr id="4" name="Slide Number Placeholder 3">
            <a:extLst>
              <a:ext uri="{FF2B5EF4-FFF2-40B4-BE49-F238E27FC236}">
                <a16:creationId xmlns:a16="http://schemas.microsoft.com/office/drawing/2014/main" id="{8F4C2F96-F415-B824-E76A-C57789BA653F}"/>
              </a:ext>
            </a:extLst>
          </p:cNvPr>
          <p:cNvSpPr>
            <a:spLocks noGrp="1"/>
          </p:cNvSpPr>
          <p:nvPr>
            <p:ph type="sldNum" sz="quarter" idx="12"/>
          </p:nvPr>
        </p:nvSpPr>
        <p:spPr/>
        <p:txBody>
          <a:bodyPr/>
          <a:lstStyle/>
          <a:p>
            <a:fld id="{8E038F06-6476-4296-9C8C-BFE15906703A}" type="slidenum">
              <a:rPr lang="en-US" smtClean="0"/>
              <a:t>8</a:t>
            </a:fld>
            <a:endParaRPr lang="en-US"/>
          </a:p>
        </p:txBody>
      </p:sp>
    </p:spTree>
    <p:extLst>
      <p:ext uri="{BB962C8B-B14F-4D97-AF65-F5344CB8AC3E}">
        <p14:creationId xmlns:p14="http://schemas.microsoft.com/office/powerpoint/2010/main" val="203224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0720-FDDF-5B59-EBFF-B7B29222CCF5}"/>
              </a:ext>
            </a:extLst>
          </p:cNvPr>
          <p:cNvSpPr>
            <a:spLocks noGrp="1"/>
          </p:cNvSpPr>
          <p:nvPr>
            <p:ph type="title"/>
          </p:nvPr>
        </p:nvSpPr>
        <p:spPr/>
        <p:txBody>
          <a:bodyPr/>
          <a:lstStyle/>
          <a:p>
            <a:r>
              <a:rPr lang="en-US" dirty="0"/>
              <a:t>Bottom Up Approach</a:t>
            </a:r>
          </a:p>
        </p:txBody>
      </p:sp>
      <p:sp>
        <p:nvSpPr>
          <p:cNvPr id="3" name="Content Placeholder 2">
            <a:extLst>
              <a:ext uri="{FF2B5EF4-FFF2-40B4-BE49-F238E27FC236}">
                <a16:creationId xmlns:a16="http://schemas.microsoft.com/office/drawing/2014/main" id="{9C88DF6D-1866-E436-0ACC-C7DBAD0C5787}"/>
              </a:ext>
            </a:extLst>
          </p:cNvPr>
          <p:cNvSpPr>
            <a:spLocks noGrp="1"/>
          </p:cNvSpPr>
          <p:nvPr>
            <p:ph idx="1"/>
          </p:nvPr>
        </p:nvSpPr>
        <p:spPr/>
        <p:txBody>
          <a:bodyPr/>
          <a:lstStyle/>
          <a:p>
            <a:r>
              <a:rPr lang="en-US" sz="2400" dirty="0"/>
              <a:t>Bottom-up approach focuses on developing and testing the lowest level independent modules of a system before integrating them into larger modules. </a:t>
            </a:r>
          </a:p>
          <a:p>
            <a:r>
              <a:rPr lang="en-US" sz="2400" dirty="0"/>
              <a:t>Those modules are tested and then integrated into still larger modules until the entire system is integrated and tested.</a:t>
            </a:r>
          </a:p>
          <a:p>
            <a:r>
              <a:rPr lang="en-US" sz="2400" dirty="0"/>
              <a:t>In this approach, testing starts from the simplest components and then moves upward, adding and testing higher level components until the entire system is built and tested.</a:t>
            </a:r>
          </a:p>
          <a:p>
            <a:r>
              <a:rPr lang="en-US" sz="2400" dirty="0"/>
              <a:t>The biggest advantage of this type of testing is that you don’t have to wait for the development of all the modules. Instead you can write tests for the ones that are already built. </a:t>
            </a:r>
          </a:p>
          <a:p>
            <a:r>
              <a:rPr lang="en-US" sz="2400" dirty="0"/>
              <a:t>The biggest disadvantage is that you don’t have much clarity over the behavior of your critical modules.</a:t>
            </a:r>
          </a:p>
        </p:txBody>
      </p:sp>
      <p:sp>
        <p:nvSpPr>
          <p:cNvPr id="4" name="Slide Number Placeholder 3">
            <a:extLst>
              <a:ext uri="{FF2B5EF4-FFF2-40B4-BE49-F238E27FC236}">
                <a16:creationId xmlns:a16="http://schemas.microsoft.com/office/drawing/2014/main" id="{65A98205-9FB0-9923-EBAE-E2E199E5114D}"/>
              </a:ext>
            </a:extLst>
          </p:cNvPr>
          <p:cNvSpPr>
            <a:spLocks noGrp="1"/>
          </p:cNvSpPr>
          <p:nvPr>
            <p:ph type="sldNum" sz="quarter" idx="12"/>
          </p:nvPr>
        </p:nvSpPr>
        <p:spPr/>
        <p:txBody>
          <a:bodyPr/>
          <a:lstStyle/>
          <a:p>
            <a:fld id="{8E038F06-6476-4296-9C8C-BFE15906703A}" type="slidenum">
              <a:rPr lang="en-US" smtClean="0"/>
              <a:t>9</a:t>
            </a:fld>
            <a:endParaRPr lang="en-US"/>
          </a:p>
        </p:txBody>
      </p:sp>
    </p:spTree>
    <p:extLst>
      <p:ext uri="{BB962C8B-B14F-4D97-AF65-F5344CB8AC3E}">
        <p14:creationId xmlns:p14="http://schemas.microsoft.com/office/powerpoint/2010/main" val="878485054"/>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235</TotalTime>
  <Words>1257</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Wingdings</vt:lpstr>
      <vt:lpstr>Learner Template</vt:lpstr>
      <vt:lpstr>Integration Testing</vt:lpstr>
      <vt:lpstr>Integration Testing</vt:lpstr>
      <vt:lpstr>What is Unit Testing?</vt:lpstr>
      <vt:lpstr>What is Integration Testing?</vt:lpstr>
      <vt:lpstr>Differences Between Integration Testing and Unit Testing</vt:lpstr>
      <vt:lpstr>Different Approach to  Integration Testing</vt:lpstr>
      <vt:lpstr>Big Bang</vt:lpstr>
      <vt:lpstr>Big Bang</vt:lpstr>
      <vt:lpstr>Bottom Up Approach</vt:lpstr>
      <vt:lpstr>Bottom Up Approach</vt:lpstr>
      <vt:lpstr>Top Down Approach</vt:lpstr>
      <vt:lpstr>Top Down Approach</vt:lpstr>
      <vt:lpstr>Integration Test Cases</vt:lpstr>
      <vt:lpstr>Integration 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Testing</dc:title>
  <dc:creator>Jasdhir Singh</dc:creator>
  <cp:lastModifiedBy>Jasdhir Singh</cp:lastModifiedBy>
  <cp:revision>31</cp:revision>
  <dcterms:created xsi:type="dcterms:W3CDTF">2024-05-08T19:13:57Z</dcterms:created>
  <dcterms:modified xsi:type="dcterms:W3CDTF">2024-05-15T15:20:59Z</dcterms:modified>
</cp:coreProperties>
</file>