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3" r:id="rId3"/>
    <p:sldId id="274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5" r:id="rId16"/>
    <p:sldId id="276" r:id="rId17"/>
    <p:sldId id="270" r:id="rId18"/>
    <p:sldId id="277" r:id="rId19"/>
    <p:sldId id="278" r:id="rId20"/>
    <p:sldId id="279" r:id="rId21"/>
    <p:sldId id="280" r:id="rId22"/>
    <p:sldId id="28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2" y="0"/>
            <a:ext cx="12192003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661569" y="5451819"/>
            <a:ext cx="414064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1570" y="320635"/>
            <a:ext cx="9076197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1568" y="2924299"/>
            <a:ext cx="9086152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136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2" y="6259484"/>
            <a:ext cx="12192003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77801" y="125414"/>
            <a:ext cx="11800417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3310529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251172"/>
            <a:ext cx="12192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87" y="6367323"/>
            <a:ext cx="1680284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06680" y="-4950"/>
            <a:ext cx="1117864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06680" y="1097281"/>
            <a:ext cx="1117864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684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V="1">
            <a:off x="0" y="1219200"/>
            <a:ext cx="12192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9685945" y="365741"/>
            <a:ext cx="2071076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4937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108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12192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661569" y="5451819"/>
            <a:ext cx="414064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1570" y="320635"/>
            <a:ext cx="9076197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1568" y="2924299"/>
            <a:ext cx="9086152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267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7"/>
            <a:ext cx="12192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3688" y="3242663"/>
            <a:ext cx="12192000" cy="361533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4" y="1"/>
            <a:ext cx="12191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61569" y="382677"/>
            <a:ext cx="414064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430847" y="1846264"/>
            <a:ext cx="11255271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56637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5344885" y="-3604447"/>
            <a:ext cx="1502227" cy="12191996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3"/>
            <a:ext cx="12192000" cy="362322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4" y="1"/>
            <a:ext cx="12191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61569" y="382677"/>
            <a:ext cx="414064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430847" y="1846264"/>
            <a:ext cx="11255271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25108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0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680" y="1481447"/>
            <a:ext cx="534548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192587" y="1481447"/>
            <a:ext cx="534548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379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6277878" y="1538840"/>
            <a:ext cx="5476991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68155" y="1540359"/>
            <a:ext cx="5485205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6277878" y="4099160"/>
            <a:ext cx="5476991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468155" y="4100679"/>
            <a:ext cx="5485205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59270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2" y="6259484"/>
            <a:ext cx="12192003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209551" y="133350"/>
            <a:ext cx="11768667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7118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9685945" y="365741"/>
            <a:ext cx="2071076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26427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9685945" y="365741"/>
            <a:ext cx="2071076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16"/>
            <p:cNvSpPr>
              <a:spLocks/>
            </p:cNvSpPr>
            <p:nvPr userDrawn="1"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17"/>
            <p:cNvSpPr>
              <a:spLocks/>
            </p:cNvSpPr>
            <p:nvPr userDrawn="1"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18"/>
            <p:cNvSpPr>
              <a:spLocks/>
            </p:cNvSpPr>
            <p:nvPr userDrawn="1"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19"/>
            <p:cNvSpPr>
              <a:spLocks/>
            </p:cNvSpPr>
            <p:nvPr userDrawn="1"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Freeform 20"/>
            <p:cNvSpPr>
              <a:spLocks/>
            </p:cNvSpPr>
            <p:nvPr userDrawn="1"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7" name="Freeform 21"/>
            <p:cNvSpPr>
              <a:spLocks/>
            </p:cNvSpPr>
            <p:nvPr userDrawn="1"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8" name="Freeform 22"/>
            <p:cNvSpPr>
              <a:spLocks/>
            </p:cNvSpPr>
            <p:nvPr userDrawn="1"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9" name="Freeform 23"/>
            <p:cNvSpPr>
              <a:spLocks/>
            </p:cNvSpPr>
            <p:nvPr userDrawn="1"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506680" y="1481447"/>
            <a:ext cx="1117864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10830343" y="6363713"/>
            <a:ext cx="11488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06681" y="-4950"/>
            <a:ext cx="8296895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59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0177" y="320635"/>
            <a:ext cx="8167376" cy="2965007"/>
          </a:xfrm>
        </p:spPr>
        <p:txBody>
          <a:bodyPr/>
          <a:lstStyle/>
          <a:p>
            <a:pPr algn="ctr"/>
            <a:r>
              <a:rPr lang="en-IN" b="0" dirty="0"/>
              <a:t>Document Object Model</a:t>
            </a:r>
          </a:p>
        </p:txBody>
      </p:sp>
    </p:spTree>
    <p:extLst>
      <p:ext uri="{BB962C8B-B14F-4D97-AF65-F5344CB8AC3E}">
        <p14:creationId xmlns:p14="http://schemas.microsoft.com/office/powerpoint/2010/main" val="2393796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88A79-A5E6-47AE-96FB-38708F46C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/>
              <a:t>HTML DOM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4A09F-F83C-4A98-BAA4-DEDAD684E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Finding HTML Elements by HTML Object Collections</a:t>
            </a:r>
          </a:p>
          <a:p>
            <a:r>
              <a:rPr lang="en-IN" dirty="0">
                <a:solidFill>
                  <a:schemeClr val="tx1"/>
                </a:solidFill>
              </a:rPr>
              <a:t>This example finds the form element with id="frm1", in the forms collection, and displays all element values:</a:t>
            </a:r>
          </a:p>
          <a:p>
            <a:r>
              <a:rPr lang="en-IN" dirty="0">
                <a:solidFill>
                  <a:schemeClr val="tx1"/>
                </a:solidFill>
              </a:rPr>
              <a:t>Example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var x = </a:t>
            </a:r>
            <a:r>
              <a:rPr lang="en-IN" dirty="0" err="1">
                <a:solidFill>
                  <a:schemeClr val="tx1"/>
                </a:solidFill>
              </a:rPr>
              <a:t>document.forms</a:t>
            </a:r>
            <a:r>
              <a:rPr lang="en-IN" dirty="0">
                <a:solidFill>
                  <a:schemeClr val="tx1"/>
                </a:solidFill>
              </a:rPr>
              <a:t>["frm1"];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var text = "";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var </a:t>
            </a:r>
            <a:r>
              <a:rPr lang="en-IN" dirty="0" err="1">
                <a:solidFill>
                  <a:schemeClr val="tx1"/>
                </a:solidFill>
              </a:rPr>
              <a:t>i</a:t>
            </a:r>
            <a:r>
              <a:rPr lang="en-IN" dirty="0">
                <a:solidFill>
                  <a:schemeClr val="tx1"/>
                </a:solidFill>
              </a:rPr>
              <a:t>;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for (</a:t>
            </a:r>
            <a:r>
              <a:rPr lang="en-IN" dirty="0" err="1">
                <a:solidFill>
                  <a:schemeClr val="tx1"/>
                </a:solidFill>
              </a:rPr>
              <a:t>i</a:t>
            </a:r>
            <a:r>
              <a:rPr lang="en-IN" dirty="0">
                <a:solidFill>
                  <a:schemeClr val="tx1"/>
                </a:solidFill>
              </a:rPr>
              <a:t> = 0; </a:t>
            </a:r>
            <a:r>
              <a:rPr lang="en-IN" dirty="0" err="1">
                <a:solidFill>
                  <a:schemeClr val="tx1"/>
                </a:solidFill>
              </a:rPr>
              <a:t>i</a:t>
            </a:r>
            <a:r>
              <a:rPr lang="en-IN" dirty="0">
                <a:solidFill>
                  <a:schemeClr val="tx1"/>
                </a:solidFill>
              </a:rPr>
              <a:t> &lt; </a:t>
            </a:r>
            <a:r>
              <a:rPr lang="en-IN" dirty="0" err="1">
                <a:solidFill>
                  <a:schemeClr val="tx1"/>
                </a:solidFill>
              </a:rPr>
              <a:t>x.length</a:t>
            </a:r>
            <a:r>
              <a:rPr lang="en-IN" dirty="0">
                <a:solidFill>
                  <a:schemeClr val="tx1"/>
                </a:solidFill>
              </a:rPr>
              <a:t>; </a:t>
            </a:r>
            <a:r>
              <a:rPr lang="en-IN" dirty="0" err="1">
                <a:solidFill>
                  <a:schemeClr val="tx1"/>
                </a:solidFill>
              </a:rPr>
              <a:t>i</a:t>
            </a:r>
            <a:r>
              <a:rPr lang="en-IN" dirty="0">
                <a:solidFill>
                  <a:schemeClr val="tx1"/>
                </a:solidFill>
              </a:rPr>
              <a:t>++) {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    text += </a:t>
            </a:r>
            <a:r>
              <a:rPr lang="en-IN" dirty="0" err="1">
                <a:solidFill>
                  <a:schemeClr val="tx1"/>
                </a:solidFill>
              </a:rPr>
              <a:t>x.elements</a:t>
            </a:r>
            <a:r>
              <a:rPr lang="en-IN" dirty="0">
                <a:solidFill>
                  <a:schemeClr val="tx1"/>
                </a:solidFill>
              </a:rPr>
              <a:t>[</a:t>
            </a:r>
            <a:r>
              <a:rPr lang="en-IN" dirty="0" err="1">
                <a:solidFill>
                  <a:schemeClr val="tx1"/>
                </a:solidFill>
              </a:rPr>
              <a:t>i</a:t>
            </a:r>
            <a:r>
              <a:rPr lang="en-IN" dirty="0">
                <a:solidFill>
                  <a:schemeClr val="tx1"/>
                </a:solidFill>
              </a:rPr>
              <a:t>].value + "&lt;</a:t>
            </a:r>
            <a:r>
              <a:rPr lang="en-IN" dirty="0" err="1">
                <a:solidFill>
                  <a:schemeClr val="tx1"/>
                </a:solidFill>
              </a:rPr>
              <a:t>br</a:t>
            </a:r>
            <a:r>
              <a:rPr lang="en-IN" dirty="0">
                <a:solidFill>
                  <a:schemeClr val="tx1"/>
                </a:solidFill>
              </a:rPr>
              <a:t>&gt;";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}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 err="1">
                <a:solidFill>
                  <a:schemeClr val="tx1"/>
                </a:solidFill>
              </a:rPr>
              <a:t>document.getElementById</a:t>
            </a:r>
            <a:r>
              <a:rPr lang="en-IN" dirty="0">
                <a:solidFill>
                  <a:schemeClr val="tx1"/>
                </a:solidFill>
              </a:rPr>
              <a:t>("demo").</a:t>
            </a:r>
            <a:r>
              <a:rPr lang="en-IN" dirty="0" err="1">
                <a:solidFill>
                  <a:schemeClr val="tx1"/>
                </a:solidFill>
              </a:rPr>
              <a:t>innerHTML</a:t>
            </a:r>
            <a:r>
              <a:rPr lang="en-IN" dirty="0">
                <a:solidFill>
                  <a:schemeClr val="tx1"/>
                </a:solidFill>
              </a:rPr>
              <a:t> = text;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068CE0-1162-45D6-9B72-89C54D5AF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280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D1E58-715B-4945-B942-07849226C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/>
              <a:t>DOM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834B9-FED9-46F1-81EC-2D3E6D3A2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Create a DOM element</a:t>
            </a:r>
          </a:p>
          <a:p>
            <a:r>
              <a:rPr lang="en-IN" dirty="0">
                <a:solidFill>
                  <a:schemeClr val="tx1"/>
                </a:solidFill>
              </a:rPr>
              <a:t>Insert an element</a:t>
            </a:r>
          </a:p>
          <a:p>
            <a:r>
              <a:rPr lang="en-IN" dirty="0">
                <a:solidFill>
                  <a:schemeClr val="tx1"/>
                </a:solidFill>
              </a:rPr>
              <a:t>Removing an element</a:t>
            </a:r>
          </a:p>
          <a:p>
            <a:r>
              <a:rPr lang="en-US" dirty="0">
                <a:solidFill>
                  <a:schemeClr val="tx1"/>
                </a:solidFill>
              </a:rPr>
              <a:t>Append or prepend to an element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491277-025B-4DB2-BF9C-3E03A0A48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498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73AD0-DA1C-4718-981A-60D4EC29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ED1F8-A16B-4B0E-838C-3E5969D3D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createElement</a:t>
            </a:r>
            <a:r>
              <a:rPr lang="en-US" dirty="0"/>
              <a:t>() method is used to create a new element and attach it to the DOM tree.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var </a:t>
            </a:r>
            <a:r>
              <a:rPr lang="en-IN" dirty="0" err="1"/>
              <a:t>elmt</a:t>
            </a:r>
            <a:r>
              <a:rPr lang="en-IN" dirty="0"/>
              <a:t> = </a:t>
            </a:r>
            <a:r>
              <a:rPr lang="en-IN" dirty="0" err="1"/>
              <a:t>document.createElement</a:t>
            </a:r>
            <a:r>
              <a:rPr lang="en-IN" dirty="0"/>
              <a:t>('div');</a:t>
            </a:r>
          </a:p>
          <a:p>
            <a:pPr marL="0" indent="0">
              <a:buNone/>
            </a:pPr>
            <a:r>
              <a:rPr lang="en-IN" dirty="0" err="1"/>
              <a:t>elmt.innerHTML</a:t>
            </a:r>
            <a:r>
              <a:rPr lang="en-IN" dirty="0"/>
              <a:t> = '&lt;p&gt;Hello World!&lt;/p&gt;';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5BDE6C-C7FC-438D-8B8C-537EF2338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0950F8-FBC2-4D8A-819D-FEFC0419EA0C}"/>
              </a:ext>
            </a:extLst>
          </p:cNvPr>
          <p:cNvSpPr txBox="1"/>
          <p:nvPr/>
        </p:nvSpPr>
        <p:spPr>
          <a:xfrm>
            <a:off x="636104" y="318052"/>
            <a:ext cx="7891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DOM manipulation – Create Element</a:t>
            </a:r>
          </a:p>
        </p:txBody>
      </p:sp>
    </p:spTree>
    <p:extLst>
      <p:ext uri="{BB962C8B-B14F-4D97-AF65-F5344CB8AC3E}">
        <p14:creationId xmlns:p14="http://schemas.microsoft.com/office/powerpoint/2010/main" val="2562370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0E982-E715-4FC7-9511-E1957BDB1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680" y="1481448"/>
            <a:ext cx="11178640" cy="95364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 err="1">
                <a:solidFill>
                  <a:schemeClr val="tx1"/>
                </a:solidFill>
              </a:rPr>
              <a:t>replaceChild</a:t>
            </a:r>
            <a:r>
              <a:rPr lang="en-US" dirty="0">
                <a:solidFill>
                  <a:schemeClr val="tx1"/>
                </a:solidFill>
              </a:rPr>
              <a:t>() method is used to remove an element from the DOM tree and insert a new one in its place.</a:t>
            </a: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9967D-8037-48FC-B41A-F8281789E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0B2AB84-B8BE-465B-B6A1-A898A81BC7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6413" y="314831"/>
            <a:ext cx="82978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DOM manipulation – Replace Child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2773CC-29F5-4A58-A45D-083BEFD8B51E}"/>
              </a:ext>
            </a:extLst>
          </p:cNvPr>
          <p:cNvSpPr txBox="1"/>
          <p:nvPr/>
        </p:nvSpPr>
        <p:spPr>
          <a:xfrm>
            <a:off x="655983" y="2435088"/>
            <a:ext cx="1078395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&lt;body&gt;</a:t>
            </a:r>
          </a:p>
          <a:p>
            <a:r>
              <a:rPr lang="en-US" sz="1600" dirty="0"/>
              <a:t>&lt;div&gt;</a:t>
            </a:r>
          </a:p>
          <a:p>
            <a:r>
              <a:rPr lang="en-US" sz="1600" dirty="0"/>
              <a:t>	This is a div element.</a:t>
            </a:r>
          </a:p>
          <a:p>
            <a:r>
              <a:rPr lang="en-US" sz="1600" dirty="0"/>
              <a:t>&lt;div&gt;</a:t>
            </a:r>
          </a:p>
          <a:p>
            <a:r>
              <a:rPr lang="en-US" sz="1600" dirty="0"/>
              <a:t>&lt;script&gt;</a:t>
            </a:r>
          </a:p>
          <a:p>
            <a:r>
              <a:rPr lang="en-US" sz="1600" dirty="0"/>
              <a:t>    // selecting the &lt;div&gt; element</a:t>
            </a:r>
          </a:p>
          <a:p>
            <a:r>
              <a:rPr lang="en-US" sz="1600" dirty="0"/>
              <a:t>  	var </a:t>
            </a:r>
            <a:r>
              <a:rPr lang="en-US" sz="1600" dirty="0" err="1"/>
              <a:t>elmt</a:t>
            </a:r>
            <a:r>
              <a:rPr lang="en-US" sz="1600" dirty="0"/>
              <a:t> = </a:t>
            </a:r>
            <a:r>
              <a:rPr lang="en-US" sz="1600" dirty="0" err="1"/>
              <a:t>document.querySelector</a:t>
            </a:r>
            <a:r>
              <a:rPr lang="en-US" sz="1600" dirty="0"/>
              <a:t>('div'); </a:t>
            </a:r>
          </a:p>
          <a:p>
            <a:endParaRPr lang="en-US" sz="1600" dirty="0"/>
          </a:p>
          <a:p>
            <a:r>
              <a:rPr lang="en-US" sz="1600" dirty="0"/>
              <a:t>    //creating new &lt;p&gt; element and adding content inside it. </a:t>
            </a:r>
          </a:p>
          <a:p>
            <a:r>
              <a:rPr lang="en-US" sz="1600" dirty="0"/>
              <a:t>	var </a:t>
            </a:r>
            <a:r>
              <a:rPr lang="en-US" sz="1600" dirty="0" err="1"/>
              <a:t>newElmt</a:t>
            </a:r>
            <a:r>
              <a:rPr lang="en-US" sz="1600" dirty="0"/>
              <a:t> = </a:t>
            </a:r>
            <a:r>
              <a:rPr lang="en-US" sz="1600" dirty="0" err="1"/>
              <a:t>document.createElement</a:t>
            </a:r>
            <a:r>
              <a:rPr lang="en-US" sz="1600" dirty="0"/>
              <a:t>('p');  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newElmt.innerHTML</a:t>
            </a:r>
            <a:r>
              <a:rPr lang="en-US" sz="1600" dirty="0"/>
              <a:t> = '&lt;b&gt;The div element is replaced with p element&lt;/b&gt;';</a:t>
            </a:r>
          </a:p>
          <a:p>
            <a:endParaRPr lang="en-US" sz="1600" dirty="0"/>
          </a:p>
          <a:p>
            <a:r>
              <a:rPr lang="en-US" sz="1600" dirty="0"/>
              <a:t>    //replacing the &lt;div&gt; element with the &lt;p&gt; element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elmt.parentNode.replaceChild</a:t>
            </a:r>
            <a:r>
              <a:rPr lang="en-US" sz="1600" dirty="0"/>
              <a:t>(</a:t>
            </a:r>
            <a:r>
              <a:rPr lang="en-US" sz="1600" dirty="0" err="1"/>
              <a:t>newElmt</a:t>
            </a:r>
            <a:r>
              <a:rPr lang="en-US" sz="1600" dirty="0"/>
              <a:t>, </a:t>
            </a:r>
            <a:r>
              <a:rPr lang="en-US" sz="1600" dirty="0" err="1"/>
              <a:t>elmt</a:t>
            </a:r>
            <a:r>
              <a:rPr lang="en-US" sz="1600" dirty="0"/>
              <a:t>);</a:t>
            </a:r>
          </a:p>
          <a:p>
            <a:endParaRPr lang="en-US" sz="1600" dirty="0"/>
          </a:p>
          <a:p>
            <a:r>
              <a:rPr lang="en-US" sz="1600" dirty="0"/>
              <a:t>&lt;/script&gt;</a:t>
            </a:r>
          </a:p>
          <a:p>
            <a:r>
              <a:rPr lang="en-US" sz="1600" dirty="0"/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3723213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357D1-5D6D-4673-A649-7DFCFE497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680" y="1481447"/>
            <a:ext cx="11178640" cy="1152423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 err="1">
                <a:solidFill>
                  <a:schemeClr val="tx1"/>
                </a:solidFill>
              </a:rPr>
              <a:t>removeChild</a:t>
            </a:r>
            <a:r>
              <a:rPr lang="en-US" dirty="0">
                <a:solidFill>
                  <a:schemeClr val="tx1"/>
                </a:solidFill>
              </a:rPr>
              <a:t>() method is used to remove an element from the DOM tree.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7F1A24-14BC-46D0-9DC7-89BA404D4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DD3EA3E-51A1-42DE-8DED-4135277D74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6413" y="314831"/>
            <a:ext cx="82978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DOM manipulation – Remove Child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15A6C9-3F9F-4C82-8870-A53DCA0C35D5}"/>
              </a:ext>
            </a:extLst>
          </p:cNvPr>
          <p:cNvSpPr txBox="1"/>
          <p:nvPr/>
        </p:nvSpPr>
        <p:spPr>
          <a:xfrm>
            <a:off x="715617" y="3101009"/>
            <a:ext cx="9432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</a:t>
            </a:r>
            <a:r>
              <a:rPr lang="en-US" dirty="0" err="1"/>
              <a:t>elmt</a:t>
            </a:r>
            <a:r>
              <a:rPr lang="en-US" dirty="0"/>
              <a:t> = </a:t>
            </a:r>
            <a:r>
              <a:rPr lang="en-US" dirty="0" err="1"/>
              <a:t>document.querySelector</a:t>
            </a:r>
            <a:r>
              <a:rPr lang="en-US" dirty="0"/>
              <a:t>('div'); // select the first returned &lt;div&gt; element </a:t>
            </a:r>
          </a:p>
          <a:p>
            <a:r>
              <a:rPr lang="en-US" dirty="0" err="1"/>
              <a:t>elmt.parentNode.removeChild</a:t>
            </a:r>
            <a:r>
              <a:rPr lang="en-US" dirty="0"/>
              <a:t>(</a:t>
            </a:r>
            <a:r>
              <a:rPr lang="en-US" dirty="0" err="1"/>
              <a:t>elmt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80555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357D1-5D6D-4673-A649-7DFCFE497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680" y="1481447"/>
            <a:ext cx="11178640" cy="1152423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 err="1">
                <a:solidFill>
                  <a:schemeClr val="tx1"/>
                </a:solidFill>
              </a:rPr>
              <a:t>appendChild</a:t>
            </a:r>
            <a:r>
              <a:rPr lang="en-US" dirty="0">
                <a:solidFill>
                  <a:schemeClr val="tx1"/>
                </a:solidFill>
              </a:rPr>
              <a:t>() method is used to add a node to the end of the list of child nodes of a specified parent node.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7F1A24-14BC-46D0-9DC7-89BA404D4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DD3EA3E-51A1-42DE-8DED-4135277D74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6413" y="314831"/>
            <a:ext cx="82978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DOM manipulation – Append a Node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15A6C9-3F9F-4C82-8870-A53DCA0C35D5}"/>
              </a:ext>
            </a:extLst>
          </p:cNvPr>
          <p:cNvSpPr txBox="1"/>
          <p:nvPr/>
        </p:nvSpPr>
        <p:spPr>
          <a:xfrm>
            <a:off x="815008" y="2405270"/>
            <a:ext cx="943223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&lt;body&gt;</a:t>
            </a:r>
          </a:p>
          <a:p>
            <a:r>
              <a:rPr lang="en-US" sz="1600" dirty="0"/>
              <a:t>    &lt;</a:t>
            </a:r>
            <a:r>
              <a:rPr lang="en-US" sz="1600" dirty="0" err="1"/>
              <a:t>ul</a:t>
            </a:r>
            <a:r>
              <a:rPr lang="en-US" sz="1600" dirty="0"/>
              <a:t> id="animals"&gt;</a:t>
            </a:r>
          </a:p>
          <a:p>
            <a:r>
              <a:rPr lang="en-US" sz="1600" dirty="0"/>
              <a:t>    &lt;/</a:t>
            </a:r>
            <a:r>
              <a:rPr lang="en-US" sz="1600" dirty="0" err="1"/>
              <a:t>ul</a:t>
            </a:r>
            <a:r>
              <a:rPr lang="en-US" sz="1600" dirty="0"/>
              <a:t>&gt;</a:t>
            </a:r>
          </a:p>
          <a:p>
            <a:r>
              <a:rPr lang="en-US" sz="1600" dirty="0"/>
              <a:t>    </a:t>
            </a:r>
          </a:p>
          <a:p>
            <a:r>
              <a:rPr lang="en-US" sz="1600" dirty="0"/>
              <a:t>    &lt;script&gt;</a:t>
            </a:r>
          </a:p>
          <a:p>
            <a:r>
              <a:rPr lang="en-US" sz="1600" dirty="0"/>
              <a:t>        function </a:t>
            </a:r>
            <a:r>
              <a:rPr lang="en-US" sz="1600" dirty="0" err="1"/>
              <a:t>createAnimalList</a:t>
            </a:r>
            <a:r>
              <a:rPr lang="en-US" sz="1600" dirty="0"/>
              <a:t>(name) {</a:t>
            </a:r>
          </a:p>
          <a:p>
            <a:r>
              <a:rPr lang="en-US" sz="1600" dirty="0"/>
              <a:t>            let li = </a:t>
            </a:r>
            <a:r>
              <a:rPr lang="en-US" sz="1600" dirty="0" err="1"/>
              <a:t>document.createElement</a:t>
            </a:r>
            <a:r>
              <a:rPr lang="en-US" sz="1600" dirty="0"/>
              <a:t>('li');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li.textContent</a:t>
            </a:r>
            <a:r>
              <a:rPr lang="en-US" sz="1600" dirty="0"/>
              <a:t> = name;</a:t>
            </a:r>
          </a:p>
          <a:p>
            <a:r>
              <a:rPr lang="en-US" sz="1600" dirty="0"/>
              <a:t>            return li;</a:t>
            </a:r>
          </a:p>
          <a:p>
            <a:r>
              <a:rPr lang="en-US" sz="1600" dirty="0"/>
              <a:t>        }</a:t>
            </a:r>
          </a:p>
          <a:p>
            <a:r>
              <a:rPr lang="en-US" sz="1600" dirty="0"/>
              <a:t>        // get the </a:t>
            </a:r>
            <a:r>
              <a:rPr lang="en-US" sz="1600" dirty="0" err="1"/>
              <a:t>ul</a:t>
            </a:r>
            <a:r>
              <a:rPr lang="en-US" sz="1600" dirty="0"/>
              <a:t> #animals</a:t>
            </a:r>
          </a:p>
          <a:p>
            <a:r>
              <a:rPr lang="en-US" sz="1600" dirty="0"/>
              <a:t>        const list = </a:t>
            </a:r>
            <a:r>
              <a:rPr lang="en-US" sz="1600" dirty="0" err="1"/>
              <a:t>document.querySelector</a:t>
            </a:r>
            <a:r>
              <a:rPr lang="en-US" sz="1600" dirty="0"/>
              <a:t>('#animals');</a:t>
            </a:r>
          </a:p>
          <a:p>
            <a:r>
              <a:rPr lang="en-US" sz="1600" dirty="0"/>
              <a:t>        // add animals to the list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list.appendChild</a:t>
            </a:r>
            <a:r>
              <a:rPr lang="en-US" sz="1600" dirty="0"/>
              <a:t>(</a:t>
            </a:r>
            <a:r>
              <a:rPr lang="en-US" sz="1600" dirty="0" err="1"/>
              <a:t>createAnimalList</a:t>
            </a:r>
            <a:r>
              <a:rPr lang="en-US" sz="1600" dirty="0"/>
              <a:t>('Lion'));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list.appendChild</a:t>
            </a:r>
            <a:r>
              <a:rPr lang="en-US" sz="1600" dirty="0"/>
              <a:t>(</a:t>
            </a:r>
            <a:r>
              <a:rPr lang="en-US" sz="1600" dirty="0" err="1"/>
              <a:t>createAnimalList</a:t>
            </a:r>
            <a:r>
              <a:rPr lang="en-US" sz="1600" dirty="0"/>
              <a:t>('Tiger'));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list.appendChild</a:t>
            </a:r>
            <a:r>
              <a:rPr lang="en-US" sz="1600" dirty="0"/>
              <a:t>(</a:t>
            </a:r>
            <a:r>
              <a:rPr lang="en-US" sz="1600" dirty="0" err="1"/>
              <a:t>createAnimalList</a:t>
            </a:r>
            <a:r>
              <a:rPr lang="en-US" sz="1600" dirty="0"/>
              <a:t>('Wolf'));</a:t>
            </a:r>
          </a:p>
          <a:p>
            <a:r>
              <a:rPr lang="en-US" sz="1600" dirty="0"/>
              <a:t>    &lt;/script&gt;</a:t>
            </a:r>
          </a:p>
          <a:p>
            <a:r>
              <a:rPr lang="en-US" sz="1600" dirty="0"/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835596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357D1-5D6D-4673-A649-7DFCFE497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680" y="1481447"/>
            <a:ext cx="11178640" cy="1152423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 err="1">
                <a:solidFill>
                  <a:schemeClr val="tx1"/>
                </a:solidFill>
              </a:rPr>
              <a:t>insertBefore</a:t>
            </a:r>
            <a:r>
              <a:rPr lang="en-US" dirty="0">
                <a:solidFill>
                  <a:schemeClr val="tx1"/>
                </a:solidFill>
              </a:rPr>
              <a:t>() method is used to insert a node before another node as a child node of a parent node.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7F1A24-14BC-46D0-9DC7-89BA404D4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DD3EA3E-51A1-42DE-8DED-4135277D74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6413" y="314831"/>
            <a:ext cx="82978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DOM manipulation – </a:t>
            </a:r>
            <a:r>
              <a:rPr lang="en-IN" sz="3200" dirty="0"/>
              <a:t>Insert Before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15A6C9-3F9F-4C82-8870-A53DCA0C35D5}"/>
              </a:ext>
            </a:extLst>
          </p:cNvPr>
          <p:cNvSpPr txBox="1"/>
          <p:nvPr/>
        </p:nvSpPr>
        <p:spPr>
          <a:xfrm>
            <a:off x="815008" y="2405270"/>
            <a:ext cx="943223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&lt;body&gt;</a:t>
            </a:r>
          </a:p>
          <a:p>
            <a:r>
              <a:rPr lang="en-US" sz="1600" dirty="0"/>
              <a:t>    &lt;</a:t>
            </a:r>
            <a:r>
              <a:rPr lang="en-US" sz="1600" dirty="0" err="1"/>
              <a:t>ul</a:t>
            </a:r>
            <a:r>
              <a:rPr lang="en-US" sz="1600" dirty="0"/>
              <a:t> id="animal"&gt;</a:t>
            </a:r>
          </a:p>
          <a:p>
            <a:r>
              <a:rPr lang="en-US" sz="1600" dirty="0"/>
              <a:t>    &lt;li&gt;Lion&lt;/li&gt;</a:t>
            </a:r>
          </a:p>
          <a:p>
            <a:r>
              <a:rPr lang="en-US" sz="1600" dirty="0"/>
              <a:t>    &lt;li&gt;</a:t>
            </a:r>
            <a:r>
              <a:rPr lang="en-US" sz="1600" dirty="0" err="1"/>
              <a:t>Tigerr</a:t>
            </a:r>
            <a:r>
              <a:rPr lang="en-US" sz="1600" dirty="0"/>
              <a:t>&lt;/li&gt;</a:t>
            </a:r>
          </a:p>
          <a:p>
            <a:r>
              <a:rPr lang="en-US" sz="1600" dirty="0"/>
              <a:t>    &lt;/</a:t>
            </a:r>
            <a:r>
              <a:rPr lang="en-US" sz="1600" dirty="0" err="1"/>
              <a:t>ul</a:t>
            </a:r>
            <a:r>
              <a:rPr lang="en-US" sz="1600" dirty="0"/>
              <a:t>&gt;</a:t>
            </a:r>
          </a:p>
          <a:p>
            <a:r>
              <a:rPr lang="en-US" sz="1600" dirty="0"/>
              <a:t>    </a:t>
            </a:r>
          </a:p>
          <a:p>
            <a:r>
              <a:rPr lang="en-US" sz="1600" dirty="0"/>
              <a:t>   &lt;script&gt;</a:t>
            </a:r>
          </a:p>
          <a:p>
            <a:r>
              <a:rPr lang="en-US" sz="1600" dirty="0"/>
              <a:t>        let animal = </a:t>
            </a:r>
            <a:r>
              <a:rPr lang="en-US" sz="1600" dirty="0" err="1"/>
              <a:t>document.getElementById</a:t>
            </a:r>
            <a:r>
              <a:rPr lang="en-US" sz="1600" dirty="0"/>
              <a:t>('animal');</a:t>
            </a:r>
          </a:p>
          <a:p>
            <a:r>
              <a:rPr lang="en-US" sz="1600" dirty="0"/>
              <a:t>        </a:t>
            </a:r>
          </a:p>
          <a:p>
            <a:r>
              <a:rPr lang="en-US" sz="1600" dirty="0"/>
              <a:t>        // create a new li node</a:t>
            </a:r>
          </a:p>
          <a:p>
            <a:r>
              <a:rPr lang="en-US" sz="1600" dirty="0"/>
              <a:t>        let li = </a:t>
            </a:r>
            <a:r>
              <a:rPr lang="en-US" sz="1600" dirty="0" err="1"/>
              <a:t>document.createElement</a:t>
            </a:r>
            <a:r>
              <a:rPr lang="en-US" sz="1600" dirty="0"/>
              <a:t>('li');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li.textContent</a:t>
            </a:r>
            <a:r>
              <a:rPr lang="en-US" sz="1600" dirty="0"/>
              <a:t> = 'Wolf';</a:t>
            </a:r>
          </a:p>
          <a:p>
            <a:endParaRPr lang="en-US" sz="1600" dirty="0"/>
          </a:p>
          <a:p>
            <a:r>
              <a:rPr lang="en-US" sz="1600" dirty="0"/>
              <a:t>        // insert a new node before the first list item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animal.insertBefore</a:t>
            </a:r>
            <a:r>
              <a:rPr lang="en-US" sz="1600" dirty="0"/>
              <a:t>(li, </a:t>
            </a:r>
            <a:r>
              <a:rPr lang="en-US" sz="1600" dirty="0" err="1"/>
              <a:t>animal.firstElementChild</a:t>
            </a:r>
            <a:r>
              <a:rPr lang="en-US" sz="1600" dirty="0"/>
              <a:t>);</a:t>
            </a:r>
          </a:p>
          <a:p>
            <a:r>
              <a:rPr lang="en-US" sz="1600" dirty="0"/>
              <a:t>    &lt;/script&gt;</a:t>
            </a:r>
          </a:p>
          <a:p>
            <a:r>
              <a:rPr lang="en-US" sz="1600" dirty="0"/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3247562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C0D84-0B04-405C-8619-82A1242FC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/>
              <a:t>Traversing the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1D5F9-F29E-477F-9858-24B0442D7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661" y="1481447"/>
            <a:ext cx="11760577" cy="45259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DOM allows us to do anything with elements and their contents, but first we need to reach the corresponding DOM object. </a:t>
            </a:r>
          </a:p>
          <a:p>
            <a:r>
              <a:rPr lang="en-US" dirty="0">
                <a:solidFill>
                  <a:schemeClr val="tx1"/>
                </a:solidFill>
              </a:rPr>
              <a:t>The properties used to transverse the DOM or to reach/get a particular DOM object are listed below:</a:t>
            </a:r>
          </a:p>
          <a:p>
            <a:r>
              <a:rPr lang="en-US" dirty="0">
                <a:solidFill>
                  <a:schemeClr val="tx1"/>
                </a:solidFill>
              </a:rPr>
              <a:t>The document object is the root of every node in the DOM. The topmost tree nodes are associated with document properties: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document.documentElement</a:t>
            </a:r>
            <a:r>
              <a:rPr lang="en-US" dirty="0">
                <a:solidFill>
                  <a:schemeClr val="tx1"/>
                </a:solidFill>
              </a:rPr>
              <a:t> property - refers the DOM node of the &lt;html&gt; tag.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document.head</a:t>
            </a:r>
            <a:r>
              <a:rPr lang="en-US" dirty="0">
                <a:solidFill>
                  <a:schemeClr val="tx1"/>
                </a:solidFill>
              </a:rPr>
              <a:t> property - refers the DOM node of the &lt;head&gt; tag.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document.body</a:t>
            </a:r>
            <a:r>
              <a:rPr lang="en-US" dirty="0">
                <a:solidFill>
                  <a:schemeClr val="tx1"/>
                </a:solidFill>
              </a:rPr>
              <a:t> property - refers the DOM node of the &lt;body&gt; tag.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640B9B-5C1F-4B56-9737-8CBD0E808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887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846F1-B718-4FAD-971F-B4E12BDD6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/>
              <a:t>Traversing the DOM - </a:t>
            </a:r>
            <a:r>
              <a:rPr lang="en-US" dirty="0"/>
              <a:t>Parent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5F87A-C64E-4B3C-B913-34965C9CF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680" y="1481447"/>
            <a:ext cx="11178640" cy="1351205"/>
          </a:xfrm>
        </p:spPr>
        <p:txBody>
          <a:bodyPr>
            <a:normAutofit/>
          </a:bodyPr>
          <a:lstStyle/>
          <a:p>
            <a:r>
              <a:rPr lang="en-US" sz="2400" dirty="0"/>
              <a:t>The parent of any node is the node that is one level above in the DOM tree. </a:t>
            </a:r>
          </a:p>
          <a:p>
            <a:r>
              <a:rPr lang="en-US" sz="2400" dirty="0"/>
              <a:t>There are two properties to get the parent — </a:t>
            </a:r>
            <a:r>
              <a:rPr lang="en-US" sz="2400" dirty="0" err="1"/>
              <a:t>parentNode</a:t>
            </a:r>
            <a:r>
              <a:rPr lang="en-US" sz="2400" dirty="0"/>
              <a:t> and </a:t>
            </a:r>
            <a:r>
              <a:rPr lang="en-US" sz="2400" dirty="0" err="1"/>
              <a:t>parentElement</a:t>
            </a:r>
            <a:r>
              <a:rPr lang="en-US" sz="2400" dirty="0"/>
              <a:t>. </a:t>
            </a:r>
          </a:p>
          <a:p>
            <a:r>
              <a:rPr lang="en-US" sz="2400" dirty="0"/>
              <a:t>The </a:t>
            </a:r>
            <a:r>
              <a:rPr lang="en-US" sz="2400" dirty="0" err="1"/>
              <a:t>parentNode</a:t>
            </a:r>
            <a:r>
              <a:rPr lang="en-US" sz="2400" dirty="0"/>
              <a:t> is most commonly used for traversing the DOM.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00D22-BF17-4CA4-B71E-5457192C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0BB7E9-BEB7-43A2-9356-F2C19C35BB59}"/>
              </a:ext>
            </a:extLst>
          </p:cNvPr>
          <p:cNvSpPr txBox="1"/>
          <p:nvPr/>
        </p:nvSpPr>
        <p:spPr>
          <a:xfrm>
            <a:off x="646043" y="3319670"/>
            <a:ext cx="10664687" cy="2912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&lt;body&gt;</a:t>
            </a:r>
          </a:p>
          <a:p>
            <a:r>
              <a:rPr lang="en-US"/>
              <a:t>    &lt;div id="main"&gt;</a:t>
            </a:r>
          </a:p>
          <a:p>
            <a:r>
              <a:rPr lang="en-US"/>
              <a:t>        &lt;p id="para"&gt;This is a note!&lt;/p&gt;</a:t>
            </a:r>
          </a:p>
          <a:p>
            <a:r>
              <a:rPr lang="en-US"/>
              <a:t>    &lt;/div&gt;</a:t>
            </a:r>
          </a:p>
          <a:p>
            <a:endParaRPr lang="en-US"/>
          </a:p>
          <a:p>
            <a:r>
              <a:rPr lang="en-US"/>
              <a:t>    &lt;script&gt;</a:t>
            </a:r>
          </a:p>
          <a:p>
            <a:r>
              <a:rPr lang="en-US"/>
              <a:t>        let elmt = document.querySelector('#para');</a:t>
            </a:r>
          </a:p>
          <a:p>
            <a:r>
              <a:rPr lang="en-US"/>
              <a:t>        document.write(elmt.parentNode+ "&lt;br&gt;"); // outputs: [object HTMLDivElement]</a:t>
            </a:r>
          </a:p>
          <a:p>
            <a:r>
              <a:rPr lang="en-US"/>
              <a:t>    &lt;/script&gt;</a:t>
            </a:r>
          </a:p>
          <a:p>
            <a:r>
              <a:rPr lang="en-US"/>
              <a:t>&lt;/body&gt;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725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7AE05-14EE-440E-9F3C-5F2EA0DD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the DOM - Child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16927-29C5-40A4-87F0-61582CF23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children of a node are the nodes that are one level below it. The properties are listed below:</a:t>
            </a:r>
          </a:p>
          <a:p>
            <a:endParaRPr lang="en-US" dirty="0"/>
          </a:p>
          <a:p>
            <a:r>
              <a:rPr lang="en-US" sz="2400" dirty="0" err="1"/>
              <a:t>childNodes</a:t>
            </a:r>
            <a:r>
              <a:rPr lang="en-US" sz="2400" dirty="0"/>
              <a:t> property - returns a list of child nodes, including text nodes.</a:t>
            </a:r>
          </a:p>
          <a:p>
            <a:r>
              <a:rPr lang="en-US" sz="2400" dirty="0" err="1"/>
              <a:t>firstChild</a:t>
            </a:r>
            <a:r>
              <a:rPr lang="en-US" sz="2400" dirty="0"/>
              <a:t> property - give access to the first child node.</a:t>
            </a:r>
          </a:p>
          <a:p>
            <a:r>
              <a:rPr lang="en-US" sz="2400" dirty="0" err="1"/>
              <a:t>lastChild</a:t>
            </a:r>
            <a:r>
              <a:rPr lang="en-US" sz="2400" dirty="0"/>
              <a:t> property - give access to the last child node.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1B0EE-2919-43F0-B9C9-D3AC3068B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981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FDDCD-CC90-48C4-9F8B-03442027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>
                <a:solidFill>
                  <a:schemeClr val="bg1"/>
                </a:solidFill>
              </a:rPr>
              <a:t>What is the DOM?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8756F-230C-420D-B61F-BA2C8A2F0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+mn-lt"/>
              </a:rPr>
              <a:t>The Document Object Model (DOM) is a programming API for HTML and XML documents. </a:t>
            </a:r>
          </a:p>
          <a:p>
            <a:r>
              <a:rPr lang="en-US" b="0" i="0" dirty="0">
                <a:solidFill>
                  <a:srgbClr val="212529"/>
                </a:solidFill>
                <a:effectLst/>
                <a:latin typeface="+mn-lt"/>
              </a:rPr>
              <a:t>It enables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+mn-lt"/>
              </a:rPr>
              <a:t>Javascript</a:t>
            </a:r>
            <a:r>
              <a:rPr lang="en-US" b="0" i="0" dirty="0">
                <a:solidFill>
                  <a:srgbClr val="212529"/>
                </a:solidFill>
                <a:effectLst/>
                <a:latin typeface="+mn-lt"/>
              </a:rPr>
              <a:t> to access and manipulate the elements and styles of a website. </a:t>
            </a:r>
          </a:p>
          <a:p>
            <a:r>
              <a:rPr lang="en-US" b="0" i="0" dirty="0">
                <a:solidFill>
                  <a:srgbClr val="212529"/>
                </a:solidFill>
                <a:effectLst/>
                <a:latin typeface="+mn-lt"/>
              </a:rPr>
              <a:t>The browser creates a tree-like hierarchical representation of the HTML document, that tree-like structure is known as </a:t>
            </a:r>
            <a:r>
              <a:rPr lang="en-US" b="1" i="0" dirty="0">
                <a:solidFill>
                  <a:srgbClr val="212529"/>
                </a:solidFill>
                <a:effectLst/>
                <a:latin typeface="+mn-lt"/>
              </a:rPr>
              <a:t>DOM Structure</a:t>
            </a:r>
            <a:r>
              <a:rPr lang="en-US" b="0" i="0" dirty="0">
                <a:solidFill>
                  <a:srgbClr val="212529"/>
                </a:solidFill>
                <a:effectLst/>
                <a:latin typeface="+mn-lt"/>
              </a:rPr>
              <a:t> or a </a:t>
            </a:r>
            <a:r>
              <a:rPr lang="en-US" b="1" i="0" dirty="0">
                <a:solidFill>
                  <a:srgbClr val="212529"/>
                </a:solidFill>
                <a:effectLst/>
                <a:latin typeface="+mn-lt"/>
              </a:rPr>
              <a:t>DOM tree</a:t>
            </a:r>
            <a:r>
              <a:rPr lang="en-US" b="0" i="0" dirty="0">
                <a:solidFill>
                  <a:srgbClr val="212529"/>
                </a:solidFill>
                <a:effectLst/>
                <a:latin typeface="+mn-lt"/>
              </a:rPr>
              <a:t>.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2267A-3B3D-49C9-9EC6-45F3C769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64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7AE05-14EE-440E-9F3C-5F2EA0DD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the DOM - Child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16927-29C5-40A4-87F0-61582CF23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&lt;body&gt;</a:t>
            </a:r>
          </a:p>
          <a:p>
            <a:pPr marL="0" indent="0">
              <a:buNone/>
            </a:pPr>
            <a:r>
              <a:rPr lang="en-US" sz="1600" dirty="0"/>
              <a:t>	&lt;div id="</a:t>
            </a:r>
            <a:r>
              <a:rPr lang="en-US" sz="1600" dirty="0" err="1"/>
              <a:t>myDiv</a:t>
            </a:r>
            <a:r>
              <a:rPr lang="en-US" sz="1600" dirty="0"/>
              <a:t>"&gt;</a:t>
            </a:r>
          </a:p>
          <a:p>
            <a:pPr marL="0" indent="0">
              <a:buNone/>
            </a:pPr>
            <a:r>
              <a:rPr lang="en-US" sz="1600" dirty="0"/>
              <a:t>       	&lt;p&gt;This is a paragraph - first child&lt;/p&gt;</a:t>
            </a:r>
          </a:p>
          <a:p>
            <a:pPr marL="0" indent="0">
              <a:buNone/>
            </a:pPr>
            <a:r>
              <a:rPr lang="en-US" sz="1600" dirty="0"/>
              <a:t>        &lt;div&gt; this is a div </a:t>
            </a:r>
            <a:r>
              <a:rPr lang="en-US" sz="1600" dirty="0" err="1"/>
              <a:t>elemt</a:t>
            </a:r>
            <a:r>
              <a:rPr lang="en-US" sz="1600" dirty="0"/>
              <a:t> - last child&lt;/div&gt; </a:t>
            </a:r>
          </a:p>
          <a:p>
            <a:pPr marL="0" indent="0">
              <a:buNone/>
            </a:pPr>
            <a:r>
              <a:rPr lang="en-US" sz="1600" dirty="0"/>
              <a:t>    &lt;/div&gt;</a:t>
            </a:r>
          </a:p>
          <a:p>
            <a:pPr marL="0" indent="0">
              <a:buNone/>
            </a:pPr>
            <a:r>
              <a:rPr lang="en-US" sz="1600" dirty="0"/>
              <a:t>    &lt;script&gt;</a:t>
            </a:r>
          </a:p>
          <a:p>
            <a:pPr marL="0" indent="0">
              <a:buNone/>
            </a:pPr>
            <a:r>
              <a:rPr lang="en-US" sz="1600" dirty="0"/>
              <a:t>        let </a:t>
            </a:r>
            <a:r>
              <a:rPr lang="en-US" sz="1600" dirty="0" err="1"/>
              <a:t>elmt</a:t>
            </a:r>
            <a:r>
              <a:rPr lang="en-US" sz="1600" dirty="0"/>
              <a:t> = </a:t>
            </a:r>
            <a:r>
              <a:rPr lang="en-US" sz="1600" dirty="0" err="1"/>
              <a:t>document.querySelector</a:t>
            </a:r>
            <a:r>
              <a:rPr lang="en-US" sz="1600" dirty="0"/>
              <a:t>('#</a:t>
            </a:r>
            <a:r>
              <a:rPr lang="en-US" sz="1600" dirty="0" err="1"/>
              <a:t>myDiv</a:t>
            </a:r>
            <a:r>
              <a:rPr lang="en-US" sz="1600" dirty="0"/>
              <a:t>');</a:t>
            </a:r>
          </a:p>
          <a:p>
            <a:pPr marL="0" indent="0">
              <a:buNone/>
            </a:pPr>
            <a:r>
              <a:rPr lang="en-US" sz="1600" dirty="0"/>
              <a:t>       	</a:t>
            </a:r>
            <a:r>
              <a:rPr lang="en-US" sz="1600" dirty="0" err="1"/>
              <a:t>document.write</a:t>
            </a:r>
            <a:r>
              <a:rPr lang="en-US" sz="1600" dirty="0"/>
              <a:t>("&lt;</a:t>
            </a:r>
            <a:r>
              <a:rPr lang="en-US" sz="1600" dirty="0" err="1"/>
              <a:t>br</a:t>
            </a:r>
            <a:r>
              <a:rPr lang="en-US" sz="1600" dirty="0"/>
              <a:t>&gt; Child nodes of div element: &lt;</a:t>
            </a:r>
            <a:r>
              <a:rPr lang="en-US" sz="1600" dirty="0" err="1"/>
              <a:t>br</a:t>
            </a:r>
            <a:r>
              <a:rPr lang="en-US" sz="1600" dirty="0"/>
              <a:t>&gt;");</a:t>
            </a:r>
          </a:p>
          <a:p>
            <a:pPr marL="0" indent="0">
              <a:buNone/>
            </a:pPr>
            <a:r>
              <a:rPr lang="en-US" sz="1600" dirty="0"/>
              <a:t>        for (let </a:t>
            </a:r>
            <a:r>
              <a:rPr lang="en-US" sz="1600" dirty="0" err="1"/>
              <a:t>i</a:t>
            </a:r>
            <a:r>
              <a:rPr lang="en-US" sz="1600" dirty="0"/>
              <a:t> = 0; </a:t>
            </a:r>
            <a:r>
              <a:rPr lang="en-US" sz="1600" dirty="0" err="1"/>
              <a:t>i</a:t>
            </a:r>
            <a:r>
              <a:rPr lang="en-US" sz="1600" dirty="0"/>
              <a:t> &lt; </a:t>
            </a:r>
            <a:r>
              <a:rPr lang="en-US" sz="1600" dirty="0" err="1"/>
              <a:t>elmt.childNodes.length</a:t>
            </a:r>
            <a:r>
              <a:rPr lang="en-US" sz="1600" dirty="0"/>
              <a:t>; </a:t>
            </a:r>
            <a:r>
              <a:rPr lang="en-US" sz="1600" dirty="0" err="1"/>
              <a:t>i</a:t>
            </a:r>
            <a:r>
              <a:rPr lang="en-US" sz="1600" dirty="0"/>
              <a:t>++) {</a:t>
            </a:r>
          </a:p>
          <a:p>
            <a:pPr marL="0" indent="0">
              <a:buNone/>
            </a:pPr>
            <a:r>
              <a:rPr lang="en-US" sz="1600" dirty="0"/>
              <a:t>              </a:t>
            </a:r>
            <a:r>
              <a:rPr lang="en-US" sz="1600" dirty="0" err="1"/>
              <a:t>document.write</a:t>
            </a:r>
            <a:r>
              <a:rPr lang="en-US" sz="1600" dirty="0"/>
              <a:t>(</a:t>
            </a:r>
            <a:r>
              <a:rPr lang="en-US" sz="1600" dirty="0" err="1"/>
              <a:t>elmt.childNodes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  + "&lt;</a:t>
            </a:r>
            <a:r>
              <a:rPr lang="en-US" sz="1600" dirty="0" err="1"/>
              <a:t>br</a:t>
            </a:r>
            <a:r>
              <a:rPr lang="en-US" sz="1600" dirty="0"/>
              <a:t>&gt;");</a:t>
            </a:r>
          </a:p>
          <a:p>
            <a:pPr marL="0" indent="0">
              <a:buNone/>
            </a:pPr>
            <a:r>
              <a:rPr lang="en-US" sz="1600" dirty="0"/>
              <a:t>              }</a:t>
            </a:r>
          </a:p>
          <a:p>
            <a:pPr marL="0" indent="0">
              <a:buNone/>
            </a:pPr>
            <a:r>
              <a:rPr lang="en-US" sz="1600" dirty="0"/>
              <a:t>              </a:t>
            </a:r>
          </a:p>
          <a:p>
            <a:pPr marL="0" indent="0">
              <a:buNone/>
            </a:pPr>
            <a:r>
              <a:rPr lang="en-US" sz="1600" dirty="0"/>
              <a:t>       </a:t>
            </a:r>
            <a:r>
              <a:rPr lang="en-US" sz="1600" dirty="0" err="1"/>
              <a:t>document.write</a:t>
            </a:r>
            <a:r>
              <a:rPr lang="en-US" sz="1600" dirty="0"/>
              <a:t>("&lt;</a:t>
            </a:r>
            <a:r>
              <a:rPr lang="en-US" sz="1600" dirty="0" err="1"/>
              <a:t>br</a:t>
            </a:r>
            <a:r>
              <a:rPr lang="en-US" sz="1600" dirty="0"/>
              <a:t>&gt; First child of div element: &lt;</a:t>
            </a:r>
            <a:r>
              <a:rPr lang="en-US" sz="1600" dirty="0" err="1"/>
              <a:t>br</a:t>
            </a:r>
            <a:r>
              <a:rPr lang="en-US" sz="1600" dirty="0"/>
              <a:t>&gt;" +</a:t>
            </a:r>
            <a:r>
              <a:rPr lang="en-US" sz="1600" dirty="0" err="1"/>
              <a:t>elmt.firstChild</a:t>
            </a:r>
            <a:r>
              <a:rPr lang="en-US" sz="1600" dirty="0"/>
              <a:t>) ; </a:t>
            </a:r>
          </a:p>
          <a:p>
            <a:pPr marL="0" indent="0">
              <a:buNone/>
            </a:pPr>
            <a:r>
              <a:rPr lang="en-US" sz="1600" dirty="0"/>
              <a:t>       </a:t>
            </a:r>
          </a:p>
          <a:p>
            <a:pPr marL="0" indent="0">
              <a:buNone/>
            </a:pPr>
            <a:r>
              <a:rPr lang="en-US" sz="1600" dirty="0"/>
              <a:t>       </a:t>
            </a:r>
            <a:r>
              <a:rPr lang="en-US" sz="1600" dirty="0" err="1"/>
              <a:t>document.write</a:t>
            </a:r>
            <a:r>
              <a:rPr lang="en-US" sz="1600" dirty="0"/>
              <a:t>("&lt;</a:t>
            </a:r>
            <a:r>
              <a:rPr lang="en-US" sz="1600" dirty="0" err="1"/>
              <a:t>br</a:t>
            </a:r>
            <a:r>
              <a:rPr lang="en-US" sz="1600" dirty="0"/>
              <a:t>&gt; Last child of div element: &lt;</a:t>
            </a:r>
            <a:r>
              <a:rPr lang="en-US" sz="1600" dirty="0" err="1"/>
              <a:t>br</a:t>
            </a:r>
            <a:r>
              <a:rPr lang="en-US" sz="1600" dirty="0"/>
              <a:t>&gt;" +</a:t>
            </a:r>
            <a:r>
              <a:rPr lang="en-US" sz="1600" dirty="0" err="1"/>
              <a:t>elmt.lastChild</a:t>
            </a:r>
            <a:r>
              <a:rPr lang="en-US" sz="1600" dirty="0"/>
              <a:t>) ;        </a:t>
            </a:r>
          </a:p>
          <a:p>
            <a:pPr marL="0" indent="0">
              <a:buNone/>
            </a:pPr>
            <a:r>
              <a:rPr lang="en-US" sz="1600" dirty="0"/>
              <a:t>    &lt;/script&gt;</a:t>
            </a:r>
          </a:p>
          <a:p>
            <a:pPr marL="0" indent="0">
              <a:buNone/>
            </a:pPr>
            <a:r>
              <a:rPr lang="en-US" sz="1600" dirty="0"/>
              <a:t>&lt;/body&gt;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1B0EE-2919-43F0-B9C9-D3AC3068B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487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971BB-8B4C-4B0D-9607-20FC72B93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the DOM - Siblings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2CE39-498B-4A7B-B8DD-3DDC046E5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Siblings are nodes that are children of the same parent. </a:t>
            </a:r>
          </a:p>
          <a:p>
            <a:r>
              <a:rPr lang="en-US" dirty="0"/>
              <a:t>The siblings of a node are any node on the same tree level in the DOM.</a:t>
            </a:r>
          </a:p>
          <a:p>
            <a:endParaRPr lang="en-US" dirty="0"/>
          </a:p>
          <a:p>
            <a:r>
              <a:rPr lang="en-US" dirty="0" err="1"/>
              <a:t>previousElementSibling</a:t>
            </a:r>
            <a:r>
              <a:rPr lang="en-US" dirty="0"/>
              <a:t> property - give access to the previous sibling Node, i.e. the node that immediately precedes the specified node.</a:t>
            </a:r>
          </a:p>
          <a:p>
            <a:r>
              <a:rPr lang="en-US" dirty="0" err="1"/>
              <a:t>nextElementSibling</a:t>
            </a:r>
            <a:r>
              <a:rPr lang="en-US" dirty="0"/>
              <a:t> property - give access to the next sibling Node, i.e. the node that immediately precedes or follows the specified node.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39E091-41DC-46B4-8C90-2E9456937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328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971BB-8B4C-4B0D-9607-20FC72B93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the DOM - Siblings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2CE39-498B-4A7B-B8DD-3DDC046E5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680" y="1481447"/>
            <a:ext cx="11472558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ul</a:t>
            </a:r>
            <a:r>
              <a:rPr lang="en-US" dirty="0"/>
              <a:t> &gt;</a:t>
            </a:r>
          </a:p>
          <a:p>
            <a:pPr marL="0" indent="0">
              <a:buNone/>
            </a:pPr>
            <a:r>
              <a:rPr lang="en-US" dirty="0"/>
              <a:t>        &lt;li&gt;list item 1&lt;/li&gt;</a:t>
            </a:r>
          </a:p>
          <a:p>
            <a:pPr marL="0" indent="0">
              <a:buNone/>
            </a:pPr>
            <a:r>
              <a:rPr lang="en-US" dirty="0"/>
              <a:t>        &lt;li class="list"&gt;list item 2&lt;/li&gt;</a:t>
            </a:r>
          </a:p>
          <a:p>
            <a:pPr marL="0" indent="0">
              <a:buNone/>
            </a:pPr>
            <a:r>
              <a:rPr lang="en-US" dirty="0"/>
              <a:t>        &lt;li&gt;list item 3&lt;/li&gt;</a:t>
            </a:r>
          </a:p>
          <a:p>
            <a:pPr marL="0" indent="0">
              <a:buNone/>
            </a:pPr>
            <a:r>
              <a:rPr lang="en-US" dirty="0"/>
              <a:t>    &lt;/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&lt;script&gt;             </a:t>
            </a:r>
          </a:p>
          <a:p>
            <a:pPr marL="0" indent="0">
              <a:buNone/>
            </a:pPr>
            <a:r>
              <a:rPr lang="en-US" dirty="0"/>
              <a:t>       const </a:t>
            </a:r>
            <a:r>
              <a:rPr lang="en-US" dirty="0" err="1"/>
              <a:t>secondListItem</a:t>
            </a:r>
            <a:r>
              <a:rPr lang="en-US" dirty="0"/>
              <a:t> = </a:t>
            </a:r>
            <a:r>
              <a:rPr lang="en-US" dirty="0" err="1"/>
              <a:t>document.querySelector</a:t>
            </a:r>
            <a:r>
              <a:rPr lang="en-US" dirty="0"/>
              <a:t>('.list');      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document.write</a:t>
            </a:r>
            <a:r>
              <a:rPr lang="en-US" dirty="0"/>
              <a:t>(</a:t>
            </a:r>
            <a:r>
              <a:rPr lang="en-US" dirty="0" err="1"/>
              <a:t>secondListItem.previousElementSibling.textContent</a:t>
            </a:r>
            <a:r>
              <a:rPr lang="en-US" dirty="0"/>
              <a:t>) ;  // outputs:  "list item 1"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document.write</a:t>
            </a:r>
            <a:r>
              <a:rPr lang="en-US" dirty="0"/>
              <a:t>(</a:t>
            </a:r>
            <a:r>
              <a:rPr lang="en-US" dirty="0" err="1"/>
              <a:t>secondListItem.nextElementSibling.textContent</a:t>
            </a:r>
            <a:r>
              <a:rPr lang="en-US" dirty="0"/>
              <a:t>);   //outputs: "list item 3"           </a:t>
            </a:r>
          </a:p>
          <a:p>
            <a:pPr marL="0" indent="0">
              <a:buNone/>
            </a:pPr>
            <a:r>
              <a:rPr lang="en-US" dirty="0"/>
              <a:t>    &lt;/script&gt;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39E091-41DC-46B4-8C90-2E9456937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857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2F226-98FA-412E-9F05-9E71C71C8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>
                <a:solidFill>
                  <a:schemeClr val="bg1"/>
                </a:solidFill>
              </a:rPr>
              <a:t>What is the DOM?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44B010-7D86-454B-AE8C-02C6772468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607" r="8620"/>
          <a:stretch/>
        </p:blipFill>
        <p:spPr>
          <a:xfrm>
            <a:off x="7446466" y="1511540"/>
            <a:ext cx="4704080" cy="356735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7DD84-487E-44AB-9AC8-C552AC7BD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812E76-4360-46D8-8F95-5C2F871A844A}"/>
              </a:ext>
            </a:extLst>
          </p:cNvPr>
          <p:cNvSpPr txBox="1"/>
          <p:nvPr/>
        </p:nvSpPr>
        <p:spPr>
          <a:xfrm>
            <a:off x="295688" y="1511541"/>
            <a:ext cx="724811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Each HTML element in the DOM tree is an object.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positions of the elements in the DOM tree are nodes.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tags are element nodes.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Attributes in the elements are attribute nodes.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text inside elements is a text node.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may not have children and is always a leaf of the tree.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root of the DOM tree is a &lt;html&gt; element, which is known as a document object.</a:t>
            </a:r>
          </a:p>
        </p:txBody>
      </p:sp>
    </p:spTree>
    <p:extLst>
      <p:ext uri="{BB962C8B-B14F-4D97-AF65-F5344CB8AC3E}">
        <p14:creationId xmlns:p14="http://schemas.microsoft.com/office/powerpoint/2010/main" val="3862566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494" y="0"/>
            <a:ext cx="6222671" cy="1224150"/>
          </a:xfrm>
        </p:spPr>
        <p:txBody>
          <a:bodyPr/>
          <a:lstStyle/>
          <a:p>
            <a:br>
              <a:rPr lang="en-IN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>
                <a:solidFill>
                  <a:srgbClr val="A0A1A0"/>
                </a:solidFill>
              </a:rPr>
              <a:pPr/>
              <a:t>4</a:t>
            </a:fld>
            <a:endParaRPr lang="en-US" dirty="0">
              <a:solidFill>
                <a:srgbClr val="A0A1A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834E8A-BF04-4796-AF58-509DA4E21112}"/>
              </a:ext>
            </a:extLst>
          </p:cNvPr>
          <p:cNvSpPr/>
          <p:nvPr/>
        </p:nvSpPr>
        <p:spPr>
          <a:xfrm>
            <a:off x="1751610" y="1425844"/>
            <a:ext cx="862192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AF211E-DF94-42E2-9A2B-93439A409C61}"/>
              </a:ext>
            </a:extLst>
          </p:cNvPr>
          <p:cNvSpPr txBox="1"/>
          <p:nvPr/>
        </p:nvSpPr>
        <p:spPr>
          <a:xfrm>
            <a:off x="881264" y="225287"/>
            <a:ext cx="53671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What is the DOM?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6654E9-4072-457F-B513-FDFFD61B2BBB}"/>
              </a:ext>
            </a:extLst>
          </p:cNvPr>
          <p:cNvSpPr txBox="1"/>
          <p:nvPr/>
        </p:nvSpPr>
        <p:spPr>
          <a:xfrm>
            <a:off x="453494" y="1425844"/>
            <a:ext cx="109301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The DOM is a W3C (World Wide Web Consortium) standard.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The DOM defines a standard for accessing documents: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"The W3C Document Object Model (DOM) is a platform and language-neutral interface that allows programs and scripts to dynamically access and update the content, structure, and style of a document."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The W3C DOM standard is separated into 3 different parts: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000" b="1" dirty="0"/>
              <a:t>Core DOM - standard model for all document types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000" b="1" dirty="0"/>
              <a:t>XML DOM - standard model for XML documents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000" b="1" dirty="0"/>
              <a:t>HTML DOM - standard model for HTML documents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5998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16689-F295-4B39-ADCA-1E8603956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0" dirty="0"/>
              <a:t>HTML DOM</a:t>
            </a:r>
            <a:br>
              <a:rPr lang="en-IN" b="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84144-3780-46AB-B7CA-F2F3DEEB5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The HTML DOM is a standard </a:t>
            </a:r>
            <a:r>
              <a:rPr lang="en-US" sz="2400" b="1" dirty="0">
                <a:solidFill>
                  <a:schemeClr val="tx1"/>
                </a:solidFill>
              </a:rPr>
              <a:t>object</a:t>
            </a:r>
            <a:r>
              <a:rPr lang="en-US" sz="2400" dirty="0">
                <a:solidFill>
                  <a:schemeClr val="tx1"/>
                </a:solidFill>
              </a:rPr>
              <a:t> model and </a:t>
            </a:r>
            <a:r>
              <a:rPr lang="en-US" sz="2400" b="1" dirty="0">
                <a:solidFill>
                  <a:schemeClr val="tx1"/>
                </a:solidFill>
              </a:rPr>
              <a:t>programming interface</a:t>
            </a:r>
            <a:r>
              <a:rPr lang="en-US" sz="2400" dirty="0">
                <a:solidFill>
                  <a:schemeClr val="tx1"/>
                </a:solidFill>
              </a:rPr>
              <a:t> for HTML. It defines: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 HTML elements as </a:t>
            </a:r>
            <a:r>
              <a:rPr lang="en-US" sz="2400" b="1" dirty="0">
                <a:solidFill>
                  <a:schemeClr val="tx1"/>
                </a:solidFill>
              </a:rPr>
              <a:t>objects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The </a:t>
            </a:r>
            <a:r>
              <a:rPr lang="en-US" sz="2400" b="1" dirty="0">
                <a:solidFill>
                  <a:schemeClr val="tx1"/>
                </a:solidFill>
              </a:rPr>
              <a:t>properties</a:t>
            </a:r>
            <a:r>
              <a:rPr lang="en-US" sz="2400" dirty="0">
                <a:solidFill>
                  <a:schemeClr val="tx1"/>
                </a:solidFill>
              </a:rPr>
              <a:t> of all HTML elements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 </a:t>
            </a:r>
            <a:r>
              <a:rPr lang="en-US" sz="2400" b="1" dirty="0">
                <a:solidFill>
                  <a:schemeClr val="tx1"/>
                </a:solidFill>
              </a:rPr>
              <a:t>methods</a:t>
            </a:r>
            <a:r>
              <a:rPr lang="en-US" sz="2400" dirty="0">
                <a:solidFill>
                  <a:schemeClr val="tx1"/>
                </a:solidFill>
              </a:rPr>
              <a:t> to access all HTML elements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 </a:t>
            </a:r>
            <a:r>
              <a:rPr lang="en-US" sz="2400" b="1" dirty="0">
                <a:solidFill>
                  <a:schemeClr val="tx1"/>
                </a:solidFill>
              </a:rPr>
              <a:t>events</a:t>
            </a:r>
            <a:r>
              <a:rPr lang="en-US" sz="2400" dirty="0">
                <a:solidFill>
                  <a:schemeClr val="tx1"/>
                </a:solidFill>
              </a:rPr>
              <a:t> for all HTML elements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The HTML DOM is a standard for how to get, change, add, or delete HTML elements.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C60F1-58DC-4526-A9F1-B674A298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980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40191-09E8-4BD7-BD69-AC4C9AD62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0" dirty="0"/>
              <a:t>JavaScript HTML DOM Elements</a:t>
            </a:r>
            <a:br>
              <a:rPr lang="en-IN" b="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92076-5823-4BA9-A3F7-D6F563B99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Element by Id</a:t>
            </a:r>
          </a:p>
          <a:p>
            <a:r>
              <a:rPr lang="en-IN" dirty="0">
                <a:solidFill>
                  <a:schemeClr val="tx1"/>
                </a:solidFill>
              </a:rPr>
              <a:t>Elements by Tag Name</a:t>
            </a:r>
          </a:p>
          <a:p>
            <a:r>
              <a:rPr lang="en-IN" dirty="0">
                <a:solidFill>
                  <a:schemeClr val="tx1"/>
                </a:solidFill>
              </a:rPr>
              <a:t>Elements by Class Name</a:t>
            </a:r>
          </a:p>
          <a:p>
            <a:r>
              <a:rPr lang="en-IN" dirty="0">
                <a:solidFill>
                  <a:schemeClr val="tx1"/>
                </a:solidFill>
              </a:rPr>
              <a:t>Elements by CSS Selectors</a:t>
            </a:r>
          </a:p>
          <a:p>
            <a:r>
              <a:rPr lang="en-US" dirty="0">
                <a:solidFill>
                  <a:schemeClr val="tx1"/>
                </a:solidFill>
              </a:rPr>
              <a:t>Elements by HTML Object Collections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ABA32-1464-4E4E-81E7-25C369E54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684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E880C-3A83-489E-810F-D60072B91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BB26E-AA9A-4537-B7CF-16559942C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Finding HTML Element by Id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The easiest way to find an HTML element in the DOM, is by using the element id.</a:t>
            </a:r>
          </a:p>
          <a:p>
            <a:r>
              <a:rPr lang="en-US" sz="2400" dirty="0">
                <a:solidFill>
                  <a:schemeClr val="tx1"/>
                </a:solidFill>
              </a:rPr>
              <a:t>Snippet :</a:t>
            </a:r>
            <a:endParaRPr lang="en-IN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&lt;script&gt;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tx1"/>
                </a:solidFill>
              </a:rPr>
              <a:t>var </a:t>
            </a:r>
            <a:r>
              <a:rPr lang="en-IN" sz="2400" b="1" dirty="0" err="1">
                <a:solidFill>
                  <a:schemeClr val="tx1"/>
                </a:solidFill>
              </a:rPr>
              <a:t>myElement</a:t>
            </a:r>
            <a:r>
              <a:rPr lang="en-IN" sz="2400" b="1" dirty="0">
                <a:solidFill>
                  <a:schemeClr val="tx1"/>
                </a:solidFill>
              </a:rPr>
              <a:t> = </a:t>
            </a:r>
            <a:r>
              <a:rPr lang="en-IN" sz="2400" b="1" dirty="0" err="1">
                <a:solidFill>
                  <a:schemeClr val="tx1"/>
                </a:solidFill>
              </a:rPr>
              <a:t>document.getElementById</a:t>
            </a:r>
            <a:r>
              <a:rPr lang="en-IN" sz="2400" b="1" dirty="0">
                <a:solidFill>
                  <a:schemeClr val="tx1"/>
                </a:solidFill>
              </a:rPr>
              <a:t>("intro");</a:t>
            </a:r>
          </a:p>
          <a:p>
            <a:pPr marL="0" indent="0">
              <a:buNone/>
            </a:pPr>
            <a:r>
              <a:rPr lang="en-IN" sz="2400" dirty="0" err="1">
                <a:solidFill>
                  <a:schemeClr val="tx1"/>
                </a:solidFill>
              </a:rPr>
              <a:t>document.getElementById</a:t>
            </a:r>
            <a:r>
              <a:rPr lang="en-IN" sz="2400" dirty="0">
                <a:solidFill>
                  <a:schemeClr val="tx1"/>
                </a:solidFill>
              </a:rPr>
              <a:t>("demo").</a:t>
            </a:r>
            <a:r>
              <a:rPr lang="en-IN" sz="2400" dirty="0" err="1">
                <a:solidFill>
                  <a:schemeClr val="tx1"/>
                </a:solidFill>
              </a:rPr>
              <a:t>innerHTML</a:t>
            </a:r>
            <a:r>
              <a:rPr lang="en-IN" sz="2400" dirty="0">
                <a:solidFill>
                  <a:schemeClr val="tx1"/>
                </a:solidFill>
              </a:rPr>
              <a:t> = 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"The text from the intro paragraph is " + </a:t>
            </a:r>
            <a:r>
              <a:rPr lang="en-IN" sz="2400" dirty="0" err="1">
                <a:solidFill>
                  <a:schemeClr val="tx1"/>
                </a:solidFill>
              </a:rPr>
              <a:t>myElement.innerHTML</a:t>
            </a:r>
            <a:r>
              <a:rPr lang="en-IN" sz="2400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&lt;/script&gt;</a:t>
            </a:r>
          </a:p>
          <a:p>
            <a:endParaRPr lang="en-IN" sz="4300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DAE054-38F4-437C-85C3-AA2A57B44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826923-0378-4BDB-8402-E143AA078385}"/>
              </a:ext>
            </a:extLst>
          </p:cNvPr>
          <p:cNvSpPr txBox="1"/>
          <p:nvPr/>
        </p:nvSpPr>
        <p:spPr>
          <a:xfrm>
            <a:off x="331304" y="106017"/>
            <a:ext cx="54996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HTML DOM Elements</a:t>
            </a:r>
            <a:br>
              <a:rPr lang="en-IN" sz="3200" b="0" dirty="0">
                <a:solidFill>
                  <a:schemeClr val="bg1"/>
                </a:solidFill>
              </a:rPr>
            </a:b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475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724B4-4B31-433A-8444-1C7F0A93C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E7B10-90BC-4089-9485-F48EB6CD9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Finding HTML Elements by Tag Name 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This example finds all &lt;p&gt; elements: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Example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var x = </a:t>
            </a:r>
            <a:r>
              <a:rPr lang="en-US" sz="2200" dirty="0" err="1">
                <a:solidFill>
                  <a:schemeClr val="tx1"/>
                </a:solidFill>
              </a:rPr>
              <a:t>document.getElementsByTagName</a:t>
            </a:r>
            <a:r>
              <a:rPr lang="en-US" sz="2200" dirty="0">
                <a:solidFill>
                  <a:schemeClr val="tx1"/>
                </a:solidFill>
              </a:rPr>
              <a:t>("p");</a:t>
            </a: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Finding HTML Elements by Class Name 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If you want to find all HTML elements with the </a:t>
            </a:r>
            <a:r>
              <a:rPr lang="en-US" sz="2200" b="1" dirty="0">
                <a:solidFill>
                  <a:schemeClr val="tx1"/>
                </a:solidFill>
              </a:rPr>
              <a:t>same class name</a:t>
            </a:r>
            <a:r>
              <a:rPr lang="en-US" sz="2200" dirty="0">
                <a:solidFill>
                  <a:schemeClr val="tx1"/>
                </a:solidFill>
              </a:rPr>
              <a:t>, use </a:t>
            </a:r>
            <a:r>
              <a:rPr lang="en-US" sz="2200" dirty="0" err="1">
                <a:solidFill>
                  <a:schemeClr val="tx1"/>
                </a:solidFill>
              </a:rPr>
              <a:t>getElementsByClassName</a:t>
            </a:r>
            <a:r>
              <a:rPr lang="en-US" sz="2200" dirty="0">
                <a:solidFill>
                  <a:schemeClr val="tx1"/>
                </a:solidFill>
              </a:rPr>
              <a:t>().</a:t>
            </a:r>
            <a:br>
              <a:rPr lang="en-US" sz="2200" dirty="0">
                <a:solidFill>
                  <a:schemeClr val="tx1"/>
                </a:solidFill>
              </a:rPr>
            </a:br>
            <a:endParaRPr lang="en-US" sz="2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This example returns a list of all elements with class="intro".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Example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var x = </a:t>
            </a:r>
            <a:r>
              <a:rPr lang="en-US" sz="2200" dirty="0" err="1">
                <a:solidFill>
                  <a:schemeClr val="tx1"/>
                </a:solidFill>
              </a:rPr>
              <a:t>document.getElementsByClassName</a:t>
            </a:r>
            <a:r>
              <a:rPr lang="en-US" sz="2200" dirty="0">
                <a:solidFill>
                  <a:schemeClr val="tx1"/>
                </a:solidFill>
              </a:rPr>
              <a:t>("intro");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87C986-C421-41CD-8F7F-6D463C358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BBEE66-F9D3-45B5-9571-50C6D7C01081}"/>
              </a:ext>
            </a:extLst>
          </p:cNvPr>
          <p:cNvSpPr txBox="1"/>
          <p:nvPr/>
        </p:nvSpPr>
        <p:spPr>
          <a:xfrm>
            <a:off x="675861" y="185530"/>
            <a:ext cx="542013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HTML DOM Elements</a:t>
            </a:r>
            <a:br>
              <a:rPr lang="en-IN" b="0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1271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2FAE3-FA49-4E63-95CD-59FDCE29B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/>
              <a:t>HTML DOM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88450-3EDE-4480-8186-99F1EBF60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Finding HTML Elements by CSS Selectors</a:t>
            </a:r>
          </a:p>
          <a:p>
            <a:r>
              <a:rPr lang="en-US" dirty="0">
                <a:solidFill>
                  <a:schemeClr val="tx1"/>
                </a:solidFill>
              </a:rPr>
              <a:t>If you want to find all HTML elements that </a:t>
            </a:r>
            <a:r>
              <a:rPr lang="en-US" b="1" dirty="0">
                <a:solidFill>
                  <a:schemeClr val="tx1"/>
                </a:solidFill>
              </a:rPr>
              <a:t>matches a specified CSS selector</a:t>
            </a:r>
            <a:r>
              <a:rPr lang="en-US" dirty="0">
                <a:solidFill>
                  <a:schemeClr val="tx1"/>
                </a:solidFill>
              </a:rPr>
              <a:t> (id, class names, types, attributes, values of attributes, 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r>
              <a:rPr lang="en-US" dirty="0">
                <a:solidFill>
                  <a:schemeClr val="tx1"/>
                </a:solidFill>
              </a:rPr>
              <a:t>), use the </a:t>
            </a:r>
            <a:r>
              <a:rPr lang="en-US" dirty="0" err="1">
                <a:solidFill>
                  <a:schemeClr val="tx1"/>
                </a:solidFill>
              </a:rPr>
              <a:t>querySelectorAll</a:t>
            </a:r>
            <a:r>
              <a:rPr lang="en-US" dirty="0">
                <a:solidFill>
                  <a:schemeClr val="tx1"/>
                </a:solidFill>
              </a:rPr>
              <a:t>() method.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This example returns a list of all &lt;p&gt; elements with class="intro".</a:t>
            </a:r>
          </a:p>
          <a:p>
            <a:r>
              <a:rPr lang="en-US" dirty="0">
                <a:solidFill>
                  <a:schemeClr val="tx1"/>
                </a:solidFill>
              </a:rPr>
              <a:t>Example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var x = </a:t>
            </a:r>
            <a:r>
              <a:rPr lang="en-US" dirty="0" err="1">
                <a:solidFill>
                  <a:schemeClr val="tx1"/>
                </a:solidFill>
              </a:rPr>
              <a:t>document.querySelectorAll</a:t>
            </a:r>
            <a:r>
              <a:rPr lang="en-US" dirty="0">
                <a:solidFill>
                  <a:schemeClr val="tx1"/>
                </a:solidFill>
              </a:rPr>
              <a:t>("</a:t>
            </a:r>
            <a:r>
              <a:rPr lang="en-US" dirty="0" err="1">
                <a:solidFill>
                  <a:schemeClr val="tx1"/>
                </a:solidFill>
              </a:rPr>
              <a:t>p.intro</a:t>
            </a:r>
            <a:r>
              <a:rPr lang="en-US" dirty="0">
                <a:solidFill>
                  <a:schemeClr val="tx1"/>
                </a:solidFill>
              </a:rPr>
              <a:t>");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3BF2BD-B0E8-437E-AC68-09FFC55C3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437059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 Template  101416" id="{E7AE9B54-ECDF-468C-BAC8-D7E5033F34EC}" vid="{F6400A2A-47B1-4620-B2AC-EFF1DCD888C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1852</Words>
  <Application>Microsoft Office PowerPoint</Application>
  <PresentationFormat>Widescreen</PresentationFormat>
  <Paragraphs>225</Paragraphs>
  <Slides>22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Times New Roman</vt:lpstr>
      <vt:lpstr>2_Custom Design</vt:lpstr>
      <vt:lpstr>Document Object Model</vt:lpstr>
      <vt:lpstr>What is the DOM?</vt:lpstr>
      <vt:lpstr>What is the DOM?</vt:lpstr>
      <vt:lpstr> </vt:lpstr>
      <vt:lpstr>HTML DOM </vt:lpstr>
      <vt:lpstr>JavaScript HTML DOM Elements </vt:lpstr>
      <vt:lpstr> </vt:lpstr>
      <vt:lpstr> </vt:lpstr>
      <vt:lpstr>HTML DOM Elements</vt:lpstr>
      <vt:lpstr>HTML DOM Elements</vt:lpstr>
      <vt:lpstr>DOM manipulation</vt:lpstr>
      <vt:lpstr> </vt:lpstr>
      <vt:lpstr>DOM manipulation – Replace Child</vt:lpstr>
      <vt:lpstr>DOM manipulation – Remove Child</vt:lpstr>
      <vt:lpstr>DOM manipulation – Append a Node</vt:lpstr>
      <vt:lpstr>DOM manipulation – Insert Before</vt:lpstr>
      <vt:lpstr>Traversing the DOM</vt:lpstr>
      <vt:lpstr>Traversing the DOM - Parent Nodes</vt:lpstr>
      <vt:lpstr>Traversing the DOM - Child Nodes</vt:lpstr>
      <vt:lpstr>Traversing the DOM - Child Nodes</vt:lpstr>
      <vt:lpstr>Traversing the DOM - Siblings Nodes</vt:lpstr>
      <vt:lpstr>Traversing the DOM - Siblings Nodes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</dc:title>
  <dc:creator>Namrata</dc:creator>
  <cp:lastModifiedBy>Jasdhir Singh</cp:lastModifiedBy>
  <cp:revision>51</cp:revision>
  <dcterms:created xsi:type="dcterms:W3CDTF">2018-10-17T18:42:27Z</dcterms:created>
  <dcterms:modified xsi:type="dcterms:W3CDTF">2022-03-22T20:36:37Z</dcterms:modified>
</cp:coreProperties>
</file>